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97" r:id="rId3"/>
    <p:sldId id="296" r:id="rId4"/>
    <p:sldId id="298" r:id="rId5"/>
    <p:sldId id="299" r:id="rId6"/>
    <p:sldId id="300" r:id="rId7"/>
    <p:sldId id="301" r:id="rId8"/>
    <p:sldId id="302" r:id="rId9"/>
    <p:sldId id="305" r:id="rId10"/>
    <p:sldId id="303" r:id="rId11"/>
    <p:sldId id="304" r:id="rId12"/>
    <p:sldId id="306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627" r:id="rId23"/>
    <p:sldId id="625" r:id="rId24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0000"/>
    <a:srgbClr val="CF152D"/>
    <a:srgbClr val="002576"/>
    <a:srgbClr val="F2AA84"/>
    <a:srgbClr val="45B1E1"/>
    <a:srgbClr val="808CB3"/>
    <a:srgbClr val="009899"/>
    <a:srgbClr val="00868F"/>
    <a:srgbClr val="0087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28"/>
    <p:restoredTop sz="94668"/>
  </p:normalViewPr>
  <p:slideViewPr>
    <p:cSldViewPr snapToGrid="0">
      <p:cViewPr varScale="1">
        <p:scale>
          <a:sx n="86" d="100"/>
          <a:sy n="86" d="100"/>
        </p:scale>
        <p:origin x="248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5B6FB-845E-2848-AFB3-A302995733B0}" type="datetimeFigureOut">
              <a:rPr lang="en-CN" smtClean="0"/>
              <a:t>2026/6/18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23602-4DCE-684B-8506-44B8338C95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78570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809CA-5356-BF47-88AF-D5BE6C199465}" type="slidenum">
              <a:rPr lang="en-CN" smtClean="0"/>
              <a:t>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1841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876CF-8664-CCE2-418D-74943E8B8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1DFD7BB-48EF-E3E4-F16C-9F0B61532A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1C61A11-2B98-3282-E216-F1BD0ABB4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BAFF9E-A0C9-A45B-AE8F-80EC4DC7D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1795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CA085-05F5-D57D-2BE5-DE3DA6BA8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C31F14C-5162-B1E4-A36B-92B2E7EF86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6051331-F95C-B7F7-FE8F-9CAB295A9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A1F9FE-C825-733C-C299-2485B3DD0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1206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A2D6B-7B38-F2F3-3274-9FECF8410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C99C1C-801E-98DB-91E4-74F3CB499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7912887-7073-3413-8E13-0695871DA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28A389-9B7D-4D7C-813F-1C48539CB9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2587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9E4B9-C4CD-4716-27B3-0A0565AF0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AD6C902-94BD-5B60-1148-28D86C2093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21962D4-44C4-79A4-046E-386E8A65D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2AEE29-D3C4-1F4C-B704-470557A6F4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1070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6215F-8B6E-4729-E2DC-C2E95FD06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B040B0-66E6-3F5C-2E76-9C2AE68DEE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32EE5A5-2CF6-C193-E771-DCD03FD92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CF8EA8-C4A4-B210-9B99-828D0C7465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6558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C749B-E38C-61BB-73A7-DE63AF11F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C99BDDD-82D7-E847-652F-ABBCE7A910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2042273-02CB-AAE8-3A13-469A3CA63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ACD7EC-31CD-843D-D38B-5F8F845C65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22192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06B11-2045-0DCF-2D13-4E61E3ECD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B10B587-0BDF-02C1-4C66-C17B4E3EF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E057F90-162D-57E6-95F2-2FF41808C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CF72BE-66B6-2158-0CDB-DEC697040B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71706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A17CD-8ABF-8185-E572-CF8FFADD0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B272143-E680-72A8-B9ED-3C39A5706D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105819F-4EA2-5E53-7E73-2CA62DBECB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257660B-7E76-C9EA-099C-434FD14AD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1368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41951-9BF1-8916-934D-98EFE0F53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0E897F-F428-7C4D-EFFE-703A17EBC6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A475028-553B-6FD3-49E5-1304AD557A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8F278B-7A2E-1F76-8698-9B122DDDE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6800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94434-FDDC-B7EE-2EE3-484CBFF3D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6AA9251-3827-A864-4399-92EDF25DEF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4810401-16EE-9311-B0EC-683B3D5E1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7A237A-CC50-F258-851C-11B979AFF2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2837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3E90A-D2E3-A42F-526E-CE0C54FB3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CC4D1AE-3452-30AE-D009-F00D1712D6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3147DDC-9E61-36AD-DFD6-5B8015ECD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63C211-949D-586C-3A7B-F40A7057F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9112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E08B2-EB80-7278-7E3C-B8DBA5F99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2438FB-C2A3-EF54-60DE-DC37C7D7E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60A5B80-1F88-E2A8-16F5-2AC7923A26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CFAAE3-E219-438D-5749-4F22C2253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0660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49FDB-DDA0-7BDA-4D22-793DA52F6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D1C51B8-DC43-5C3F-BBF2-DC3931BDD2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372B05F-40B0-F46A-19F4-645E128652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599939-1B76-B26B-5D69-E2E566C28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0430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18CA9-5FE7-E776-2B8D-8583E36E8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6232B92-F9BA-289C-4A18-48E261B90E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4747BB0-3E3D-2437-2B21-78180B2E7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AF7FE6-DD6C-7C3A-85B8-35FAA7E53F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8510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75D99-2AE7-49F1-BB03-59E2BF5579C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77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395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7327E-792D-FB1A-9E78-0083C4BF5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281FDE6-24B1-2C9F-3E95-2683B1152B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7C23078-1E6E-9095-289B-DF2CECE803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322CBD-81CE-E934-15F7-B878BDBDCC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2198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2247B-8CEC-C46A-C3BE-6AC0796B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0F71075-5306-3820-FCA7-4E07811246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8DFE70D-4B1A-613B-9014-F0DF6D84F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8498DA-247B-F04D-62A9-D45EDBE61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3299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31792-7B55-7EE4-05E6-218BE46A9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1DCAC3-4F44-3AC2-5CF3-95B25DAEF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C0102E7-2E59-5EFF-1B34-DD2248041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B8E5DB-FDFD-A413-53A4-D53DE1B17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486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BBCDF-AE49-361B-D65A-29815F580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8E9108-DF2A-B7D2-699F-82332725BA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E7E5FDF-3496-37DB-548B-9B341856D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F44CF-EFBE-8BF0-6AD8-2F4C4B79D2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4654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5CED6-A2A5-3846-1853-B123EB15E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A8D5749-FCF2-5C14-3345-CD64E483AF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98E54FC-FC09-AB5D-8E11-C1D35B665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34D759-DE3F-EBB7-8035-8503EDD74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34461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7FD86-1855-1D81-C70B-7D8DFAB6C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DF56958-208E-6C7F-C236-B5F428930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728089B-03FA-E50E-51F4-CE3FFCA04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6E25C4-1FF9-9634-0547-6D2D695F0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39859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03DC0-80F1-17AE-EAE4-EEF56854C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5B9044-AB10-D33A-09D5-82DE518A8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2C803-A9B9-596A-1A40-5BF08F455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C7EC-94F4-0546-A8DC-922F04310ADB}" type="datetimeFigureOut">
              <a:rPr lang="en-CN" smtClean="0"/>
              <a:t>2026/6/18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5CCE8-4E00-998D-4C19-91C2B546E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F8DF3-C18C-50D8-D052-380D6E79D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35DB-6114-5F4D-AF8F-2997870C6FA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97943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B9128-DE2C-C33B-470C-7C60905D5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0CD34D-80D1-D91D-051D-0CF1AAF4B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0713D-34EC-DB80-7C05-99C0FEFC0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C7EC-94F4-0546-A8DC-922F04310ADB}" type="datetimeFigureOut">
              <a:rPr lang="en-CN" smtClean="0"/>
              <a:t>2026/6/18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2CB84-0926-D1A5-391D-49929E2BA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DE278-FA69-BE08-26CB-2F1E361C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35DB-6114-5F4D-AF8F-2997870C6FA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92408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71F7D4-386F-4F38-898F-75C6306D1C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6C1C91-E13A-C4F0-9E42-8C6515E84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2BF7D-9D77-C1BC-E601-18183106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C7EC-94F4-0546-A8DC-922F04310ADB}" type="datetimeFigureOut">
              <a:rPr lang="en-CN" smtClean="0"/>
              <a:t>2026/6/18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68FAD-FB84-1E88-BA8C-1CD2A1C69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7EE29-1496-5C51-29EC-539A8CAB9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35DB-6114-5F4D-AF8F-2997870C6FA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4292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D2776-2CC0-9F5E-8832-975DFDC5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CB8E0-3E00-A271-9CE7-5452A0D82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BCD7B-BA47-0AAB-95AD-83834511C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C7EC-94F4-0546-A8DC-922F04310ADB}" type="datetimeFigureOut">
              <a:rPr lang="en-CN" smtClean="0"/>
              <a:t>2026/6/18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C4523-4EAC-DCE1-008E-E2D3C1E33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488DC-D4BC-F3C8-B7E4-2F0D21788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35DB-6114-5F4D-AF8F-2997870C6FA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2026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8AD04-4FB3-003E-98F3-7C23A1D69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33464-97AD-A48E-892A-10D067E42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96DBE-B49B-5A55-F89C-5357A1C2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C7EC-94F4-0546-A8DC-922F04310ADB}" type="datetimeFigureOut">
              <a:rPr lang="en-CN" smtClean="0"/>
              <a:t>2026/6/18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DA401-148E-4C3E-3242-5442924A3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A03DB-79A7-8075-47CA-8423A5C36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35DB-6114-5F4D-AF8F-2997870C6FA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15499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B013E-8A8C-3783-25F4-4BDD3DA7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95434-93BC-16F2-AEC8-205FF0F07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BBC71D-31F9-E99C-D5AD-E45C337BA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D368E-9A36-8CEF-E7B2-9F618F2D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C7EC-94F4-0546-A8DC-922F04310ADB}" type="datetimeFigureOut">
              <a:rPr lang="en-CN" smtClean="0"/>
              <a:t>2026/6/18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5FF67-52C4-0CD2-322C-97E32B7A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57621-3B86-0438-7A7E-6A0ACF3B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35DB-6114-5F4D-AF8F-2997870C6FA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67510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EB64D-4737-29AB-B6CF-8B8EA564E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CB427-C254-FDA0-A1E8-391C70054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0D9B3-0771-16C7-9467-F1B6A016F7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85E13-6305-6102-E890-B0B4D3F6F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307C7E-0254-0137-04AD-23F02015F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E59B1C-BF74-8D7B-58BC-786203722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C7EC-94F4-0546-A8DC-922F04310ADB}" type="datetimeFigureOut">
              <a:rPr lang="en-CN" smtClean="0"/>
              <a:t>2026/6/18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4012BC-75FC-52B1-F74C-BCFC3905C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81112C-902F-DFD7-DBBC-BFE41A6C8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35DB-6114-5F4D-AF8F-2997870C6FA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0961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02819-DE6E-896E-CDA1-5CCE72DBF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A43F0-9DCB-1870-FDAF-978A3051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C7EC-94F4-0546-A8DC-922F04310ADB}" type="datetimeFigureOut">
              <a:rPr lang="en-CN" smtClean="0"/>
              <a:t>2026/6/18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C9D20-EC05-1754-2A4C-C02010A32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02A8A-7CC3-FFFC-6A45-1C313D06F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35DB-6114-5F4D-AF8F-2997870C6FA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00492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943236-21E5-674F-1CDC-752DA188E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C7EC-94F4-0546-A8DC-922F04310ADB}" type="datetimeFigureOut">
              <a:rPr lang="en-CN" smtClean="0"/>
              <a:t>2026/6/18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344339-609B-AD5D-0627-DA32122A8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F25F7-C506-C23C-C9DF-DA5A180E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35DB-6114-5F4D-AF8F-2997870C6FA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36424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8FD14-574E-A188-D3D6-0525E118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96033-A68E-49DF-5938-B4485FC3E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82258-F78B-E18B-5634-982DCB619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892EA-ED9E-4ADB-8CF4-2EC371931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C7EC-94F4-0546-A8DC-922F04310ADB}" type="datetimeFigureOut">
              <a:rPr lang="en-CN" smtClean="0"/>
              <a:t>2026/6/18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584D5-35A2-1AF6-F197-D7B465DF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FB236-6295-78CE-25CB-5EBDA0BA4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35DB-6114-5F4D-AF8F-2997870C6FA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99000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343F-77F9-A08A-FBD0-807D7F30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460EB-58D0-4380-ABFF-2EEAB37371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D979B8-DFDC-C77D-1D86-42F467D58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207B7-1EC2-5A55-B11E-DD1EDC88B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C7EC-94F4-0546-A8DC-922F04310ADB}" type="datetimeFigureOut">
              <a:rPr lang="en-CN" smtClean="0"/>
              <a:t>2026/6/18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4E5B2-86C2-E2DA-0A3F-94079BA7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EFE9D-E354-C58C-0DE9-591568FE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35DB-6114-5F4D-AF8F-2997870C6FA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31902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A4A7B8-C5E9-BCF5-02D6-B6AA63CE8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3CA1F-81F2-2976-96FC-FB6BD5ED1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93A03-C0EA-9634-945E-CECC9FCD2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9BC7EC-94F4-0546-A8DC-922F04310ADB}" type="datetimeFigureOut">
              <a:rPr lang="en-CN" smtClean="0"/>
              <a:t>2026/6/18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1EC94-0B30-11F3-D89E-978B30A0C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5B052-9B89-FED1-5164-EA3CF47F0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9B35DB-6114-5F4D-AF8F-2997870C6FA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5650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2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68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7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emf"/><Relationship Id="rId5" Type="http://schemas.openxmlformats.org/officeDocument/2006/relationships/image" Target="../media/image82.png"/><Relationship Id="rId4" Type="http://schemas.openxmlformats.org/officeDocument/2006/relationships/image" Target="../media/image7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8CA09-4CD0-431A-178A-EACA4850D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48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Gauge field flow for chiral gauge theories on a slab and a disk boundary</a:t>
            </a:r>
            <a:endParaRPr lang="en-C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ED13C-0CE1-C3D8-F3B3-B4744C361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7180"/>
            <a:ext cx="9144000" cy="1150620"/>
          </a:xfrm>
        </p:spPr>
        <p:txBody>
          <a:bodyPr/>
          <a:lstStyle/>
          <a:p>
            <a:r>
              <a:rPr lang="zh-CN" altLang="en-US" dirty="0"/>
              <a:t>党金龙</a:t>
            </a:r>
            <a:r>
              <a:rPr lang="en-US" altLang="zh-CN" dirty="0"/>
              <a:t> Jinlong Dang</a:t>
            </a:r>
          </a:p>
          <a:p>
            <a:r>
              <a:rPr lang="en-US" altLang="zh-CN" dirty="0"/>
              <a:t>Peking University</a:t>
            </a:r>
          </a:p>
        </p:txBody>
      </p:sp>
      <p:pic>
        <p:nvPicPr>
          <p:cNvPr id="4" name="图片 60">
            <a:extLst>
              <a:ext uri="{FF2B5EF4-FFF2-40B4-BE49-F238E27FC236}">
                <a16:creationId xmlns:a16="http://schemas.microsoft.com/office/drawing/2014/main" id="{E7CF1458-747A-B60B-0588-D2972B2C9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76" y="422723"/>
            <a:ext cx="1675797" cy="467802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0EBA1A7-6D0F-DAA6-C547-CFDC7E6C40B1}"/>
              </a:ext>
            </a:extLst>
          </p:cNvPr>
          <p:cNvGrpSpPr/>
          <p:nvPr/>
        </p:nvGrpSpPr>
        <p:grpSpPr>
          <a:xfrm>
            <a:off x="2649435" y="596757"/>
            <a:ext cx="1130656" cy="197719"/>
            <a:chOff x="2551974" y="630077"/>
            <a:chExt cx="697715" cy="122010"/>
          </a:xfrm>
        </p:grpSpPr>
        <p:sp>
          <p:nvSpPr>
            <p:cNvPr id="6" name="椭圆 80">
              <a:extLst>
                <a:ext uri="{FF2B5EF4-FFF2-40B4-BE49-F238E27FC236}">
                  <a16:creationId xmlns:a16="http://schemas.microsoft.com/office/drawing/2014/main" id="{CAF00D21-6882-40A1-5F6D-0EE652CCE522}"/>
                </a:ext>
              </a:extLst>
            </p:cNvPr>
            <p:cNvSpPr/>
            <p:nvPr/>
          </p:nvSpPr>
          <p:spPr>
            <a:xfrm>
              <a:off x="2551974" y="630077"/>
              <a:ext cx="122010" cy="122010"/>
            </a:xfrm>
            <a:prstGeom prst="ellipse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7" name="椭圆 81">
              <a:extLst>
                <a:ext uri="{FF2B5EF4-FFF2-40B4-BE49-F238E27FC236}">
                  <a16:creationId xmlns:a16="http://schemas.microsoft.com/office/drawing/2014/main" id="{6F21A491-AB0F-F29B-5D67-8C386A2A0057}"/>
                </a:ext>
              </a:extLst>
            </p:cNvPr>
            <p:cNvSpPr/>
            <p:nvPr/>
          </p:nvSpPr>
          <p:spPr>
            <a:xfrm>
              <a:off x="2839826" y="630077"/>
              <a:ext cx="122010" cy="122010"/>
            </a:xfrm>
            <a:prstGeom prst="ellipse">
              <a:avLst/>
            </a:prstGeom>
            <a:solidFill>
              <a:srgbClr val="9A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9"/>
            </a:p>
          </p:txBody>
        </p:sp>
        <p:sp>
          <p:nvSpPr>
            <p:cNvPr id="8" name="椭圆 82">
              <a:extLst>
                <a:ext uri="{FF2B5EF4-FFF2-40B4-BE49-F238E27FC236}">
                  <a16:creationId xmlns:a16="http://schemas.microsoft.com/office/drawing/2014/main" id="{817AD751-5087-F8CF-64ED-CC6D2D494996}"/>
                </a:ext>
              </a:extLst>
            </p:cNvPr>
            <p:cNvSpPr/>
            <p:nvPr/>
          </p:nvSpPr>
          <p:spPr>
            <a:xfrm>
              <a:off x="3127679" y="630077"/>
              <a:ext cx="122010" cy="122010"/>
            </a:xfrm>
            <a:prstGeom prst="ellipse">
              <a:avLst/>
            </a:prstGeom>
            <a:solidFill>
              <a:srgbClr val="9A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9"/>
            </a:p>
          </p:txBody>
        </p:sp>
      </p:grpSp>
      <p:grpSp>
        <p:nvGrpSpPr>
          <p:cNvPr id="17" name="组合 90">
            <a:extLst>
              <a:ext uri="{FF2B5EF4-FFF2-40B4-BE49-F238E27FC236}">
                <a16:creationId xmlns:a16="http://schemas.microsoft.com/office/drawing/2014/main" id="{26D1AA24-2B13-0A54-DC06-A073D60EBA2B}"/>
              </a:ext>
            </a:extLst>
          </p:cNvPr>
          <p:cNvGrpSpPr/>
          <p:nvPr/>
        </p:nvGrpSpPr>
        <p:grpSpPr>
          <a:xfrm>
            <a:off x="2859464" y="569951"/>
            <a:ext cx="6473072" cy="6457980"/>
            <a:chOff x="2105799" y="20055838"/>
            <a:chExt cx="6748090" cy="6732363"/>
          </a:xfrm>
          <a:solidFill>
            <a:schemeClr val="bg1">
              <a:lumMod val="85000"/>
              <a:alpha val="20000"/>
            </a:schemeClr>
          </a:solidFill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728BD9C-50C9-F888-C671-F573A0F27F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5799" y="20055838"/>
              <a:ext cx="6748090" cy="6732363"/>
            </a:xfrm>
            <a:custGeom>
              <a:avLst/>
              <a:gdLst>
                <a:gd name="T0" fmla="*/ 0 w 965"/>
                <a:gd name="T1" fmla="*/ 465 h 963"/>
                <a:gd name="T2" fmla="*/ 1 w 965"/>
                <a:gd name="T3" fmla="*/ 453 h 963"/>
                <a:gd name="T4" fmla="*/ 10 w 965"/>
                <a:gd name="T5" fmla="*/ 384 h 963"/>
                <a:gd name="T6" fmla="*/ 50 w 965"/>
                <a:gd name="T7" fmla="*/ 269 h 963"/>
                <a:gd name="T8" fmla="*/ 220 w 965"/>
                <a:gd name="T9" fmla="*/ 78 h 963"/>
                <a:gd name="T10" fmla="*/ 368 w 965"/>
                <a:gd name="T11" fmla="*/ 14 h 963"/>
                <a:gd name="T12" fmla="*/ 459 w 965"/>
                <a:gd name="T13" fmla="*/ 1 h 963"/>
                <a:gd name="T14" fmla="*/ 465 w 965"/>
                <a:gd name="T15" fmla="*/ 0 h 963"/>
                <a:gd name="T16" fmla="*/ 498 w 965"/>
                <a:gd name="T17" fmla="*/ 0 h 963"/>
                <a:gd name="T18" fmla="*/ 503 w 965"/>
                <a:gd name="T19" fmla="*/ 1 h 963"/>
                <a:gd name="T20" fmla="*/ 746 w 965"/>
                <a:gd name="T21" fmla="*/ 80 h 963"/>
                <a:gd name="T22" fmla="*/ 941 w 965"/>
                <a:gd name="T23" fmla="*/ 338 h 963"/>
                <a:gd name="T24" fmla="*/ 962 w 965"/>
                <a:gd name="T25" fmla="*/ 447 h 963"/>
                <a:gd name="T26" fmla="*/ 945 w 965"/>
                <a:gd name="T27" fmla="*/ 612 h 963"/>
                <a:gd name="T28" fmla="*/ 857 w 965"/>
                <a:gd name="T29" fmla="*/ 782 h 963"/>
                <a:gd name="T30" fmla="*/ 722 w 965"/>
                <a:gd name="T31" fmla="*/ 897 h 963"/>
                <a:gd name="T32" fmla="*/ 584 w 965"/>
                <a:gd name="T33" fmla="*/ 951 h 963"/>
                <a:gd name="T34" fmla="*/ 502 w 965"/>
                <a:gd name="T35" fmla="*/ 962 h 963"/>
                <a:gd name="T36" fmla="*/ 497 w 965"/>
                <a:gd name="T37" fmla="*/ 963 h 963"/>
                <a:gd name="T38" fmla="*/ 466 w 965"/>
                <a:gd name="T39" fmla="*/ 963 h 963"/>
                <a:gd name="T40" fmla="*/ 449 w 965"/>
                <a:gd name="T41" fmla="*/ 961 h 963"/>
                <a:gd name="T42" fmla="*/ 332 w 965"/>
                <a:gd name="T43" fmla="*/ 938 h 963"/>
                <a:gd name="T44" fmla="*/ 51 w 965"/>
                <a:gd name="T45" fmla="*/ 695 h 963"/>
                <a:gd name="T46" fmla="*/ 8 w 965"/>
                <a:gd name="T47" fmla="*/ 564 h 963"/>
                <a:gd name="T48" fmla="*/ 1 w 965"/>
                <a:gd name="T49" fmla="*/ 510 h 963"/>
                <a:gd name="T50" fmla="*/ 0 w 965"/>
                <a:gd name="T51" fmla="*/ 497 h 963"/>
                <a:gd name="T52" fmla="*/ 0 w 965"/>
                <a:gd name="T53" fmla="*/ 465 h 963"/>
                <a:gd name="T54" fmla="*/ 481 w 965"/>
                <a:gd name="T55" fmla="*/ 946 h 963"/>
                <a:gd name="T56" fmla="*/ 946 w 965"/>
                <a:gd name="T57" fmla="*/ 481 h 963"/>
                <a:gd name="T58" fmla="*/ 482 w 965"/>
                <a:gd name="T59" fmla="*/ 17 h 963"/>
                <a:gd name="T60" fmla="*/ 17 w 965"/>
                <a:gd name="T61" fmla="*/ 480 h 963"/>
                <a:gd name="T62" fmla="*/ 481 w 965"/>
                <a:gd name="T63" fmla="*/ 94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0" y="465"/>
                  </a:moveTo>
                  <a:cubicBezTo>
                    <a:pt x="0" y="461"/>
                    <a:pt x="1" y="457"/>
                    <a:pt x="1" y="453"/>
                  </a:cubicBezTo>
                  <a:cubicBezTo>
                    <a:pt x="3" y="430"/>
                    <a:pt x="6" y="407"/>
                    <a:pt x="10" y="384"/>
                  </a:cubicBezTo>
                  <a:cubicBezTo>
                    <a:pt x="19" y="344"/>
                    <a:pt x="32" y="306"/>
                    <a:pt x="50" y="269"/>
                  </a:cubicBezTo>
                  <a:cubicBezTo>
                    <a:pt x="89" y="190"/>
                    <a:pt x="146" y="127"/>
                    <a:pt x="220" y="78"/>
                  </a:cubicBezTo>
                  <a:cubicBezTo>
                    <a:pt x="265" y="48"/>
                    <a:pt x="315" y="27"/>
                    <a:pt x="368" y="14"/>
                  </a:cubicBezTo>
                  <a:cubicBezTo>
                    <a:pt x="398" y="6"/>
                    <a:pt x="429" y="2"/>
                    <a:pt x="459" y="1"/>
                  </a:cubicBezTo>
                  <a:cubicBezTo>
                    <a:pt x="461" y="1"/>
                    <a:pt x="463" y="0"/>
                    <a:pt x="465" y="0"/>
                  </a:cubicBezTo>
                  <a:cubicBezTo>
                    <a:pt x="476" y="0"/>
                    <a:pt x="487" y="0"/>
                    <a:pt x="498" y="0"/>
                  </a:cubicBezTo>
                  <a:cubicBezTo>
                    <a:pt x="500" y="0"/>
                    <a:pt x="501" y="1"/>
                    <a:pt x="503" y="1"/>
                  </a:cubicBezTo>
                  <a:cubicBezTo>
                    <a:pt x="592" y="5"/>
                    <a:pt x="673" y="31"/>
                    <a:pt x="746" y="80"/>
                  </a:cubicBezTo>
                  <a:cubicBezTo>
                    <a:pt x="841" y="143"/>
                    <a:pt x="906" y="229"/>
                    <a:pt x="941" y="338"/>
                  </a:cubicBezTo>
                  <a:cubicBezTo>
                    <a:pt x="952" y="373"/>
                    <a:pt x="959" y="410"/>
                    <a:pt x="962" y="447"/>
                  </a:cubicBezTo>
                  <a:cubicBezTo>
                    <a:pt x="965" y="503"/>
                    <a:pt x="960" y="558"/>
                    <a:pt x="945" y="612"/>
                  </a:cubicBezTo>
                  <a:cubicBezTo>
                    <a:pt x="927" y="674"/>
                    <a:pt x="897" y="731"/>
                    <a:pt x="857" y="782"/>
                  </a:cubicBezTo>
                  <a:cubicBezTo>
                    <a:pt x="819" y="829"/>
                    <a:pt x="774" y="867"/>
                    <a:pt x="722" y="897"/>
                  </a:cubicBezTo>
                  <a:cubicBezTo>
                    <a:pt x="679" y="923"/>
                    <a:pt x="633" y="940"/>
                    <a:pt x="584" y="951"/>
                  </a:cubicBezTo>
                  <a:cubicBezTo>
                    <a:pt x="557" y="957"/>
                    <a:pt x="530" y="960"/>
                    <a:pt x="502" y="962"/>
                  </a:cubicBezTo>
                  <a:cubicBezTo>
                    <a:pt x="500" y="962"/>
                    <a:pt x="498" y="962"/>
                    <a:pt x="497" y="963"/>
                  </a:cubicBezTo>
                  <a:cubicBezTo>
                    <a:pt x="487" y="963"/>
                    <a:pt x="476" y="963"/>
                    <a:pt x="466" y="963"/>
                  </a:cubicBezTo>
                  <a:cubicBezTo>
                    <a:pt x="460" y="962"/>
                    <a:pt x="455" y="961"/>
                    <a:pt x="449" y="961"/>
                  </a:cubicBezTo>
                  <a:cubicBezTo>
                    <a:pt x="409" y="958"/>
                    <a:pt x="370" y="951"/>
                    <a:pt x="332" y="938"/>
                  </a:cubicBezTo>
                  <a:cubicBezTo>
                    <a:pt x="206" y="895"/>
                    <a:pt x="112" y="814"/>
                    <a:pt x="51" y="695"/>
                  </a:cubicBezTo>
                  <a:cubicBezTo>
                    <a:pt x="30" y="654"/>
                    <a:pt x="16" y="610"/>
                    <a:pt x="8" y="564"/>
                  </a:cubicBezTo>
                  <a:cubicBezTo>
                    <a:pt x="4" y="546"/>
                    <a:pt x="2" y="528"/>
                    <a:pt x="1" y="510"/>
                  </a:cubicBezTo>
                  <a:cubicBezTo>
                    <a:pt x="1" y="506"/>
                    <a:pt x="0" y="501"/>
                    <a:pt x="0" y="497"/>
                  </a:cubicBezTo>
                  <a:cubicBezTo>
                    <a:pt x="0" y="486"/>
                    <a:pt x="0" y="475"/>
                    <a:pt x="0" y="465"/>
                  </a:cubicBezTo>
                  <a:close/>
                  <a:moveTo>
                    <a:pt x="481" y="946"/>
                  </a:moveTo>
                  <a:cubicBezTo>
                    <a:pt x="738" y="946"/>
                    <a:pt x="946" y="736"/>
                    <a:pt x="946" y="481"/>
                  </a:cubicBezTo>
                  <a:cubicBezTo>
                    <a:pt x="947" y="228"/>
                    <a:pt x="740" y="17"/>
                    <a:pt x="482" y="17"/>
                  </a:cubicBezTo>
                  <a:cubicBezTo>
                    <a:pt x="226" y="16"/>
                    <a:pt x="17" y="225"/>
                    <a:pt x="17" y="480"/>
                  </a:cubicBezTo>
                  <a:cubicBezTo>
                    <a:pt x="16" y="736"/>
                    <a:pt x="225" y="945"/>
                    <a:pt x="481" y="9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42">
              <a:extLst>
                <a:ext uri="{FF2B5EF4-FFF2-40B4-BE49-F238E27FC236}">
                  <a16:creationId xmlns:a16="http://schemas.microsoft.com/office/drawing/2014/main" id="{32DF5EE2-C6CB-EAD7-8449-D9577A970F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6668" y="20928842"/>
              <a:ext cx="4978486" cy="4970622"/>
            </a:xfrm>
            <a:custGeom>
              <a:avLst/>
              <a:gdLst>
                <a:gd name="T0" fmla="*/ 711 w 711"/>
                <a:gd name="T1" fmla="*/ 356 h 711"/>
                <a:gd name="T2" fmla="*/ 355 w 711"/>
                <a:gd name="T3" fmla="*/ 711 h 711"/>
                <a:gd name="T4" fmla="*/ 0 w 711"/>
                <a:gd name="T5" fmla="*/ 357 h 711"/>
                <a:gd name="T6" fmla="*/ 354 w 711"/>
                <a:gd name="T7" fmla="*/ 1 h 711"/>
                <a:gd name="T8" fmla="*/ 711 w 711"/>
                <a:gd name="T9" fmla="*/ 356 h 711"/>
                <a:gd name="T10" fmla="*/ 355 w 711"/>
                <a:gd name="T11" fmla="*/ 700 h 711"/>
                <a:gd name="T12" fmla="*/ 700 w 711"/>
                <a:gd name="T13" fmla="*/ 356 h 711"/>
                <a:gd name="T14" fmla="*/ 355 w 711"/>
                <a:gd name="T15" fmla="*/ 12 h 711"/>
                <a:gd name="T16" fmla="*/ 11 w 711"/>
                <a:gd name="T17" fmla="*/ 356 h 711"/>
                <a:gd name="T18" fmla="*/ 355 w 711"/>
                <a:gd name="T19" fmla="*/ 70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1" h="711">
                  <a:moveTo>
                    <a:pt x="711" y="356"/>
                  </a:moveTo>
                  <a:cubicBezTo>
                    <a:pt x="711" y="552"/>
                    <a:pt x="551" y="711"/>
                    <a:pt x="355" y="711"/>
                  </a:cubicBezTo>
                  <a:cubicBezTo>
                    <a:pt x="159" y="711"/>
                    <a:pt x="1" y="551"/>
                    <a:pt x="0" y="357"/>
                  </a:cubicBezTo>
                  <a:cubicBezTo>
                    <a:pt x="0" y="162"/>
                    <a:pt x="158" y="2"/>
                    <a:pt x="354" y="1"/>
                  </a:cubicBezTo>
                  <a:cubicBezTo>
                    <a:pt x="551" y="0"/>
                    <a:pt x="711" y="159"/>
                    <a:pt x="711" y="356"/>
                  </a:cubicBezTo>
                  <a:close/>
                  <a:moveTo>
                    <a:pt x="355" y="700"/>
                  </a:moveTo>
                  <a:cubicBezTo>
                    <a:pt x="545" y="701"/>
                    <a:pt x="700" y="546"/>
                    <a:pt x="700" y="356"/>
                  </a:cubicBezTo>
                  <a:cubicBezTo>
                    <a:pt x="700" y="166"/>
                    <a:pt x="545" y="12"/>
                    <a:pt x="355" y="12"/>
                  </a:cubicBezTo>
                  <a:cubicBezTo>
                    <a:pt x="166" y="12"/>
                    <a:pt x="11" y="166"/>
                    <a:pt x="11" y="356"/>
                  </a:cubicBezTo>
                  <a:cubicBezTo>
                    <a:pt x="11" y="545"/>
                    <a:pt x="166" y="700"/>
                    <a:pt x="355" y="7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FBBE224-BE28-200A-6381-DE344EAEE8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08990" y="21424332"/>
              <a:ext cx="550543" cy="660652"/>
            </a:xfrm>
            <a:custGeom>
              <a:avLst/>
              <a:gdLst>
                <a:gd name="T0" fmla="*/ 37 w 79"/>
                <a:gd name="T1" fmla="*/ 41 h 94"/>
                <a:gd name="T2" fmla="*/ 21 w 79"/>
                <a:gd name="T3" fmla="*/ 55 h 94"/>
                <a:gd name="T4" fmla="*/ 19 w 79"/>
                <a:gd name="T5" fmla="*/ 62 h 94"/>
                <a:gd name="T6" fmla="*/ 20 w 79"/>
                <a:gd name="T7" fmla="*/ 66 h 94"/>
                <a:gd name="T8" fmla="*/ 0 w 79"/>
                <a:gd name="T9" fmla="*/ 40 h 94"/>
                <a:gd name="T10" fmla="*/ 3 w 79"/>
                <a:gd name="T11" fmla="*/ 42 h 94"/>
                <a:gd name="T12" fmla="*/ 12 w 79"/>
                <a:gd name="T13" fmla="*/ 42 h 94"/>
                <a:gd name="T14" fmla="*/ 48 w 79"/>
                <a:gd name="T15" fmla="*/ 12 h 94"/>
                <a:gd name="T16" fmla="*/ 50 w 79"/>
                <a:gd name="T17" fmla="*/ 2 h 94"/>
                <a:gd name="T18" fmla="*/ 50 w 79"/>
                <a:gd name="T19" fmla="*/ 0 h 94"/>
                <a:gd name="T20" fmla="*/ 52 w 79"/>
                <a:gd name="T21" fmla="*/ 2 h 94"/>
                <a:gd name="T22" fmla="*/ 70 w 79"/>
                <a:gd name="T23" fmla="*/ 26 h 94"/>
                <a:gd name="T24" fmla="*/ 77 w 79"/>
                <a:gd name="T25" fmla="*/ 40 h 94"/>
                <a:gd name="T26" fmla="*/ 75 w 79"/>
                <a:gd name="T27" fmla="*/ 54 h 94"/>
                <a:gd name="T28" fmla="*/ 57 w 79"/>
                <a:gd name="T29" fmla="*/ 59 h 94"/>
                <a:gd name="T30" fmla="*/ 50 w 79"/>
                <a:gd name="T31" fmla="*/ 56 h 94"/>
                <a:gd name="T32" fmla="*/ 40 w 79"/>
                <a:gd name="T33" fmla="*/ 94 h 94"/>
                <a:gd name="T34" fmla="*/ 38 w 79"/>
                <a:gd name="T35" fmla="*/ 92 h 94"/>
                <a:gd name="T36" fmla="*/ 31 w 79"/>
                <a:gd name="T37" fmla="*/ 82 h 94"/>
                <a:gd name="T38" fmla="*/ 29 w 79"/>
                <a:gd name="T39" fmla="*/ 75 h 94"/>
                <a:gd name="T40" fmla="*/ 38 w 79"/>
                <a:gd name="T41" fmla="*/ 47 h 94"/>
                <a:gd name="T42" fmla="*/ 37 w 79"/>
                <a:gd name="T43" fmla="*/ 41 h 94"/>
                <a:gd name="T44" fmla="*/ 40 w 79"/>
                <a:gd name="T45" fmla="*/ 39 h 94"/>
                <a:gd name="T46" fmla="*/ 45 w 79"/>
                <a:gd name="T47" fmla="*/ 45 h 94"/>
                <a:gd name="T48" fmla="*/ 61 w 79"/>
                <a:gd name="T49" fmla="*/ 45 h 94"/>
                <a:gd name="T50" fmla="*/ 65 w 79"/>
                <a:gd name="T51" fmla="*/ 43 h 94"/>
                <a:gd name="T52" fmla="*/ 65 w 79"/>
                <a:gd name="T53" fmla="*/ 24 h 94"/>
                <a:gd name="T54" fmla="*/ 59 w 79"/>
                <a:gd name="T55" fmla="*/ 24 h 94"/>
                <a:gd name="T56" fmla="*/ 45 w 79"/>
                <a:gd name="T57" fmla="*/ 35 h 94"/>
                <a:gd name="T58" fmla="*/ 40 w 79"/>
                <a:gd name="T59" fmla="*/ 3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9" h="94">
                  <a:moveTo>
                    <a:pt x="37" y="41"/>
                  </a:moveTo>
                  <a:cubicBezTo>
                    <a:pt x="32" y="46"/>
                    <a:pt x="26" y="50"/>
                    <a:pt x="21" y="55"/>
                  </a:cubicBezTo>
                  <a:cubicBezTo>
                    <a:pt x="18" y="57"/>
                    <a:pt x="18" y="60"/>
                    <a:pt x="19" y="62"/>
                  </a:cubicBezTo>
                  <a:cubicBezTo>
                    <a:pt x="20" y="64"/>
                    <a:pt x="20" y="65"/>
                    <a:pt x="20" y="66"/>
                  </a:cubicBezTo>
                  <a:cubicBezTo>
                    <a:pt x="17" y="65"/>
                    <a:pt x="3" y="47"/>
                    <a:pt x="0" y="40"/>
                  </a:cubicBezTo>
                  <a:cubicBezTo>
                    <a:pt x="2" y="41"/>
                    <a:pt x="2" y="41"/>
                    <a:pt x="3" y="42"/>
                  </a:cubicBezTo>
                  <a:cubicBezTo>
                    <a:pt x="7" y="44"/>
                    <a:pt x="9" y="44"/>
                    <a:pt x="12" y="42"/>
                  </a:cubicBezTo>
                  <a:cubicBezTo>
                    <a:pt x="24" y="32"/>
                    <a:pt x="36" y="22"/>
                    <a:pt x="48" y="12"/>
                  </a:cubicBezTo>
                  <a:cubicBezTo>
                    <a:pt x="52" y="9"/>
                    <a:pt x="52" y="7"/>
                    <a:pt x="50" y="2"/>
                  </a:cubicBezTo>
                  <a:cubicBezTo>
                    <a:pt x="50" y="1"/>
                    <a:pt x="50" y="1"/>
                    <a:pt x="50" y="0"/>
                  </a:cubicBezTo>
                  <a:cubicBezTo>
                    <a:pt x="51" y="1"/>
                    <a:pt x="52" y="1"/>
                    <a:pt x="52" y="2"/>
                  </a:cubicBezTo>
                  <a:cubicBezTo>
                    <a:pt x="58" y="10"/>
                    <a:pt x="64" y="18"/>
                    <a:pt x="70" y="26"/>
                  </a:cubicBezTo>
                  <a:cubicBezTo>
                    <a:pt x="73" y="30"/>
                    <a:pt x="75" y="35"/>
                    <a:pt x="77" y="40"/>
                  </a:cubicBezTo>
                  <a:cubicBezTo>
                    <a:pt x="79" y="45"/>
                    <a:pt x="79" y="50"/>
                    <a:pt x="75" y="54"/>
                  </a:cubicBezTo>
                  <a:cubicBezTo>
                    <a:pt x="71" y="60"/>
                    <a:pt x="64" y="62"/>
                    <a:pt x="57" y="59"/>
                  </a:cubicBezTo>
                  <a:cubicBezTo>
                    <a:pt x="55" y="58"/>
                    <a:pt x="53" y="57"/>
                    <a:pt x="50" y="56"/>
                  </a:cubicBezTo>
                  <a:cubicBezTo>
                    <a:pt x="47" y="69"/>
                    <a:pt x="42" y="81"/>
                    <a:pt x="40" y="94"/>
                  </a:cubicBezTo>
                  <a:cubicBezTo>
                    <a:pt x="40" y="94"/>
                    <a:pt x="39" y="93"/>
                    <a:pt x="38" y="92"/>
                  </a:cubicBezTo>
                  <a:cubicBezTo>
                    <a:pt x="36" y="89"/>
                    <a:pt x="33" y="85"/>
                    <a:pt x="31" y="82"/>
                  </a:cubicBezTo>
                  <a:cubicBezTo>
                    <a:pt x="29" y="80"/>
                    <a:pt x="29" y="78"/>
                    <a:pt x="29" y="75"/>
                  </a:cubicBezTo>
                  <a:cubicBezTo>
                    <a:pt x="33" y="66"/>
                    <a:pt x="36" y="56"/>
                    <a:pt x="38" y="47"/>
                  </a:cubicBezTo>
                  <a:cubicBezTo>
                    <a:pt x="39" y="45"/>
                    <a:pt x="40" y="43"/>
                    <a:pt x="37" y="41"/>
                  </a:cubicBezTo>
                  <a:close/>
                  <a:moveTo>
                    <a:pt x="40" y="39"/>
                  </a:moveTo>
                  <a:cubicBezTo>
                    <a:pt x="42" y="41"/>
                    <a:pt x="43" y="43"/>
                    <a:pt x="45" y="45"/>
                  </a:cubicBezTo>
                  <a:cubicBezTo>
                    <a:pt x="50" y="50"/>
                    <a:pt x="55" y="50"/>
                    <a:pt x="61" y="45"/>
                  </a:cubicBezTo>
                  <a:cubicBezTo>
                    <a:pt x="63" y="45"/>
                    <a:pt x="64" y="44"/>
                    <a:pt x="65" y="43"/>
                  </a:cubicBezTo>
                  <a:cubicBezTo>
                    <a:pt x="71" y="37"/>
                    <a:pt x="71" y="31"/>
                    <a:pt x="65" y="24"/>
                  </a:cubicBezTo>
                  <a:cubicBezTo>
                    <a:pt x="63" y="22"/>
                    <a:pt x="62" y="21"/>
                    <a:pt x="59" y="24"/>
                  </a:cubicBezTo>
                  <a:cubicBezTo>
                    <a:pt x="54" y="27"/>
                    <a:pt x="50" y="31"/>
                    <a:pt x="45" y="35"/>
                  </a:cubicBezTo>
                  <a:cubicBezTo>
                    <a:pt x="44" y="36"/>
                    <a:pt x="42" y="38"/>
                    <a:pt x="40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Freeform 44">
              <a:extLst>
                <a:ext uri="{FF2B5EF4-FFF2-40B4-BE49-F238E27FC236}">
                  <a16:creationId xmlns:a16="http://schemas.microsoft.com/office/drawing/2014/main" id="{51F60108-8351-9CBE-8C11-0F6300530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3206" y="22674853"/>
              <a:ext cx="526949" cy="566274"/>
            </a:xfrm>
            <a:custGeom>
              <a:avLst/>
              <a:gdLst>
                <a:gd name="T0" fmla="*/ 0 w 76"/>
                <a:gd name="T1" fmla="*/ 68 h 80"/>
                <a:gd name="T2" fmla="*/ 5 w 76"/>
                <a:gd name="T3" fmla="*/ 36 h 80"/>
                <a:gd name="T4" fmla="*/ 7 w 76"/>
                <a:gd name="T5" fmla="*/ 36 h 80"/>
                <a:gd name="T6" fmla="*/ 7 w 76"/>
                <a:gd name="T7" fmla="*/ 39 h 80"/>
                <a:gd name="T8" fmla="*/ 13 w 76"/>
                <a:gd name="T9" fmla="*/ 46 h 80"/>
                <a:gd name="T10" fmla="*/ 35 w 76"/>
                <a:gd name="T11" fmla="*/ 50 h 80"/>
                <a:gd name="T12" fmla="*/ 33 w 76"/>
                <a:gd name="T13" fmla="*/ 47 h 80"/>
                <a:gd name="T14" fmla="*/ 18 w 76"/>
                <a:gd name="T15" fmla="*/ 24 h 80"/>
                <a:gd name="T16" fmla="*/ 17 w 76"/>
                <a:gd name="T17" fmla="*/ 22 h 80"/>
                <a:gd name="T18" fmla="*/ 10 w 76"/>
                <a:gd name="T19" fmla="*/ 23 h 80"/>
                <a:gd name="T20" fmla="*/ 8 w 76"/>
                <a:gd name="T21" fmla="*/ 29 h 80"/>
                <a:gd name="T22" fmla="*/ 12 w 76"/>
                <a:gd name="T23" fmla="*/ 0 h 80"/>
                <a:gd name="T24" fmla="*/ 13 w 76"/>
                <a:gd name="T25" fmla="*/ 1 h 80"/>
                <a:gd name="T26" fmla="*/ 19 w 76"/>
                <a:gd name="T27" fmla="*/ 19 h 80"/>
                <a:gd name="T28" fmla="*/ 29 w 76"/>
                <a:gd name="T29" fmla="*/ 35 h 80"/>
                <a:gd name="T30" fmla="*/ 33 w 76"/>
                <a:gd name="T31" fmla="*/ 34 h 80"/>
                <a:gd name="T32" fmla="*/ 69 w 76"/>
                <a:gd name="T33" fmla="*/ 13 h 80"/>
                <a:gd name="T34" fmla="*/ 75 w 76"/>
                <a:gd name="T35" fmla="*/ 8 h 80"/>
                <a:gd name="T36" fmla="*/ 74 w 76"/>
                <a:gd name="T37" fmla="*/ 18 h 80"/>
                <a:gd name="T38" fmla="*/ 72 w 76"/>
                <a:gd name="T39" fmla="*/ 30 h 80"/>
                <a:gd name="T40" fmla="*/ 70 w 76"/>
                <a:gd name="T41" fmla="*/ 40 h 80"/>
                <a:gd name="T42" fmla="*/ 69 w 76"/>
                <a:gd name="T43" fmla="*/ 40 h 80"/>
                <a:gd name="T44" fmla="*/ 68 w 76"/>
                <a:gd name="T45" fmla="*/ 32 h 80"/>
                <a:gd name="T46" fmla="*/ 64 w 76"/>
                <a:gd name="T47" fmla="*/ 33 h 80"/>
                <a:gd name="T48" fmla="*/ 39 w 76"/>
                <a:gd name="T49" fmla="*/ 48 h 80"/>
                <a:gd name="T50" fmla="*/ 42 w 76"/>
                <a:gd name="T51" fmla="*/ 51 h 80"/>
                <a:gd name="T52" fmla="*/ 60 w 76"/>
                <a:gd name="T53" fmla="*/ 55 h 80"/>
                <a:gd name="T54" fmla="*/ 66 w 76"/>
                <a:gd name="T55" fmla="*/ 51 h 80"/>
                <a:gd name="T56" fmla="*/ 68 w 76"/>
                <a:gd name="T57" fmla="*/ 48 h 80"/>
                <a:gd name="T58" fmla="*/ 63 w 76"/>
                <a:gd name="T59" fmla="*/ 80 h 80"/>
                <a:gd name="T60" fmla="*/ 62 w 76"/>
                <a:gd name="T61" fmla="*/ 80 h 80"/>
                <a:gd name="T62" fmla="*/ 62 w 76"/>
                <a:gd name="T63" fmla="*/ 77 h 80"/>
                <a:gd name="T64" fmla="*/ 55 w 76"/>
                <a:gd name="T65" fmla="*/ 70 h 80"/>
                <a:gd name="T66" fmla="*/ 11 w 76"/>
                <a:gd name="T67" fmla="*/ 62 h 80"/>
                <a:gd name="T68" fmla="*/ 3 w 76"/>
                <a:gd name="T69" fmla="*/ 66 h 80"/>
                <a:gd name="T70" fmla="*/ 1 w 76"/>
                <a:gd name="T71" fmla="*/ 68 h 80"/>
                <a:gd name="T72" fmla="*/ 0 w 76"/>
                <a:gd name="T73" fmla="*/ 6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" h="80">
                  <a:moveTo>
                    <a:pt x="0" y="68"/>
                  </a:moveTo>
                  <a:cubicBezTo>
                    <a:pt x="2" y="57"/>
                    <a:pt x="4" y="47"/>
                    <a:pt x="5" y="36"/>
                  </a:cubicBezTo>
                  <a:cubicBezTo>
                    <a:pt x="6" y="36"/>
                    <a:pt x="6" y="36"/>
                    <a:pt x="7" y="36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8" y="43"/>
                    <a:pt x="9" y="45"/>
                    <a:pt x="13" y="46"/>
                  </a:cubicBezTo>
                  <a:cubicBezTo>
                    <a:pt x="20" y="48"/>
                    <a:pt x="27" y="49"/>
                    <a:pt x="35" y="50"/>
                  </a:cubicBezTo>
                  <a:cubicBezTo>
                    <a:pt x="34" y="49"/>
                    <a:pt x="34" y="48"/>
                    <a:pt x="33" y="47"/>
                  </a:cubicBezTo>
                  <a:cubicBezTo>
                    <a:pt x="28" y="39"/>
                    <a:pt x="23" y="32"/>
                    <a:pt x="18" y="24"/>
                  </a:cubicBezTo>
                  <a:cubicBezTo>
                    <a:pt x="18" y="24"/>
                    <a:pt x="17" y="23"/>
                    <a:pt x="17" y="22"/>
                  </a:cubicBezTo>
                  <a:cubicBezTo>
                    <a:pt x="14" y="19"/>
                    <a:pt x="12" y="20"/>
                    <a:pt x="10" y="23"/>
                  </a:cubicBezTo>
                  <a:cubicBezTo>
                    <a:pt x="10" y="25"/>
                    <a:pt x="9" y="26"/>
                    <a:pt x="8" y="29"/>
                  </a:cubicBezTo>
                  <a:cubicBezTo>
                    <a:pt x="7" y="24"/>
                    <a:pt x="10" y="4"/>
                    <a:pt x="12" y="0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3" y="8"/>
                    <a:pt x="16" y="14"/>
                    <a:pt x="19" y="19"/>
                  </a:cubicBezTo>
                  <a:cubicBezTo>
                    <a:pt x="22" y="25"/>
                    <a:pt x="26" y="30"/>
                    <a:pt x="29" y="35"/>
                  </a:cubicBezTo>
                  <a:cubicBezTo>
                    <a:pt x="31" y="35"/>
                    <a:pt x="32" y="34"/>
                    <a:pt x="33" y="34"/>
                  </a:cubicBezTo>
                  <a:cubicBezTo>
                    <a:pt x="45" y="27"/>
                    <a:pt x="57" y="20"/>
                    <a:pt x="69" y="13"/>
                  </a:cubicBezTo>
                  <a:cubicBezTo>
                    <a:pt x="71" y="12"/>
                    <a:pt x="73" y="10"/>
                    <a:pt x="75" y="8"/>
                  </a:cubicBezTo>
                  <a:cubicBezTo>
                    <a:pt x="76" y="12"/>
                    <a:pt x="74" y="15"/>
                    <a:pt x="74" y="18"/>
                  </a:cubicBezTo>
                  <a:cubicBezTo>
                    <a:pt x="73" y="22"/>
                    <a:pt x="73" y="26"/>
                    <a:pt x="72" y="30"/>
                  </a:cubicBezTo>
                  <a:cubicBezTo>
                    <a:pt x="71" y="33"/>
                    <a:pt x="71" y="37"/>
                    <a:pt x="70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8" y="38"/>
                    <a:pt x="68" y="35"/>
                    <a:pt x="68" y="32"/>
                  </a:cubicBezTo>
                  <a:cubicBezTo>
                    <a:pt x="66" y="32"/>
                    <a:pt x="65" y="33"/>
                    <a:pt x="64" y="33"/>
                  </a:cubicBezTo>
                  <a:cubicBezTo>
                    <a:pt x="55" y="38"/>
                    <a:pt x="47" y="43"/>
                    <a:pt x="39" y="48"/>
                  </a:cubicBezTo>
                  <a:cubicBezTo>
                    <a:pt x="39" y="50"/>
                    <a:pt x="40" y="51"/>
                    <a:pt x="42" y="51"/>
                  </a:cubicBezTo>
                  <a:cubicBezTo>
                    <a:pt x="48" y="53"/>
                    <a:pt x="54" y="54"/>
                    <a:pt x="60" y="55"/>
                  </a:cubicBezTo>
                  <a:cubicBezTo>
                    <a:pt x="63" y="55"/>
                    <a:pt x="64" y="54"/>
                    <a:pt x="66" y="51"/>
                  </a:cubicBezTo>
                  <a:cubicBezTo>
                    <a:pt x="66" y="50"/>
                    <a:pt x="67" y="49"/>
                    <a:pt x="68" y="48"/>
                  </a:cubicBezTo>
                  <a:cubicBezTo>
                    <a:pt x="67" y="58"/>
                    <a:pt x="65" y="69"/>
                    <a:pt x="63" y="80"/>
                  </a:cubicBezTo>
                  <a:cubicBezTo>
                    <a:pt x="63" y="80"/>
                    <a:pt x="63" y="80"/>
                    <a:pt x="62" y="80"/>
                  </a:cubicBezTo>
                  <a:cubicBezTo>
                    <a:pt x="62" y="79"/>
                    <a:pt x="62" y="78"/>
                    <a:pt x="62" y="77"/>
                  </a:cubicBezTo>
                  <a:cubicBezTo>
                    <a:pt x="61" y="72"/>
                    <a:pt x="60" y="71"/>
                    <a:pt x="55" y="70"/>
                  </a:cubicBezTo>
                  <a:cubicBezTo>
                    <a:pt x="40" y="67"/>
                    <a:pt x="26" y="64"/>
                    <a:pt x="11" y="62"/>
                  </a:cubicBezTo>
                  <a:cubicBezTo>
                    <a:pt x="6" y="61"/>
                    <a:pt x="5" y="62"/>
                    <a:pt x="3" y="66"/>
                  </a:cubicBezTo>
                  <a:cubicBezTo>
                    <a:pt x="2" y="67"/>
                    <a:pt x="2" y="68"/>
                    <a:pt x="1" y="68"/>
                  </a:cubicBezTo>
                  <a:cubicBezTo>
                    <a:pt x="1" y="68"/>
                    <a:pt x="1" y="68"/>
                    <a:pt x="0" y="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Freeform 45">
              <a:extLst>
                <a:ext uri="{FF2B5EF4-FFF2-40B4-BE49-F238E27FC236}">
                  <a16:creationId xmlns:a16="http://schemas.microsoft.com/office/drawing/2014/main" id="{998E5BBA-3F2C-CB81-4A9F-AEB06CAAF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906" y="20865924"/>
              <a:ext cx="574138" cy="613463"/>
            </a:xfrm>
            <a:custGeom>
              <a:avLst/>
              <a:gdLst>
                <a:gd name="T0" fmla="*/ 61 w 82"/>
                <a:gd name="T1" fmla="*/ 37 h 87"/>
                <a:gd name="T2" fmla="*/ 42 w 82"/>
                <a:gd name="T3" fmla="*/ 65 h 87"/>
                <a:gd name="T4" fmla="*/ 44 w 82"/>
                <a:gd name="T5" fmla="*/ 59 h 87"/>
                <a:gd name="T6" fmla="*/ 37 w 82"/>
                <a:gd name="T7" fmla="*/ 42 h 87"/>
                <a:gd name="T8" fmla="*/ 36 w 82"/>
                <a:gd name="T9" fmla="*/ 44 h 87"/>
                <a:gd name="T10" fmla="*/ 24 w 82"/>
                <a:gd name="T11" fmla="*/ 61 h 87"/>
                <a:gd name="T12" fmla="*/ 25 w 82"/>
                <a:gd name="T13" fmla="*/ 68 h 87"/>
                <a:gd name="T14" fmla="*/ 54 w 82"/>
                <a:gd name="T15" fmla="*/ 74 h 87"/>
                <a:gd name="T16" fmla="*/ 59 w 82"/>
                <a:gd name="T17" fmla="*/ 73 h 87"/>
                <a:gd name="T18" fmla="*/ 45 w 82"/>
                <a:gd name="T19" fmla="*/ 87 h 87"/>
                <a:gd name="T20" fmla="*/ 0 w 82"/>
                <a:gd name="T21" fmla="*/ 52 h 87"/>
                <a:gd name="T22" fmla="*/ 4 w 82"/>
                <a:gd name="T23" fmla="*/ 54 h 87"/>
                <a:gd name="T24" fmla="*/ 12 w 82"/>
                <a:gd name="T25" fmla="*/ 51 h 87"/>
                <a:gd name="T26" fmla="*/ 39 w 82"/>
                <a:gd name="T27" fmla="*/ 12 h 87"/>
                <a:gd name="T28" fmla="*/ 39 w 82"/>
                <a:gd name="T29" fmla="*/ 3 h 87"/>
                <a:gd name="T30" fmla="*/ 37 w 82"/>
                <a:gd name="T31" fmla="*/ 0 h 87"/>
                <a:gd name="T32" fmla="*/ 82 w 82"/>
                <a:gd name="T33" fmla="*/ 33 h 87"/>
                <a:gd name="T34" fmla="*/ 70 w 82"/>
                <a:gd name="T35" fmla="*/ 48 h 87"/>
                <a:gd name="T36" fmla="*/ 70 w 82"/>
                <a:gd name="T37" fmla="*/ 46 h 87"/>
                <a:gd name="T38" fmla="*/ 65 w 82"/>
                <a:gd name="T39" fmla="*/ 24 h 87"/>
                <a:gd name="T40" fmla="*/ 58 w 82"/>
                <a:gd name="T41" fmla="*/ 19 h 87"/>
                <a:gd name="T42" fmla="*/ 53 w 82"/>
                <a:gd name="T43" fmla="*/ 20 h 87"/>
                <a:gd name="T44" fmla="*/ 41 w 82"/>
                <a:gd name="T45" fmla="*/ 36 h 87"/>
                <a:gd name="T46" fmla="*/ 40 w 82"/>
                <a:gd name="T47" fmla="*/ 39 h 87"/>
                <a:gd name="T48" fmla="*/ 51 w 82"/>
                <a:gd name="T49" fmla="*/ 43 h 87"/>
                <a:gd name="T50" fmla="*/ 61 w 82"/>
                <a:gd name="T51" fmla="*/ 3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2" h="87">
                  <a:moveTo>
                    <a:pt x="61" y="37"/>
                  </a:moveTo>
                  <a:cubicBezTo>
                    <a:pt x="60" y="41"/>
                    <a:pt x="46" y="62"/>
                    <a:pt x="42" y="65"/>
                  </a:cubicBezTo>
                  <a:cubicBezTo>
                    <a:pt x="43" y="62"/>
                    <a:pt x="43" y="60"/>
                    <a:pt x="44" y="59"/>
                  </a:cubicBezTo>
                  <a:cubicBezTo>
                    <a:pt x="46" y="52"/>
                    <a:pt x="44" y="46"/>
                    <a:pt x="37" y="42"/>
                  </a:cubicBezTo>
                  <a:cubicBezTo>
                    <a:pt x="37" y="42"/>
                    <a:pt x="36" y="43"/>
                    <a:pt x="36" y="44"/>
                  </a:cubicBezTo>
                  <a:cubicBezTo>
                    <a:pt x="32" y="50"/>
                    <a:pt x="28" y="55"/>
                    <a:pt x="24" y="61"/>
                  </a:cubicBezTo>
                  <a:cubicBezTo>
                    <a:pt x="22" y="64"/>
                    <a:pt x="22" y="66"/>
                    <a:pt x="25" y="68"/>
                  </a:cubicBezTo>
                  <a:cubicBezTo>
                    <a:pt x="33" y="76"/>
                    <a:pt x="42" y="80"/>
                    <a:pt x="54" y="74"/>
                  </a:cubicBezTo>
                  <a:cubicBezTo>
                    <a:pt x="56" y="73"/>
                    <a:pt x="56" y="73"/>
                    <a:pt x="59" y="73"/>
                  </a:cubicBezTo>
                  <a:cubicBezTo>
                    <a:pt x="57" y="76"/>
                    <a:pt x="50" y="84"/>
                    <a:pt x="45" y="87"/>
                  </a:cubicBezTo>
                  <a:cubicBezTo>
                    <a:pt x="36" y="82"/>
                    <a:pt x="2" y="56"/>
                    <a:pt x="0" y="52"/>
                  </a:cubicBezTo>
                  <a:cubicBezTo>
                    <a:pt x="2" y="53"/>
                    <a:pt x="3" y="53"/>
                    <a:pt x="4" y="54"/>
                  </a:cubicBezTo>
                  <a:cubicBezTo>
                    <a:pt x="8" y="55"/>
                    <a:pt x="10" y="54"/>
                    <a:pt x="12" y="51"/>
                  </a:cubicBezTo>
                  <a:cubicBezTo>
                    <a:pt x="21" y="38"/>
                    <a:pt x="30" y="25"/>
                    <a:pt x="39" y="12"/>
                  </a:cubicBezTo>
                  <a:cubicBezTo>
                    <a:pt x="42" y="8"/>
                    <a:pt x="41" y="6"/>
                    <a:pt x="39" y="3"/>
                  </a:cubicBezTo>
                  <a:cubicBezTo>
                    <a:pt x="38" y="2"/>
                    <a:pt x="38" y="1"/>
                    <a:pt x="37" y="0"/>
                  </a:cubicBezTo>
                  <a:cubicBezTo>
                    <a:pt x="40" y="1"/>
                    <a:pt x="76" y="27"/>
                    <a:pt x="82" y="33"/>
                  </a:cubicBezTo>
                  <a:cubicBezTo>
                    <a:pt x="79" y="38"/>
                    <a:pt x="73" y="46"/>
                    <a:pt x="70" y="48"/>
                  </a:cubicBezTo>
                  <a:cubicBezTo>
                    <a:pt x="70" y="47"/>
                    <a:pt x="70" y="46"/>
                    <a:pt x="70" y="46"/>
                  </a:cubicBezTo>
                  <a:cubicBezTo>
                    <a:pt x="74" y="36"/>
                    <a:pt x="72" y="30"/>
                    <a:pt x="65" y="24"/>
                  </a:cubicBezTo>
                  <a:cubicBezTo>
                    <a:pt x="63" y="22"/>
                    <a:pt x="61" y="20"/>
                    <a:pt x="58" y="19"/>
                  </a:cubicBezTo>
                  <a:cubicBezTo>
                    <a:pt x="56" y="17"/>
                    <a:pt x="54" y="18"/>
                    <a:pt x="53" y="20"/>
                  </a:cubicBezTo>
                  <a:cubicBezTo>
                    <a:pt x="49" y="25"/>
                    <a:pt x="45" y="30"/>
                    <a:pt x="41" y="36"/>
                  </a:cubicBezTo>
                  <a:cubicBezTo>
                    <a:pt x="41" y="37"/>
                    <a:pt x="40" y="38"/>
                    <a:pt x="40" y="39"/>
                  </a:cubicBezTo>
                  <a:cubicBezTo>
                    <a:pt x="43" y="42"/>
                    <a:pt x="46" y="44"/>
                    <a:pt x="51" y="43"/>
                  </a:cubicBezTo>
                  <a:cubicBezTo>
                    <a:pt x="54" y="42"/>
                    <a:pt x="58" y="39"/>
                    <a:pt x="6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Freeform 46">
              <a:extLst>
                <a:ext uri="{FF2B5EF4-FFF2-40B4-BE49-F238E27FC236}">
                  <a16:creationId xmlns:a16="http://schemas.microsoft.com/office/drawing/2014/main" id="{664B2CD7-30D0-4B41-ABE1-2348847CF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3206" y="23555723"/>
              <a:ext cx="495489" cy="471895"/>
            </a:xfrm>
            <a:custGeom>
              <a:avLst/>
              <a:gdLst>
                <a:gd name="T0" fmla="*/ 49 w 71"/>
                <a:gd name="T1" fmla="*/ 20 h 68"/>
                <a:gd name="T2" fmla="*/ 37 w 71"/>
                <a:gd name="T3" fmla="*/ 29 h 68"/>
                <a:gd name="T4" fmla="*/ 38 w 71"/>
                <a:gd name="T5" fmla="*/ 39 h 68"/>
                <a:gd name="T6" fmla="*/ 44 w 71"/>
                <a:gd name="T7" fmla="*/ 38 h 68"/>
                <a:gd name="T8" fmla="*/ 60 w 71"/>
                <a:gd name="T9" fmla="*/ 36 h 68"/>
                <a:gd name="T10" fmla="*/ 65 w 71"/>
                <a:gd name="T11" fmla="*/ 30 h 68"/>
                <a:gd name="T12" fmla="*/ 48 w 71"/>
                <a:gd name="T13" fmla="*/ 4 h 68"/>
                <a:gd name="T14" fmla="*/ 44 w 71"/>
                <a:gd name="T15" fmla="*/ 0 h 68"/>
                <a:gd name="T16" fmla="*/ 63 w 71"/>
                <a:gd name="T17" fmla="*/ 1 h 68"/>
                <a:gd name="T18" fmla="*/ 70 w 71"/>
                <a:gd name="T19" fmla="*/ 59 h 68"/>
                <a:gd name="T20" fmla="*/ 68 w 71"/>
                <a:gd name="T21" fmla="*/ 55 h 68"/>
                <a:gd name="T22" fmla="*/ 62 w 71"/>
                <a:gd name="T23" fmla="*/ 51 h 68"/>
                <a:gd name="T24" fmla="*/ 16 w 71"/>
                <a:gd name="T25" fmla="*/ 58 h 68"/>
                <a:gd name="T26" fmla="*/ 9 w 71"/>
                <a:gd name="T27" fmla="*/ 65 h 68"/>
                <a:gd name="T28" fmla="*/ 9 w 71"/>
                <a:gd name="T29" fmla="*/ 68 h 68"/>
                <a:gd name="T30" fmla="*/ 1 w 71"/>
                <a:gd name="T31" fmla="*/ 11 h 68"/>
                <a:gd name="T32" fmla="*/ 18 w 71"/>
                <a:gd name="T33" fmla="*/ 9 h 68"/>
                <a:gd name="T34" fmla="*/ 19 w 71"/>
                <a:gd name="T35" fmla="*/ 10 h 68"/>
                <a:gd name="T36" fmla="*/ 17 w 71"/>
                <a:gd name="T37" fmla="*/ 11 h 68"/>
                <a:gd name="T38" fmla="*/ 6 w 71"/>
                <a:gd name="T39" fmla="*/ 30 h 68"/>
                <a:gd name="T40" fmla="*/ 7 w 71"/>
                <a:gd name="T41" fmla="*/ 38 h 68"/>
                <a:gd name="T42" fmla="*/ 13 w 71"/>
                <a:gd name="T43" fmla="*/ 42 h 68"/>
                <a:gd name="T44" fmla="*/ 33 w 71"/>
                <a:gd name="T45" fmla="*/ 39 h 68"/>
                <a:gd name="T46" fmla="*/ 29 w 71"/>
                <a:gd name="T47" fmla="*/ 28 h 68"/>
                <a:gd name="T48" fmla="*/ 18 w 71"/>
                <a:gd name="T49" fmla="*/ 24 h 68"/>
                <a:gd name="T50" fmla="*/ 19 w 71"/>
                <a:gd name="T51" fmla="*/ 22 h 68"/>
                <a:gd name="T52" fmla="*/ 49 w 71"/>
                <a:gd name="T53" fmla="*/ 18 h 68"/>
                <a:gd name="T54" fmla="*/ 49 w 71"/>
                <a:gd name="T55" fmla="*/ 2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1" h="68">
                  <a:moveTo>
                    <a:pt x="49" y="20"/>
                  </a:moveTo>
                  <a:cubicBezTo>
                    <a:pt x="44" y="22"/>
                    <a:pt x="39" y="24"/>
                    <a:pt x="37" y="29"/>
                  </a:cubicBezTo>
                  <a:cubicBezTo>
                    <a:pt x="36" y="32"/>
                    <a:pt x="36" y="35"/>
                    <a:pt x="38" y="39"/>
                  </a:cubicBezTo>
                  <a:cubicBezTo>
                    <a:pt x="40" y="38"/>
                    <a:pt x="42" y="38"/>
                    <a:pt x="44" y="38"/>
                  </a:cubicBezTo>
                  <a:cubicBezTo>
                    <a:pt x="49" y="37"/>
                    <a:pt x="54" y="36"/>
                    <a:pt x="60" y="36"/>
                  </a:cubicBezTo>
                  <a:cubicBezTo>
                    <a:pt x="63" y="35"/>
                    <a:pt x="64" y="34"/>
                    <a:pt x="65" y="30"/>
                  </a:cubicBezTo>
                  <a:cubicBezTo>
                    <a:pt x="65" y="18"/>
                    <a:pt x="59" y="8"/>
                    <a:pt x="48" y="4"/>
                  </a:cubicBezTo>
                  <a:cubicBezTo>
                    <a:pt x="47" y="3"/>
                    <a:pt x="45" y="3"/>
                    <a:pt x="44" y="0"/>
                  </a:cubicBezTo>
                  <a:cubicBezTo>
                    <a:pt x="51" y="0"/>
                    <a:pt x="57" y="1"/>
                    <a:pt x="63" y="1"/>
                  </a:cubicBezTo>
                  <a:cubicBezTo>
                    <a:pt x="65" y="5"/>
                    <a:pt x="71" y="54"/>
                    <a:pt x="70" y="59"/>
                  </a:cubicBezTo>
                  <a:cubicBezTo>
                    <a:pt x="69" y="57"/>
                    <a:pt x="69" y="56"/>
                    <a:pt x="68" y="55"/>
                  </a:cubicBezTo>
                  <a:cubicBezTo>
                    <a:pt x="67" y="52"/>
                    <a:pt x="65" y="51"/>
                    <a:pt x="62" y="51"/>
                  </a:cubicBezTo>
                  <a:cubicBezTo>
                    <a:pt x="46" y="53"/>
                    <a:pt x="31" y="55"/>
                    <a:pt x="16" y="58"/>
                  </a:cubicBezTo>
                  <a:cubicBezTo>
                    <a:pt x="12" y="58"/>
                    <a:pt x="10" y="60"/>
                    <a:pt x="9" y="65"/>
                  </a:cubicBezTo>
                  <a:cubicBezTo>
                    <a:pt x="9" y="66"/>
                    <a:pt x="9" y="67"/>
                    <a:pt x="9" y="68"/>
                  </a:cubicBezTo>
                  <a:cubicBezTo>
                    <a:pt x="7" y="65"/>
                    <a:pt x="0" y="17"/>
                    <a:pt x="1" y="11"/>
                  </a:cubicBezTo>
                  <a:cubicBezTo>
                    <a:pt x="7" y="10"/>
                    <a:pt x="12" y="9"/>
                    <a:pt x="18" y="9"/>
                  </a:cubicBezTo>
                  <a:cubicBezTo>
                    <a:pt x="18" y="9"/>
                    <a:pt x="19" y="9"/>
                    <a:pt x="19" y="10"/>
                  </a:cubicBezTo>
                  <a:cubicBezTo>
                    <a:pt x="18" y="10"/>
                    <a:pt x="18" y="11"/>
                    <a:pt x="17" y="11"/>
                  </a:cubicBezTo>
                  <a:cubicBezTo>
                    <a:pt x="8" y="14"/>
                    <a:pt x="5" y="21"/>
                    <a:pt x="6" y="30"/>
                  </a:cubicBezTo>
                  <a:cubicBezTo>
                    <a:pt x="6" y="32"/>
                    <a:pt x="6" y="35"/>
                    <a:pt x="7" y="38"/>
                  </a:cubicBezTo>
                  <a:cubicBezTo>
                    <a:pt x="7" y="42"/>
                    <a:pt x="8" y="43"/>
                    <a:pt x="13" y="42"/>
                  </a:cubicBezTo>
                  <a:cubicBezTo>
                    <a:pt x="20" y="41"/>
                    <a:pt x="26" y="40"/>
                    <a:pt x="33" y="39"/>
                  </a:cubicBezTo>
                  <a:cubicBezTo>
                    <a:pt x="34" y="34"/>
                    <a:pt x="33" y="30"/>
                    <a:pt x="29" y="28"/>
                  </a:cubicBezTo>
                  <a:cubicBezTo>
                    <a:pt x="26" y="26"/>
                    <a:pt x="22" y="25"/>
                    <a:pt x="18" y="24"/>
                  </a:cubicBezTo>
                  <a:cubicBezTo>
                    <a:pt x="18" y="23"/>
                    <a:pt x="19" y="23"/>
                    <a:pt x="19" y="22"/>
                  </a:cubicBezTo>
                  <a:cubicBezTo>
                    <a:pt x="29" y="21"/>
                    <a:pt x="39" y="20"/>
                    <a:pt x="49" y="18"/>
                  </a:cubicBezTo>
                  <a:cubicBezTo>
                    <a:pt x="49" y="19"/>
                    <a:pt x="49" y="19"/>
                    <a:pt x="49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1B723340-E4E7-E469-C64B-660CACDFDC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7841" y="26009575"/>
              <a:ext cx="346056" cy="495489"/>
            </a:xfrm>
            <a:custGeom>
              <a:avLst/>
              <a:gdLst>
                <a:gd name="T0" fmla="*/ 17 w 50"/>
                <a:gd name="T1" fmla="*/ 35 h 70"/>
                <a:gd name="T2" fmla="*/ 10 w 50"/>
                <a:gd name="T3" fmla="*/ 27 h 70"/>
                <a:gd name="T4" fmla="*/ 8 w 50"/>
                <a:gd name="T5" fmla="*/ 11 h 70"/>
                <a:gd name="T6" fmla="*/ 19 w 50"/>
                <a:gd name="T7" fmla="*/ 1 h 70"/>
                <a:gd name="T8" fmla="*/ 39 w 50"/>
                <a:gd name="T9" fmla="*/ 3 h 70"/>
                <a:gd name="T10" fmla="*/ 48 w 50"/>
                <a:gd name="T11" fmla="*/ 12 h 70"/>
                <a:gd name="T12" fmla="*/ 42 w 50"/>
                <a:gd name="T13" fmla="*/ 27 h 70"/>
                <a:gd name="T14" fmla="*/ 34 w 50"/>
                <a:gd name="T15" fmla="*/ 30 h 70"/>
                <a:gd name="T16" fmla="*/ 37 w 50"/>
                <a:gd name="T17" fmla="*/ 33 h 70"/>
                <a:gd name="T18" fmla="*/ 44 w 50"/>
                <a:gd name="T19" fmla="*/ 44 h 70"/>
                <a:gd name="T20" fmla="*/ 30 w 50"/>
                <a:gd name="T21" fmla="*/ 69 h 70"/>
                <a:gd name="T22" fmla="*/ 9 w 50"/>
                <a:gd name="T23" fmla="*/ 65 h 70"/>
                <a:gd name="T24" fmla="*/ 1 w 50"/>
                <a:gd name="T25" fmla="*/ 51 h 70"/>
                <a:gd name="T26" fmla="*/ 11 w 50"/>
                <a:gd name="T27" fmla="*/ 38 h 70"/>
                <a:gd name="T28" fmla="*/ 17 w 50"/>
                <a:gd name="T29" fmla="*/ 35 h 70"/>
                <a:gd name="T30" fmla="*/ 20 w 50"/>
                <a:gd name="T31" fmla="*/ 38 h 70"/>
                <a:gd name="T32" fmla="*/ 14 w 50"/>
                <a:gd name="T33" fmla="*/ 61 h 70"/>
                <a:gd name="T34" fmla="*/ 22 w 50"/>
                <a:gd name="T35" fmla="*/ 67 h 70"/>
                <a:gd name="T36" fmla="*/ 30 w 50"/>
                <a:gd name="T37" fmla="*/ 61 h 70"/>
                <a:gd name="T38" fmla="*/ 20 w 50"/>
                <a:gd name="T39" fmla="*/ 38 h 70"/>
                <a:gd name="T40" fmla="*/ 31 w 50"/>
                <a:gd name="T41" fmla="*/ 27 h 70"/>
                <a:gd name="T42" fmla="*/ 36 w 50"/>
                <a:gd name="T43" fmla="*/ 8 h 70"/>
                <a:gd name="T44" fmla="*/ 28 w 50"/>
                <a:gd name="T45" fmla="*/ 3 h 70"/>
                <a:gd name="T46" fmla="*/ 21 w 50"/>
                <a:gd name="T47" fmla="*/ 8 h 70"/>
                <a:gd name="T48" fmla="*/ 22 w 50"/>
                <a:gd name="T49" fmla="*/ 18 h 70"/>
                <a:gd name="T50" fmla="*/ 31 w 50"/>
                <a:gd name="T51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70">
                  <a:moveTo>
                    <a:pt x="17" y="35"/>
                  </a:moveTo>
                  <a:cubicBezTo>
                    <a:pt x="15" y="33"/>
                    <a:pt x="12" y="30"/>
                    <a:pt x="10" y="27"/>
                  </a:cubicBezTo>
                  <a:cubicBezTo>
                    <a:pt x="7" y="22"/>
                    <a:pt x="6" y="17"/>
                    <a:pt x="8" y="11"/>
                  </a:cubicBezTo>
                  <a:cubicBezTo>
                    <a:pt x="10" y="6"/>
                    <a:pt x="14" y="3"/>
                    <a:pt x="19" y="1"/>
                  </a:cubicBezTo>
                  <a:cubicBezTo>
                    <a:pt x="26" y="0"/>
                    <a:pt x="33" y="0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8"/>
                    <a:pt x="48" y="24"/>
                    <a:pt x="42" y="27"/>
                  </a:cubicBezTo>
                  <a:cubicBezTo>
                    <a:pt x="39" y="28"/>
                    <a:pt x="37" y="29"/>
                    <a:pt x="34" y="30"/>
                  </a:cubicBezTo>
                  <a:cubicBezTo>
                    <a:pt x="35" y="31"/>
                    <a:pt x="36" y="32"/>
                    <a:pt x="37" y="33"/>
                  </a:cubicBezTo>
                  <a:cubicBezTo>
                    <a:pt x="40" y="37"/>
                    <a:pt x="43" y="40"/>
                    <a:pt x="44" y="44"/>
                  </a:cubicBezTo>
                  <a:cubicBezTo>
                    <a:pt x="48" y="55"/>
                    <a:pt x="42" y="66"/>
                    <a:pt x="30" y="69"/>
                  </a:cubicBezTo>
                  <a:cubicBezTo>
                    <a:pt x="23" y="70"/>
                    <a:pt x="16" y="69"/>
                    <a:pt x="9" y="65"/>
                  </a:cubicBezTo>
                  <a:cubicBezTo>
                    <a:pt x="3" y="62"/>
                    <a:pt x="0" y="57"/>
                    <a:pt x="1" y="51"/>
                  </a:cubicBezTo>
                  <a:cubicBezTo>
                    <a:pt x="1" y="44"/>
                    <a:pt x="5" y="40"/>
                    <a:pt x="11" y="38"/>
                  </a:cubicBezTo>
                  <a:cubicBezTo>
                    <a:pt x="13" y="37"/>
                    <a:pt x="15" y="36"/>
                    <a:pt x="17" y="35"/>
                  </a:cubicBezTo>
                  <a:close/>
                  <a:moveTo>
                    <a:pt x="20" y="38"/>
                  </a:moveTo>
                  <a:cubicBezTo>
                    <a:pt x="13" y="44"/>
                    <a:pt x="10" y="54"/>
                    <a:pt x="14" y="61"/>
                  </a:cubicBezTo>
                  <a:cubicBezTo>
                    <a:pt x="15" y="65"/>
                    <a:pt x="18" y="67"/>
                    <a:pt x="22" y="67"/>
                  </a:cubicBezTo>
                  <a:cubicBezTo>
                    <a:pt x="26" y="67"/>
                    <a:pt x="28" y="64"/>
                    <a:pt x="30" y="61"/>
                  </a:cubicBezTo>
                  <a:cubicBezTo>
                    <a:pt x="33" y="53"/>
                    <a:pt x="29" y="44"/>
                    <a:pt x="20" y="38"/>
                  </a:cubicBezTo>
                  <a:close/>
                  <a:moveTo>
                    <a:pt x="31" y="27"/>
                  </a:moveTo>
                  <a:cubicBezTo>
                    <a:pt x="37" y="23"/>
                    <a:pt x="39" y="14"/>
                    <a:pt x="36" y="8"/>
                  </a:cubicBezTo>
                  <a:cubicBezTo>
                    <a:pt x="35" y="4"/>
                    <a:pt x="32" y="3"/>
                    <a:pt x="28" y="3"/>
                  </a:cubicBezTo>
                  <a:cubicBezTo>
                    <a:pt x="25" y="3"/>
                    <a:pt x="23" y="5"/>
                    <a:pt x="21" y="8"/>
                  </a:cubicBezTo>
                  <a:cubicBezTo>
                    <a:pt x="20" y="11"/>
                    <a:pt x="20" y="15"/>
                    <a:pt x="22" y="18"/>
                  </a:cubicBezTo>
                  <a:cubicBezTo>
                    <a:pt x="24" y="22"/>
                    <a:pt x="27" y="25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48">
              <a:extLst>
                <a:ext uri="{FF2B5EF4-FFF2-40B4-BE49-F238E27FC236}">
                  <a16:creationId xmlns:a16="http://schemas.microsoft.com/office/drawing/2014/main" id="{9C4EAC8B-3177-CD60-03D0-B11A9241D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9829" y="24342214"/>
              <a:ext cx="511219" cy="440435"/>
            </a:xfrm>
            <a:custGeom>
              <a:avLst/>
              <a:gdLst>
                <a:gd name="T0" fmla="*/ 16 w 74"/>
                <a:gd name="T1" fmla="*/ 63 h 63"/>
                <a:gd name="T2" fmla="*/ 14 w 74"/>
                <a:gd name="T3" fmla="*/ 60 h 63"/>
                <a:gd name="T4" fmla="*/ 3 w 74"/>
                <a:gd name="T5" fmla="*/ 34 h 63"/>
                <a:gd name="T6" fmla="*/ 0 w 74"/>
                <a:gd name="T7" fmla="*/ 18 h 63"/>
                <a:gd name="T8" fmla="*/ 8 w 74"/>
                <a:gd name="T9" fmla="*/ 3 h 63"/>
                <a:gd name="T10" fmla="*/ 25 w 74"/>
                <a:gd name="T11" fmla="*/ 4 h 63"/>
                <a:gd name="T12" fmla="*/ 33 w 74"/>
                <a:gd name="T13" fmla="*/ 13 h 63"/>
                <a:gd name="T14" fmla="*/ 38 w 74"/>
                <a:gd name="T15" fmla="*/ 26 h 63"/>
                <a:gd name="T16" fmla="*/ 42 w 74"/>
                <a:gd name="T17" fmla="*/ 25 h 63"/>
                <a:gd name="T18" fmla="*/ 55 w 74"/>
                <a:gd name="T19" fmla="*/ 19 h 63"/>
                <a:gd name="T20" fmla="*/ 61 w 74"/>
                <a:gd name="T21" fmla="*/ 9 h 63"/>
                <a:gd name="T22" fmla="*/ 61 w 74"/>
                <a:gd name="T23" fmla="*/ 6 h 63"/>
                <a:gd name="T24" fmla="*/ 66 w 74"/>
                <a:gd name="T25" fmla="*/ 16 h 63"/>
                <a:gd name="T26" fmla="*/ 70 w 74"/>
                <a:gd name="T27" fmla="*/ 27 h 63"/>
                <a:gd name="T28" fmla="*/ 73 w 74"/>
                <a:gd name="T29" fmla="*/ 38 h 63"/>
                <a:gd name="T30" fmla="*/ 70 w 74"/>
                <a:gd name="T31" fmla="*/ 34 h 63"/>
                <a:gd name="T32" fmla="*/ 64 w 74"/>
                <a:gd name="T33" fmla="*/ 32 h 63"/>
                <a:gd name="T34" fmla="*/ 58 w 74"/>
                <a:gd name="T35" fmla="*/ 35 h 63"/>
                <a:gd name="T36" fmla="*/ 22 w 74"/>
                <a:gd name="T37" fmla="*/ 50 h 63"/>
                <a:gd name="T38" fmla="*/ 16 w 74"/>
                <a:gd name="T39" fmla="*/ 61 h 63"/>
                <a:gd name="T40" fmla="*/ 16 w 74"/>
                <a:gd name="T41" fmla="*/ 63 h 63"/>
                <a:gd name="T42" fmla="*/ 36 w 74"/>
                <a:gd name="T43" fmla="*/ 27 h 63"/>
                <a:gd name="T44" fmla="*/ 32 w 74"/>
                <a:gd name="T45" fmla="*/ 20 h 63"/>
                <a:gd name="T46" fmla="*/ 21 w 74"/>
                <a:gd name="T47" fmla="*/ 16 h 63"/>
                <a:gd name="T48" fmla="*/ 10 w 74"/>
                <a:gd name="T49" fmla="*/ 21 h 63"/>
                <a:gd name="T50" fmla="*/ 7 w 74"/>
                <a:gd name="T51" fmla="*/ 35 h 63"/>
                <a:gd name="T52" fmla="*/ 13 w 74"/>
                <a:gd name="T53" fmla="*/ 38 h 63"/>
                <a:gd name="T54" fmla="*/ 36 w 74"/>
                <a:gd name="T55" fmla="*/ 2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4" h="63">
                  <a:moveTo>
                    <a:pt x="16" y="63"/>
                  </a:moveTo>
                  <a:cubicBezTo>
                    <a:pt x="15" y="62"/>
                    <a:pt x="14" y="61"/>
                    <a:pt x="14" y="60"/>
                  </a:cubicBezTo>
                  <a:cubicBezTo>
                    <a:pt x="10" y="51"/>
                    <a:pt x="7" y="42"/>
                    <a:pt x="3" y="34"/>
                  </a:cubicBezTo>
                  <a:cubicBezTo>
                    <a:pt x="1" y="29"/>
                    <a:pt x="0" y="23"/>
                    <a:pt x="0" y="18"/>
                  </a:cubicBezTo>
                  <a:cubicBezTo>
                    <a:pt x="0" y="11"/>
                    <a:pt x="2" y="6"/>
                    <a:pt x="8" y="3"/>
                  </a:cubicBezTo>
                  <a:cubicBezTo>
                    <a:pt x="14" y="0"/>
                    <a:pt x="19" y="1"/>
                    <a:pt x="25" y="4"/>
                  </a:cubicBezTo>
                  <a:cubicBezTo>
                    <a:pt x="28" y="6"/>
                    <a:pt x="31" y="10"/>
                    <a:pt x="33" y="13"/>
                  </a:cubicBezTo>
                  <a:cubicBezTo>
                    <a:pt x="35" y="17"/>
                    <a:pt x="36" y="22"/>
                    <a:pt x="38" y="26"/>
                  </a:cubicBezTo>
                  <a:cubicBezTo>
                    <a:pt x="40" y="25"/>
                    <a:pt x="41" y="25"/>
                    <a:pt x="42" y="25"/>
                  </a:cubicBezTo>
                  <a:cubicBezTo>
                    <a:pt x="46" y="23"/>
                    <a:pt x="51" y="21"/>
                    <a:pt x="55" y="19"/>
                  </a:cubicBezTo>
                  <a:cubicBezTo>
                    <a:pt x="61" y="16"/>
                    <a:pt x="62" y="15"/>
                    <a:pt x="61" y="9"/>
                  </a:cubicBezTo>
                  <a:cubicBezTo>
                    <a:pt x="61" y="8"/>
                    <a:pt x="61" y="7"/>
                    <a:pt x="61" y="6"/>
                  </a:cubicBezTo>
                  <a:cubicBezTo>
                    <a:pt x="64" y="9"/>
                    <a:pt x="64" y="13"/>
                    <a:pt x="66" y="16"/>
                  </a:cubicBezTo>
                  <a:cubicBezTo>
                    <a:pt x="67" y="20"/>
                    <a:pt x="69" y="23"/>
                    <a:pt x="70" y="27"/>
                  </a:cubicBezTo>
                  <a:cubicBezTo>
                    <a:pt x="71" y="30"/>
                    <a:pt x="74" y="33"/>
                    <a:pt x="73" y="38"/>
                  </a:cubicBezTo>
                  <a:cubicBezTo>
                    <a:pt x="72" y="36"/>
                    <a:pt x="71" y="35"/>
                    <a:pt x="70" y="34"/>
                  </a:cubicBezTo>
                  <a:cubicBezTo>
                    <a:pt x="68" y="32"/>
                    <a:pt x="66" y="31"/>
                    <a:pt x="64" y="32"/>
                  </a:cubicBezTo>
                  <a:cubicBezTo>
                    <a:pt x="62" y="33"/>
                    <a:pt x="60" y="34"/>
                    <a:pt x="58" y="35"/>
                  </a:cubicBezTo>
                  <a:cubicBezTo>
                    <a:pt x="46" y="40"/>
                    <a:pt x="34" y="45"/>
                    <a:pt x="22" y="50"/>
                  </a:cubicBezTo>
                  <a:cubicBezTo>
                    <a:pt x="16" y="53"/>
                    <a:pt x="16" y="54"/>
                    <a:pt x="16" y="61"/>
                  </a:cubicBezTo>
                  <a:cubicBezTo>
                    <a:pt x="16" y="62"/>
                    <a:pt x="16" y="62"/>
                    <a:pt x="16" y="63"/>
                  </a:cubicBezTo>
                  <a:close/>
                  <a:moveTo>
                    <a:pt x="36" y="27"/>
                  </a:moveTo>
                  <a:cubicBezTo>
                    <a:pt x="34" y="25"/>
                    <a:pt x="34" y="22"/>
                    <a:pt x="32" y="20"/>
                  </a:cubicBezTo>
                  <a:cubicBezTo>
                    <a:pt x="29" y="16"/>
                    <a:pt x="25" y="14"/>
                    <a:pt x="21" y="16"/>
                  </a:cubicBezTo>
                  <a:cubicBezTo>
                    <a:pt x="17" y="17"/>
                    <a:pt x="13" y="19"/>
                    <a:pt x="10" y="21"/>
                  </a:cubicBezTo>
                  <a:cubicBezTo>
                    <a:pt x="5" y="24"/>
                    <a:pt x="4" y="30"/>
                    <a:pt x="7" y="35"/>
                  </a:cubicBezTo>
                  <a:cubicBezTo>
                    <a:pt x="9" y="38"/>
                    <a:pt x="10" y="39"/>
                    <a:pt x="13" y="38"/>
                  </a:cubicBezTo>
                  <a:cubicBezTo>
                    <a:pt x="20" y="34"/>
                    <a:pt x="28" y="31"/>
                    <a:pt x="36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49">
              <a:extLst>
                <a:ext uri="{FF2B5EF4-FFF2-40B4-BE49-F238E27FC236}">
                  <a16:creationId xmlns:a16="http://schemas.microsoft.com/office/drawing/2014/main" id="{A5CCB4E7-4340-1D65-D475-8DF8E563A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695" y="21353548"/>
              <a:ext cx="605598" cy="660652"/>
            </a:xfrm>
            <a:custGeom>
              <a:avLst/>
              <a:gdLst>
                <a:gd name="T0" fmla="*/ 0 w 87"/>
                <a:gd name="T1" fmla="*/ 51 h 95"/>
                <a:gd name="T2" fmla="*/ 6 w 87"/>
                <a:gd name="T3" fmla="*/ 43 h 95"/>
                <a:gd name="T4" fmla="*/ 22 w 87"/>
                <a:gd name="T5" fmla="*/ 36 h 95"/>
                <a:gd name="T6" fmla="*/ 59 w 87"/>
                <a:gd name="T7" fmla="*/ 36 h 95"/>
                <a:gd name="T8" fmla="*/ 64 w 87"/>
                <a:gd name="T9" fmla="*/ 36 h 95"/>
                <a:gd name="T10" fmla="*/ 62 w 87"/>
                <a:gd name="T11" fmla="*/ 33 h 95"/>
                <a:gd name="T12" fmla="*/ 44 w 87"/>
                <a:gd name="T13" fmla="*/ 18 h 95"/>
                <a:gd name="T14" fmla="*/ 30 w 87"/>
                <a:gd name="T15" fmla="*/ 16 h 95"/>
                <a:gd name="T16" fmla="*/ 29 w 87"/>
                <a:gd name="T17" fmla="*/ 16 h 95"/>
                <a:gd name="T18" fmla="*/ 42 w 87"/>
                <a:gd name="T19" fmla="*/ 0 h 95"/>
                <a:gd name="T20" fmla="*/ 42 w 87"/>
                <a:gd name="T21" fmla="*/ 3 h 95"/>
                <a:gd name="T22" fmla="*/ 44 w 87"/>
                <a:gd name="T23" fmla="*/ 13 h 95"/>
                <a:gd name="T24" fmla="*/ 74 w 87"/>
                <a:gd name="T25" fmla="*/ 38 h 95"/>
                <a:gd name="T26" fmla="*/ 87 w 87"/>
                <a:gd name="T27" fmla="*/ 50 h 95"/>
                <a:gd name="T28" fmla="*/ 83 w 87"/>
                <a:gd name="T29" fmla="*/ 52 h 95"/>
                <a:gd name="T30" fmla="*/ 77 w 87"/>
                <a:gd name="T31" fmla="*/ 52 h 95"/>
                <a:gd name="T32" fmla="*/ 25 w 87"/>
                <a:gd name="T33" fmla="*/ 51 h 95"/>
                <a:gd name="T34" fmla="*/ 19 w 87"/>
                <a:gd name="T35" fmla="*/ 51 h 95"/>
                <a:gd name="T36" fmla="*/ 22 w 87"/>
                <a:gd name="T37" fmla="*/ 55 h 95"/>
                <a:gd name="T38" fmla="*/ 47 w 87"/>
                <a:gd name="T39" fmla="*/ 77 h 95"/>
                <a:gd name="T40" fmla="*/ 61 w 87"/>
                <a:gd name="T41" fmla="*/ 78 h 95"/>
                <a:gd name="T42" fmla="*/ 61 w 87"/>
                <a:gd name="T43" fmla="*/ 77 h 95"/>
                <a:gd name="T44" fmla="*/ 48 w 87"/>
                <a:gd name="T45" fmla="*/ 95 h 95"/>
                <a:gd name="T46" fmla="*/ 49 w 87"/>
                <a:gd name="T47" fmla="*/ 91 h 95"/>
                <a:gd name="T48" fmla="*/ 47 w 87"/>
                <a:gd name="T49" fmla="*/ 82 h 95"/>
                <a:gd name="T50" fmla="*/ 30 w 87"/>
                <a:gd name="T51" fmla="*/ 67 h 95"/>
                <a:gd name="T52" fmla="*/ 15 w 87"/>
                <a:gd name="T53" fmla="*/ 54 h 95"/>
                <a:gd name="T54" fmla="*/ 7 w 87"/>
                <a:gd name="T55" fmla="*/ 51 h 95"/>
                <a:gd name="T56" fmla="*/ 1 w 87"/>
                <a:gd name="T57" fmla="*/ 52 h 95"/>
                <a:gd name="T58" fmla="*/ 0 w 87"/>
                <a:gd name="T59" fmla="*/ 5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7" h="95">
                  <a:moveTo>
                    <a:pt x="0" y="51"/>
                  </a:moveTo>
                  <a:cubicBezTo>
                    <a:pt x="2" y="49"/>
                    <a:pt x="5" y="46"/>
                    <a:pt x="6" y="43"/>
                  </a:cubicBezTo>
                  <a:cubicBezTo>
                    <a:pt x="10" y="37"/>
                    <a:pt x="15" y="35"/>
                    <a:pt x="22" y="36"/>
                  </a:cubicBezTo>
                  <a:cubicBezTo>
                    <a:pt x="34" y="36"/>
                    <a:pt x="47" y="36"/>
                    <a:pt x="59" y="36"/>
                  </a:cubicBezTo>
                  <a:cubicBezTo>
                    <a:pt x="61" y="36"/>
                    <a:pt x="62" y="36"/>
                    <a:pt x="64" y="36"/>
                  </a:cubicBezTo>
                  <a:cubicBezTo>
                    <a:pt x="63" y="35"/>
                    <a:pt x="63" y="34"/>
                    <a:pt x="62" y="33"/>
                  </a:cubicBezTo>
                  <a:cubicBezTo>
                    <a:pt x="56" y="28"/>
                    <a:pt x="50" y="23"/>
                    <a:pt x="44" y="18"/>
                  </a:cubicBezTo>
                  <a:cubicBezTo>
                    <a:pt x="38" y="12"/>
                    <a:pt x="37" y="12"/>
                    <a:pt x="30" y="16"/>
                  </a:cubicBezTo>
                  <a:cubicBezTo>
                    <a:pt x="30" y="17"/>
                    <a:pt x="30" y="16"/>
                    <a:pt x="29" y="16"/>
                  </a:cubicBezTo>
                  <a:cubicBezTo>
                    <a:pt x="30" y="13"/>
                    <a:pt x="38" y="3"/>
                    <a:pt x="42" y="0"/>
                  </a:cubicBezTo>
                  <a:cubicBezTo>
                    <a:pt x="42" y="2"/>
                    <a:pt x="42" y="2"/>
                    <a:pt x="42" y="3"/>
                  </a:cubicBezTo>
                  <a:cubicBezTo>
                    <a:pt x="40" y="7"/>
                    <a:pt x="41" y="10"/>
                    <a:pt x="44" y="13"/>
                  </a:cubicBezTo>
                  <a:cubicBezTo>
                    <a:pt x="54" y="21"/>
                    <a:pt x="64" y="30"/>
                    <a:pt x="74" y="38"/>
                  </a:cubicBezTo>
                  <a:cubicBezTo>
                    <a:pt x="78" y="42"/>
                    <a:pt x="82" y="46"/>
                    <a:pt x="87" y="50"/>
                  </a:cubicBezTo>
                  <a:cubicBezTo>
                    <a:pt x="85" y="51"/>
                    <a:pt x="84" y="52"/>
                    <a:pt x="83" y="52"/>
                  </a:cubicBezTo>
                  <a:cubicBezTo>
                    <a:pt x="81" y="52"/>
                    <a:pt x="79" y="52"/>
                    <a:pt x="77" y="52"/>
                  </a:cubicBezTo>
                  <a:cubicBezTo>
                    <a:pt x="60" y="52"/>
                    <a:pt x="42" y="52"/>
                    <a:pt x="25" y="51"/>
                  </a:cubicBezTo>
                  <a:cubicBezTo>
                    <a:pt x="23" y="51"/>
                    <a:pt x="22" y="51"/>
                    <a:pt x="19" y="51"/>
                  </a:cubicBezTo>
                  <a:cubicBezTo>
                    <a:pt x="20" y="53"/>
                    <a:pt x="21" y="54"/>
                    <a:pt x="22" y="55"/>
                  </a:cubicBezTo>
                  <a:cubicBezTo>
                    <a:pt x="30" y="62"/>
                    <a:pt x="39" y="69"/>
                    <a:pt x="47" y="77"/>
                  </a:cubicBezTo>
                  <a:cubicBezTo>
                    <a:pt x="51" y="81"/>
                    <a:pt x="55" y="83"/>
                    <a:pt x="61" y="78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1" y="80"/>
                    <a:pt x="52" y="92"/>
                    <a:pt x="48" y="95"/>
                  </a:cubicBezTo>
                  <a:cubicBezTo>
                    <a:pt x="48" y="93"/>
                    <a:pt x="48" y="92"/>
                    <a:pt x="49" y="91"/>
                  </a:cubicBezTo>
                  <a:cubicBezTo>
                    <a:pt x="51" y="87"/>
                    <a:pt x="50" y="85"/>
                    <a:pt x="47" y="82"/>
                  </a:cubicBezTo>
                  <a:cubicBezTo>
                    <a:pt x="41" y="77"/>
                    <a:pt x="35" y="72"/>
                    <a:pt x="30" y="67"/>
                  </a:cubicBezTo>
                  <a:cubicBezTo>
                    <a:pt x="25" y="62"/>
                    <a:pt x="20" y="58"/>
                    <a:pt x="15" y="54"/>
                  </a:cubicBezTo>
                  <a:cubicBezTo>
                    <a:pt x="12" y="51"/>
                    <a:pt x="10" y="51"/>
                    <a:pt x="7" y="51"/>
                  </a:cubicBezTo>
                  <a:cubicBezTo>
                    <a:pt x="5" y="52"/>
                    <a:pt x="3" y="52"/>
                    <a:pt x="1" y="52"/>
                  </a:cubicBezTo>
                  <a:cubicBezTo>
                    <a:pt x="0" y="52"/>
                    <a:pt x="0" y="52"/>
                    <a:pt x="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B5A8616A-B708-258F-2DF1-692DB68732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23633" y="25797222"/>
              <a:ext cx="424705" cy="487624"/>
            </a:xfrm>
            <a:custGeom>
              <a:avLst/>
              <a:gdLst>
                <a:gd name="T0" fmla="*/ 36 w 61"/>
                <a:gd name="T1" fmla="*/ 26 h 70"/>
                <a:gd name="T2" fmla="*/ 46 w 61"/>
                <a:gd name="T3" fmla="*/ 29 h 70"/>
                <a:gd name="T4" fmla="*/ 60 w 61"/>
                <a:gd name="T5" fmla="*/ 45 h 70"/>
                <a:gd name="T6" fmla="*/ 55 w 61"/>
                <a:gd name="T7" fmla="*/ 59 h 70"/>
                <a:gd name="T8" fmla="*/ 34 w 61"/>
                <a:gd name="T9" fmla="*/ 69 h 70"/>
                <a:gd name="T10" fmla="*/ 21 w 61"/>
                <a:gd name="T11" fmla="*/ 62 h 70"/>
                <a:gd name="T12" fmla="*/ 21 w 61"/>
                <a:gd name="T13" fmla="*/ 46 h 70"/>
                <a:gd name="T14" fmla="*/ 26 w 61"/>
                <a:gd name="T15" fmla="*/ 39 h 70"/>
                <a:gd name="T16" fmla="*/ 17 w 61"/>
                <a:gd name="T17" fmla="*/ 37 h 70"/>
                <a:gd name="T18" fmla="*/ 11 w 61"/>
                <a:gd name="T19" fmla="*/ 8 h 70"/>
                <a:gd name="T20" fmla="*/ 28 w 61"/>
                <a:gd name="T21" fmla="*/ 0 h 70"/>
                <a:gd name="T22" fmla="*/ 42 w 61"/>
                <a:gd name="T23" fmla="*/ 7 h 70"/>
                <a:gd name="T24" fmla="*/ 40 w 61"/>
                <a:gd name="T25" fmla="*/ 21 h 70"/>
                <a:gd name="T26" fmla="*/ 36 w 61"/>
                <a:gd name="T27" fmla="*/ 26 h 70"/>
                <a:gd name="T28" fmla="*/ 29 w 61"/>
                <a:gd name="T29" fmla="*/ 40 h 70"/>
                <a:gd name="T30" fmla="*/ 28 w 61"/>
                <a:gd name="T31" fmla="*/ 48 h 70"/>
                <a:gd name="T32" fmla="*/ 37 w 61"/>
                <a:gd name="T33" fmla="*/ 63 h 70"/>
                <a:gd name="T34" fmla="*/ 46 w 61"/>
                <a:gd name="T35" fmla="*/ 64 h 70"/>
                <a:gd name="T36" fmla="*/ 50 w 61"/>
                <a:gd name="T37" fmla="*/ 55 h 70"/>
                <a:gd name="T38" fmla="*/ 41 w 61"/>
                <a:gd name="T39" fmla="*/ 43 h 70"/>
                <a:gd name="T40" fmla="*/ 29 w 61"/>
                <a:gd name="T41" fmla="*/ 40 h 70"/>
                <a:gd name="T42" fmla="*/ 33 w 61"/>
                <a:gd name="T43" fmla="*/ 26 h 70"/>
                <a:gd name="T44" fmla="*/ 28 w 61"/>
                <a:gd name="T45" fmla="*/ 7 h 70"/>
                <a:gd name="T46" fmla="*/ 22 w 61"/>
                <a:gd name="T47" fmla="*/ 5 h 70"/>
                <a:gd name="T48" fmla="*/ 14 w 61"/>
                <a:gd name="T49" fmla="*/ 10 h 70"/>
                <a:gd name="T50" fmla="*/ 16 w 61"/>
                <a:gd name="T51" fmla="*/ 19 h 70"/>
                <a:gd name="T52" fmla="*/ 33 w 61"/>
                <a:gd name="T53" fmla="*/ 2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1" h="70">
                  <a:moveTo>
                    <a:pt x="36" y="26"/>
                  </a:moveTo>
                  <a:cubicBezTo>
                    <a:pt x="40" y="27"/>
                    <a:pt x="43" y="28"/>
                    <a:pt x="46" y="29"/>
                  </a:cubicBezTo>
                  <a:cubicBezTo>
                    <a:pt x="54" y="31"/>
                    <a:pt x="59" y="37"/>
                    <a:pt x="60" y="45"/>
                  </a:cubicBezTo>
                  <a:cubicBezTo>
                    <a:pt x="61" y="51"/>
                    <a:pt x="59" y="55"/>
                    <a:pt x="55" y="59"/>
                  </a:cubicBezTo>
                  <a:cubicBezTo>
                    <a:pt x="50" y="65"/>
                    <a:pt x="42" y="69"/>
                    <a:pt x="34" y="69"/>
                  </a:cubicBezTo>
                  <a:cubicBezTo>
                    <a:pt x="28" y="70"/>
                    <a:pt x="24" y="67"/>
                    <a:pt x="21" y="62"/>
                  </a:cubicBezTo>
                  <a:cubicBezTo>
                    <a:pt x="17" y="57"/>
                    <a:pt x="17" y="51"/>
                    <a:pt x="21" y="46"/>
                  </a:cubicBezTo>
                  <a:cubicBezTo>
                    <a:pt x="22" y="44"/>
                    <a:pt x="24" y="42"/>
                    <a:pt x="26" y="39"/>
                  </a:cubicBezTo>
                  <a:cubicBezTo>
                    <a:pt x="23" y="39"/>
                    <a:pt x="20" y="38"/>
                    <a:pt x="17" y="37"/>
                  </a:cubicBezTo>
                  <a:cubicBezTo>
                    <a:pt x="3" y="32"/>
                    <a:pt x="0" y="17"/>
                    <a:pt x="11" y="8"/>
                  </a:cubicBezTo>
                  <a:cubicBezTo>
                    <a:pt x="16" y="4"/>
                    <a:pt x="22" y="1"/>
                    <a:pt x="28" y="0"/>
                  </a:cubicBezTo>
                  <a:cubicBezTo>
                    <a:pt x="34" y="0"/>
                    <a:pt x="39" y="2"/>
                    <a:pt x="42" y="7"/>
                  </a:cubicBezTo>
                  <a:cubicBezTo>
                    <a:pt x="45" y="12"/>
                    <a:pt x="43" y="17"/>
                    <a:pt x="40" y="21"/>
                  </a:cubicBezTo>
                  <a:cubicBezTo>
                    <a:pt x="39" y="23"/>
                    <a:pt x="38" y="24"/>
                    <a:pt x="36" y="26"/>
                  </a:cubicBezTo>
                  <a:close/>
                  <a:moveTo>
                    <a:pt x="29" y="40"/>
                  </a:moveTo>
                  <a:cubicBezTo>
                    <a:pt x="29" y="43"/>
                    <a:pt x="28" y="46"/>
                    <a:pt x="28" y="48"/>
                  </a:cubicBezTo>
                  <a:cubicBezTo>
                    <a:pt x="29" y="54"/>
                    <a:pt x="32" y="59"/>
                    <a:pt x="37" y="63"/>
                  </a:cubicBezTo>
                  <a:cubicBezTo>
                    <a:pt x="40" y="65"/>
                    <a:pt x="43" y="66"/>
                    <a:pt x="46" y="64"/>
                  </a:cubicBezTo>
                  <a:cubicBezTo>
                    <a:pt x="50" y="62"/>
                    <a:pt x="51" y="58"/>
                    <a:pt x="50" y="55"/>
                  </a:cubicBezTo>
                  <a:cubicBezTo>
                    <a:pt x="49" y="49"/>
                    <a:pt x="46" y="45"/>
                    <a:pt x="41" y="43"/>
                  </a:cubicBezTo>
                  <a:cubicBezTo>
                    <a:pt x="37" y="41"/>
                    <a:pt x="34" y="41"/>
                    <a:pt x="29" y="40"/>
                  </a:cubicBezTo>
                  <a:close/>
                  <a:moveTo>
                    <a:pt x="33" y="26"/>
                  </a:moveTo>
                  <a:cubicBezTo>
                    <a:pt x="35" y="18"/>
                    <a:pt x="33" y="12"/>
                    <a:pt x="28" y="7"/>
                  </a:cubicBezTo>
                  <a:cubicBezTo>
                    <a:pt x="26" y="5"/>
                    <a:pt x="24" y="5"/>
                    <a:pt x="22" y="5"/>
                  </a:cubicBezTo>
                  <a:cubicBezTo>
                    <a:pt x="18" y="5"/>
                    <a:pt x="16" y="7"/>
                    <a:pt x="14" y="10"/>
                  </a:cubicBezTo>
                  <a:cubicBezTo>
                    <a:pt x="13" y="13"/>
                    <a:pt x="14" y="16"/>
                    <a:pt x="16" y="19"/>
                  </a:cubicBezTo>
                  <a:cubicBezTo>
                    <a:pt x="21" y="24"/>
                    <a:pt x="26" y="25"/>
                    <a:pt x="33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8F949CF9-2A0D-0B39-15B3-A0CD56D6C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833" y="20803004"/>
              <a:ext cx="574138" cy="558409"/>
            </a:xfrm>
            <a:custGeom>
              <a:avLst/>
              <a:gdLst>
                <a:gd name="T0" fmla="*/ 44 w 82"/>
                <a:gd name="T1" fmla="*/ 0 h 80"/>
                <a:gd name="T2" fmla="*/ 57 w 82"/>
                <a:gd name="T3" fmla="*/ 19 h 80"/>
                <a:gd name="T4" fmla="*/ 53 w 82"/>
                <a:gd name="T5" fmla="*/ 18 h 80"/>
                <a:gd name="T6" fmla="*/ 38 w 82"/>
                <a:gd name="T7" fmla="*/ 14 h 80"/>
                <a:gd name="T8" fmla="*/ 21 w 82"/>
                <a:gd name="T9" fmla="*/ 35 h 80"/>
                <a:gd name="T10" fmla="*/ 44 w 82"/>
                <a:gd name="T11" fmla="*/ 68 h 80"/>
                <a:gd name="T12" fmla="*/ 67 w 82"/>
                <a:gd name="T13" fmla="*/ 66 h 80"/>
                <a:gd name="T14" fmla="*/ 68 w 82"/>
                <a:gd name="T15" fmla="*/ 56 h 80"/>
                <a:gd name="T16" fmla="*/ 62 w 82"/>
                <a:gd name="T17" fmla="*/ 48 h 80"/>
                <a:gd name="T18" fmla="*/ 53 w 82"/>
                <a:gd name="T19" fmla="*/ 46 h 80"/>
                <a:gd name="T20" fmla="*/ 50 w 82"/>
                <a:gd name="T21" fmla="*/ 47 h 80"/>
                <a:gd name="T22" fmla="*/ 58 w 82"/>
                <a:gd name="T23" fmla="*/ 40 h 80"/>
                <a:gd name="T24" fmla="*/ 67 w 82"/>
                <a:gd name="T25" fmla="*/ 33 h 80"/>
                <a:gd name="T26" fmla="*/ 75 w 82"/>
                <a:gd name="T27" fmla="*/ 27 h 80"/>
                <a:gd name="T28" fmla="*/ 76 w 82"/>
                <a:gd name="T29" fmla="*/ 28 h 80"/>
                <a:gd name="T30" fmla="*/ 75 w 82"/>
                <a:gd name="T31" fmla="*/ 29 h 80"/>
                <a:gd name="T32" fmla="*/ 75 w 82"/>
                <a:gd name="T33" fmla="*/ 40 h 80"/>
                <a:gd name="T34" fmla="*/ 82 w 82"/>
                <a:gd name="T35" fmla="*/ 50 h 80"/>
                <a:gd name="T36" fmla="*/ 82 w 82"/>
                <a:gd name="T37" fmla="*/ 52 h 80"/>
                <a:gd name="T38" fmla="*/ 49 w 82"/>
                <a:gd name="T39" fmla="*/ 78 h 80"/>
                <a:gd name="T40" fmla="*/ 31 w 82"/>
                <a:gd name="T41" fmla="*/ 76 h 80"/>
                <a:gd name="T42" fmla="*/ 24 w 82"/>
                <a:gd name="T43" fmla="*/ 15 h 80"/>
                <a:gd name="T44" fmla="*/ 36 w 82"/>
                <a:gd name="T45" fmla="*/ 10 h 80"/>
                <a:gd name="T46" fmla="*/ 39 w 82"/>
                <a:gd name="T47" fmla="*/ 9 h 80"/>
                <a:gd name="T48" fmla="*/ 44 w 82"/>
                <a:gd name="T49" fmla="*/ 2 h 80"/>
                <a:gd name="T50" fmla="*/ 44 w 82"/>
                <a:gd name="T51" fmla="*/ 1 h 80"/>
                <a:gd name="T52" fmla="*/ 44 w 82"/>
                <a:gd name="T5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44" y="0"/>
                  </a:moveTo>
                  <a:cubicBezTo>
                    <a:pt x="47" y="2"/>
                    <a:pt x="56" y="14"/>
                    <a:pt x="57" y="19"/>
                  </a:cubicBezTo>
                  <a:cubicBezTo>
                    <a:pt x="56" y="20"/>
                    <a:pt x="55" y="18"/>
                    <a:pt x="53" y="18"/>
                  </a:cubicBezTo>
                  <a:cubicBezTo>
                    <a:pt x="48" y="15"/>
                    <a:pt x="43" y="14"/>
                    <a:pt x="38" y="14"/>
                  </a:cubicBezTo>
                  <a:cubicBezTo>
                    <a:pt x="26" y="14"/>
                    <a:pt x="18" y="23"/>
                    <a:pt x="21" y="35"/>
                  </a:cubicBezTo>
                  <a:cubicBezTo>
                    <a:pt x="25" y="48"/>
                    <a:pt x="33" y="60"/>
                    <a:pt x="44" y="68"/>
                  </a:cubicBezTo>
                  <a:cubicBezTo>
                    <a:pt x="52" y="74"/>
                    <a:pt x="60" y="73"/>
                    <a:pt x="67" y="66"/>
                  </a:cubicBezTo>
                  <a:cubicBezTo>
                    <a:pt x="70" y="63"/>
                    <a:pt x="71" y="60"/>
                    <a:pt x="68" y="56"/>
                  </a:cubicBezTo>
                  <a:cubicBezTo>
                    <a:pt x="66" y="54"/>
                    <a:pt x="64" y="51"/>
                    <a:pt x="62" y="48"/>
                  </a:cubicBezTo>
                  <a:cubicBezTo>
                    <a:pt x="59" y="44"/>
                    <a:pt x="58" y="44"/>
                    <a:pt x="53" y="46"/>
                  </a:cubicBezTo>
                  <a:cubicBezTo>
                    <a:pt x="52" y="47"/>
                    <a:pt x="51" y="47"/>
                    <a:pt x="50" y="47"/>
                  </a:cubicBezTo>
                  <a:cubicBezTo>
                    <a:pt x="52" y="44"/>
                    <a:pt x="55" y="42"/>
                    <a:pt x="58" y="40"/>
                  </a:cubicBezTo>
                  <a:cubicBezTo>
                    <a:pt x="61" y="38"/>
                    <a:pt x="64" y="35"/>
                    <a:pt x="67" y="33"/>
                  </a:cubicBezTo>
                  <a:cubicBezTo>
                    <a:pt x="70" y="31"/>
                    <a:pt x="72" y="29"/>
                    <a:pt x="75" y="27"/>
                  </a:cubicBezTo>
                  <a:cubicBezTo>
                    <a:pt x="76" y="27"/>
                    <a:pt x="76" y="27"/>
                    <a:pt x="76" y="28"/>
                  </a:cubicBezTo>
                  <a:cubicBezTo>
                    <a:pt x="76" y="28"/>
                    <a:pt x="75" y="29"/>
                    <a:pt x="75" y="29"/>
                  </a:cubicBezTo>
                  <a:cubicBezTo>
                    <a:pt x="72" y="34"/>
                    <a:pt x="71" y="36"/>
                    <a:pt x="75" y="40"/>
                  </a:cubicBezTo>
                  <a:cubicBezTo>
                    <a:pt x="77" y="44"/>
                    <a:pt x="80" y="47"/>
                    <a:pt x="82" y="50"/>
                  </a:cubicBezTo>
                  <a:cubicBezTo>
                    <a:pt x="82" y="51"/>
                    <a:pt x="82" y="51"/>
                    <a:pt x="82" y="52"/>
                  </a:cubicBezTo>
                  <a:cubicBezTo>
                    <a:pt x="74" y="64"/>
                    <a:pt x="64" y="74"/>
                    <a:pt x="49" y="78"/>
                  </a:cubicBezTo>
                  <a:cubicBezTo>
                    <a:pt x="43" y="80"/>
                    <a:pt x="37" y="79"/>
                    <a:pt x="31" y="76"/>
                  </a:cubicBezTo>
                  <a:cubicBezTo>
                    <a:pt x="11" y="66"/>
                    <a:pt x="0" y="35"/>
                    <a:pt x="24" y="15"/>
                  </a:cubicBezTo>
                  <a:cubicBezTo>
                    <a:pt x="27" y="13"/>
                    <a:pt x="32" y="12"/>
                    <a:pt x="36" y="10"/>
                  </a:cubicBezTo>
                  <a:cubicBezTo>
                    <a:pt x="37" y="9"/>
                    <a:pt x="38" y="9"/>
                    <a:pt x="39" y="9"/>
                  </a:cubicBezTo>
                  <a:cubicBezTo>
                    <a:pt x="44" y="7"/>
                    <a:pt x="44" y="7"/>
                    <a:pt x="44" y="2"/>
                  </a:cubicBezTo>
                  <a:cubicBezTo>
                    <a:pt x="44" y="2"/>
                    <a:pt x="44" y="2"/>
                    <a:pt x="44" y="1"/>
                  </a:cubicBezTo>
                  <a:cubicBezTo>
                    <a:pt x="44" y="1"/>
                    <a:pt x="44" y="1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Freeform 52">
              <a:extLst>
                <a:ext uri="{FF2B5EF4-FFF2-40B4-BE49-F238E27FC236}">
                  <a16:creationId xmlns:a16="http://schemas.microsoft.com/office/drawing/2014/main" id="{4345A85A-0E8E-B0D3-9128-C3078B280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1653" y="20291785"/>
              <a:ext cx="456165" cy="495489"/>
            </a:xfrm>
            <a:custGeom>
              <a:avLst/>
              <a:gdLst>
                <a:gd name="T0" fmla="*/ 58 w 65"/>
                <a:gd name="T1" fmla="*/ 69 h 70"/>
                <a:gd name="T2" fmla="*/ 53 w 65"/>
                <a:gd name="T3" fmla="*/ 66 h 70"/>
                <a:gd name="T4" fmla="*/ 25 w 65"/>
                <a:gd name="T5" fmla="*/ 31 h 70"/>
                <a:gd name="T6" fmla="*/ 13 w 65"/>
                <a:gd name="T7" fmla="*/ 17 h 70"/>
                <a:gd name="T8" fmla="*/ 12 w 65"/>
                <a:gd name="T9" fmla="*/ 21 h 70"/>
                <a:gd name="T10" fmla="*/ 12 w 65"/>
                <a:gd name="T11" fmla="*/ 56 h 70"/>
                <a:gd name="T12" fmla="*/ 20 w 65"/>
                <a:gd name="T13" fmla="*/ 66 h 70"/>
                <a:gd name="T14" fmla="*/ 21 w 65"/>
                <a:gd name="T15" fmla="*/ 68 h 70"/>
                <a:gd name="T16" fmla="*/ 0 w 65"/>
                <a:gd name="T17" fmla="*/ 68 h 70"/>
                <a:gd name="T18" fmla="*/ 3 w 65"/>
                <a:gd name="T19" fmla="*/ 66 h 70"/>
                <a:gd name="T20" fmla="*/ 9 w 65"/>
                <a:gd name="T21" fmla="*/ 58 h 70"/>
                <a:gd name="T22" fmla="*/ 9 w 65"/>
                <a:gd name="T23" fmla="*/ 14 h 70"/>
                <a:gd name="T24" fmla="*/ 6 w 65"/>
                <a:gd name="T25" fmla="*/ 8 h 70"/>
                <a:gd name="T26" fmla="*/ 0 w 65"/>
                <a:gd name="T27" fmla="*/ 2 h 70"/>
                <a:gd name="T28" fmla="*/ 10 w 65"/>
                <a:gd name="T29" fmla="*/ 1 h 70"/>
                <a:gd name="T30" fmla="*/ 27 w 65"/>
                <a:gd name="T31" fmla="*/ 9 h 70"/>
                <a:gd name="T32" fmla="*/ 50 w 65"/>
                <a:gd name="T33" fmla="*/ 39 h 70"/>
                <a:gd name="T34" fmla="*/ 54 w 65"/>
                <a:gd name="T35" fmla="*/ 42 h 70"/>
                <a:gd name="T36" fmla="*/ 54 w 65"/>
                <a:gd name="T37" fmla="*/ 38 h 70"/>
                <a:gd name="T38" fmla="*/ 54 w 65"/>
                <a:gd name="T39" fmla="*/ 15 h 70"/>
                <a:gd name="T40" fmla="*/ 46 w 65"/>
                <a:gd name="T41" fmla="*/ 3 h 70"/>
                <a:gd name="T42" fmla="*/ 45 w 65"/>
                <a:gd name="T43" fmla="*/ 3 h 70"/>
                <a:gd name="T44" fmla="*/ 65 w 65"/>
                <a:gd name="T45" fmla="*/ 2 h 70"/>
                <a:gd name="T46" fmla="*/ 63 w 65"/>
                <a:gd name="T47" fmla="*/ 4 h 70"/>
                <a:gd name="T48" fmla="*/ 58 w 65"/>
                <a:gd name="T49" fmla="*/ 12 h 70"/>
                <a:gd name="T50" fmla="*/ 58 w 65"/>
                <a:gd name="T51" fmla="*/ 26 h 70"/>
                <a:gd name="T52" fmla="*/ 58 w 65"/>
                <a:gd name="T53" fmla="*/ 64 h 70"/>
                <a:gd name="T54" fmla="*/ 58 w 65"/>
                <a:gd name="T55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5" h="70">
                  <a:moveTo>
                    <a:pt x="58" y="69"/>
                  </a:moveTo>
                  <a:cubicBezTo>
                    <a:pt x="54" y="70"/>
                    <a:pt x="54" y="68"/>
                    <a:pt x="53" y="66"/>
                  </a:cubicBezTo>
                  <a:cubicBezTo>
                    <a:pt x="43" y="55"/>
                    <a:pt x="34" y="43"/>
                    <a:pt x="25" y="31"/>
                  </a:cubicBezTo>
                  <a:cubicBezTo>
                    <a:pt x="21" y="27"/>
                    <a:pt x="17" y="22"/>
                    <a:pt x="13" y="17"/>
                  </a:cubicBezTo>
                  <a:cubicBezTo>
                    <a:pt x="13" y="19"/>
                    <a:pt x="12" y="20"/>
                    <a:pt x="12" y="21"/>
                  </a:cubicBezTo>
                  <a:cubicBezTo>
                    <a:pt x="12" y="33"/>
                    <a:pt x="12" y="44"/>
                    <a:pt x="12" y="56"/>
                  </a:cubicBezTo>
                  <a:cubicBezTo>
                    <a:pt x="12" y="63"/>
                    <a:pt x="13" y="64"/>
                    <a:pt x="20" y="66"/>
                  </a:cubicBezTo>
                  <a:cubicBezTo>
                    <a:pt x="20" y="67"/>
                    <a:pt x="21" y="67"/>
                    <a:pt x="21" y="68"/>
                  </a:cubicBezTo>
                  <a:cubicBezTo>
                    <a:pt x="18" y="69"/>
                    <a:pt x="5" y="69"/>
                    <a:pt x="0" y="68"/>
                  </a:cubicBezTo>
                  <a:cubicBezTo>
                    <a:pt x="1" y="67"/>
                    <a:pt x="2" y="66"/>
                    <a:pt x="3" y="66"/>
                  </a:cubicBezTo>
                  <a:cubicBezTo>
                    <a:pt x="7" y="65"/>
                    <a:pt x="9" y="63"/>
                    <a:pt x="9" y="58"/>
                  </a:cubicBezTo>
                  <a:cubicBezTo>
                    <a:pt x="9" y="44"/>
                    <a:pt x="9" y="29"/>
                    <a:pt x="9" y="14"/>
                  </a:cubicBezTo>
                  <a:cubicBezTo>
                    <a:pt x="9" y="11"/>
                    <a:pt x="7" y="9"/>
                    <a:pt x="6" y="8"/>
                  </a:cubicBezTo>
                  <a:cubicBezTo>
                    <a:pt x="4" y="6"/>
                    <a:pt x="2" y="4"/>
                    <a:pt x="0" y="2"/>
                  </a:cubicBezTo>
                  <a:cubicBezTo>
                    <a:pt x="4" y="1"/>
                    <a:pt x="7" y="2"/>
                    <a:pt x="10" y="1"/>
                  </a:cubicBezTo>
                  <a:cubicBezTo>
                    <a:pt x="18" y="0"/>
                    <a:pt x="22" y="3"/>
                    <a:pt x="27" y="9"/>
                  </a:cubicBezTo>
                  <a:cubicBezTo>
                    <a:pt x="34" y="19"/>
                    <a:pt x="42" y="29"/>
                    <a:pt x="50" y="39"/>
                  </a:cubicBezTo>
                  <a:cubicBezTo>
                    <a:pt x="51" y="40"/>
                    <a:pt x="52" y="41"/>
                    <a:pt x="54" y="42"/>
                  </a:cubicBezTo>
                  <a:cubicBezTo>
                    <a:pt x="54" y="41"/>
                    <a:pt x="54" y="39"/>
                    <a:pt x="54" y="38"/>
                  </a:cubicBezTo>
                  <a:cubicBezTo>
                    <a:pt x="54" y="30"/>
                    <a:pt x="54" y="23"/>
                    <a:pt x="54" y="15"/>
                  </a:cubicBezTo>
                  <a:cubicBezTo>
                    <a:pt x="54" y="9"/>
                    <a:pt x="53" y="4"/>
                    <a:pt x="46" y="3"/>
                  </a:cubicBezTo>
                  <a:cubicBezTo>
                    <a:pt x="46" y="3"/>
                    <a:pt x="45" y="3"/>
                    <a:pt x="45" y="3"/>
                  </a:cubicBezTo>
                  <a:cubicBezTo>
                    <a:pt x="48" y="1"/>
                    <a:pt x="61" y="1"/>
                    <a:pt x="65" y="2"/>
                  </a:cubicBezTo>
                  <a:cubicBezTo>
                    <a:pt x="64" y="3"/>
                    <a:pt x="64" y="3"/>
                    <a:pt x="63" y="4"/>
                  </a:cubicBezTo>
                  <a:cubicBezTo>
                    <a:pt x="59" y="5"/>
                    <a:pt x="57" y="8"/>
                    <a:pt x="58" y="12"/>
                  </a:cubicBezTo>
                  <a:cubicBezTo>
                    <a:pt x="58" y="17"/>
                    <a:pt x="58" y="22"/>
                    <a:pt x="58" y="26"/>
                  </a:cubicBezTo>
                  <a:cubicBezTo>
                    <a:pt x="58" y="39"/>
                    <a:pt x="58" y="51"/>
                    <a:pt x="58" y="64"/>
                  </a:cubicBezTo>
                  <a:cubicBezTo>
                    <a:pt x="58" y="66"/>
                    <a:pt x="58" y="67"/>
                    <a:pt x="58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Freeform 53">
              <a:extLst>
                <a:ext uri="{FF2B5EF4-FFF2-40B4-BE49-F238E27FC236}">
                  <a16:creationId xmlns:a16="http://schemas.microsoft.com/office/drawing/2014/main" id="{2851D950-AFC8-B86E-FC05-134974FE4D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0062" y="26009575"/>
              <a:ext cx="353921" cy="503354"/>
            </a:xfrm>
            <a:custGeom>
              <a:avLst/>
              <a:gdLst>
                <a:gd name="T0" fmla="*/ 9 w 50"/>
                <a:gd name="T1" fmla="*/ 71 h 71"/>
                <a:gd name="T2" fmla="*/ 31 w 50"/>
                <a:gd name="T3" fmla="*/ 41 h 71"/>
                <a:gd name="T4" fmla="*/ 23 w 50"/>
                <a:gd name="T5" fmla="*/ 44 h 71"/>
                <a:gd name="T6" fmla="*/ 3 w 50"/>
                <a:gd name="T7" fmla="*/ 33 h 71"/>
                <a:gd name="T8" fmla="*/ 3 w 50"/>
                <a:gd name="T9" fmla="*/ 13 h 71"/>
                <a:gd name="T10" fmla="*/ 21 w 50"/>
                <a:gd name="T11" fmla="*/ 1 h 71"/>
                <a:gd name="T12" fmla="*/ 41 w 50"/>
                <a:gd name="T13" fmla="*/ 11 h 71"/>
                <a:gd name="T14" fmla="*/ 34 w 50"/>
                <a:gd name="T15" fmla="*/ 59 h 71"/>
                <a:gd name="T16" fmla="*/ 9 w 50"/>
                <a:gd name="T17" fmla="*/ 71 h 71"/>
                <a:gd name="T18" fmla="*/ 31 w 50"/>
                <a:gd name="T19" fmla="*/ 32 h 71"/>
                <a:gd name="T20" fmla="*/ 32 w 50"/>
                <a:gd name="T21" fmla="*/ 32 h 71"/>
                <a:gd name="T22" fmla="*/ 28 w 50"/>
                <a:gd name="T23" fmla="*/ 12 h 71"/>
                <a:gd name="T24" fmla="*/ 25 w 50"/>
                <a:gd name="T25" fmla="*/ 6 h 71"/>
                <a:gd name="T26" fmla="*/ 19 w 50"/>
                <a:gd name="T27" fmla="*/ 3 h 71"/>
                <a:gd name="T28" fmla="*/ 15 w 50"/>
                <a:gd name="T29" fmla="*/ 8 h 71"/>
                <a:gd name="T30" fmla="*/ 14 w 50"/>
                <a:gd name="T31" fmla="*/ 10 h 71"/>
                <a:gd name="T32" fmla="*/ 18 w 50"/>
                <a:gd name="T33" fmla="*/ 32 h 71"/>
                <a:gd name="T34" fmla="*/ 21 w 50"/>
                <a:gd name="T35" fmla="*/ 37 h 71"/>
                <a:gd name="T36" fmla="*/ 29 w 50"/>
                <a:gd name="T37" fmla="*/ 39 h 71"/>
                <a:gd name="T38" fmla="*/ 31 w 50"/>
                <a:gd name="T39" fmla="*/ 33 h 71"/>
                <a:gd name="T40" fmla="*/ 31 w 50"/>
                <a:gd name="T41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1">
                  <a:moveTo>
                    <a:pt x="9" y="71"/>
                  </a:moveTo>
                  <a:cubicBezTo>
                    <a:pt x="22" y="66"/>
                    <a:pt x="29" y="55"/>
                    <a:pt x="31" y="41"/>
                  </a:cubicBezTo>
                  <a:cubicBezTo>
                    <a:pt x="28" y="42"/>
                    <a:pt x="26" y="43"/>
                    <a:pt x="23" y="44"/>
                  </a:cubicBezTo>
                  <a:cubicBezTo>
                    <a:pt x="14" y="46"/>
                    <a:pt x="7" y="42"/>
                    <a:pt x="3" y="33"/>
                  </a:cubicBezTo>
                  <a:cubicBezTo>
                    <a:pt x="0" y="26"/>
                    <a:pt x="1" y="19"/>
                    <a:pt x="3" y="13"/>
                  </a:cubicBezTo>
                  <a:cubicBezTo>
                    <a:pt x="7" y="5"/>
                    <a:pt x="13" y="1"/>
                    <a:pt x="21" y="1"/>
                  </a:cubicBezTo>
                  <a:cubicBezTo>
                    <a:pt x="29" y="0"/>
                    <a:pt x="36" y="3"/>
                    <a:pt x="41" y="11"/>
                  </a:cubicBezTo>
                  <a:cubicBezTo>
                    <a:pt x="50" y="26"/>
                    <a:pt x="47" y="47"/>
                    <a:pt x="34" y="59"/>
                  </a:cubicBezTo>
                  <a:cubicBezTo>
                    <a:pt x="28" y="65"/>
                    <a:pt x="17" y="70"/>
                    <a:pt x="9" y="71"/>
                  </a:cubicBezTo>
                  <a:close/>
                  <a:moveTo>
                    <a:pt x="31" y="32"/>
                  </a:moveTo>
                  <a:cubicBezTo>
                    <a:pt x="31" y="32"/>
                    <a:pt x="31" y="32"/>
                    <a:pt x="32" y="32"/>
                  </a:cubicBezTo>
                  <a:cubicBezTo>
                    <a:pt x="30" y="25"/>
                    <a:pt x="29" y="19"/>
                    <a:pt x="28" y="12"/>
                  </a:cubicBezTo>
                  <a:cubicBezTo>
                    <a:pt x="27" y="10"/>
                    <a:pt x="26" y="8"/>
                    <a:pt x="25" y="6"/>
                  </a:cubicBezTo>
                  <a:cubicBezTo>
                    <a:pt x="24" y="4"/>
                    <a:pt x="22" y="3"/>
                    <a:pt x="19" y="3"/>
                  </a:cubicBezTo>
                  <a:cubicBezTo>
                    <a:pt x="17" y="4"/>
                    <a:pt x="15" y="5"/>
                    <a:pt x="15" y="8"/>
                  </a:cubicBezTo>
                  <a:cubicBezTo>
                    <a:pt x="15" y="9"/>
                    <a:pt x="14" y="10"/>
                    <a:pt x="14" y="10"/>
                  </a:cubicBezTo>
                  <a:cubicBezTo>
                    <a:pt x="15" y="18"/>
                    <a:pt x="16" y="25"/>
                    <a:pt x="18" y="32"/>
                  </a:cubicBezTo>
                  <a:cubicBezTo>
                    <a:pt x="19" y="34"/>
                    <a:pt x="20" y="35"/>
                    <a:pt x="21" y="37"/>
                  </a:cubicBezTo>
                  <a:cubicBezTo>
                    <a:pt x="23" y="39"/>
                    <a:pt x="25" y="39"/>
                    <a:pt x="29" y="39"/>
                  </a:cubicBezTo>
                  <a:cubicBezTo>
                    <a:pt x="32" y="38"/>
                    <a:pt x="31" y="35"/>
                    <a:pt x="31" y="33"/>
                  </a:cubicBezTo>
                  <a:cubicBezTo>
                    <a:pt x="31" y="33"/>
                    <a:pt x="31" y="32"/>
                    <a:pt x="31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Freeform 54">
              <a:extLst>
                <a:ext uri="{FF2B5EF4-FFF2-40B4-BE49-F238E27FC236}">
                  <a16:creationId xmlns:a16="http://schemas.microsoft.com/office/drawing/2014/main" id="{14DB0A3B-679E-D9EF-C31E-5A316C1A5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3703" y="20386164"/>
              <a:ext cx="471894" cy="534814"/>
            </a:xfrm>
            <a:custGeom>
              <a:avLst/>
              <a:gdLst>
                <a:gd name="T0" fmla="*/ 42 w 68"/>
                <a:gd name="T1" fmla="*/ 7 h 77"/>
                <a:gd name="T2" fmla="*/ 62 w 68"/>
                <a:gd name="T3" fmla="*/ 0 h 77"/>
                <a:gd name="T4" fmla="*/ 60 w 68"/>
                <a:gd name="T5" fmla="*/ 3 h 77"/>
                <a:gd name="T6" fmla="*/ 57 w 68"/>
                <a:gd name="T7" fmla="*/ 12 h 77"/>
                <a:gd name="T8" fmla="*/ 65 w 68"/>
                <a:gd name="T9" fmla="*/ 40 h 77"/>
                <a:gd name="T10" fmla="*/ 67 w 68"/>
                <a:gd name="T11" fmla="*/ 55 h 77"/>
                <a:gd name="T12" fmla="*/ 62 w 68"/>
                <a:gd name="T13" fmla="*/ 68 h 77"/>
                <a:gd name="T14" fmla="*/ 34 w 68"/>
                <a:gd name="T15" fmla="*/ 76 h 77"/>
                <a:gd name="T16" fmla="*/ 21 w 68"/>
                <a:gd name="T17" fmla="*/ 66 h 77"/>
                <a:gd name="T18" fmla="*/ 19 w 68"/>
                <a:gd name="T19" fmla="*/ 60 h 77"/>
                <a:gd name="T20" fmla="*/ 10 w 68"/>
                <a:gd name="T21" fmla="*/ 27 h 77"/>
                <a:gd name="T22" fmla="*/ 9 w 68"/>
                <a:gd name="T23" fmla="*/ 25 h 77"/>
                <a:gd name="T24" fmla="*/ 2 w 68"/>
                <a:gd name="T25" fmla="*/ 20 h 77"/>
                <a:gd name="T26" fmla="*/ 0 w 68"/>
                <a:gd name="T27" fmla="*/ 19 h 77"/>
                <a:gd name="T28" fmla="*/ 27 w 68"/>
                <a:gd name="T29" fmla="*/ 10 h 77"/>
                <a:gd name="T30" fmla="*/ 30 w 68"/>
                <a:gd name="T31" fmla="*/ 10 h 77"/>
                <a:gd name="T32" fmla="*/ 30 w 68"/>
                <a:gd name="T33" fmla="*/ 11 h 77"/>
                <a:gd name="T34" fmla="*/ 27 w 68"/>
                <a:gd name="T35" fmla="*/ 12 h 77"/>
                <a:gd name="T36" fmla="*/ 24 w 68"/>
                <a:gd name="T37" fmla="*/ 20 h 77"/>
                <a:gd name="T38" fmla="*/ 34 w 68"/>
                <a:gd name="T39" fmla="*/ 59 h 77"/>
                <a:gd name="T40" fmla="*/ 35 w 68"/>
                <a:gd name="T41" fmla="*/ 61 h 77"/>
                <a:gd name="T42" fmla="*/ 50 w 68"/>
                <a:gd name="T43" fmla="*/ 70 h 77"/>
                <a:gd name="T44" fmla="*/ 64 w 68"/>
                <a:gd name="T45" fmla="*/ 55 h 77"/>
                <a:gd name="T46" fmla="*/ 63 w 68"/>
                <a:gd name="T47" fmla="*/ 45 h 77"/>
                <a:gd name="T48" fmla="*/ 54 w 68"/>
                <a:gd name="T49" fmla="*/ 15 h 77"/>
                <a:gd name="T50" fmla="*/ 44 w 68"/>
                <a:gd name="T51" fmla="*/ 7 h 77"/>
                <a:gd name="T52" fmla="*/ 42 w 68"/>
                <a:gd name="T53" fmla="*/ 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77">
                  <a:moveTo>
                    <a:pt x="42" y="7"/>
                  </a:moveTo>
                  <a:cubicBezTo>
                    <a:pt x="45" y="4"/>
                    <a:pt x="57" y="1"/>
                    <a:pt x="62" y="0"/>
                  </a:cubicBezTo>
                  <a:cubicBezTo>
                    <a:pt x="61" y="1"/>
                    <a:pt x="61" y="2"/>
                    <a:pt x="60" y="3"/>
                  </a:cubicBezTo>
                  <a:cubicBezTo>
                    <a:pt x="57" y="5"/>
                    <a:pt x="56" y="8"/>
                    <a:pt x="57" y="12"/>
                  </a:cubicBezTo>
                  <a:cubicBezTo>
                    <a:pt x="60" y="21"/>
                    <a:pt x="63" y="31"/>
                    <a:pt x="65" y="40"/>
                  </a:cubicBezTo>
                  <a:cubicBezTo>
                    <a:pt x="66" y="45"/>
                    <a:pt x="67" y="50"/>
                    <a:pt x="67" y="55"/>
                  </a:cubicBezTo>
                  <a:cubicBezTo>
                    <a:pt x="68" y="61"/>
                    <a:pt x="66" y="65"/>
                    <a:pt x="62" y="68"/>
                  </a:cubicBezTo>
                  <a:cubicBezTo>
                    <a:pt x="54" y="74"/>
                    <a:pt x="44" y="77"/>
                    <a:pt x="34" y="76"/>
                  </a:cubicBezTo>
                  <a:cubicBezTo>
                    <a:pt x="28" y="75"/>
                    <a:pt x="24" y="72"/>
                    <a:pt x="21" y="66"/>
                  </a:cubicBezTo>
                  <a:cubicBezTo>
                    <a:pt x="20" y="64"/>
                    <a:pt x="19" y="62"/>
                    <a:pt x="19" y="60"/>
                  </a:cubicBezTo>
                  <a:cubicBezTo>
                    <a:pt x="16" y="49"/>
                    <a:pt x="13" y="38"/>
                    <a:pt x="10" y="27"/>
                  </a:cubicBezTo>
                  <a:cubicBezTo>
                    <a:pt x="10" y="27"/>
                    <a:pt x="9" y="26"/>
                    <a:pt x="9" y="25"/>
                  </a:cubicBezTo>
                  <a:cubicBezTo>
                    <a:pt x="8" y="22"/>
                    <a:pt x="6" y="20"/>
                    <a:pt x="2" y="20"/>
                  </a:cubicBezTo>
                  <a:cubicBezTo>
                    <a:pt x="1" y="20"/>
                    <a:pt x="1" y="20"/>
                    <a:pt x="0" y="19"/>
                  </a:cubicBezTo>
                  <a:cubicBezTo>
                    <a:pt x="8" y="15"/>
                    <a:pt x="18" y="13"/>
                    <a:pt x="27" y="10"/>
                  </a:cubicBezTo>
                  <a:cubicBezTo>
                    <a:pt x="28" y="10"/>
                    <a:pt x="29" y="10"/>
                    <a:pt x="30" y="10"/>
                  </a:cubicBezTo>
                  <a:cubicBezTo>
                    <a:pt x="30" y="10"/>
                    <a:pt x="30" y="10"/>
                    <a:pt x="30" y="11"/>
                  </a:cubicBezTo>
                  <a:cubicBezTo>
                    <a:pt x="29" y="11"/>
                    <a:pt x="28" y="12"/>
                    <a:pt x="27" y="12"/>
                  </a:cubicBezTo>
                  <a:cubicBezTo>
                    <a:pt x="24" y="14"/>
                    <a:pt x="23" y="16"/>
                    <a:pt x="24" y="20"/>
                  </a:cubicBezTo>
                  <a:cubicBezTo>
                    <a:pt x="27" y="33"/>
                    <a:pt x="31" y="46"/>
                    <a:pt x="34" y="59"/>
                  </a:cubicBezTo>
                  <a:cubicBezTo>
                    <a:pt x="35" y="60"/>
                    <a:pt x="35" y="60"/>
                    <a:pt x="35" y="61"/>
                  </a:cubicBezTo>
                  <a:cubicBezTo>
                    <a:pt x="38" y="68"/>
                    <a:pt x="43" y="71"/>
                    <a:pt x="50" y="70"/>
                  </a:cubicBezTo>
                  <a:cubicBezTo>
                    <a:pt x="59" y="68"/>
                    <a:pt x="64" y="63"/>
                    <a:pt x="64" y="55"/>
                  </a:cubicBezTo>
                  <a:cubicBezTo>
                    <a:pt x="64" y="51"/>
                    <a:pt x="63" y="48"/>
                    <a:pt x="63" y="45"/>
                  </a:cubicBezTo>
                  <a:cubicBezTo>
                    <a:pt x="60" y="35"/>
                    <a:pt x="57" y="25"/>
                    <a:pt x="54" y="15"/>
                  </a:cubicBezTo>
                  <a:cubicBezTo>
                    <a:pt x="52" y="8"/>
                    <a:pt x="51" y="7"/>
                    <a:pt x="44" y="7"/>
                  </a:cubicBezTo>
                  <a:cubicBezTo>
                    <a:pt x="43" y="7"/>
                    <a:pt x="43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Freeform 55">
              <a:extLst>
                <a:ext uri="{FF2B5EF4-FFF2-40B4-BE49-F238E27FC236}">
                  <a16:creationId xmlns:a16="http://schemas.microsoft.com/office/drawing/2014/main" id="{1104EBCF-54F8-1290-8544-7F8F15ED1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371" y="22195094"/>
              <a:ext cx="550543" cy="440435"/>
            </a:xfrm>
            <a:custGeom>
              <a:avLst/>
              <a:gdLst>
                <a:gd name="T0" fmla="*/ 0 w 79"/>
                <a:gd name="T1" fmla="*/ 22 h 63"/>
                <a:gd name="T2" fmla="*/ 20 w 79"/>
                <a:gd name="T3" fmla="*/ 13 h 63"/>
                <a:gd name="T4" fmla="*/ 20 w 79"/>
                <a:gd name="T5" fmla="*/ 17 h 63"/>
                <a:gd name="T6" fmla="*/ 12 w 79"/>
                <a:gd name="T7" fmla="*/ 26 h 63"/>
                <a:gd name="T8" fmla="*/ 13 w 79"/>
                <a:gd name="T9" fmla="*/ 46 h 63"/>
                <a:gd name="T10" fmla="*/ 24 w 79"/>
                <a:gd name="T11" fmla="*/ 50 h 63"/>
                <a:gd name="T12" fmla="*/ 32 w 79"/>
                <a:gd name="T13" fmla="*/ 42 h 63"/>
                <a:gd name="T14" fmla="*/ 32 w 79"/>
                <a:gd name="T15" fmla="*/ 35 h 63"/>
                <a:gd name="T16" fmla="*/ 35 w 79"/>
                <a:gd name="T17" fmla="*/ 14 h 63"/>
                <a:gd name="T18" fmla="*/ 51 w 79"/>
                <a:gd name="T19" fmla="*/ 1 h 63"/>
                <a:gd name="T20" fmla="*/ 66 w 79"/>
                <a:gd name="T21" fmla="*/ 7 h 63"/>
                <a:gd name="T22" fmla="*/ 73 w 79"/>
                <a:gd name="T23" fmla="*/ 24 h 63"/>
                <a:gd name="T24" fmla="*/ 73 w 79"/>
                <a:gd name="T25" fmla="*/ 28 h 63"/>
                <a:gd name="T26" fmla="*/ 76 w 79"/>
                <a:gd name="T27" fmla="*/ 32 h 63"/>
                <a:gd name="T28" fmla="*/ 79 w 79"/>
                <a:gd name="T29" fmla="*/ 34 h 63"/>
                <a:gd name="T30" fmla="*/ 59 w 79"/>
                <a:gd name="T31" fmla="*/ 42 h 63"/>
                <a:gd name="T32" fmla="*/ 62 w 79"/>
                <a:gd name="T33" fmla="*/ 38 h 63"/>
                <a:gd name="T34" fmla="*/ 69 w 79"/>
                <a:gd name="T35" fmla="*/ 26 h 63"/>
                <a:gd name="T36" fmla="*/ 65 w 79"/>
                <a:gd name="T37" fmla="*/ 12 h 63"/>
                <a:gd name="T38" fmla="*/ 50 w 79"/>
                <a:gd name="T39" fmla="*/ 14 h 63"/>
                <a:gd name="T40" fmla="*/ 49 w 79"/>
                <a:gd name="T41" fmla="*/ 21 h 63"/>
                <a:gd name="T42" fmla="*/ 48 w 79"/>
                <a:gd name="T43" fmla="*/ 39 h 63"/>
                <a:gd name="T44" fmla="*/ 45 w 79"/>
                <a:gd name="T45" fmla="*/ 50 h 63"/>
                <a:gd name="T46" fmla="*/ 15 w 79"/>
                <a:gd name="T47" fmla="*/ 53 h 63"/>
                <a:gd name="T48" fmla="*/ 7 w 79"/>
                <a:gd name="T49" fmla="*/ 34 h 63"/>
                <a:gd name="T50" fmla="*/ 0 w 79"/>
                <a:gd name="T51" fmla="*/ 2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9" h="63">
                  <a:moveTo>
                    <a:pt x="0" y="22"/>
                  </a:moveTo>
                  <a:cubicBezTo>
                    <a:pt x="7" y="19"/>
                    <a:pt x="14" y="16"/>
                    <a:pt x="20" y="13"/>
                  </a:cubicBezTo>
                  <a:cubicBezTo>
                    <a:pt x="22" y="15"/>
                    <a:pt x="21" y="16"/>
                    <a:pt x="20" y="17"/>
                  </a:cubicBezTo>
                  <a:cubicBezTo>
                    <a:pt x="17" y="20"/>
                    <a:pt x="14" y="23"/>
                    <a:pt x="12" y="26"/>
                  </a:cubicBezTo>
                  <a:cubicBezTo>
                    <a:pt x="8" y="33"/>
                    <a:pt x="9" y="39"/>
                    <a:pt x="13" y="46"/>
                  </a:cubicBezTo>
                  <a:cubicBezTo>
                    <a:pt x="16" y="50"/>
                    <a:pt x="19" y="51"/>
                    <a:pt x="24" y="50"/>
                  </a:cubicBezTo>
                  <a:cubicBezTo>
                    <a:pt x="28" y="49"/>
                    <a:pt x="31" y="46"/>
                    <a:pt x="32" y="42"/>
                  </a:cubicBezTo>
                  <a:cubicBezTo>
                    <a:pt x="32" y="40"/>
                    <a:pt x="32" y="37"/>
                    <a:pt x="32" y="35"/>
                  </a:cubicBezTo>
                  <a:cubicBezTo>
                    <a:pt x="33" y="28"/>
                    <a:pt x="33" y="21"/>
                    <a:pt x="35" y="14"/>
                  </a:cubicBezTo>
                  <a:cubicBezTo>
                    <a:pt x="37" y="6"/>
                    <a:pt x="43" y="2"/>
                    <a:pt x="51" y="1"/>
                  </a:cubicBezTo>
                  <a:cubicBezTo>
                    <a:pt x="57" y="0"/>
                    <a:pt x="62" y="3"/>
                    <a:pt x="66" y="7"/>
                  </a:cubicBezTo>
                  <a:cubicBezTo>
                    <a:pt x="70" y="12"/>
                    <a:pt x="72" y="18"/>
                    <a:pt x="73" y="24"/>
                  </a:cubicBezTo>
                  <a:cubicBezTo>
                    <a:pt x="73" y="26"/>
                    <a:pt x="73" y="27"/>
                    <a:pt x="73" y="28"/>
                  </a:cubicBezTo>
                  <a:cubicBezTo>
                    <a:pt x="73" y="30"/>
                    <a:pt x="74" y="32"/>
                    <a:pt x="76" y="32"/>
                  </a:cubicBezTo>
                  <a:cubicBezTo>
                    <a:pt x="77" y="32"/>
                    <a:pt x="78" y="33"/>
                    <a:pt x="79" y="34"/>
                  </a:cubicBezTo>
                  <a:cubicBezTo>
                    <a:pt x="75" y="37"/>
                    <a:pt x="63" y="42"/>
                    <a:pt x="59" y="42"/>
                  </a:cubicBezTo>
                  <a:cubicBezTo>
                    <a:pt x="60" y="40"/>
                    <a:pt x="61" y="39"/>
                    <a:pt x="62" y="38"/>
                  </a:cubicBezTo>
                  <a:cubicBezTo>
                    <a:pt x="65" y="34"/>
                    <a:pt x="68" y="31"/>
                    <a:pt x="69" y="26"/>
                  </a:cubicBezTo>
                  <a:cubicBezTo>
                    <a:pt x="70" y="21"/>
                    <a:pt x="69" y="16"/>
                    <a:pt x="65" y="12"/>
                  </a:cubicBezTo>
                  <a:cubicBezTo>
                    <a:pt x="61" y="7"/>
                    <a:pt x="53" y="8"/>
                    <a:pt x="50" y="14"/>
                  </a:cubicBezTo>
                  <a:cubicBezTo>
                    <a:pt x="49" y="16"/>
                    <a:pt x="49" y="19"/>
                    <a:pt x="49" y="21"/>
                  </a:cubicBezTo>
                  <a:cubicBezTo>
                    <a:pt x="48" y="27"/>
                    <a:pt x="49" y="33"/>
                    <a:pt x="48" y="39"/>
                  </a:cubicBezTo>
                  <a:cubicBezTo>
                    <a:pt x="47" y="42"/>
                    <a:pt x="47" y="46"/>
                    <a:pt x="45" y="50"/>
                  </a:cubicBezTo>
                  <a:cubicBezTo>
                    <a:pt x="39" y="60"/>
                    <a:pt x="24" y="63"/>
                    <a:pt x="15" y="53"/>
                  </a:cubicBezTo>
                  <a:cubicBezTo>
                    <a:pt x="11" y="47"/>
                    <a:pt x="8" y="41"/>
                    <a:pt x="7" y="34"/>
                  </a:cubicBezTo>
                  <a:cubicBezTo>
                    <a:pt x="5" y="27"/>
                    <a:pt x="5" y="27"/>
                    <a:pt x="0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Freeform 56">
              <a:extLst>
                <a:ext uri="{FF2B5EF4-FFF2-40B4-BE49-F238E27FC236}">
                  <a16:creationId xmlns:a16="http://schemas.microsoft.com/office/drawing/2014/main" id="{6746ECD2-DAD3-F403-39EB-4F2C189BD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235" y="24263565"/>
              <a:ext cx="542679" cy="503354"/>
            </a:xfrm>
            <a:custGeom>
              <a:avLst/>
              <a:gdLst>
                <a:gd name="T0" fmla="*/ 64 w 77"/>
                <a:gd name="T1" fmla="*/ 40 h 72"/>
                <a:gd name="T2" fmla="*/ 65 w 77"/>
                <a:gd name="T3" fmla="*/ 37 h 72"/>
                <a:gd name="T4" fmla="*/ 59 w 77"/>
                <a:gd name="T5" fmla="*/ 30 h 72"/>
                <a:gd name="T6" fmla="*/ 45 w 77"/>
                <a:gd name="T7" fmla="*/ 32 h 72"/>
                <a:gd name="T8" fmla="*/ 37 w 77"/>
                <a:gd name="T9" fmla="*/ 32 h 72"/>
                <a:gd name="T10" fmla="*/ 33 w 77"/>
                <a:gd name="T11" fmla="*/ 33 h 72"/>
                <a:gd name="T12" fmla="*/ 39 w 77"/>
                <a:gd name="T13" fmla="*/ 41 h 72"/>
                <a:gd name="T14" fmla="*/ 47 w 77"/>
                <a:gd name="T15" fmla="*/ 52 h 72"/>
                <a:gd name="T16" fmla="*/ 50 w 77"/>
                <a:gd name="T17" fmla="*/ 56 h 72"/>
                <a:gd name="T18" fmla="*/ 57 w 77"/>
                <a:gd name="T19" fmla="*/ 55 h 72"/>
                <a:gd name="T20" fmla="*/ 60 w 77"/>
                <a:gd name="T21" fmla="*/ 51 h 72"/>
                <a:gd name="T22" fmla="*/ 53 w 77"/>
                <a:gd name="T23" fmla="*/ 72 h 72"/>
                <a:gd name="T24" fmla="*/ 52 w 77"/>
                <a:gd name="T25" fmla="*/ 71 h 72"/>
                <a:gd name="T26" fmla="*/ 48 w 77"/>
                <a:gd name="T27" fmla="*/ 60 h 72"/>
                <a:gd name="T28" fmla="*/ 31 w 77"/>
                <a:gd name="T29" fmla="*/ 37 h 72"/>
                <a:gd name="T30" fmla="*/ 26 w 77"/>
                <a:gd name="T31" fmla="*/ 33 h 72"/>
                <a:gd name="T32" fmla="*/ 13 w 77"/>
                <a:gd name="T33" fmla="*/ 27 h 72"/>
                <a:gd name="T34" fmla="*/ 2 w 77"/>
                <a:gd name="T35" fmla="*/ 31 h 72"/>
                <a:gd name="T36" fmla="*/ 1 w 77"/>
                <a:gd name="T37" fmla="*/ 32 h 72"/>
                <a:gd name="T38" fmla="*/ 0 w 77"/>
                <a:gd name="T39" fmla="*/ 30 h 72"/>
                <a:gd name="T40" fmla="*/ 12 w 77"/>
                <a:gd name="T41" fmla="*/ 1 h 72"/>
                <a:gd name="T42" fmla="*/ 13 w 77"/>
                <a:gd name="T43" fmla="*/ 0 h 72"/>
                <a:gd name="T44" fmla="*/ 13 w 77"/>
                <a:gd name="T45" fmla="*/ 3 h 72"/>
                <a:gd name="T46" fmla="*/ 18 w 77"/>
                <a:gd name="T47" fmla="*/ 12 h 72"/>
                <a:gd name="T48" fmla="*/ 30 w 77"/>
                <a:gd name="T49" fmla="*/ 17 h 72"/>
                <a:gd name="T50" fmla="*/ 34 w 77"/>
                <a:gd name="T51" fmla="*/ 18 h 72"/>
                <a:gd name="T52" fmla="*/ 67 w 77"/>
                <a:gd name="T53" fmla="*/ 14 h 72"/>
                <a:gd name="T54" fmla="*/ 76 w 77"/>
                <a:gd name="T55" fmla="*/ 8 h 72"/>
                <a:gd name="T56" fmla="*/ 77 w 77"/>
                <a:gd name="T57" fmla="*/ 10 h 72"/>
                <a:gd name="T58" fmla="*/ 66 w 77"/>
                <a:gd name="T59" fmla="*/ 39 h 72"/>
                <a:gd name="T60" fmla="*/ 64 w 77"/>
                <a:gd name="T61" fmla="*/ 4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" h="72">
                  <a:moveTo>
                    <a:pt x="64" y="40"/>
                  </a:moveTo>
                  <a:cubicBezTo>
                    <a:pt x="65" y="39"/>
                    <a:pt x="65" y="38"/>
                    <a:pt x="65" y="37"/>
                  </a:cubicBezTo>
                  <a:cubicBezTo>
                    <a:pt x="67" y="31"/>
                    <a:pt x="66" y="30"/>
                    <a:pt x="59" y="30"/>
                  </a:cubicBezTo>
                  <a:cubicBezTo>
                    <a:pt x="54" y="31"/>
                    <a:pt x="50" y="31"/>
                    <a:pt x="45" y="32"/>
                  </a:cubicBezTo>
                  <a:cubicBezTo>
                    <a:pt x="42" y="32"/>
                    <a:pt x="40" y="32"/>
                    <a:pt x="37" y="32"/>
                  </a:cubicBezTo>
                  <a:cubicBezTo>
                    <a:pt x="36" y="33"/>
                    <a:pt x="35" y="33"/>
                    <a:pt x="33" y="33"/>
                  </a:cubicBezTo>
                  <a:cubicBezTo>
                    <a:pt x="35" y="36"/>
                    <a:pt x="37" y="39"/>
                    <a:pt x="39" y="41"/>
                  </a:cubicBezTo>
                  <a:cubicBezTo>
                    <a:pt x="41" y="45"/>
                    <a:pt x="44" y="48"/>
                    <a:pt x="47" y="52"/>
                  </a:cubicBezTo>
                  <a:cubicBezTo>
                    <a:pt x="48" y="53"/>
                    <a:pt x="49" y="55"/>
                    <a:pt x="50" y="56"/>
                  </a:cubicBezTo>
                  <a:cubicBezTo>
                    <a:pt x="53" y="58"/>
                    <a:pt x="55" y="58"/>
                    <a:pt x="57" y="55"/>
                  </a:cubicBezTo>
                  <a:cubicBezTo>
                    <a:pt x="58" y="54"/>
                    <a:pt x="59" y="53"/>
                    <a:pt x="60" y="51"/>
                  </a:cubicBezTo>
                  <a:cubicBezTo>
                    <a:pt x="60" y="55"/>
                    <a:pt x="56" y="68"/>
                    <a:pt x="53" y="72"/>
                  </a:cubicBezTo>
                  <a:cubicBezTo>
                    <a:pt x="53" y="71"/>
                    <a:pt x="52" y="71"/>
                    <a:pt x="52" y="71"/>
                  </a:cubicBezTo>
                  <a:cubicBezTo>
                    <a:pt x="52" y="67"/>
                    <a:pt x="50" y="64"/>
                    <a:pt x="48" y="60"/>
                  </a:cubicBezTo>
                  <a:cubicBezTo>
                    <a:pt x="42" y="53"/>
                    <a:pt x="37" y="45"/>
                    <a:pt x="31" y="37"/>
                  </a:cubicBezTo>
                  <a:cubicBezTo>
                    <a:pt x="30" y="35"/>
                    <a:pt x="29" y="34"/>
                    <a:pt x="26" y="33"/>
                  </a:cubicBezTo>
                  <a:cubicBezTo>
                    <a:pt x="22" y="31"/>
                    <a:pt x="17" y="29"/>
                    <a:pt x="13" y="27"/>
                  </a:cubicBezTo>
                  <a:cubicBezTo>
                    <a:pt x="7" y="25"/>
                    <a:pt x="6" y="25"/>
                    <a:pt x="2" y="31"/>
                  </a:cubicBezTo>
                  <a:cubicBezTo>
                    <a:pt x="2" y="31"/>
                    <a:pt x="1" y="31"/>
                    <a:pt x="1" y="32"/>
                  </a:cubicBezTo>
                  <a:cubicBezTo>
                    <a:pt x="1" y="31"/>
                    <a:pt x="0" y="31"/>
                    <a:pt x="0" y="30"/>
                  </a:cubicBezTo>
                  <a:cubicBezTo>
                    <a:pt x="4" y="20"/>
                    <a:pt x="8" y="11"/>
                    <a:pt x="12" y="1"/>
                  </a:cubicBezTo>
                  <a:cubicBezTo>
                    <a:pt x="12" y="1"/>
                    <a:pt x="12" y="0"/>
                    <a:pt x="13" y="0"/>
                  </a:cubicBezTo>
                  <a:cubicBezTo>
                    <a:pt x="13" y="1"/>
                    <a:pt x="13" y="2"/>
                    <a:pt x="13" y="3"/>
                  </a:cubicBezTo>
                  <a:cubicBezTo>
                    <a:pt x="12" y="8"/>
                    <a:pt x="13" y="10"/>
                    <a:pt x="18" y="12"/>
                  </a:cubicBezTo>
                  <a:cubicBezTo>
                    <a:pt x="22" y="14"/>
                    <a:pt x="26" y="16"/>
                    <a:pt x="30" y="17"/>
                  </a:cubicBezTo>
                  <a:cubicBezTo>
                    <a:pt x="31" y="18"/>
                    <a:pt x="33" y="18"/>
                    <a:pt x="34" y="18"/>
                  </a:cubicBezTo>
                  <a:cubicBezTo>
                    <a:pt x="45" y="17"/>
                    <a:pt x="56" y="15"/>
                    <a:pt x="67" y="14"/>
                  </a:cubicBezTo>
                  <a:cubicBezTo>
                    <a:pt x="70" y="13"/>
                    <a:pt x="74" y="12"/>
                    <a:pt x="76" y="8"/>
                  </a:cubicBezTo>
                  <a:cubicBezTo>
                    <a:pt x="77" y="9"/>
                    <a:pt x="77" y="10"/>
                    <a:pt x="77" y="10"/>
                  </a:cubicBezTo>
                  <a:cubicBezTo>
                    <a:pt x="74" y="20"/>
                    <a:pt x="70" y="29"/>
                    <a:pt x="66" y="39"/>
                  </a:cubicBezTo>
                  <a:cubicBezTo>
                    <a:pt x="66" y="39"/>
                    <a:pt x="66" y="39"/>
                    <a:pt x="64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Freeform 57">
              <a:extLst>
                <a:ext uri="{FF2B5EF4-FFF2-40B4-BE49-F238E27FC236}">
                  <a16:creationId xmlns:a16="http://schemas.microsoft.com/office/drawing/2014/main" id="{5BEEBEBD-12B9-9809-CED8-16EFD3486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8858" y="23484939"/>
              <a:ext cx="479759" cy="424705"/>
            </a:xfrm>
            <a:custGeom>
              <a:avLst/>
              <a:gdLst>
                <a:gd name="T0" fmla="*/ 5 w 68"/>
                <a:gd name="T1" fmla="*/ 10 h 61"/>
                <a:gd name="T2" fmla="*/ 5 w 68"/>
                <a:gd name="T3" fmla="*/ 13 h 61"/>
                <a:gd name="T4" fmla="*/ 12 w 68"/>
                <a:gd name="T5" fmla="*/ 20 h 61"/>
                <a:gd name="T6" fmla="*/ 37 w 68"/>
                <a:gd name="T7" fmla="*/ 22 h 61"/>
                <a:gd name="T8" fmla="*/ 61 w 68"/>
                <a:gd name="T9" fmla="*/ 23 h 61"/>
                <a:gd name="T10" fmla="*/ 64 w 68"/>
                <a:gd name="T11" fmla="*/ 23 h 61"/>
                <a:gd name="T12" fmla="*/ 63 w 68"/>
                <a:gd name="T13" fmla="*/ 14 h 61"/>
                <a:gd name="T14" fmla="*/ 58 w 68"/>
                <a:gd name="T15" fmla="*/ 6 h 61"/>
                <a:gd name="T16" fmla="*/ 50 w 68"/>
                <a:gd name="T17" fmla="*/ 1 h 61"/>
                <a:gd name="T18" fmla="*/ 68 w 68"/>
                <a:gd name="T19" fmla="*/ 2 h 61"/>
                <a:gd name="T20" fmla="*/ 64 w 68"/>
                <a:gd name="T21" fmla="*/ 61 h 61"/>
                <a:gd name="T22" fmla="*/ 46 w 68"/>
                <a:gd name="T23" fmla="*/ 60 h 61"/>
                <a:gd name="T24" fmla="*/ 47 w 68"/>
                <a:gd name="T25" fmla="*/ 57 h 61"/>
                <a:gd name="T26" fmla="*/ 49 w 68"/>
                <a:gd name="T27" fmla="*/ 57 h 61"/>
                <a:gd name="T28" fmla="*/ 63 w 68"/>
                <a:gd name="T29" fmla="*/ 40 h 61"/>
                <a:gd name="T30" fmla="*/ 60 w 68"/>
                <a:gd name="T31" fmla="*/ 39 h 61"/>
                <a:gd name="T32" fmla="*/ 17 w 68"/>
                <a:gd name="T33" fmla="*/ 36 h 61"/>
                <a:gd name="T34" fmla="*/ 12 w 68"/>
                <a:gd name="T35" fmla="*/ 35 h 61"/>
                <a:gd name="T36" fmla="*/ 3 w 68"/>
                <a:gd name="T37" fmla="*/ 41 h 61"/>
                <a:gd name="T38" fmla="*/ 2 w 68"/>
                <a:gd name="T39" fmla="*/ 45 h 61"/>
                <a:gd name="T40" fmla="*/ 2 w 68"/>
                <a:gd name="T41" fmla="*/ 36 h 61"/>
                <a:gd name="T42" fmla="*/ 2 w 68"/>
                <a:gd name="T43" fmla="*/ 27 h 61"/>
                <a:gd name="T44" fmla="*/ 3 w 68"/>
                <a:gd name="T45" fmla="*/ 18 h 61"/>
                <a:gd name="T46" fmla="*/ 4 w 68"/>
                <a:gd name="T47" fmla="*/ 9 h 61"/>
                <a:gd name="T48" fmla="*/ 5 w 68"/>
                <a:gd name="T49" fmla="*/ 1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" h="61">
                  <a:moveTo>
                    <a:pt x="5" y="10"/>
                  </a:moveTo>
                  <a:cubicBezTo>
                    <a:pt x="5" y="11"/>
                    <a:pt x="5" y="12"/>
                    <a:pt x="5" y="13"/>
                  </a:cubicBezTo>
                  <a:cubicBezTo>
                    <a:pt x="6" y="17"/>
                    <a:pt x="8" y="19"/>
                    <a:pt x="12" y="20"/>
                  </a:cubicBezTo>
                  <a:cubicBezTo>
                    <a:pt x="20" y="20"/>
                    <a:pt x="29" y="21"/>
                    <a:pt x="37" y="22"/>
                  </a:cubicBezTo>
                  <a:cubicBezTo>
                    <a:pt x="45" y="22"/>
                    <a:pt x="53" y="23"/>
                    <a:pt x="61" y="23"/>
                  </a:cubicBezTo>
                  <a:cubicBezTo>
                    <a:pt x="62" y="23"/>
                    <a:pt x="63" y="23"/>
                    <a:pt x="64" y="23"/>
                  </a:cubicBezTo>
                  <a:cubicBezTo>
                    <a:pt x="65" y="20"/>
                    <a:pt x="64" y="17"/>
                    <a:pt x="63" y="14"/>
                  </a:cubicBezTo>
                  <a:cubicBezTo>
                    <a:pt x="62" y="10"/>
                    <a:pt x="61" y="8"/>
                    <a:pt x="58" y="6"/>
                  </a:cubicBezTo>
                  <a:cubicBezTo>
                    <a:pt x="55" y="4"/>
                    <a:pt x="52" y="3"/>
                    <a:pt x="50" y="1"/>
                  </a:cubicBezTo>
                  <a:cubicBezTo>
                    <a:pt x="56" y="0"/>
                    <a:pt x="62" y="1"/>
                    <a:pt x="68" y="2"/>
                  </a:cubicBezTo>
                  <a:cubicBezTo>
                    <a:pt x="67" y="21"/>
                    <a:pt x="65" y="41"/>
                    <a:pt x="64" y="61"/>
                  </a:cubicBezTo>
                  <a:cubicBezTo>
                    <a:pt x="58" y="61"/>
                    <a:pt x="52" y="61"/>
                    <a:pt x="46" y="60"/>
                  </a:cubicBezTo>
                  <a:cubicBezTo>
                    <a:pt x="46" y="59"/>
                    <a:pt x="46" y="58"/>
                    <a:pt x="47" y="57"/>
                  </a:cubicBezTo>
                  <a:cubicBezTo>
                    <a:pt x="47" y="57"/>
                    <a:pt x="48" y="57"/>
                    <a:pt x="49" y="57"/>
                  </a:cubicBezTo>
                  <a:cubicBezTo>
                    <a:pt x="58" y="55"/>
                    <a:pt x="63" y="50"/>
                    <a:pt x="63" y="40"/>
                  </a:cubicBezTo>
                  <a:cubicBezTo>
                    <a:pt x="62" y="39"/>
                    <a:pt x="61" y="39"/>
                    <a:pt x="60" y="39"/>
                  </a:cubicBezTo>
                  <a:cubicBezTo>
                    <a:pt x="46" y="38"/>
                    <a:pt x="31" y="37"/>
                    <a:pt x="17" y="36"/>
                  </a:cubicBezTo>
                  <a:cubicBezTo>
                    <a:pt x="15" y="36"/>
                    <a:pt x="13" y="35"/>
                    <a:pt x="12" y="35"/>
                  </a:cubicBezTo>
                  <a:cubicBezTo>
                    <a:pt x="7" y="35"/>
                    <a:pt x="4" y="36"/>
                    <a:pt x="3" y="41"/>
                  </a:cubicBezTo>
                  <a:cubicBezTo>
                    <a:pt x="3" y="42"/>
                    <a:pt x="3" y="43"/>
                    <a:pt x="2" y="45"/>
                  </a:cubicBezTo>
                  <a:cubicBezTo>
                    <a:pt x="0" y="41"/>
                    <a:pt x="2" y="38"/>
                    <a:pt x="2" y="36"/>
                  </a:cubicBezTo>
                  <a:cubicBezTo>
                    <a:pt x="2" y="33"/>
                    <a:pt x="2" y="30"/>
                    <a:pt x="2" y="27"/>
                  </a:cubicBezTo>
                  <a:cubicBezTo>
                    <a:pt x="2" y="24"/>
                    <a:pt x="2" y="21"/>
                    <a:pt x="3" y="18"/>
                  </a:cubicBezTo>
                  <a:cubicBezTo>
                    <a:pt x="3" y="15"/>
                    <a:pt x="2" y="12"/>
                    <a:pt x="4" y="9"/>
                  </a:cubicBezTo>
                  <a:cubicBezTo>
                    <a:pt x="4" y="9"/>
                    <a:pt x="4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Freeform 58">
              <a:extLst>
                <a:ext uri="{FF2B5EF4-FFF2-40B4-BE49-F238E27FC236}">
                  <a16:creationId xmlns:a16="http://schemas.microsoft.com/office/drawing/2014/main" id="{A37F92BE-C815-D451-7D4B-6276850E9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147" y="20480543"/>
              <a:ext cx="432570" cy="542679"/>
            </a:xfrm>
            <a:custGeom>
              <a:avLst/>
              <a:gdLst>
                <a:gd name="T0" fmla="*/ 6 w 61"/>
                <a:gd name="T1" fmla="*/ 77 h 77"/>
                <a:gd name="T2" fmla="*/ 5 w 61"/>
                <a:gd name="T3" fmla="*/ 71 h 77"/>
                <a:gd name="T4" fmla="*/ 5 w 61"/>
                <a:gd name="T5" fmla="*/ 14 h 77"/>
                <a:gd name="T6" fmla="*/ 0 w 61"/>
                <a:gd name="T7" fmla="*/ 1 h 77"/>
                <a:gd name="T8" fmla="*/ 29 w 61"/>
                <a:gd name="T9" fmla="*/ 14 h 77"/>
                <a:gd name="T10" fmla="*/ 25 w 61"/>
                <a:gd name="T11" fmla="*/ 13 h 77"/>
                <a:gd name="T12" fmla="*/ 20 w 61"/>
                <a:gd name="T13" fmla="*/ 16 h 77"/>
                <a:gd name="T14" fmla="*/ 20 w 61"/>
                <a:gd name="T15" fmla="*/ 19 h 77"/>
                <a:gd name="T16" fmla="*/ 19 w 61"/>
                <a:gd name="T17" fmla="*/ 55 h 77"/>
                <a:gd name="T18" fmla="*/ 20 w 61"/>
                <a:gd name="T19" fmla="*/ 57 h 77"/>
                <a:gd name="T20" fmla="*/ 21 w 61"/>
                <a:gd name="T21" fmla="*/ 57 h 77"/>
                <a:gd name="T22" fmla="*/ 45 w 61"/>
                <a:gd name="T23" fmla="*/ 31 h 77"/>
                <a:gd name="T24" fmla="*/ 45 w 61"/>
                <a:gd name="T25" fmla="*/ 31 h 77"/>
                <a:gd name="T26" fmla="*/ 44 w 61"/>
                <a:gd name="T27" fmla="*/ 21 h 77"/>
                <a:gd name="T28" fmla="*/ 43 w 61"/>
                <a:gd name="T29" fmla="*/ 19 h 77"/>
                <a:gd name="T30" fmla="*/ 61 w 61"/>
                <a:gd name="T31" fmla="*/ 26 h 77"/>
                <a:gd name="T32" fmla="*/ 59 w 61"/>
                <a:gd name="T33" fmla="*/ 27 h 77"/>
                <a:gd name="T34" fmla="*/ 49 w 61"/>
                <a:gd name="T35" fmla="*/ 32 h 77"/>
                <a:gd name="T36" fmla="*/ 10 w 61"/>
                <a:gd name="T37" fmla="*/ 73 h 77"/>
                <a:gd name="T38" fmla="*/ 6 w 61"/>
                <a:gd name="T3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77">
                  <a:moveTo>
                    <a:pt x="6" y="77"/>
                  </a:moveTo>
                  <a:cubicBezTo>
                    <a:pt x="5" y="74"/>
                    <a:pt x="5" y="73"/>
                    <a:pt x="5" y="71"/>
                  </a:cubicBezTo>
                  <a:cubicBezTo>
                    <a:pt x="5" y="52"/>
                    <a:pt x="5" y="33"/>
                    <a:pt x="5" y="14"/>
                  </a:cubicBezTo>
                  <a:cubicBezTo>
                    <a:pt x="5" y="9"/>
                    <a:pt x="5" y="4"/>
                    <a:pt x="0" y="1"/>
                  </a:cubicBezTo>
                  <a:cubicBezTo>
                    <a:pt x="4" y="0"/>
                    <a:pt x="26" y="10"/>
                    <a:pt x="29" y="14"/>
                  </a:cubicBezTo>
                  <a:cubicBezTo>
                    <a:pt x="28" y="13"/>
                    <a:pt x="27" y="13"/>
                    <a:pt x="25" y="13"/>
                  </a:cubicBezTo>
                  <a:cubicBezTo>
                    <a:pt x="22" y="12"/>
                    <a:pt x="21" y="13"/>
                    <a:pt x="20" y="16"/>
                  </a:cubicBezTo>
                  <a:cubicBezTo>
                    <a:pt x="20" y="17"/>
                    <a:pt x="20" y="18"/>
                    <a:pt x="20" y="19"/>
                  </a:cubicBezTo>
                  <a:cubicBezTo>
                    <a:pt x="19" y="31"/>
                    <a:pt x="19" y="43"/>
                    <a:pt x="19" y="55"/>
                  </a:cubicBezTo>
                  <a:cubicBezTo>
                    <a:pt x="19" y="55"/>
                    <a:pt x="19" y="56"/>
                    <a:pt x="20" y="57"/>
                  </a:cubicBezTo>
                  <a:cubicBezTo>
                    <a:pt x="20" y="57"/>
                    <a:pt x="21" y="57"/>
                    <a:pt x="21" y="57"/>
                  </a:cubicBezTo>
                  <a:cubicBezTo>
                    <a:pt x="29" y="48"/>
                    <a:pt x="37" y="40"/>
                    <a:pt x="45" y="31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9" y="26"/>
                    <a:pt x="49" y="24"/>
                    <a:pt x="44" y="21"/>
                  </a:cubicBezTo>
                  <a:cubicBezTo>
                    <a:pt x="43" y="20"/>
                    <a:pt x="43" y="20"/>
                    <a:pt x="43" y="19"/>
                  </a:cubicBezTo>
                  <a:cubicBezTo>
                    <a:pt x="49" y="20"/>
                    <a:pt x="55" y="23"/>
                    <a:pt x="61" y="26"/>
                  </a:cubicBezTo>
                  <a:cubicBezTo>
                    <a:pt x="60" y="27"/>
                    <a:pt x="60" y="27"/>
                    <a:pt x="59" y="27"/>
                  </a:cubicBezTo>
                  <a:cubicBezTo>
                    <a:pt x="55" y="27"/>
                    <a:pt x="52" y="29"/>
                    <a:pt x="49" y="32"/>
                  </a:cubicBezTo>
                  <a:cubicBezTo>
                    <a:pt x="36" y="46"/>
                    <a:pt x="23" y="60"/>
                    <a:pt x="10" y="73"/>
                  </a:cubicBezTo>
                  <a:cubicBezTo>
                    <a:pt x="9" y="74"/>
                    <a:pt x="8" y="75"/>
                    <a:pt x="6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Freeform 59">
              <a:extLst>
                <a:ext uri="{FF2B5EF4-FFF2-40B4-BE49-F238E27FC236}">
                  <a16:creationId xmlns:a16="http://schemas.microsoft.com/office/drawing/2014/main" id="{CF86A2B9-8582-747F-1AB2-705DCB478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5558" y="22053525"/>
              <a:ext cx="495489" cy="432570"/>
            </a:xfrm>
            <a:custGeom>
              <a:avLst/>
              <a:gdLst>
                <a:gd name="T0" fmla="*/ 0 w 71"/>
                <a:gd name="T1" fmla="*/ 32 h 61"/>
                <a:gd name="T2" fmla="*/ 15 w 71"/>
                <a:gd name="T3" fmla="*/ 0 h 61"/>
                <a:gd name="T4" fmla="*/ 14 w 71"/>
                <a:gd name="T5" fmla="*/ 3 h 61"/>
                <a:gd name="T6" fmla="*/ 19 w 71"/>
                <a:gd name="T7" fmla="*/ 13 h 61"/>
                <a:gd name="T8" fmla="*/ 58 w 71"/>
                <a:gd name="T9" fmla="*/ 33 h 61"/>
                <a:gd name="T10" fmla="*/ 68 w 71"/>
                <a:gd name="T11" fmla="*/ 31 h 61"/>
                <a:gd name="T12" fmla="*/ 71 w 71"/>
                <a:gd name="T13" fmla="*/ 28 h 61"/>
                <a:gd name="T14" fmla="*/ 56 w 71"/>
                <a:gd name="T15" fmla="*/ 61 h 61"/>
                <a:gd name="T16" fmla="*/ 56 w 71"/>
                <a:gd name="T17" fmla="*/ 57 h 61"/>
                <a:gd name="T18" fmla="*/ 52 w 71"/>
                <a:gd name="T19" fmla="*/ 47 h 61"/>
                <a:gd name="T20" fmla="*/ 13 w 71"/>
                <a:gd name="T21" fmla="*/ 28 h 61"/>
                <a:gd name="T22" fmla="*/ 1 w 71"/>
                <a:gd name="T23" fmla="*/ 30 h 61"/>
                <a:gd name="T24" fmla="*/ 0 w 71"/>
                <a:gd name="T25" fmla="*/ 3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61">
                  <a:moveTo>
                    <a:pt x="0" y="32"/>
                  </a:moveTo>
                  <a:cubicBezTo>
                    <a:pt x="0" y="27"/>
                    <a:pt x="11" y="4"/>
                    <a:pt x="15" y="0"/>
                  </a:cubicBezTo>
                  <a:cubicBezTo>
                    <a:pt x="14" y="1"/>
                    <a:pt x="14" y="2"/>
                    <a:pt x="14" y="3"/>
                  </a:cubicBezTo>
                  <a:cubicBezTo>
                    <a:pt x="13" y="9"/>
                    <a:pt x="14" y="11"/>
                    <a:pt x="19" y="13"/>
                  </a:cubicBezTo>
                  <a:cubicBezTo>
                    <a:pt x="32" y="20"/>
                    <a:pt x="45" y="27"/>
                    <a:pt x="58" y="33"/>
                  </a:cubicBezTo>
                  <a:cubicBezTo>
                    <a:pt x="63" y="36"/>
                    <a:pt x="65" y="35"/>
                    <a:pt x="68" y="31"/>
                  </a:cubicBezTo>
                  <a:cubicBezTo>
                    <a:pt x="69" y="30"/>
                    <a:pt x="70" y="29"/>
                    <a:pt x="71" y="28"/>
                  </a:cubicBezTo>
                  <a:cubicBezTo>
                    <a:pt x="70" y="32"/>
                    <a:pt x="60" y="56"/>
                    <a:pt x="56" y="61"/>
                  </a:cubicBezTo>
                  <a:cubicBezTo>
                    <a:pt x="56" y="59"/>
                    <a:pt x="56" y="58"/>
                    <a:pt x="56" y="57"/>
                  </a:cubicBezTo>
                  <a:cubicBezTo>
                    <a:pt x="57" y="52"/>
                    <a:pt x="56" y="50"/>
                    <a:pt x="52" y="47"/>
                  </a:cubicBezTo>
                  <a:cubicBezTo>
                    <a:pt x="39" y="41"/>
                    <a:pt x="26" y="34"/>
                    <a:pt x="13" y="28"/>
                  </a:cubicBezTo>
                  <a:cubicBezTo>
                    <a:pt x="7" y="25"/>
                    <a:pt x="6" y="25"/>
                    <a:pt x="1" y="30"/>
                  </a:cubicBezTo>
                  <a:cubicBezTo>
                    <a:pt x="1" y="31"/>
                    <a:pt x="1" y="31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Freeform 60">
              <a:extLst>
                <a:ext uri="{FF2B5EF4-FFF2-40B4-BE49-F238E27FC236}">
                  <a16:creationId xmlns:a16="http://schemas.microsoft.com/office/drawing/2014/main" id="{4136E599-78DB-D534-39FC-C980A408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0993" y="22863611"/>
              <a:ext cx="479759" cy="314596"/>
            </a:xfrm>
            <a:custGeom>
              <a:avLst/>
              <a:gdLst>
                <a:gd name="T0" fmla="*/ 5 w 69"/>
                <a:gd name="T1" fmla="*/ 45 h 45"/>
                <a:gd name="T2" fmla="*/ 0 w 69"/>
                <a:gd name="T3" fmla="*/ 13 h 45"/>
                <a:gd name="T4" fmla="*/ 1 w 69"/>
                <a:gd name="T5" fmla="*/ 11 h 45"/>
                <a:gd name="T6" fmla="*/ 3 w 69"/>
                <a:gd name="T7" fmla="*/ 15 h 45"/>
                <a:gd name="T8" fmla="*/ 11 w 69"/>
                <a:gd name="T9" fmla="*/ 19 h 45"/>
                <a:gd name="T10" fmla="*/ 47 w 69"/>
                <a:gd name="T11" fmla="*/ 13 h 45"/>
                <a:gd name="T12" fmla="*/ 55 w 69"/>
                <a:gd name="T13" fmla="*/ 12 h 45"/>
                <a:gd name="T14" fmla="*/ 62 w 69"/>
                <a:gd name="T15" fmla="*/ 5 h 45"/>
                <a:gd name="T16" fmla="*/ 62 w 69"/>
                <a:gd name="T17" fmla="*/ 0 h 45"/>
                <a:gd name="T18" fmla="*/ 64 w 69"/>
                <a:gd name="T19" fmla="*/ 3 h 45"/>
                <a:gd name="T20" fmla="*/ 69 w 69"/>
                <a:gd name="T21" fmla="*/ 35 h 45"/>
                <a:gd name="T22" fmla="*/ 67 w 69"/>
                <a:gd name="T23" fmla="*/ 35 h 45"/>
                <a:gd name="T24" fmla="*/ 66 w 69"/>
                <a:gd name="T25" fmla="*/ 33 h 45"/>
                <a:gd name="T26" fmla="*/ 57 w 69"/>
                <a:gd name="T27" fmla="*/ 27 h 45"/>
                <a:gd name="T28" fmla="*/ 14 w 69"/>
                <a:gd name="T29" fmla="*/ 35 h 45"/>
                <a:gd name="T30" fmla="*/ 7 w 69"/>
                <a:gd name="T31" fmla="*/ 42 h 45"/>
                <a:gd name="T32" fmla="*/ 6 w 69"/>
                <a:gd name="T33" fmla="*/ 45 h 45"/>
                <a:gd name="T34" fmla="*/ 5 w 69"/>
                <a:gd name="T3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45">
                  <a:moveTo>
                    <a:pt x="5" y="45"/>
                  </a:moveTo>
                  <a:cubicBezTo>
                    <a:pt x="3" y="35"/>
                    <a:pt x="2" y="24"/>
                    <a:pt x="0" y="13"/>
                  </a:cubicBezTo>
                  <a:cubicBezTo>
                    <a:pt x="0" y="13"/>
                    <a:pt x="0" y="12"/>
                    <a:pt x="1" y="11"/>
                  </a:cubicBezTo>
                  <a:cubicBezTo>
                    <a:pt x="2" y="13"/>
                    <a:pt x="2" y="14"/>
                    <a:pt x="3" y="15"/>
                  </a:cubicBezTo>
                  <a:cubicBezTo>
                    <a:pt x="5" y="19"/>
                    <a:pt x="6" y="20"/>
                    <a:pt x="11" y="19"/>
                  </a:cubicBezTo>
                  <a:cubicBezTo>
                    <a:pt x="23" y="17"/>
                    <a:pt x="35" y="15"/>
                    <a:pt x="47" y="13"/>
                  </a:cubicBezTo>
                  <a:cubicBezTo>
                    <a:pt x="50" y="13"/>
                    <a:pt x="52" y="12"/>
                    <a:pt x="55" y="12"/>
                  </a:cubicBezTo>
                  <a:cubicBezTo>
                    <a:pt x="60" y="11"/>
                    <a:pt x="61" y="9"/>
                    <a:pt x="62" y="5"/>
                  </a:cubicBezTo>
                  <a:cubicBezTo>
                    <a:pt x="62" y="4"/>
                    <a:pt x="62" y="3"/>
                    <a:pt x="62" y="0"/>
                  </a:cubicBezTo>
                  <a:cubicBezTo>
                    <a:pt x="63" y="2"/>
                    <a:pt x="64" y="3"/>
                    <a:pt x="64" y="3"/>
                  </a:cubicBezTo>
                  <a:cubicBezTo>
                    <a:pt x="65" y="14"/>
                    <a:pt x="67" y="24"/>
                    <a:pt x="69" y="35"/>
                  </a:cubicBezTo>
                  <a:cubicBezTo>
                    <a:pt x="68" y="35"/>
                    <a:pt x="68" y="35"/>
                    <a:pt x="67" y="35"/>
                  </a:cubicBezTo>
                  <a:cubicBezTo>
                    <a:pt x="67" y="35"/>
                    <a:pt x="66" y="34"/>
                    <a:pt x="66" y="33"/>
                  </a:cubicBezTo>
                  <a:cubicBezTo>
                    <a:pt x="64" y="28"/>
                    <a:pt x="62" y="27"/>
                    <a:pt x="57" y="27"/>
                  </a:cubicBezTo>
                  <a:cubicBezTo>
                    <a:pt x="43" y="30"/>
                    <a:pt x="28" y="32"/>
                    <a:pt x="14" y="35"/>
                  </a:cubicBezTo>
                  <a:cubicBezTo>
                    <a:pt x="9" y="35"/>
                    <a:pt x="7" y="37"/>
                    <a:pt x="7" y="42"/>
                  </a:cubicBezTo>
                  <a:cubicBezTo>
                    <a:pt x="7" y="43"/>
                    <a:pt x="6" y="44"/>
                    <a:pt x="6" y="45"/>
                  </a:cubicBezTo>
                  <a:cubicBezTo>
                    <a:pt x="6" y="45"/>
                    <a:pt x="5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Freeform 61">
              <a:extLst>
                <a:ext uri="{FF2B5EF4-FFF2-40B4-BE49-F238E27FC236}">
                  <a16:creationId xmlns:a16="http://schemas.microsoft.com/office/drawing/2014/main" id="{2FCF0629-19B2-9521-C415-025B01041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5225" y="20346840"/>
              <a:ext cx="291002" cy="487624"/>
            </a:xfrm>
            <a:custGeom>
              <a:avLst/>
              <a:gdLst>
                <a:gd name="T0" fmla="*/ 1 w 42"/>
                <a:gd name="T1" fmla="*/ 64 h 70"/>
                <a:gd name="T2" fmla="*/ 4 w 42"/>
                <a:gd name="T3" fmla="*/ 64 h 70"/>
                <a:gd name="T4" fmla="*/ 10 w 42"/>
                <a:gd name="T5" fmla="*/ 57 h 70"/>
                <a:gd name="T6" fmla="*/ 13 w 42"/>
                <a:gd name="T7" fmla="*/ 41 h 70"/>
                <a:gd name="T8" fmla="*/ 16 w 42"/>
                <a:gd name="T9" fmla="*/ 14 h 70"/>
                <a:gd name="T10" fmla="*/ 17 w 42"/>
                <a:gd name="T11" fmla="*/ 10 h 70"/>
                <a:gd name="T12" fmla="*/ 11 w 42"/>
                <a:gd name="T13" fmla="*/ 2 h 70"/>
                <a:gd name="T14" fmla="*/ 9 w 42"/>
                <a:gd name="T15" fmla="*/ 0 h 70"/>
                <a:gd name="T16" fmla="*/ 42 w 42"/>
                <a:gd name="T17" fmla="*/ 4 h 70"/>
                <a:gd name="T18" fmla="*/ 42 w 42"/>
                <a:gd name="T19" fmla="*/ 5 h 70"/>
                <a:gd name="T20" fmla="*/ 39 w 42"/>
                <a:gd name="T21" fmla="*/ 6 h 70"/>
                <a:gd name="T22" fmla="*/ 32 w 42"/>
                <a:gd name="T23" fmla="*/ 13 h 70"/>
                <a:gd name="T24" fmla="*/ 27 w 42"/>
                <a:gd name="T25" fmla="*/ 47 h 70"/>
                <a:gd name="T26" fmla="*/ 25 w 42"/>
                <a:gd name="T27" fmla="*/ 58 h 70"/>
                <a:gd name="T28" fmla="*/ 31 w 42"/>
                <a:gd name="T29" fmla="*/ 68 h 70"/>
                <a:gd name="T30" fmla="*/ 33 w 42"/>
                <a:gd name="T31" fmla="*/ 69 h 70"/>
                <a:gd name="T32" fmla="*/ 33 w 42"/>
                <a:gd name="T33" fmla="*/ 70 h 70"/>
                <a:gd name="T34" fmla="*/ 0 w 42"/>
                <a:gd name="T35" fmla="*/ 66 h 70"/>
                <a:gd name="T36" fmla="*/ 1 w 42"/>
                <a:gd name="T37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70">
                  <a:moveTo>
                    <a:pt x="1" y="64"/>
                  </a:moveTo>
                  <a:cubicBezTo>
                    <a:pt x="2" y="64"/>
                    <a:pt x="3" y="64"/>
                    <a:pt x="4" y="64"/>
                  </a:cubicBezTo>
                  <a:cubicBezTo>
                    <a:pt x="8" y="63"/>
                    <a:pt x="10" y="62"/>
                    <a:pt x="10" y="57"/>
                  </a:cubicBezTo>
                  <a:cubicBezTo>
                    <a:pt x="11" y="52"/>
                    <a:pt x="12" y="47"/>
                    <a:pt x="13" y="41"/>
                  </a:cubicBezTo>
                  <a:cubicBezTo>
                    <a:pt x="14" y="32"/>
                    <a:pt x="15" y="23"/>
                    <a:pt x="16" y="14"/>
                  </a:cubicBezTo>
                  <a:cubicBezTo>
                    <a:pt x="16" y="13"/>
                    <a:pt x="17" y="12"/>
                    <a:pt x="17" y="10"/>
                  </a:cubicBezTo>
                  <a:cubicBezTo>
                    <a:pt x="17" y="5"/>
                    <a:pt x="16" y="4"/>
                    <a:pt x="11" y="2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20" y="1"/>
                    <a:pt x="31" y="2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1" y="5"/>
                    <a:pt x="40" y="6"/>
                    <a:pt x="39" y="6"/>
                  </a:cubicBezTo>
                  <a:cubicBezTo>
                    <a:pt x="34" y="6"/>
                    <a:pt x="32" y="7"/>
                    <a:pt x="32" y="13"/>
                  </a:cubicBezTo>
                  <a:cubicBezTo>
                    <a:pt x="30" y="24"/>
                    <a:pt x="28" y="36"/>
                    <a:pt x="27" y="47"/>
                  </a:cubicBezTo>
                  <a:cubicBezTo>
                    <a:pt x="26" y="51"/>
                    <a:pt x="26" y="55"/>
                    <a:pt x="25" y="58"/>
                  </a:cubicBezTo>
                  <a:cubicBezTo>
                    <a:pt x="25" y="64"/>
                    <a:pt x="26" y="66"/>
                    <a:pt x="31" y="68"/>
                  </a:cubicBezTo>
                  <a:cubicBezTo>
                    <a:pt x="32" y="68"/>
                    <a:pt x="32" y="69"/>
                    <a:pt x="33" y="69"/>
                  </a:cubicBezTo>
                  <a:cubicBezTo>
                    <a:pt x="33" y="69"/>
                    <a:pt x="33" y="69"/>
                    <a:pt x="33" y="70"/>
                  </a:cubicBezTo>
                  <a:cubicBezTo>
                    <a:pt x="22" y="69"/>
                    <a:pt x="11" y="68"/>
                    <a:pt x="0" y="66"/>
                  </a:cubicBezTo>
                  <a:cubicBezTo>
                    <a:pt x="1" y="65"/>
                    <a:pt x="1" y="65"/>
                    <a:pt x="1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Freeform 62">
              <a:extLst>
                <a:ext uri="{FF2B5EF4-FFF2-40B4-BE49-F238E27FC236}">
                  <a16:creationId xmlns:a16="http://schemas.microsoft.com/office/drawing/2014/main" id="{2BA60173-6200-F982-D78F-9C416DD55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756" y="25828682"/>
              <a:ext cx="361786" cy="471895"/>
            </a:xfrm>
            <a:custGeom>
              <a:avLst/>
              <a:gdLst>
                <a:gd name="T0" fmla="*/ 1 w 52"/>
                <a:gd name="T1" fmla="*/ 51 h 67"/>
                <a:gd name="T2" fmla="*/ 5 w 52"/>
                <a:gd name="T3" fmla="*/ 52 h 67"/>
                <a:gd name="T4" fmla="*/ 16 w 52"/>
                <a:gd name="T5" fmla="*/ 47 h 67"/>
                <a:gd name="T6" fmla="*/ 32 w 52"/>
                <a:gd name="T7" fmla="*/ 12 h 67"/>
                <a:gd name="T8" fmla="*/ 33 w 52"/>
                <a:gd name="T9" fmla="*/ 9 h 67"/>
                <a:gd name="T10" fmla="*/ 29 w 52"/>
                <a:gd name="T11" fmla="*/ 2 h 67"/>
                <a:gd name="T12" fmla="*/ 23 w 52"/>
                <a:gd name="T13" fmla="*/ 1 h 67"/>
                <a:gd name="T14" fmla="*/ 52 w 52"/>
                <a:gd name="T15" fmla="*/ 1 h 67"/>
                <a:gd name="T16" fmla="*/ 51 w 52"/>
                <a:gd name="T17" fmla="*/ 4 h 67"/>
                <a:gd name="T18" fmla="*/ 29 w 52"/>
                <a:gd name="T19" fmla="*/ 52 h 67"/>
                <a:gd name="T20" fmla="*/ 33 w 52"/>
                <a:gd name="T21" fmla="*/ 65 h 67"/>
                <a:gd name="T22" fmla="*/ 34 w 52"/>
                <a:gd name="T23" fmla="*/ 66 h 67"/>
                <a:gd name="T24" fmla="*/ 34 w 52"/>
                <a:gd name="T25" fmla="*/ 67 h 67"/>
                <a:gd name="T26" fmla="*/ 33 w 52"/>
                <a:gd name="T27" fmla="*/ 67 h 67"/>
                <a:gd name="T28" fmla="*/ 2 w 52"/>
                <a:gd name="T29" fmla="*/ 53 h 67"/>
                <a:gd name="T30" fmla="*/ 0 w 52"/>
                <a:gd name="T31" fmla="*/ 52 h 67"/>
                <a:gd name="T32" fmla="*/ 1 w 52"/>
                <a:gd name="T33" fmla="*/ 5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67">
                  <a:moveTo>
                    <a:pt x="1" y="51"/>
                  </a:moveTo>
                  <a:cubicBezTo>
                    <a:pt x="2" y="51"/>
                    <a:pt x="4" y="51"/>
                    <a:pt x="5" y="52"/>
                  </a:cubicBezTo>
                  <a:cubicBezTo>
                    <a:pt x="10" y="53"/>
                    <a:pt x="13" y="52"/>
                    <a:pt x="16" y="47"/>
                  </a:cubicBezTo>
                  <a:cubicBezTo>
                    <a:pt x="21" y="35"/>
                    <a:pt x="27" y="23"/>
                    <a:pt x="32" y="12"/>
                  </a:cubicBezTo>
                  <a:cubicBezTo>
                    <a:pt x="33" y="11"/>
                    <a:pt x="33" y="10"/>
                    <a:pt x="33" y="9"/>
                  </a:cubicBezTo>
                  <a:cubicBezTo>
                    <a:pt x="34" y="5"/>
                    <a:pt x="33" y="3"/>
                    <a:pt x="29" y="2"/>
                  </a:cubicBezTo>
                  <a:cubicBezTo>
                    <a:pt x="28" y="2"/>
                    <a:pt x="26" y="2"/>
                    <a:pt x="23" y="1"/>
                  </a:cubicBezTo>
                  <a:cubicBezTo>
                    <a:pt x="27" y="0"/>
                    <a:pt x="44" y="0"/>
                    <a:pt x="52" y="1"/>
                  </a:cubicBezTo>
                  <a:cubicBezTo>
                    <a:pt x="52" y="2"/>
                    <a:pt x="52" y="3"/>
                    <a:pt x="51" y="4"/>
                  </a:cubicBezTo>
                  <a:cubicBezTo>
                    <a:pt x="44" y="20"/>
                    <a:pt x="37" y="36"/>
                    <a:pt x="29" y="52"/>
                  </a:cubicBezTo>
                  <a:cubicBezTo>
                    <a:pt x="26" y="59"/>
                    <a:pt x="26" y="61"/>
                    <a:pt x="33" y="65"/>
                  </a:cubicBezTo>
                  <a:cubicBezTo>
                    <a:pt x="33" y="65"/>
                    <a:pt x="34" y="66"/>
                    <a:pt x="34" y="66"/>
                  </a:cubicBezTo>
                  <a:cubicBezTo>
                    <a:pt x="34" y="66"/>
                    <a:pt x="34" y="67"/>
                    <a:pt x="34" y="67"/>
                  </a:cubicBezTo>
                  <a:cubicBezTo>
                    <a:pt x="34" y="67"/>
                    <a:pt x="33" y="67"/>
                    <a:pt x="33" y="67"/>
                  </a:cubicBezTo>
                  <a:cubicBezTo>
                    <a:pt x="23" y="62"/>
                    <a:pt x="13" y="58"/>
                    <a:pt x="2" y="53"/>
                  </a:cubicBezTo>
                  <a:cubicBezTo>
                    <a:pt x="1" y="53"/>
                    <a:pt x="1" y="52"/>
                    <a:pt x="0" y="52"/>
                  </a:cubicBezTo>
                  <a:cubicBezTo>
                    <a:pt x="1" y="51"/>
                    <a:pt x="1" y="51"/>
                    <a:pt x="1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Freeform 71">
              <a:extLst>
                <a:ext uri="{FF2B5EF4-FFF2-40B4-BE49-F238E27FC236}">
                  <a16:creationId xmlns:a16="http://schemas.microsoft.com/office/drawing/2014/main" id="{A182A7CA-3F5D-6B18-E9CC-B23CE3E29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9023" y="21141194"/>
              <a:ext cx="4561646" cy="4553784"/>
            </a:xfrm>
            <a:custGeom>
              <a:avLst/>
              <a:gdLst>
                <a:gd name="T0" fmla="*/ 326 w 652"/>
                <a:gd name="T1" fmla="*/ 652 h 652"/>
                <a:gd name="T2" fmla="*/ 326 w 652"/>
                <a:gd name="T3" fmla="*/ 0 h 652"/>
                <a:gd name="T4" fmla="*/ 300 w 652"/>
                <a:gd name="T5" fmla="*/ 368 h 652"/>
                <a:gd name="T6" fmla="*/ 300 w 652"/>
                <a:gd name="T7" fmla="*/ 408 h 652"/>
                <a:gd name="T8" fmla="*/ 292 w 652"/>
                <a:gd name="T9" fmla="*/ 425 h 652"/>
                <a:gd name="T10" fmla="*/ 239 w 652"/>
                <a:gd name="T11" fmla="*/ 475 h 652"/>
                <a:gd name="T12" fmla="*/ 208 w 652"/>
                <a:gd name="T13" fmla="*/ 558 h 652"/>
                <a:gd name="T14" fmla="*/ 256 w 652"/>
                <a:gd name="T15" fmla="*/ 566 h 652"/>
                <a:gd name="T16" fmla="*/ 264 w 652"/>
                <a:gd name="T17" fmla="*/ 540 h 652"/>
                <a:gd name="T18" fmla="*/ 312 w 652"/>
                <a:gd name="T19" fmla="*/ 473 h 652"/>
                <a:gd name="T20" fmla="*/ 346 w 652"/>
                <a:gd name="T21" fmla="*/ 477 h 652"/>
                <a:gd name="T22" fmla="*/ 390 w 652"/>
                <a:gd name="T23" fmla="*/ 550 h 652"/>
                <a:gd name="T24" fmla="*/ 410 w 652"/>
                <a:gd name="T25" fmla="*/ 582 h 652"/>
                <a:gd name="T26" fmla="*/ 439 w 652"/>
                <a:gd name="T27" fmla="*/ 536 h 652"/>
                <a:gd name="T28" fmla="*/ 360 w 652"/>
                <a:gd name="T29" fmla="*/ 425 h 652"/>
                <a:gd name="T30" fmla="*/ 351 w 652"/>
                <a:gd name="T31" fmla="*/ 372 h 652"/>
                <a:gd name="T32" fmla="*/ 357 w 652"/>
                <a:gd name="T33" fmla="*/ 369 h 652"/>
                <a:gd name="T34" fmla="*/ 453 w 652"/>
                <a:gd name="T35" fmla="*/ 459 h 652"/>
                <a:gd name="T36" fmla="*/ 489 w 652"/>
                <a:gd name="T37" fmla="*/ 522 h 652"/>
                <a:gd name="T38" fmla="*/ 526 w 652"/>
                <a:gd name="T39" fmla="*/ 508 h 652"/>
                <a:gd name="T40" fmla="*/ 512 w 652"/>
                <a:gd name="T41" fmla="*/ 460 h 652"/>
                <a:gd name="T42" fmla="*/ 373 w 652"/>
                <a:gd name="T43" fmla="*/ 322 h 652"/>
                <a:gd name="T44" fmla="*/ 351 w 652"/>
                <a:gd name="T45" fmla="*/ 304 h 652"/>
                <a:gd name="T46" fmla="*/ 306 w 652"/>
                <a:gd name="T47" fmla="*/ 286 h 652"/>
                <a:gd name="T48" fmla="*/ 300 w 652"/>
                <a:gd name="T49" fmla="*/ 316 h 652"/>
                <a:gd name="T50" fmla="*/ 210 w 652"/>
                <a:gd name="T51" fmla="*/ 361 h 652"/>
                <a:gd name="T52" fmla="*/ 128 w 652"/>
                <a:gd name="T53" fmla="*/ 483 h 652"/>
                <a:gd name="T54" fmla="*/ 140 w 652"/>
                <a:gd name="T55" fmla="*/ 526 h 652"/>
                <a:gd name="T56" fmla="*/ 172 w 652"/>
                <a:gd name="T57" fmla="*/ 509 h 652"/>
                <a:gd name="T58" fmla="*/ 246 w 652"/>
                <a:gd name="T59" fmla="*/ 399 h 652"/>
                <a:gd name="T60" fmla="*/ 300 w 652"/>
                <a:gd name="T61" fmla="*/ 368 h 652"/>
                <a:gd name="T62" fmla="*/ 249 w 652"/>
                <a:gd name="T63" fmla="*/ 114 h 652"/>
                <a:gd name="T64" fmla="*/ 123 w 652"/>
                <a:gd name="T65" fmla="*/ 169 h 652"/>
                <a:gd name="T66" fmla="*/ 75 w 652"/>
                <a:gd name="T67" fmla="*/ 214 h 652"/>
                <a:gd name="T68" fmla="*/ 108 w 652"/>
                <a:gd name="T69" fmla="*/ 242 h 652"/>
                <a:gd name="T70" fmla="*/ 158 w 652"/>
                <a:gd name="T71" fmla="*/ 210 h 652"/>
                <a:gd name="T72" fmla="*/ 253 w 652"/>
                <a:gd name="T73" fmla="*/ 164 h 652"/>
                <a:gd name="T74" fmla="*/ 250 w 652"/>
                <a:gd name="T75" fmla="*/ 222 h 652"/>
                <a:gd name="T76" fmla="*/ 65 w 652"/>
                <a:gd name="T77" fmla="*/ 383 h 652"/>
                <a:gd name="T78" fmla="*/ 80 w 652"/>
                <a:gd name="T79" fmla="*/ 422 h 652"/>
                <a:gd name="T80" fmla="*/ 113 w 652"/>
                <a:gd name="T81" fmla="*/ 400 h 652"/>
                <a:gd name="T82" fmla="*/ 215 w 652"/>
                <a:gd name="T83" fmla="*/ 296 h 652"/>
                <a:gd name="T84" fmla="*/ 304 w 652"/>
                <a:gd name="T85" fmla="*/ 240 h 652"/>
                <a:gd name="T86" fmla="*/ 303 w 652"/>
                <a:gd name="T87" fmla="*/ 78 h 652"/>
                <a:gd name="T88" fmla="*/ 269 w 652"/>
                <a:gd name="T89" fmla="*/ 56 h 652"/>
                <a:gd name="T90" fmla="*/ 253 w 652"/>
                <a:gd name="T91" fmla="*/ 90 h 652"/>
                <a:gd name="T92" fmla="*/ 398 w 652"/>
                <a:gd name="T93" fmla="*/ 112 h 652"/>
                <a:gd name="T94" fmla="*/ 398 w 652"/>
                <a:gd name="T95" fmla="*/ 82 h 652"/>
                <a:gd name="T96" fmla="*/ 368 w 652"/>
                <a:gd name="T97" fmla="*/ 54 h 652"/>
                <a:gd name="T98" fmla="*/ 347 w 652"/>
                <a:gd name="T99" fmla="*/ 85 h 652"/>
                <a:gd name="T100" fmla="*/ 347 w 652"/>
                <a:gd name="T101" fmla="*/ 243 h 652"/>
                <a:gd name="T102" fmla="*/ 369 w 652"/>
                <a:gd name="T103" fmla="*/ 264 h 652"/>
                <a:gd name="T104" fmla="*/ 493 w 652"/>
                <a:gd name="T105" fmla="*/ 344 h 652"/>
                <a:gd name="T106" fmla="*/ 549 w 652"/>
                <a:gd name="T107" fmla="*/ 416 h 652"/>
                <a:gd name="T108" fmla="*/ 587 w 652"/>
                <a:gd name="T109" fmla="*/ 384 h 652"/>
                <a:gd name="T110" fmla="*/ 407 w 652"/>
                <a:gd name="T111" fmla="*/ 224 h 652"/>
                <a:gd name="T112" fmla="*/ 398 w 652"/>
                <a:gd name="T113" fmla="*/ 164 h 652"/>
                <a:gd name="T114" fmla="*/ 403 w 652"/>
                <a:gd name="T115" fmla="*/ 165 h 652"/>
                <a:gd name="T116" fmla="*/ 532 w 652"/>
                <a:gd name="T117" fmla="*/ 236 h 652"/>
                <a:gd name="T118" fmla="*/ 575 w 652"/>
                <a:gd name="T119" fmla="*/ 211 h 652"/>
                <a:gd name="T120" fmla="*/ 509 w 652"/>
                <a:gd name="T121" fmla="*/ 157 h 652"/>
                <a:gd name="T122" fmla="*/ 398 w 652"/>
                <a:gd name="T123" fmla="*/ 11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52" h="652">
                  <a:moveTo>
                    <a:pt x="652" y="326"/>
                  </a:moveTo>
                  <a:cubicBezTo>
                    <a:pt x="652" y="505"/>
                    <a:pt x="506" y="652"/>
                    <a:pt x="326" y="652"/>
                  </a:cubicBezTo>
                  <a:cubicBezTo>
                    <a:pt x="147" y="652"/>
                    <a:pt x="0" y="507"/>
                    <a:pt x="0" y="326"/>
                  </a:cubicBezTo>
                  <a:cubicBezTo>
                    <a:pt x="0" y="146"/>
                    <a:pt x="146" y="0"/>
                    <a:pt x="326" y="0"/>
                  </a:cubicBezTo>
                  <a:cubicBezTo>
                    <a:pt x="506" y="0"/>
                    <a:pt x="652" y="147"/>
                    <a:pt x="652" y="326"/>
                  </a:cubicBezTo>
                  <a:close/>
                  <a:moveTo>
                    <a:pt x="300" y="368"/>
                  </a:moveTo>
                  <a:cubicBezTo>
                    <a:pt x="300" y="370"/>
                    <a:pt x="300" y="371"/>
                    <a:pt x="300" y="373"/>
                  </a:cubicBezTo>
                  <a:cubicBezTo>
                    <a:pt x="300" y="385"/>
                    <a:pt x="300" y="396"/>
                    <a:pt x="300" y="408"/>
                  </a:cubicBezTo>
                  <a:cubicBezTo>
                    <a:pt x="300" y="409"/>
                    <a:pt x="300" y="410"/>
                    <a:pt x="300" y="411"/>
                  </a:cubicBezTo>
                  <a:cubicBezTo>
                    <a:pt x="300" y="417"/>
                    <a:pt x="297" y="422"/>
                    <a:pt x="292" y="425"/>
                  </a:cubicBezTo>
                  <a:cubicBezTo>
                    <a:pt x="290" y="426"/>
                    <a:pt x="288" y="428"/>
                    <a:pt x="285" y="429"/>
                  </a:cubicBezTo>
                  <a:cubicBezTo>
                    <a:pt x="267" y="441"/>
                    <a:pt x="252" y="457"/>
                    <a:pt x="239" y="475"/>
                  </a:cubicBezTo>
                  <a:cubicBezTo>
                    <a:pt x="225" y="496"/>
                    <a:pt x="216" y="520"/>
                    <a:pt x="210" y="544"/>
                  </a:cubicBezTo>
                  <a:cubicBezTo>
                    <a:pt x="209" y="549"/>
                    <a:pt x="208" y="553"/>
                    <a:pt x="208" y="558"/>
                  </a:cubicBezTo>
                  <a:cubicBezTo>
                    <a:pt x="207" y="571"/>
                    <a:pt x="215" y="581"/>
                    <a:pt x="228" y="583"/>
                  </a:cubicBezTo>
                  <a:cubicBezTo>
                    <a:pt x="239" y="585"/>
                    <a:pt x="252" y="581"/>
                    <a:pt x="256" y="566"/>
                  </a:cubicBezTo>
                  <a:cubicBezTo>
                    <a:pt x="256" y="565"/>
                    <a:pt x="257" y="563"/>
                    <a:pt x="257" y="562"/>
                  </a:cubicBezTo>
                  <a:cubicBezTo>
                    <a:pt x="260" y="555"/>
                    <a:pt x="262" y="547"/>
                    <a:pt x="264" y="540"/>
                  </a:cubicBezTo>
                  <a:cubicBezTo>
                    <a:pt x="270" y="523"/>
                    <a:pt x="278" y="508"/>
                    <a:pt x="289" y="493"/>
                  </a:cubicBezTo>
                  <a:cubicBezTo>
                    <a:pt x="295" y="485"/>
                    <a:pt x="303" y="478"/>
                    <a:pt x="312" y="473"/>
                  </a:cubicBezTo>
                  <a:cubicBezTo>
                    <a:pt x="321" y="468"/>
                    <a:pt x="330" y="468"/>
                    <a:pt x="339" y="473"/>
                  </a:cubicBezTo>
                  <a:cubicBezTo>
                    <a:pt x="341" y="474"/>
                    <a:pt x="344" y="475"/>
                    <a:pt x="346" y="477"/>
                  </a:cubicBezTo>
                  <a:cubicBezTo>
                    <a:pt x="355" y="483"/>
                    <a:pt x="362" y="491"/>
                    <a:pt x="368" y="500"/>
                  </a:cubicBezTo>
                  <a:cubicBezTo>
                    <a:pt x="378" y="516"/>
                    <a:pt x="385" y="533"/>
                    <a:pt x="390" y="550"/>
                  </a:cubicBezTo>
                  <a:cubicBezTo>
                    <a:pt x="392" y="556"/>
                    <a:pt x="394" y="563"/>
                    <a:pt x="396" y="569"/>
                  </a:cubicBezTo>
                  <a:cubicBezTo>
                    <a:pt x="399" y="576"/>
                    <a:pt x="403" y="580"/>
                    <a:pt x="410" y="582"/>
                  </a:cubicBezTo>
                  <a:cubicBezTo>
                    <a:pt x="425" y="588"/>
                    <a:pt x="446" y="577"/>
                    <a:pt x="443" y="555"/>
                  </a:cubicBezTo>
                  <a:cubicBezTo>
                    <a:pt x="442" y="548"/>
                    <a:pt x="440" y="542"/>
                    <a:pt x="439" y="536"/>
                  </a:cubicBezTo>
                  <a:cubicBezTo>
                    <a:pt x="433" y="515"/>
                    <a:pt x="426" y="496"/>
                    <a:pt x="414" y="478"/>
                  </a:cubicBezTo>
                  <a:cubicBezTo>
                    <a:pt x="400" y="456"/>
                    <a:pt x="382" y="439"/>
                    <a:pt x="360" y="425"/>
                  </a:cubicBezTo>
                  <a:cubicBezTo>
                    <a:pt x="354" y="422"/>
                    <a:pt x="351" y="417"/>
                    <a:pt x="351" y="410"/>
                  </a:cubicBezTo>
                  <a:cubicBezTo>
                    <a:pt x="351" y="397"/>
                    <a:pt x="351" y="385"/>
                    <a:pt x="351" y="372"/>
                  </a:cubicBezTo>
                  <a:cubicBezTo>
                    <a:pt x="351" y="371"/>
                    <a:pt x="351" y="370"/>
                    <a:pt x="352" y="368"/>
                  </a:cubicBezTo>
                  <a:cubicBezTo>
                    <a:pt x="354" y="368"/>
                    <a:pt x="355" y="369"/>
                    <a:pt x="357" y="369"/>
                  </a:cubicBezTo>
                  <a:cubicBezTo>
                    <a:pt x="376" y="376"/>
                    <a:pt x="392" y="386"/>
                    <a:pt x="406" y="400"/>
                  </a:cubicBezTo>
                  <a:cubicBezTo>
                    <a:pt x="425" y="417"/>
                    <a:pt x="439" y="437"/>
                    <a:pt x="453" y="459"/>
                  </a:cubicBezTo>
                  <a:cubicBezTo>
                    <a:pt x="462" y="475"/>
                    <a:pt x="471" y="492"/>
                    <a:pt x="479" y="509"/>
                  </a:cubicBezTo>
                  <a:cubicBezTo>
                    <a:pt x="481" y="514"/>
                    <a:pt x="484" y="518"/>
                    <a:pt x="489" y="522"/>
                  </a:cubicBezTo>
                  <a:cubicBezTo>
                    <a:pt x="494" y="526"/>
                    <a:pt x="501" y="529"/>
                    <a:pt x="508" y="527"/>
                  </a:cubicBezTo>
                  <a:cubicBezTo>
                    <a:pt x="518" y="524"/>
                    <a:pt x="524" y="518"/>
                    <a:pt x="526" y="508"/>
                  </a:cubicBezTo>
                  <a:cubicBezTo>
                    <a:pt x="528" y="500"/>
                    <a:pt x="527" y="493"/>
                    <a:pt x="524" y="486"/>
                  </a:cubicBezTo>
                  <a:cubicBezTo>
                    <a:pt x="520" y="477"/>
                    <a:pt x="516" y="469"/>
                    <a:pt x="512" y="460"/>
                  </a:cubicBezTo>
                  <a:cubicBezTo>
                    <a:pt x="498" y="429"/>
                    <a:pt x="480" y="400"/>
                    <a:pt x="456" y="375"/>
                  </a:cubicBezTo>
                  <a:cubicBezTo>
                    <a:pt x="432" y="351"/>
                    <a:pt x="405" y="333"/>
                    <a:pt x="373" y="322"/>
                  </a:cubicBezTo>
                  <a:cubicBezTo>
                    <a:pt x="366" y="320"/>
                    <a:pt x="359" y="318"/>
                    <a:pt x="351" y="316"/>
                  </a:cubicBezTo>
                  <a:cubicBezTo>
                    <a:pt x="351" y="312"/>
                    <a:pt x="351" y="308"/>
                    <a:pt x="351" y="304"/>
                  </a:cubicBezTo>
                  <a:cubicBezTo>
                    <a:pt x="350" y="298"/>
                    <a:pt x="349" y="291"/>
                    <a:pt x="345" y="286"/>
                  </a:cubicBezTo>
                  <a:cubicBezTo>
                    <a:pt x="335" y="271"/>
                    <a:pt x="316" y="271"/>
                    <a:pt x="306" y="286"/>
                  </a:cubicBezTo>
                  <a:cubicBezTo>
                    <a:pt x="302" y="292"/>
                    <a:pt x="301" y="299"/>
                    <a:pt x="301" y="305"/>
                  </a:cubicBezTo>
                  <a:cubicBezTo>
                    <a:pt x="300" y="309"/>
                    <a:pt x="300" y="312"/>
                    <a:pt x="300" y="316"/>
                  </a:cubicBezTo>
                  <a:cubicBezTo>
                    <a:pt x="299" y="317"/>
                    <a:pt x="298" y="317"/>
                    <a:pt x="296" y="317"/>
                  </a:cubicBezTo>
                  <a:cubicBezTo>
                    <a:pt x="264" y="325"/>
                    <a:pt x="235" y="339"/>
                    <a:pt x="210" y="361"/>
                  </a:cubicBezTo>
                  <a:cubicBezTo>
                    <a:pt x="191" y="378"/>
                    <a:pt x="175" y="398"/>
                    <a:pt x="161" y="420"/>
                  </a:cubicBezTo>
                  <a:cubicBezTo>
                    <a:pt x="148" y="440"/>
                    <a:pt x="138" y="462"/>
                    <a:pt x="128" y="483"/>
                  </a:cubicBezTo>
                  <a:cubicBezTo>
                    <a:pt x="126" y="490"/>
                    <a:pt x="124" y="497"/>
                    <a:pt x="125" y="504"/>
                  </a:cubicBezTo>
                  <a:cubicBezTo>
                    <a:pt x="126" y="515"/>
                    <a:pt x="130" y="522"/>
                    <a:pt x="140" y="526"/>
                  </a:cubicBezTo>
                  <a:cubicBezTo>
                    <a:pt x="150" y="530"/>
                    <a:pt x="159" y="526"/>
                    <a:pt x="165" y="519"/>
                  </a:cubicBezTo>
                  <a:cubicBezTo>
                    <a:pt x="168" y="516"/>
                    <a:pt x="170" y="512"/>
                    <a:pt x="172" y="509"/>
                  </a:cubicBezTo>
                  <a:cubicBezTo>
                    <a:pt x="181" y="493"/>
                    <a:pt x="189" y="476"/>
                    <a:pt x="198" y="461"/>
                  </a:cubicBezTo>
                  <a:cubicBezTo>
                    <a:pt x="211" y="438"/>
                    <a:pt x="227" y="417"/>
                    <a:pt x="246" y="399"/>
                  </a:cubicBezTo>
                  <a:cubicBezTo>
                    <a:pt x="260" y="386"/>
                    <a:pt x="276" y="376"/>
                    <a:pt x="294" y="370"/>
                  </a:cubicBezTo>
                  <a:cubicBezTo>
                    <a:pt x="296" y="369"/>
                    <a:pt x="298" y="368"/>
                    <a:pt x="300" y="368"/>
                  </a:cubicBezTo>
                  <a:close/>
                  <a:moveTo>
                    <a:pt x="253" y="112"/>
                  </a:moveTo>
                  <a:cubicBezTo>
                    <a:pt x="252" y="113"/>
                    <a:pt x="250" y="113"/>
                    <a:pt x="249" y="114"/>
                  </a:cubicBezTo>
                  <a:cubicBezTo>
                    <a:pt x="240" y="117"/>
                    <a:pt x="231" y="119"/>
                    <a:pt x="222" y="122"/>
                  </a:cubicBezTo>
                  <a:cubicBezTo>
                    <a:pt x="187" y="134"/>
                    <a:pt x="154" y="149"/>
                    <a:pt x="123" y="169"/>
                  </a:cubicBezTo>
                  <a:cubicBezTo>
                    <a:pt x="110" y="178"/>
                    <a:pt x="97" y="188"/>
                    <a:pt x="85" y="200"/>
                  </a:cubicBezTo>
                  <a:cubicBezTo>
                    <a:pt x="81" y="204"/>
                    <a:pt x="77" y="208"/>
                    <a:pt x="75" y="214"/>
                  </a:cubicBezTo>
                  <a:cubicBezTo>
                    <a:pt x="71" y="225"/>
                    <a:pt x="76" y="237"/>
                    <a:pt x="87" y="241"/>
                  </a:cubicBezTo>
                  <a:cubicBezTo>
                    <a:pt x="94" y="244"/>
                    <a:pt x="101" y="244"/>
                    <a:pt x="108" y="242"/>
                  </a:cubicBezTo>
                  <a:cubicBezTo>
                    <a:pt x="114" y="240"/>
                    <a:pt x="118" y="237"/>
                    <a:pt x="123" y="234"/>
                  </a:cubicBezTo>
                  <a:cubicBezTo>
                    <a:pt x="134" y="226"/>
                    <a:pt x="146" y="217"/>
                    <a:pt x="158" y="210"/>
                  </a:cubicBezTo>
                  <a:cubicBezTo>
                    <a:pt x="186" y="191"/>
                    <a:pt x="216" y="176"/>
                    <a:pt x="249" y="165"/>
                  </a:cubicBezTo>
                  <a:cubicBezTo>
                    <a:pt x="250" y="165"/>
                    <a:pt x="252" y="164"/>
                    <a:pt x="253" y="164"/>
                  </a:cubicBezTo>
                  <a:cubicBezTo>
                    <a:pt x="253" y="183"/>
                    <a:pt x="253" y="202"/>
                    <a:pt x="253" y="220"/>
                  </a:cubicBezTo>
                  <a:cubicBezTo>
                    <a:pt x="252" y="221"/>
                    <a:pt x="251" y="221"/>
                    <a:pt x="250" y="222"/>
                  </a:cubicBezTo>
                  <a:cubicBezTo>
                    <a:pt x="185" y="247"/>
                    <a:pt x="131" y="288"/>
                    <a:pt x="90" y="345"/>
                  </a:cubicBezTo>
                  <a:cubicBezTo>
                    <a:pt x="81" y="357"/>
                    <a:pt x="73" y="370"/>
                    <a:pt x="65" y="383"/>
                  </a:cubicBezTo>
                  <a:cubicBezTo>
                    <a:pt x="62" y="387"/>
                    <a:pt x="60" y="391"/>
                    <a:pt x="60" y="395"/>
                  </a:cubicBezTo>
                  <a:cubicBezTo>
                    <a:pt x="60" y="408"/>
                    <a:pt x="68" y="419"/>
                    <a:pt x="80" y="422"/>
                  </a:cubicBezTo>
                  <a:cubicBezTo>
                    <a:pt x="90" y="425"/>
                    <a:pt x="98" y="422"/>
                    <a:pt x="104" y="413"/>
                  </a:cubicBezTo>
                  <a:cubicBezTo>
                    <a:pt x="107" y="409"/>
                    <a:pt x="110" y="404"/>
                    <a:pt x="113" y="400"/>
                  </a:cubicBezTo>
                  <a:cubicBezTo>
                    <a:pt x="127" y="380"/>
                    <a:pt x="143" y="361"/>
                    <a:pt x="160" y="343"/>
                  </a:cubicBezTo>
                  <a:cubicBezTo>
                    <a:pt x="177" y="325"/>
                    <a:pt x="195" y="309"/>
                    <a:pt x="215" y="296"/>
                  </a:cubicBezTo>
                  <a:cubicBezTo>
                    <a:pt x="237" y="282"/>
                    <a:pt x="261" y="271"/>
                    <a:pt x="286" y="264"/>
                  </a:cubicBezTo>
                  <a:cubicBezTo>
                    <a:pt x="300" y="260"/>
                    <a:pt x="304" y="253"/>
                    <a:pt x="304" y="240"/>
                  </a:cubicBezTo>
                  <a:cubicBezTo>
                    <a:pt x="304" y="189"/>
                    <a:pt x="304" y="138"/>
                    <a:pt x="304" y="88"/>
                  </a:cubicBezTo>
                  <a:cubicBezTo>
                    <a:pt x="304" y="84"/>
                    <a:pt x="304" y="81"/>
                    <a:pt x="303" y="78"/>
                  </a:cubicBezTo>
                  <a:cubicBezTo>
                    <a:pt x="303" y="74"/>
                    <a:pt x="302" y="69"/>
                    <a:pt x="299" y="65"/>
                  </a:cubicBezTo>
                  <a:cubicBezTo>
                    <a:pt x="293" y="55"/>
                    <a:pt x="280" y="51"/>
                    <a:pt x="269" y="56"/>
                  </a:cubicBezTo>
                  <a:cubicBezTo>
                    <a:pt x="261" y="61"/>
                    <a:pt x="256" y="68"/>
                    <a:pt x="254" y="77"/>
                  </a:cubicBezTo>
                  <a:cubicBezTo>
                    <a:pt x="254" y="81"/>
                    <a:pt x="254" y="85"/>
                    <a:pt x="253" y="90"/>
                  </a:cubicBezTo>
                  <a:cubicBezTo>
                    <a:pt x="253" y="97"/>
                    <a:pt x="253" y="105"/>
                    <a:pt x="253" y="112"/>
                  </a:cubicBezTo>
                  <a:close/>
                  <a:moveTo>
                    <a:pt x="398" y="112"/>
                  </a:moveTo>
                  <a:cubicBezTo>
                    <a:pt x="398" y="110"/>
                    <a:pt x="398" y="108"/>
                    <a:pt x="398" y="106"/>
                  </a:cubicBezTo>
                  <a:cubicBezTo>
                    <a:pt x="398" y="98"/>
                    <a:pt x="398" y="90"/>
                    <a:pt x="398" y="82"/>
                  </a:cubicBezTo>
                  <a:cubicBezTo>
                    <a:pt x="397" y="76"/>
                    <a:pt x="396" y="70"/>
                    <a:pt x="392" y="65"/>
                  </a:cubicBezTo>
                  <a:cubicBezTo>
                    <a:pt x="386" y="57"/>
                    <a:pt x="378" y="53"/>
                    <a:pt x="368" y="54"/>
                  </a:cubicBezTo>
                  <a:cubicBezTo>
                    <a:pt x="358" y="56"/>
                    <a:pt x="352" y="62"/>
                    <a:pt x="349" y="71"/>
                  </a:cubicBezTo>
                  <a:cubicBezTo>
                    <a:pt x="348" y="75"/>
                    <a:pt x="347" y="80"/>
                    <a:pt x="347" y="85"/>
                  </a:cubicBezTo>
                  <a:cubicBezTo>
                    <a:pt x="347" y="137"/>
                    <a:pt x="347" y="189"/>
                    <a:pt x="347" y="242"/>
                  </a:cubicBezTo>
                  <a:cubicBezTo>
                    <a:pt x="347" y="242"/>
                    <a:pt x="347" y="243"/>
                    <a:pt x="347" y="243"/>
                  </a:cubicBezTo>
                  <a:cubicBezTo>
                    <a:pt x="347" y="251"/>
                    <a:pt x="351" y="257"/>
                    <a:pt x="358" y="260"/>
                  </a:cubicBezTo>
                  <a:cubicBezTo>
                    <a:pt x="361" y="262"/>
                    <a:pt x="365" y="263"/>
                    <a:pt x="369" y="264"/>
                  </a:cubicBezTo>
                  <a:cubicBezTo>
                    <a:pt x="387" y="270"/>
                    <a:pt x="405" y="277"/>
                    <a:pt x="421" y="286"/>
                  </a:cubicBezTo>
                  <a:cubicBezTo>
                    <a:pt x="449" y="301"/>
                    <a:pt x="473" y="321"/>
                    <a:pt x="493" y="344"/>
                  </a:cubicBezTo>
                  <a:cubicBezTo>
                    <a:pt x="513" y="365"/>
                    <a:pt x="530" y="388"/>
                    <a:pt x="546" y="412"/>
                  </a:cubicBezTo>
                  <a:cubicBezTo>
                    <a:pt x="547" y="413"/>
                    <a:pt x="548" y="415"/>
                    <a:pt x="549" y="416"/>
                  </a:cubicBezTo>
                  <a:cubicBezTo>
                    <a:pt x="553" y="421"/>
                    <a:pt x="558" y="423"/>
                    <a:pt x="564" y="423"/>
                  </a:cubicBezTo>
                  <a:cubicBezTo>
                    <a:pt x="584" y="423"/>
                    <a:pt x="598" y="402"/>
                    <a:pt x="587" y="384"/>
                  </a:cubicBezTo>
                  <a:cubicBezTo>
                    <a:pt x="581" y="374"/>
                    <a:pt x="576" y="365"/>
                    <a:pt x="569" y="355"/>
                  </a:cubicBezTo>
                  <a:cubicBezTo>
                    <a:pt x="528" y="296"/>
                    <a:pt x="474" y="251"/>
                    <a:pt x="407" y="224"/>
                  </a:cubicBezTo>
                  <a:cubicBezTo>
                    <a:pt x="404" y="223"/>
                    <a:pt x="401" y="222"/>
                    <a:pt x="398" y="220"/>
                  </a:cubicBezTo>
                  <a:cubicBezTo>
                    <a:pt x="398" y="201"/>
                    <a:pt x="398" y="183"/>
                    <a:pt x="398" y="164"/>
                  </a:cubicBezTo>
                  <a:cubicBezTo>
                    <a:pt x="399" y="164"/>
                    <a:pt x="399" y="164"/>
                    <a:pt x="399" y="164"/>
                  </a:cubicBezTo>
                  <a:cubicBezTo>
                    <a:pt x="401" y="165"/>
                    <a:pt x="402" y="165"/>
                    <a:pt x="403" y="165"/>
                  </a:cubicBezTo>
                  <a:cubicBezTo>
                    <a:pt x="439" y="177"/>
                    <a:pt x="473" y="195"/>
                    <a:pt x="504" y="217"/>
                  </a:cubicBezTo>
                  <a:cubicBezTo>
                    <a:pt x="513" y="223"/>
                    <a:pt x="522" y="230"/>
                    <a:pt x="532" y="236"/>
                  </a:cubicBezTo>
                  <a:cubicBezTo>
                    <a:pt x="539" y="242"/>
                    <a:pt x="547" y="244"/>
                    <a:pt x="556" y="243"/>
                  </a:cubicBezTo>
                  <a:cubicBezTo>
                    <a:pt x="573" y="242"/>
                    <a:pt x="582" y="226"/>
                    <a:pt x="575" y="211"/>
                  </a:cubicBezTo>
                  <a:cubicBezTo>
                    <a:pt x="572" y="206"/>
                    <a:pt x="569" y="202"/>
                    <a:pt x="566" y="199"/>
                  </a:cubicBezTo>
                  <a:cubicBezTo>
                    <a:pt x="549" y="182"/>
                    <a:pt x="529" y="169"/>
                    <a:pt x="509" y="157"/>
                  </a:cubicBezTo>
                  <a:cubicBezTo>
                    <a:pt x="480" y="141"/>
                    <a:pt x="450" y="129"/>
                    <a:pt x="418" y="119"/>
                  </a:cubicBezTo>
                  <a:cubicBezTo>
                    <a:pt x="412" y="116"/>
                    <a:pt x="405" y="114"/>
                    <a:pt x="398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组合 5">
            <a:extLst>
              <a:ext uri="{FF2B5EF4-FFF2-40B4-BE49-F238E27FC236}">
                <a16:creationId xmlns:a16="http://schemas.microsoft.com/office/drawing/2014/main" id="{E1611E4C-5F87-3B9C-91B5-BE05B6243D75}"/>
              </a:ext>
            </a:extLst>
          </p:cNvPr>
          <p:cNvGrpSpPr/>
          <p:nvPr/>
        </p:nvGrpSpPr>
        <p:grpSpPr>
          <a:xfrm>
            <a:off x="2106891" y="6288048"/>
            <a:ext cx="7978219" cy="0"/>
            <a:chOff x="2158738" y="6288048"/>
            <a:chExt cx="7978219" cy="0"/>
          </a:xfrm>
        </p:grpSpPr>
        <p:cxnSp>
          <p:nvCxnSpPr>
            <p:cNvPr id="42" name="直接连接符 4">
              <a:extLst>
                <a:ext uri="{FF2B5EF4-FFF2-40B4-BE49-F238E27FC236}">
                  <a16:creationId xmlns:a16="http://schemas.microsoft.com/office/drawing/2014/main" id="{56D59F0F-D4A2-2232-5FB3-7BD0EC757209}"/>
                </a:ext>
              </a:extLst>
            </p:cNvPr>
            <p:cNvCxnSpPr/>
            <p:nvPr/>
          </p:nvCxnSpPr>
          <p:spPr>
            <a:xfrm>
              <a:off x="2158738" y="6288048"/>
              <a:ext cx="2237295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" name="直接连接符 148">
              <a:extLst>
                <a:ext uri="{FF2B5EF4-FFF2-40B4-BE49-F238E27FC236}">
                  <a16:creationId xmlns:a16="http://schemas.microsoft.com/office/drawing/2014/main" id="{F3785D57-A6DB-972D-9A83-42A9CE0AFEAC}"/>
                </a:ext>
              </a:extLst>
            </p:cNvPr>
            <p:cNvCxnSpPr/>
            <p:nvPr/>
          </p:nvCxnSpPr>
          <p:spPr>
            <a:xfrm>
              <a:off x="7899662" y="6288048"/>
              <a:ext cx="2237295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7" name="文本框 147">
            <a:extLst>
              <a:ext uri="{FF2B5EF4-FFF2-40B4-BE49-F238E27FC236}">
                <a16:creationId xmlns:a16="http://schemas.microsoft.com/office/drawing/2014/main" id="{E8611CA3-E04E-3CFB-AE04-BC113F0F3E7C}"/>
              </a:ext>
            </a:extLst>
          </p:cNvPr>
          <p:cNvSpPr txBox="1"/>
          <p:nvPr/>
        </p:nvSpPr>
        <p:spPr>
          <a:xfrm>
            <a:off x="4181958" y="6084618"/>
            <a:ext cx="377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rPr>
              <a:t>北京大学理论物理研究所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920128-2667-22A2-0A81-F983D7BBF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87758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7EC2E-B960-194E-6420-00A91FC64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4A801441-A468-598F-DF9F-333A432F3A1A}"/>
              </a:ext>
            </a:extLst>
          </p:cNvPr>
          <p:cNvGrpSpPr/>
          <p:nvPr/>
        </p:nvGrpSpPr>
        <p:grpSpPr>
          <a:xfrm>
            <a:off x="959551" y="340946"/>
            <a:ext cx="8065671" cy="963734"/>
            <a:chOff x="657210" y="372731"/>
            <a:chExt cx="8065671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1EBAEA98-8102-AB1F-E11D-55AC75D81B17}"/>
                </a:ext>
              </a:extLst>
            </p:cNvPr>
            <p:cNvSpPr txBox="1"/>
            <p:nvPr/>
          </p:nvSpPr>
          <p:spPr>
            <a:xfrm>
              <a:off x="657211" y="372731"/>
              <a:ext cx="8065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Chiral lattice Gauge Theories?</a:t>
              </a:r>
              <a:r>
                <a:rPr lang="zh-CN" altLang="en-US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 </a:t>
              </a:r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Ways Out… 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92B2E03-48F8-58FC-FD5B-97E9216FBF50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手征格点规范场论？柳暗花明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42DA0902-1105-2825-5E58-82BCBAC9B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35EF4634-EFA2-30F8-9F85-940A2238EA51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F089A8C-42D0-F331-4388-99F0693A5197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D057CC-5A59-AB73-ED4C-AC8758AC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10</a:t>
            </a:fld>
            <a:endParaRPr lang="en-C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5EF04-F6EE-79C6-BB2E-207C39B1CC63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Possible paths to a chiral lattice gauge theory</a:t>
            </a:r>
          </a:p>
          <a:p>
            <a:pPr lvl="1">
              <a:lnSpc>
                <a:spcPct val="150000"/>
              </a:lnSpc>
            </a:pPr>
            <a:r>
              <a:rPr lang="en-US" altLang="zh-CN" sz="1800" b="1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Symmetric mass generation</a:t>
            </a: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, started from 1986 revived since 2011 due to </a:t>
            </a:r>
            <a:r>
              <a:rPr lang="en-US" altLang="zh-CN" sz="1800" dirty="0" err="1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Fidkowski</a:t>
            </a: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 and </a:t>
            </a:r>
            <a:r>
              <a:rPr lang="en-US" altLang="zh-CN" sz="1800" dirty="0" err="1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Kitaev</a:t>
            </a: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b="1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Symmetry </a:t>
            </a:r>
            <a:r>
              <a:rPr lang="en-US" altLang="zh-CN" sz="1800" b="1" dirty="0" err="1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disentanglers</a:t>
            </a:r>
            <a:r>
              <a:rPr lang="en-US" altLang="zh-CN" sz="1800" b="1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, </a:t>
            </a: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proposed in 2026 in Thorngren, </a:t>
            </a:r>
            <a:r>
              <a:rPr lang="en-US" altLang="zh-CN" sz="1800" dirty="0" err="1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Preskill</a:t>
            </a: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, </a:t>
            </a:r>
            <a:r>
              <a:rPr lang="en-US" altLang="zh-CN" sz="1800" dirty="0" err="1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Fidkowski</a:t>
            </a:r>
            <a:r>
              <a:rPr lang="en-US" altLang="zh-CN" sz="1800" i="1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, arXiv:2601.04304.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b="1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Domain Wall, </a:t>
            </a: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vector fermions proposed by Kaplan in 1992, chiral fermions in 2024</a:t>
            </a:r>
            <a:endParaRPr lang="en-US" altLang="zh-CN" sz="1800" b="1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zh-CN" sz="1800" b="1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…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1CA2D9-C6DA-EFB4-E7B1-564DD6EB712A}"/>
              </a:ext>
            </a:extLst>
          </p:cNvPr>
          <p:cNvSpPr txBox="1"/>
          <p:nvPr/>
        </p:nvSpPr>
        <p:spPr>
          <a:xfrm>
            <a:off x="2983295" y="2230243"/>
            <a:ext cx="906036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B0000"/>
                </a:solidFill>
              </a:rPr>
              <a:t>Simulated in 1+1D using tensor networks (DMRG) to avoid sign problem, </a:t>
            </a:r>
            <a:r>
              <a:rPr lang="en-CN" i="1" dirty="0">
                <a:solidFill>
                  <a:srgbClr val="9B0000"/>
                </a:solidFill>
              </a:rPr>
              <a:t>arXiv:2202.12355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A8033-E4B5-6588-7C88-EAEF8CE94454}"/>
              </a:ext>
            </a:extLst>
          </p:cNvPr>
          <p:cNvSpPr txBox="1"/>
          <p:nvPr/>
        </p:nvSpPr>
        <p:spPr>
          <a:xfrm>
            <a:off x="2983295" y="3241286"/>
            <a:ext cx="192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9B0000"/>
                </a:solidFill>
              </a:rPr>
              <a:t>No simulation yet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ADB5B-A3B1-949C-C024-D365DF8338E2}"/>
              </a:ext>
            </a:extLst>
          </p:cNvPr>
          <p:cNvSpPr txBox="1"/>
          <p:nvPr/>
        </p:nvSpPr>
        <p:spPr>
          <a:xfrm>
            <a:off x="2983295" y="4216688"/>
            <a:ext cx="7507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9B0000"/>
                </a:solidFill>
              </a:rPr>
              <a:t>Abundant application in LQCD with vector fermions by Lagrangian method.</a:t>
            </a:r>
          </a:p>
          <a:p>
            <a:r>
              <a:rPr lang="en-CN" dirty="0">
                <a:solidFill>
                  <a:srgbClr val="9B0000"/>
                </a:solidFill>
              </a:rPr>
              <a:t>NO Hamiltonian method explored even for vector fermions</a:t>
            </a:r>
          </a:p>
        </p:txBody>
      </p:sp>
    </p:spTree>
    <p:extLst>
      <p:ext uri="{BB962C8B-B14F-4D97-AF65-F5344CB8AC3E}">
        <p14:creationId xmlns:p14="http://schemas.microsoft.com/office/powerpoint/2010/main" val="37014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BF1AF-C5CE-A562-32D8-9A64DE28B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703F9C85-305B-BFBC-8AE1-BF599049A1EB}"/>
              </a:ext>
            </a:extLst>
          </p:cNvPr>
          <p:cNvGrpSpPr/>
          <p:nvPr/>
        </p:nvGrpSpPr>
        <p:grpSpPr>
          <a:xfrm>
            <a:off x="959551" y="340946"/>
            <a:ext cx="5105087" cy="963734"/>
            <a:chOff x="657210" y="372731"/>
            <a:chExt cx="510508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3D29484-718B-2A45-6AAA-D7C787031DEB}"/>
                </a:ext>
              </a:extLst>
            </p:cNvPr>
            <p:cNvSpPr txBox="1"/>
            <p:nvPr/>
          </p:nvSpPr>
          <p:spPr>
            <a:xfrm>
              <a:off x="657211" y="372731"/>
              <a:ext cx="42986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Domain Wall Fermion 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F427286E-92C4-0AD4-FF80-2693FABE9B02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畴壁费米子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BDFACADA-6699-5662-3F3F-4D2588B1C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0D158869-2DE3-4844-0B0F-390035FAAD21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2D4E734-B5B8-BDD4-533F-4C87899B26A1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999158-7907-5508-5EEF-6E4295334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11</a:t>
            </a:fld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B512575-B053-E197-70BF-39D651684729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34480" y="1219200"/>
                <a:ext cx="11113043" cy="453108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n + 1-D fermions with mass defects 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⟷</m:t>
                    </m:r>
                  </m:oMath>
                </a14:m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 Topological protected chiral modes on n-D defects 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B512575-B053-E197-70BF-39D651684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0" y="1219200"/>
                <a:ext cx="11113043" cy="4531080"/>
              </a:xfrm>
              <a:prstGeom prst="rect">
                <a:avLst/>
              </a:prstGeom>
              <a:blipFill>
                <a:blip r:embed="rId4"/>
                <a:stretch>
                  <a:fillRect l="-22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CB3EC550-D81F-0742-6CE2-4CA303DFFDBC}"/>
              </a:ext>
            </a:extLst>
          </p:cNvPr>
          <p:cNvSpPr/>
          <p:nvPr/>
        </p:nvSpPr>
        <p:spPr>
          <a:xfrm>
            <a:off x="7027021" y="2971109"/>
            <a:ext cx="1679787" cy="164422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244265-96E4-0462-6659-3624A121BCEE}"/>
              </a:ext>
            </a:extLst>
          </p:cNvPr>
          <p:cNvSpPr/>
          <p:nvPr/>
        </p:nvSpPr>
        <p:spPr>
          <a:xfrm flipV="1">
            <a:off x="3674373" y="4234685"/>
            <a:ext cx="2088141" cy="937353"/>
          </a:xfrm>
          <a:custGeom>
            <a:avLst/>
            <a:gdLst>
              <a:gd name="csX0" fmla="*/ 0 w 2099734"/>
              <a:gd name="csY0" fmla="*/ 88053 h 1063731"/>
              <a:gd name="csX1" fmla="*/ 1049867 w 2099734"/>
              <a:gd name="csY1" fmla="*/ 1063413 h 1063731"/>
              <a:gd name="csX2" fmla="*/ 2099734 w 2099734"/>
              <a:gd name="csY2" fmla="*/ 0 h 1063731"/>
              <a:gd name="csX0" fmla="*/ 0 w 2088547"/>
              <a:gd name="csY0" fmla="*/ 0 h 1102474"/>
              <a:gd name="csX1" fmla="*/ 1038680 w 2088547"/>
              <a:gd name="csY1" fmla="*/ 1102220 h 1102474"/>
              <a:gd name="csX2" fmla="*/ 2088547 w 2088547"/>
              <a:gd name="csY2" fmla="*/ 38807 h 1102474"/>
              <a:gd name="csX0" fmla="*/ 0 w 2094918"/>
              <a:gd name="csY0" fmla="*/ 15373 h 1063691"/>
              <a:gd name="csX1" fmla="*/ 1045051 w 2094918"/>
              <a:gd name="csY1" fmla="*/ 1063413 h 1063691"/>
              <a:gd name="csX2" fmla="*/ 2094918 w 2094918"/>
              <a:gd name="csY2" fmla="*/ 0 h 1063691"/>
              <a:gd name="csX0" fmla="*/ 0 w 2094918"/>
              <a:gd name="csY0" fmla="*/ 0 h 1066370"/>
              <a:gd name="csX1" fmla="*/ 1045051 w 2094918"/>
              <a:gd name="csY1" fmla="*/ 1066100 h 1066370"/>
              <a:gd name="csX2" fmla="*/ 2094918 w 2094918"/>
              <a:gd name="csY2" fmla="*/ 2687 h 106637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094918" h="1066370">
                <a:moveTo>
                  <a:pt x="0" y="0"/>
                </a:moveTo>
                <a:cubicBezTo>
                  <a:pt x="349955" y="495018"/>
                  <a:pt x="695095" y="1080776"/>
                  <a:pt x="1045051" y="1066100"/>
                </a:cubicBezTo>
                <a:cubicBezTo>
                  <a:pt x="1395007" y="1051425"/>
                  <a:pt x="1913167" y="178794"/>
                  <a:pt x="2094918" y="2687"/>
                </a:cubicBezTo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EDAA90-1D8F-8081-C367-9C562E8C2F10}"/>
              </a:ext>
            </a:extLst>
          </p:cNvPr>
          <p:cNvSpPr/>
          <p:nvPr/>
        </p:nvSpPr>
        <p:spPr>
          <a:xfrm>
            <a:off x="227299" y="2320607"/>
            <a:ext cx="3039251" cy="3108960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6E4048-7D24-1806-8868-966A09B94650}"/>
              </a:ext>
            </a:extLst>
          </p:cNvPr>
          <p:cNvSpPr/>
          <p:nvPr/>
        </p:nvSpPr>
        <p:spPr>
          <a:xfrm>
            <a:off x="927350" y="2345213"/>
            <a:ext cx="1639147" cy="31021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48AA27-4DEB-B59C-A577-43A2AEE8332A}"/>
                  </a:ext>
                </a:extLst>
              </p:cNvPr>
              <p:cNvSpPr txBox="1"/>
              <p:nvPr/>
            </p:nvSpPr>
            <p:spPr>
              <a:xfrm>
                <a:off x="1627499" y="3619307"/>
                <a:ext cx="2388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N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CN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48AA27-4DEB-B59C-A577-43A2AEE83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499" y="3619307"/>
                <a:ext cx="238848" cy="276999"/>
              </a:xfrm>
              <a:prstGeom prst="rect">
                <a:avLst/>
              </a:prstGeom>
              <a:blipFill>
                <a:blip r:embed="rId5"/>
                <a:stretch>
                  <a:fillRect l="-15789" r="-157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40440A-DB6C-5BBE-D941-36F6C8E595BA}"/>
                  </a:ext>
                </a:extLst>
              </p:cNvPr>
              <p:cNvSpPr txBox="1"/>
              <p:nvPr/>
            </p:nvSpPr>
            <p:spPr>
              <a:xfrm>
                <a:off x="2797099" y="3619306"/>
                <a:ext cx="3157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CN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CN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40440A-DB6C-5BBE-D941-36F6C8E59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099" y="3619306"/>
                <a:ext cx="315792" cy="276999"/>
              </a:xfrm>
              <a:prstGeom prst="rect">
                <a:avLst/>
              </a:prstGeom>
              <a:blipFill>
                <a:blip r:embed="rId6"/>
                <a:stretch>
                  <a:fillRect l="-15385" r="-3076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Up Arrow 12">
            <a:extLst>
              <a:ext uri="{FF2B5EF4-FFF2-40B4-BE49-F238E27FC236}">
                <a16:creationId xmlns:a16="http://schemas.microsoft.com/office/drawing/2014/main" id="{B976C76A-1828-CF43-6D11-BCF287D5079B}"/>
              </a:ext>
            </a:extLst>
          </p:cNvPr>
          <p:cNvSpPr/>
          <p:nvPr/>
        </p:nvSpPr>
        <p:spPr>
          <a:xfrm>
            <a:off x="761769" y="3104798"/>
            <a:ext cx="328721" cy="1315541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L</a:t>
            </a: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BA080C63-8FD0-F4BC-ACAD-4DC60CD70399}"/>
              </a:ext>
            </a:extLst>
          </p:cNvPr>
          <p:cNvSpPr/>
          <p:nvPr/>
        </p:nvSpPr>
        <p:spPr>
          <a:xfrm rot="10800000">
            <a:off x="2423442" y="3104798"/>
            <a:ext cx="328721" cy="1315541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5C5831-1FF6-1B0F-37EA-1B42DCDB0924}"/>
              </a:ext>
            </a:extLst>
          </p:cNvPr>
          <p:cNvCxnSpPr/>
          <p:nvPr/>
        </p:nvCxnSpPr>
        <p:spPr>
          <a:xfrm>
            <a:off x="3551030" y="3920012"/>
            <a:ext cx="23368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Freeform 15">
            <a:extLst>
              <a:ext uri="{FF2B5EF4-FFF2-40B4-BE49-F238E27FC236}">
                <a16:creationId xmlns:a16="http://schemas.microsoft.com/office/drawing/2014/main" id="{ACD33C44-3BFE-F2E9-C061-062846A1371B}"/>
              </a:ext>
            </a:extLst>
          </p:cNvPr>
          <p:cNvSpPr/>
          <p:nvPr/>
        </p:nvSpPr>
        <p:spPr>
          <a:xfrm>
            <a:off x="3647346" y="2637278"/>
            <a:ext cx="2115167" cy="935003"/>
          </a:xfrm>
          <a:custGeom>
            <a:avLst/>
            <a:gdLst>
              <a:gd name="csX0" fmla="*/ 0 w 2099734"/>
              <a:gd name="csY0" fmla="*/ 88053 h 1063731"/>
              <a:gd name="csX1" fmla="*/ 1049867 w 2099734"/>
              <a:gd name="csY1" fmla="*/ 1063413 h 1063731"/>
              <a:gd name="csX2" fmla="*/ 2099734 w 2099734"/>
              <a:gd name="csY2" fmla="*/ 0 h 1063731"/>
              <a:gd name="csX0" fmla="*/ 0 w 2122031"/>
              <a:gd name="csY0" fmla="*/ 15813 h 1063691"/>
              <a:gd name="csX1" fmla="*/ 1072164 w 2122031"/>
              <a:gd name="csY1" fmla="*/ 1063413 h 1063691"/>
              <a:gd name="csX2" fmla="*/ 2122031 w 2122031"/>
              <a:gd name="csY2" fmla="*/ 0 h 10636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122031" h="1063691">
                <a:moveTo>
                  <a:pt x="0" y="15813"/>
                </a:moveTo>
                <a:cubicBezTo>
                  <a:pt x="349955" y="510831"/>
                  <a:pt x="722208" y="1078089"/>
                  <a:pt x="1072164" y="1063413"/>
                </a:cubicBezTo>
                <a:cubicBezTo>
                  <a:pt x="1422120" y="1048738"/>
                  <a:pt x="1940280" y="176107"/>
                  <a:pt x="2122031" y="0"/>
                </a:cubicBezTo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ADB5E5-C1A6-91E7-4432-93A76981F212}"/>
              </a:ext>
            </a:extLst>
          </p:cNvPr>
          <p:cNvCxnSpPr>
            <a:cxnSpLocks/>
          </p:cNvCxnSpPr>
          <p:nvPr/>
        </p:nvCxnSpPr>
        <p:spPr>
          <a:xfrm flipV="1">
            <a:off x="4716043" y="2311345"/>
            <a:ext cx="0" cy="30039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7575CA-D261-D494-8F48-51FAFAFBE2E8}"/>
              </a:ext>
            </a:extLst>
          </p:cNvPr>
          <p:cNvCxnSpPr>
            <a:cxnSpLocks/>
          </p:cNvCxnSpPr>
          <p:nvPr/>
        </p:nvCxnSpPr>
        <p:spPr>
          <a:xfrm flipH="1">
            <a:off x="4329963" y="3346627"/>
            <a:ext cx="806027" cy="107371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67A731-D45D-44E4-8039-637449BA9043}"/>
              </a:ext>
            </a:extLst>
          </p:cNvPr>
          <p:cNvCxnSpPr>
            <a:cxnSpLocks/>
          </p:cNvCxnSpPr>
          <p:nvPr/>
        </p:nvCxnSpPr>
        <p:spPr>
          <a:xfrm>
            <a:off x="4298950" y="3397250"/>
            <a:ext cx="837040" cy="102308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80DFE3C-8E41-071B-CAF9-CF65EEE000A9}"/>
                  </a:ext>
                </a:extLst>
              </p:cNvPr>
              <p:cNvSpPr txBox="1"/>
              <p:nvPr/>
            </p:nvSpPr>
            <p:spPr>
              <a:xfrm>
                <a:off x="5872987" y="3896305"/>
                <a:ext cx="1747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80DFE3C-8E41-071B-CAF9-CF65EEE00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987" y="3896305"/>
                <a:ext cx="174728" cy="276999"/>
              </a:xfrm>
              <a:prstGeom prst="rect">
                <a:avLst/>
              </a:prstGeom>
              <a:blipFill>
                <a:blip r:embed="rId7"/>
                <a:stretch>
                  <a:fillRect l="-33333" r="-26667" b="-2608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2F67B0-B5E4-30B4-E522-168FC06E5EEB}"/>
                  </a:ext>
                </a:extLst>
              </p:cNvPr>
              <p:cNvSpPr txBox="1"/>
              <p:nvPr/>
            </p:nvSpPr>
            <p:spPr>
              <a:xfrm>
                <a:off x="4479300" y="2172845"/>
                <a:ext cx="1795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2F67B0-B5E4-30B4-E522-168FC06E5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300" y="2172845"/>
                <a:ext cx="179536" cy="276999"/>
              </a:xfrm>
              <a:prstGeom prst="rect">
                <a:avLst/>
              </a:prstGeom>
              <a:blipFill>
                <a:blip r:embed="rId8"/>
                <a:stretch>
                  <a:fillRect l="-26667" r="-33333" b="-869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reeform 21">
            <a:extLst>
              <a:ext uri="{FF2B5EF4-FFF2-40B4-BE49-F238E27FC236}">
                <a16:creationId xmlns:a16="http://schemas.microsoft.com/office/drawing/2014/main" id="{9DC514AC-DD11-571C-86B6-790192FCB36A}"/>
              </a:ext>
            </a:extLst>
          </p:cNvPr>
          <p:cNvSpPr/>
          <p:nvPr/>
        </p:nvSpPr>
        <p:spPr>
          <a:xfrm flipV="1">
            <a:off x="9842684" y="4216853"/>
            <a:ext cx="2048492" cy="936966"/>
          </a:xfrm>
          <a:custGeom>
            <a:avLst/>
            <a:gdLst>
              <a:gd name="csX0" fmla="*/ 0 w 2099734"/>
              <a:gd name="csY0" fmla="*/ 88053 h 1063731"/>
              <a:gd name="csX1" fmla="*/ 1049867 w 2099734"/>
              <a:gd name="csY1" fmla="*/ 1063413 h 1063731"/>
              <a:gd name="csX2" fmla="*/ 2099734 w 2099734"/>
              <a:gd name="csY2" fmla="*/ 0 h 1063731"/>
              <a:gd name="csX0" fmla="*/ 0 w 2055140"/>
              <a:gd name="csY0" fmla="*/ 0 h 1065930"/>
              <a:gd name="csX1" fmla="*/ 1005273 w 2055140"/>
              <a:gd name="csY1" fmla="*/ 1065660 h 1065930"/>
              <a:gd name="csX2" fmla="*/ 2055140 w 2055140"/>
              <a:gd name="csY2" fmla="*/ 2247 h 10659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055140" h="1065930">
                <a:moveTo>
                  <a:pt x="0" y="0"/>
                </a:moveTo>
                <a:cubicBezTo>
                  <a:pt x="349955" y="495018"/>
                  <a:pt x="655317" y="1080336"/>
                  <a:pt x="1005273" y="1065660"/>
                </a:cubicBezTo>
                <a:cubicBezTo>
                  <a:pt x="1355229" y="1050985"/>
                  <a:pt x="1873389" y="178354"/>
                  <a:pt x="2055140" y="2247"/>
                </a:cubicBezTo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3A1DED-7152-F5A4-44F1-B35E4DF2A1F3}"/>
              </a:ext>
            </a:extLst>
          </p:cNvPr>
          <p:cNvSpPr/>
          <p:nvPr/>
        </p:nvSpPr>
        <p:spPr>
          <a:xfrm>
            <a:off x="6355961" y="2302774"/>
            <a:ext cx="3039251" cy="3108960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F2DC661-650D-D2FD-76C4-C4D80CBA1B5C}"/>
                  </a:ext>
                </a:extLst>
              </p:cNvPr>
              <p:cNvSpPr txBox="1"/>
              <p:nvPr/>
            </p:nvSpPr>
            <p:spPr>
              <a:xfrm>
                <a:off x="7756161" y="3601474"/>
                <a:ext cx="2388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N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CN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F2DC661-650D-D2FD-76C4-C4D80CBA1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161" y="3601474"/>
                <a:ext cx="238848" cy="276999"/>
              </a:xfrm>
              <a:prstGeom prst="rect">
                <a:avLst/>
              </a:prstGeom>
              <a:blipFill>
                <a:blip r:embed="rId9"/>
                <a:stretch>
                  <a:fillRect l="-15000" r="-15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9A1FC3-C350-78F9-638B-58B3DF23836E}"/>
                  </a:ext>
                </a:extLst>
              </p:cNvPr>
              <p:cNvSpPr txBox="1"/>
              <p:nvPr/>
            </p:nvSpPr>
            <p:spPr>
              <a:xfrm>
                <a:off x="8925761" y="3601473"/>
                <a:ext cx="3157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CN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CN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9A1FC3-C350-78F9-638B-58B3DF238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5761" y="3601473"/>
                <a:ext cx="315792" cy="276999"/>
              </a:xfrm>
              <a:prstGeom prst="rect">
                <a:avLst/>
              </a:prstGeom>
              <a:blipFill>
                <a:blip r:embed="rId10"/>
                <a:stretch>
                  <a:fillRect l="-11538" r="-3076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36A073A-280D-8466-0C53-31236C14A541}"/>
              </a:ext>
            </a:extLst>
          </p:cNvPr>
          <p:cNvCxnSpPr/>
          <p:nvPr/>
        </p:nvCxnSpPr>
        <p:spPr>
          <a:xfrm>
            <a:off x="9679692" y="3902179"/>
            <a:ext cx="23368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Freeform 26">
            <a:extLst>
              <a:ext uri="{FF2B5EF4-FFF2-40B4-BE49-F238E27FC236}">
                <a16:creationId xmlns:a16="http://schemas.microsoft.com/office/drawing/2014/main" id="{1597379A-7BA3-2FAC-449D-8AAD0C13D994}"/>
              </a:ext>
            </a:extLst>
          </p:cNvPr>
          <p:cNvSpPr/>
          <p:nvPr/>
        </p:nvSpPr>
        <p:spPr>
          <a:xfrm>
            <a:off x="9804585" y="2619446"/>
            <a:ext cx="2086592" cy="935003"/>
          </a:xfrm>
          <a:custGeom>
            <a:avLst/>
            <a:gdLst>
              <a:gd name="csX0" fmla="*/ 0 w 2099734"/>
              <a:gd name="csY0" fmla="*/ 88053 h 1063731"/>
              <a:gd name="csX1" fmla="*/ 1049867 w 2099734"/>
              <a:gd name="csY1" fmla="*/ 1063413 h 1063731"/>
              <a:gd name="csX2" fmla="*/ 2099734 w 2099734"/>
              <a:gd name="csY2" fmla="*/ 0 h 1063731"/>
              <a:gd name="csX0" fmla="*/ 0 w 2096549"/>
              <a:gd name="csY0" fmla="*/ 0 h 1065930"/>
              <a:gd name="csX1" fmla="*/ 1046682 w 2096549"/>
              <a:gd name="csY1" fmla="*/ 1065660 h 1065930"/>
              <a:gd name="csX2" fmla="*/ 2096549 w 2096549"/>
              <a:gd name="csY2" fmla="*/ 2247 h 1065930"/>
              <a:gd name="csX0" fmla="*/ 0 w 2093364"/>
              <a:gd name="csY0" fmla="*/ 15813 h 1063691"/>
              <a:gd name="csX1" fmla="*/ 1043497 w 2093364"/>
              <a:gd name="csY1" fmla="*/ 1063413 h 1063691"/>
              <a:gd name="csX2" fmla="*/ 2093364 w 2093364"/>
              <a:gd name="csY2" fmla="*/ 0 h 10636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093364" h="1063691">
                <a:moveTo>
                  <a:pt x="0" y="15813"/>
                </a:moveTo>
                <a:cubicBezTo>
                  <a:pt x="349955" y="510831"/>
                  <a:pt x="693541" y="1078089"/>
                  <a:pt x="1043497" y="1063413"/>
                </a:cubicBezTo>
                <a:cubicBezTo>
                  <a:pt x="1393453" y="1048738"/>
                  <a:pt x="1911613" y="176107"/>
                  <a:pt x="2093364" y="0"/>
                </a:cubicBezTo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4B5FAE5-DD5B-87E7-F7D4-CC38D646DAD1}"/>
              </a:ext>
            </a:extLst>
          </p:cNvPr>
          <p:cNvCxnSpPr>
            <a:cxnSpLocks/>
          </p:cNvCxnSpPr>
          <p:nvPr/>
        </p:nvCxnSpPr>
        <p:spPr>
          <a:xfrm flipV="1">
            <a:off x="10844705" y="2293512"/>
            <a:ext cx="0" cy="30039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626711-8B1A-AAF1-C066-72E7305FDAE4}"/>
              </a:ext>
            </a:extLst>
          </p:cNvPr>
          <p:cNvCxnSpPr>
            <a:cxnSpLocks/>
          </p:cNvCxnSpPr>
          <p:nvPr/>
        </p:nvCxnSpPr>
        <p:spPr>
          <a:xfrm flipH="1">
            <a:off x="10458625" y="3328794"/>
            <a:ext cx="806027" cy="107371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1B97C4-DE68-B0F6-A602-C03F25329192}"/>
                  </a:ext>
                </a:extLst>
              </p:cNvPr>
              <p:cNvSpPr txBox="1"/>
              <p:nvPr/>
            </p:nvSpPr>
            <p:spPr>
              <a:xfrm>
                <a:off x="12001649" y="3878472"/>
                <a:ext cx="1170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1B97C4-DE68-B0F6-A602-C03F25329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649" y="3878472"/>
                <a:ext cx="117020" cy="276999"/>
              </a:xfrm>
              <a:prstGeom prst="rect">
                <a:avLst/>
              </a:prstGeom>
              <a:blipFill>
                <a:blip r:embed="rId11"/>
                <a:stretch>
                  <a:fillRect l="-70000" r="-60000" b="-2608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A51D965-E87D-A7AB-76EE-7DADB83C5F5E}"/>
                  </a:ext>
                </a:extLst>
              </p:cNvPr>
              <p:cNvSpPr txBox="1"/>
              <p:nvPr/>
            </p:nvSpPr>
            <p:spPr>
              <a:xfrm>
                <a:off x="10607962" y="2155012"/>
                <a:ext cx="1795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A51D965-E87D-A7AB-76EE-7DADB83C5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7962" y="2155012"/>
                <a:ext cx="179536" cy="276999"/>
              </a:xfrm>
              <a:prstGeom prst="rect">
                <a:avLst/>
              </a:prstGeom>
              <a:blipFill>
                <a:blip r:embed="rId12"/>
                <a:stretch>
                  <a:fillRect l="-33333" r="-26667" b="-434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ircular Arrow 36">
            <a:extLst>
              <a:ext uri="{FF2B5EF4-FFF2-40B4-BE49-F238E27FC236}">
                <a16:creationId xmlns:a16="http://schemas.microsoft.com/office/drawing/2014/main" id="{3792FC7B-E49E-C192-2C21-D28BBC812D58}"/>
              </a:ext>
            </a:extLst>
          </p:cNvPr>
          <p:cNvSpPr/>
          <p:nvPr/>
        </p:nvSpPr>
        <p:spPr>
          <a:xfrm>
            <a:off x="6881568" y="2816683"/>
            <a:ext cx="1988033" cy="2133600"/>
          </a:xfrm>
          <a:prstGeom prst="circularArrow">
            <a:avLst>
              <a:gd name="adj1" fmla="val 6552"/>
              <a:gd name="adj2" fmla="val 1142319"/>
              <a:gd name="adj3" fmla="val 20367805"/>
              <a:gd name="adj4" fmla="val 12155544"/>
              <a:gd name="adj5" fmla="val 6248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B13051-F874-0FF1-BA29-3518D9DF607B}"/>
              </a:ext>
            </a:extLst>
          </p:cNvPr>
          <p:cNvSpPr txBox="1"/>
          <p:nvPr/>
        </p:nvSpPr>
        <p:spPr>
          <a:xfrm>
            <a:off x="7725543" y="27775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chemeClr val="bg1"/>
                </a:solidFill>
              </a:rPr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590004D-7ABF-955F-E2B0-5FCCC3BB4080}"/>
                  </a:ext>
                </a:extLst>
              </p:cNvPr>
              <p:cNvSpPr txBox="1"/>
              <p:nvPr/>
            </p:nvSpPr>
            <p:spPr>
              <a:xfrm>
                <a:off x="4618091" y="1695077"/>
                <a:ext cx="2590774" cy="470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N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w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590004D-7ABF-955F-E2B0-5FCCC3BB4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091" y="1695077"/>
                <a:ext cx="2590774" cy="470642"/>
              </a:xfrm>
              <a:prstGeom prst="rect">
                <a:avLst/>
              </a:prstGeom>
              <a:blipFill>
                <a:blip r:embed="rId13"/>
                <a:stretch>
                  <a:fillRect l="-1463" r="-1951" b="-157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C10C7B05-702A-5769-181A-33A00F8179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174" y="5579848"/>
            <a:ext cx="5078751" cy="1278152"/>
          </a:xfrm>
          <a:prstGeom prst="rect">
            <a:avLst/>
          </a:prstGeom>
        </p:spPr>
      </p:pic>
      <p:sp>
        <p:nvSpPr>
          <p:cNvPr id="44" name="Freeform 43">
            <a:extLst>
              <a:ext uri="{FF2B5EF4-FFF2-40B4-BE49-F238E27FC236}">
                <a16:creationId xmlns:a16="http://schemas.microsoft.com/office/drawing/2014/main" id="{398BFC4C-2CAA-7C13-1281-C66D6D14C04E}"/>
              </a:ext>
            </a:extLst>
          </p:cNvPr>
          <p:cNvSpPr/>
          <p:nvPr/>
        </p:nvSpPr>
        <p:spPr>
          <a:xfrm>
            <a:off x="1282391" y="6055112"/>
            <a:ext cx="925551" cy="646771"/>
          </a:xfrm>
          <a:custGeom>
            <a:avLst/>
            <a:gdLst>
              <a:gd name="csX0" fmla="*/ 925551 w 925551"/>
              <a:gd name="csY0" fmla="*/ 0 h 646771"/>
              <a:gd name="csX1" fmla="*/ 657922 w 925551"/>
              <a:gd name="csY1" fmla="*/ 524108 h 646771"/>
              <a:gd name="csX2" fmla="*/ 0 w 925551"/>
              <a:gd name="csY2" fmla="*/ 646771 h 6467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925551" h="646771">
                <a:moveTo>
                  <a:pt x="925551" y="0"/>
                </a:moveTo>
                <a:cubicBezTo>
                  <a:pt x="868865" y="208156"/>
                  <a:pt x="812180" y="416313"/>
                  <a:pt x="657922" y="524108"/>
                </a:cubicBezTo>
                <a:cubicBezTo>
                  <a:pt x="503663" y="631903"/>
                  <a:pt x="137532" y="624469"/>
                  <a:pt x="0" y="646771"/>
                </a:cubicBezTo>
              </a:path>
            </a:pathLst>
          </a:custGeom>
          <a:noFill/>
          <a:ln>
            <a:solidFill>
              <a:srgbClr val="45B1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90D64F9F-B5B4-1BEC-9DFA-CDCE2248D376}"/>
              </a:ext>
            </a:extLst>
          </p:cNvPr>
          <p:cNvSpPr/>
          <p:nvPr/>
        </p:nvSpPr>
        <p:spPr>
          <a:xfrm flipH="1">
            <a:off x="2211526" y="6062027"/>
            <a:ext cx="925550" cy="646771"/>
          </a:xfrm>
          <a:custGeom>
            <a:avLst/>
            <a:gdLst>
              <a:gd name="csX0" fmla="*/ 925551 w 925551"/>
              <a:gd name="csY0" fmla="*/ 0 h 646771"/>
              <a:gd name="csX1" fmla="*/ 657922 w 925551"/>
              <a:gd name="csY1" fmla="*/ 524108 h 646771"/>
              <a:gd name="csX2" fmla="*/ 0 w 925551"/>
              <a:gd name="csY2" fmla="*/ 646771 h 6467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925551" h="646771">
                <a:moveTo>
                  <a:pt x="925551" y="0"/>
                </a:moveTo>
                <a:cubicBezTo>
                  <a:pt x="868865" y="208156"/>
                  <a:pt x="812180" y="416313"/>
                  <a:pt x="657922" y="524108"/>
                </a:cubicBezTo>
                <a:cubicBezTo>
                  <a:pt x="503663" y="631903"/>
                  <a:pt x="137532" y="624469"/>
                  <a:pt x="0" y="646771"/>
                </a:cubicBezTo>
              </a:path>
            </a:pathLst>
          </a:custGeom>
          <a:noFill/>
          <a:ln>
            <a:solidFill>
              <a:srgbClr val="45B1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EBDA20F7-5C6D-48DB-E671-DE1991FD4073}"/>
              </a:ext>
            </a:extLst>
          </p:cNvPr>
          <p:cNvSpPr/>
          <p:nvPr/>
        </p:nvSpPr>
        <p:spPr>
          <a:xfrm>
            <a:off x="3229770" y="6044115"/>
            <a:ext cx="925551" cy="646771"/>
          </a:xfrm>
          <a:custGeom>
            <a:avLst/>
            <a:gdLst>
              <a:gd name="csX0" fmla="*/ 925551 w 925551"/>
              <a:gd name="csY0" fmla="*/ 0 h 646771"/>
              <a:gd name="csX1" fmla="*/ 657922 w 925551"/>
              <a:gd name="csY1" fmla="*/ 524108 h 646771"/>
              <a:gd name="csX2" fmla="*/ 0 w 925551"/>
              <a:gd name="csY2" fmla="*/ 646771 h 6467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925551" h="646771">
                <a:moveTo>
                  <a:pt x="925551" y="0"/>
                </a:moveTo>
                <a:cubicBezTo>
                  <a:pt x="868865" y="208156"/>
                  <a:pt x="812180" y="416313"/>
                  <a:pt x="657922" y="524108"/>
                </a:cubicBezTo>
                <a:cubicBezTo>
                  <a:pt x="503663" y="631903"/>
                  <a:pt x="137532" y="624469"/>
                  <a:pt x="0" y="646771"/>
                </a:cubicBezTo>
              </a:path>
            </a:pathLst>
          </a:custGeom>
          <a:noFill/>
          <a:ln>
            <a:solidFill>
              <a:srgbClr val="F2A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31B0ED65-4CA2-1C24-42B2-74AE43B55F52}"/>
              </a:ext>
            </a:extLst>
          </p:cNvPr>
          <p:cNvSpPr/>
          <p:nvPr/>
        </p:nvSpPr>
        <p:spPr>
          <a:xfrm flipH="1">
            <a:off x="4155321" y="6044114"/>
            <a:ext cx="950444" cy="646771"/>
          </a:xfrm>
          <a:custGeom>
            <a:avLst/>
            <a:gdLst>
              <a:gd name="csX0" fmla="*/ 925551 w 925551"/>
              <a:gd name="csY0" fmla="*/ 0 h 646771"/>
              <a:gd name="csX1" fmla="*/ 657922 w 925551"/>
              <a:gd name="csY1" fmla="*/ 524108 h 646771"/>
              <a:gd name="csX2" fmla="*/ 0 w 925551"/>
              <a:gd name="csY2" fmla="*/ 646771 h 6467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925551" h="646771">
                <a:moveTo>
                  <a:pt x="925551" y="0"/>
                </a:moveTo>
                <a:cubicBezTo>
                  <a:pt x="868865" y="208156"/>
                  <a:pt x="812180" y="416313"/>
                  <a:pt x="657922" y="524108"/>
                </a:cubicBezTo>
                <a:cubicBezTo>
                  <a:pt x="503663" y="631903"/>
                  <a:pt x="137532" y="624469"/>
                  <a:pt x="0" y="646771"/>
                </a:cubicBezTo>
              </a:path>
            </a:pathLst>
          </a:custGeom>
          <a:noFill/>
          <a:ln>
            <a:solidFill>
              <a:srgbClr val="F2A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6FB30A1-7EED-B7E4-18AD-8F6566B22E0D}"/>
              </a:ext>
            </a:extLst>
          </p:cNvPr>
          <p:cNvSpPr txBox="1"/>
          <p:nvPr/>
        </p:nvSpPr>
        <p:spPr>
          <a:xfrm>
            <a:off x="7815701" y="6017584"/>
            <a:ext cx="40754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/>
              <a:t>Kaplan, </a:t>
            </a:r>
            <a:r>
              <a:rPr lang="en-US" sz="1400" dirty="0"/>
              <a:t>Phys. Lett. B. (1992)</a:t>
            </a:r>
            <a:endParaRPr lang="en-CN" sz="1400" dirty="0"/>
          </a:p>
          <a:p>
            <a:r>
              <a:rPr lang="en-CN" sz="1400" dirty="0"/>
              <a:t>Kaplan, Sen, Phys.Rev.Lett . 132 (2024) 14, 141604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7086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AB3BE-FBE6-57EF-49F4-23F4FC3C6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6CA9C540-BE71-BFE2-4408-709FC3B96076}"/>
              </a:ext>
            </a:extLst>
          </p:cNvPr>
          <p:cNvGrpSpPr/>
          <p:nvPr/>
        </p:nvGrpSpPr>
        <p:grpSpPr>
          <a:xfrm>
            <a:off x="959551" y="340946"/>
            <a:ext cx="5105087" cy="963734"/>
            <a:chOff x="657210" y="372731"/>
            <a:chExt cx="510508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0E939AC-9069-0ADE-E402-2B9608A78952}"/>
                </a:ext>
              </a:extLst>
            </p:cNvPr>
            <p:cNvSpPr txBox="1"/>
            <p:nvPr/>
          </p:nvSpPr>
          <p:spPr>
            <a:xfrm>
              <a:off x="657211" y="372731"/>
              <a:ext cx="40553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Callan-Harvey Effect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697034-EFBE-ACC8-7C20-BB057008A327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Callan-Havey</a:t>
              </a:r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效应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B6944B6B-B79D-47B7-313E-58C3E9694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0213D78D-6238-DB03-8292-27BA8071CCDC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62D96D9-30A4-F609-3272-69EA5CFE3F78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92E062-CCEA-32C6-3A33-B5396BD7E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12</a:t>
            </a:fld>
            <a:endParaRPr lang="en-C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D465CF-5C23-DAE9-C5F7-0D3BC16E0A77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The anomaly of the boundary theory is provided by anomaly inflow from the bulk, like Quantum Hall. 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8E08C4-2197-796C-48E4-3FAADDFB53EB}"/>
              </a:ext>
            </a:extLst>
          </p:cNvPr>
          <p:cNvSpPr/>
          <p:nvPr/>
        </p:nvSpPr>
        <p:spPr>
          <a:xfrm>
            <a:off x="4050506" y="1831333"/>
            <a:ext cx="878682" cy="27574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6ECA90-DA1F-4AEE-47D4-7630F0E30A35}"/>
              </a:ext>
            </a:extLst>
          </p:cNvPr>
          <p:cNvCxnSpPr>
            <a:stCxn id="6" idx="0"/>
          </p:cNvCxnSpPr>
          <p:nvPr/>
        </p:nvCxnSpPr>
        <p:spPr>
          <a:xfrm flipH="1">
            <a:off x="959551" y="1831333"/>
            <a:ext cx="3530296" cy="46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728EA3-5B2C-747F-FC87-7A683F3D49EE}"/>
              </a:ext>
            </a:extLst>
          </p:cNvPr>
          <p:cNvCxnSpPr>
            <a:stCxn id="6" idx="4"/>
          </p:cNvCxnSpPr>
          <p:nvPr/>
        </p:nvCxnSpPr>
        <p:spPr>
          <a:xfrm flipH="1">
            <a:off x="959551" y="4588820"/>
            <a:ext cx="35302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8F19972-D4FA-D562-92C1-CC654EBAAEE3}"/>
              </a:ext>
            </a:extLst>
          </p:cNvPr>
          <p:cNvSpPr/>
          <p:nvPr/>
        </p:nvSpPr>
        <p:spPr>
          <a:xfrm>
            <a:off x="2457449" y="3074982"/>
            <a:ext cx="1164431" cy="220046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1CF564-2DAF-A473-C0AA-39605862EF0A}"/>
              </a:ext>
            </a:extLst>
          </p:cNvPr>
          <p:cNvSpPr txBox="1"/>
          <p:nvPr/>
        </p:nvSpPr>
        <p:spPr>
          <a:xfrm>
            <a:off x="1483112" y="2773756"/>
            <a:ext cx="24030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CN" dirty="0"/>
              <a:t>Chern-Simons Current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895B3AF-F06C-FC44-81CB-754DB60415F6}"/>
              </a:ext>
            </a:extLst>
          </p:cNvPr>
          <p:cNvCxnSpPr/>
          <p:nvPr/>
        </p:nvCxnSpPr>
        <p:spPr>
          <a:xfrm>
            <a:off x="2193131" y="4929188"/>
            <a:ext cx="16930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8F30E96-9EC8-1AB5-0BB9-BF51716B0728}"/>
                  </a:ext>
                </a:extLst>
              </p:cNvPr>
              <p:cNvSpPr txBox="1"/>
              <p:nvPr/>
            </p:nvSpPr>
            <p:spPr>
              <a:xfrm>
                <a:off x="2567366" y="5012570"/>
                <a:ext cx="17420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CN" dirty="0"/>
                  <a:t>Extra dimension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N" i="1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8F30E96-9EC8-1AB5-0BB9-BF51716B0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366" y="5012570"/>
                <a:ext cx="1742015" cy="276999"/>
              </a:xfrm>
              <a:prstGeom prst="rect">
                <a:avLst/>
              </a:prstGeom>
              <a:blipFill>
                <a:blip r:embed="rId4"/>
                <a:stretch>
                  <a:fillRect l="-7971" t="-26087" r="-2174" b="-5217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C6AA72B-1631-277A-1B59-EF93B5F4D166}"/>
              </a:ext>
            </a:extLst>
          </p:cNvPr>
          <p:cNvCxnSpPr>
            <a:cxnSpLocks/>
          </p:cNvCxnSpPr>
          <p:nvPr/>
        </p:nvCxnSpPr>
        <p:spPr>
          <a:xfrm flipH="1" flipV="1">
            <a:off x="4564217" y="4347425"/>
            <a:ext cx="173790" cy="14206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FDC7F6C-480E-6121-DBB8-3CA1A8B48370}"/>
              </a:ext>
            </a:extLst>
          </p:cNvPr>
          <p:cNvSpPr txBox="1"/>
          <p:nvPr/>
        </p:nvSpPr>
        <p:spPr>
          <a:xfrm>
            <a:off x="2407818" y="5768764"/>
            <a:ext cx="466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Chiral fermions with correct anomaly forms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3">
                <a:extLst>
                  <a:ext uri="{FF2B5EF4-FFF2-40B4-BE49-F238E27FC236}">
                    <a16:creationId xmlns:a16="http://schemas.microsoft.com/office/drawing/2014/main" id="{CE4AA7D4-6F78-BBE2-DD73-31E8D8A0F953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5014893" y="1769180"/>
                <a:ext cx="6885030" cy="4133499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After integrating out bulk contribution, there is an effective Chern-Simons action, e.g.,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b="0" i="1" smtClean="0">
                        <a:latin typeface="Cambria Math" panose="02040503050406030204" pitchFamily="18" charset="0"/>
                        <a:ea typeface="Songti TC" panose="02010600040101010101" pitchFamily="2" charset="-120"/>
                        <a:cs typeface="Times New Roman" panose="02020603050405020304" pitchFamily="18" charset="0"/>
                      </a:rPr>
                      <m:t>U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Songti TC" panose="02010600040101010101" pitchFamily="2" charset="-120"/>
                        <a:cs typeface="Times New Roman" panose="02020603050405020304" pitchFamily="18" charset="0"/>
                      </a:rPr>
                      <m:t>(1)</m:t>
                    </m:r>
                  </m:oMath>
                </a14:m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 gauge theory in 2+1D 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Chern-Simons current provides the anomaly inflow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What Callan-Harvey missed: UV physics could make current jump</a:t>
                </a:r>
              </a:p>
            </p:txBody>
          </p:sp>
        </mc:Choice>
        <mc:Fallback xmlns="">
          <p:sp>
            <p:nvSpPr>
              <p:cNvPr id="54" name="Rectangle 3">
                <a:extLst>
                  <a:ext uri="{FF2B5EF4-FFF2-40B4-BE49-F238E27FC236}">
                    <a16:creationId xmlns:a16="http://schemas.microsoft.com/office/drawing/2014/main" id="{CE4AA7D4-6F78-BBE2-DD73-31E8D8A0F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893" y="1769180"/>
                <a:ext cx="6885030" cy="4133499"/>
              </a:xfrm>
              <a:prstGeom prst="rect">
                <a:avLst/>
              </a:prstGeom>
              <a:blipFill>
                <a:blip r:embed="rId5"/>
                <a:stretch>
                  <a:fillRect l="-738" r="-55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21829DB-7216-B0D2-4571-3CACCB0BD8FA}"/>
                  </a:ext>
                </a:extLst>
              </p:cNvPr>
              <p:cNvSpPr txBox="1"/>
              <p:nvPr/>
            </p:nvSpPr>
            <p:spPr>
              <a:xfrm>
                <a:off x="7501729" y="2728654"/>
                <a:ext cx="1911357" cy="566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nary>
                        <m:naryPr>
                          <m:subHide m:val="on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𝑑𝐴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21829DB-7216-B0D2-4571-3CACCB0BD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1729" y="2728654"/>
                <a:ext cx="1911357" cy="566374"/>
              </a:xfrm>
              <a:prstGeom prst="rect">
                <a:avLst/>
              </a:prstGeom>
              <a:blipFill>
                <a:blip r:embed="rId6"/>
                <a:stretch>
                  <a:fillRect l="-1974" t="-211111" r="-5921" b="-30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8DBF3F6-5343-B5CE-2FBC-6840103A0E72}"/>
                  </a:ext>
                </a:extLst>
              </p:cNvPr>
              <p:cNvSpPr txBox="1"/>
              <p:nvPr/>
            </p:nvSpPr>
            <p:spPr>
              <a:xfrm>
                <a:off x="6925577" y="3838031"/>
                <a:ext cx="320376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xt</m:t>
                          </m:r>
                        </m:sub>
                      </m:sSub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8DBF3F6-5343-B5CE-2FBC-6840103A0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577" y="3838031"/>
                <a:ext cx="3203762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52663FC-1510-85CD-0684-7EBF8E976119}"/>
                  </a:ext>
                </a:extLst>
              </p:cNvPr>
              <p:cNvSpPr txBox="1"/>
              <p:nvPr/>
            </p:nvSpPr>
            <p:spPr>
              <a:xfrm>
                <a:off x="7383318" y="4907523"/>
                <a:ext cx="215969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52663FC-1510-85CD-0684-7EBF8E976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318" y="4907523"/>
                <a:ext cx="2159694" cy="553998"/>
              </a:xfrm>
              <a:prstGeom prst="rect">
                <a:avLst/>
              </a:prstGeom>
              <a:blipFill>
                <a:blip r:embed="rId8"/>
                <a:stretch>
                  <a:fillRect t="-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362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7A0A0-1A55-83F4-CE98-F6B17DE03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4A142E00-B80B-C1F8-CE0A-8D71C880C7EE}"/>
              </a:ext>
            </a:extLst>
          </p:cNvPr>
          <p:cNvGrpSpPr/>
          <p:nvPr/>
        </p:nvGrpSpPr>
        <p:grpSpPr>
          <a:xfrm>
            <a:off x="959551" y="340946"/>
            <a:ext cx="5105087" cy="963734"/>
            <a:chOff x="657210" y="372731"/>
            <a:chExt cx="510508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CB3EAA6-45D4-9B0D-6671-5FD8B9E4FB39}"/>
                </a:ext>
              </a:extLst>
            </p:cNvPr>
            <p:cNvSpPr txBox="1"/>
            <p:nvPr/>
          </p:nvSpPr>
          <p:spPr>
            <a:xfrm>
              <a:off x="657211" y="372731"/>
              <a:ext cx="33773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Gauge Field Flow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777573BF-EC9E-D0F4-E1A3-6FD378E9B3EC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规范场流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F6E97D36-ABDC-BF23-16B4-03438E015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CF8E694C-0A11-F932-E62F-C21DCB80EBE6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7D2105D-BCB7-E0F1-1EEB-BFEE18A2009D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BCBC2C-BC52-713D-FBC1-7354A104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13</a:t>
            </a:fld>
            <a:endParaRPr lang="en-C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A217A5-71AD-4C37-904C-519F36952A6B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We use gauge field flow to extend our gauge field from the defects to the bulk.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E86722-491F-45F9-3171-1B0F66707178}"/>
              </a:ext>
            </a:extLst>
          </p:cNvPr>
          <p:cNvSpPr/>
          <p:nvPr/>
        </p:nvSpPr>
        <p:spPr>
          <a:xfrm>
            <a:off x="7660639" y="3278293"/>
            <a:ext cx="1958400" cy="1930400"/>
          </a:xfrm>
          <a:prstGeom prst="ellipse">
            <a:avLst/>
          </a:prstGeom>
          <a:gradFill flip="none" rotWithShape="1">
            <a:gsLst>
              <a:gs pos="55000">
                <a:srgbClr val="FBC3F6">
                  <a:shade val="30000"/>
                  <a:satMod val="115000"/>
                  <a:alpha val="0"/>
                </a:srgbClr>
              </a:gs>
              <a:gs pos="0">
                <a:srgbClr val="FBC3F6"/>
              </a:gs>
              <a:gs pos="30000">
                <a:srgbClr val="F7B8F1">
                  <a:alpha val="87115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83748-BE84-65C8-00F6-E09BEAD9C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11" y="2793436"/>
            <a:ext cx="3730131" cy="24996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140FE4-E8A1-0A77-A460-EEE1E91F6B58}"/>
                  </a:ext>
                </a:extLst>
              </p:cNvPr>
              <p:cNvSpPr txBox="1"/>
              <p:nvPr/>
            </p:nvSpPr>
            <p:spPr>
              <a:xfrm>
                <a:off x="1941679" y="2213328"/>
                <a:ext cx="1478674" cy="578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𝜉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YM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140FE4-E8A1-0A77-A460-EEE1E91F6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679" y="2213328"/>
                <a:ext cx="1478674" cy="578235"/>
              </a:xfrm>
              <a:prstGeom prst="rect">
                <a:avLst/>
              </a:prstGeom>
              <a:blipFill>
                <a:blip r:embed="rId5"/>
                <a:stretch>
                  <a:fillRect l="-4274" t="-2174" r="-855" b="-1304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D1CED4-4392-E828-CC13-2C25D4FE4123}"/>
                  </a:ext>
                </a:extLst>
              </p:cNvPr>
              <p:cNvSpPr txBox="1"/>
              <p:nvPr/>
            </p:nvSpPr>
            <p:spPr>
              <a:xfrm>
                <a:off x="6525685" y="2355171"/>
                <a:ext cx="1112420" cy="5879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/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D1CED4-4392-E828-CC13-2C25D4FE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685" y="2355171"/>
                <a:ext cx="1112420" cy="587981"/>
              </a:xfrm>
              <a:prstGeom prst="rect">
                <a:avLst/>
              </a:prstGeom>
              <a:blipFill>
                <a:blip r:embed="rId6"/>
                <a:stretch>
                  <a:fillRect l="-2247" r="-22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25CA2FF8-BE3D-F1FD-93CF-F4B324E05923}"/>
              </a:ext>
            </a:extLst>
          </p:cNvPr>
          <p:cNvSpPr/>
          <p:nvPr/>
        </p:nvSpPr>
        <p:spPr>
          <a:xfrm>
            <a:off x="7658035" y="3278293"/>
            <a:ext cx="1958400" cy="1930400"/>
          </a:xfrm>
          <a:prstGeom prst="ellipse">
            <a:avLst/>
          </a:prstGeom>
          <a:gradFill flip="none" rotWithShape="1">
            <a:gsLst>
              <a:gs pos="20000">
                <a:srgbClr val="BDFCFF">
                  <a:shade val="30000"/>
                  <a:satMod val="115000"/>
                  <a:alpha val="0"/>
                </a:srgbClr>
              </a:gs>
              <a:gs pos="61000">
                <a:srgbClr val="B1EBEE">
                  <a:alpha val="88000"/>
                </a:srgbClr>
              </a:gs>
              <a:gs pos="100000">
                <a:srgbClr val="BDFC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4" name="Multiply 13">
            <a:extLst>
              <a:ext uri="{FF2B5EF4-FFF2-40B4-BE49-F238E27FC236}">
                <a16:creationId xmlns:a16="http://schemas.microsoft.com/office/drawing/2014/main" id="{DD5FFEFA-67C1-4315-1400-92FCEFB09069}"/>
              </a:ext>
            </a:extLst>
          </p:cNvPr>
          <p:cNvSpPr/>
          <p:nvPr/>
        </p:nvSpPr>
        <p:spPr>
          <a:xfrm>
            <a:off x="7608654" y="3718883"/>
            <a:ext cx="284839" cy="301553"/>
          </a:xfrm>
          <a:prstGeom prst="mathMultiply">
            <a:avLst>
              <a:gd name="adj1" fmla="val 4261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Multiply 14">
            <a:extLst>
              <a:ext uri="{FF2B5EF4-FFF2-40B4-BE49-F238E27FC236}">
                <a16:creationId xmlns:a16="http://schemas.microsoft.com/office/drawing/2014/main" id="{17C4E8C4-BB51-88DD-FCD0-9ABAAB1A3D22}"/>
              </a:ext>
            </a:extLst>
          </p:cNvPr>
          <p:cNvSpPr/>
          <p:nvPr/>
        </p:nvSpPr>
        <p:spPr>
          <a:xfrm>
            <a:off x="8933744" y="3241227"/>
            <a:ext cx="284839" cy="301553"/>
          </a:xfrm>
          <a:prstGeom prst="mathMultiply">
            <a:avLst>
              <a:gd name="adj1" fmla="val 4261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2FF87DD-33DF-AA01-71A1-37E4743036DC}"/>
              </a:ext>
            </a:extLst>
          </p:cNvPr>
          <p:cNvSpPr/>
          <p:nvPr/>
        </p:nvSpPr>
        <p:spPr>
          <a:xfrm>
            <a:off x="7808118" y="3453748"/>
            <a:ext cx="1271587" cy="618190"/>
          </a:xfrm>
          <a:custGeom>
            <a:avLst/>
            <a:gdLst>
              <a:gd name="csX0" fmla="*/ 0 w 1212427"/>
              <a:gd name="csY0" fmla="*/ 535093 h 746534"/>
              <a:gd name="csX1" fmla="*/ 724747 w 1212427"/>
              <a:gd name="csY1" fmla="*/ 717973 h 746534"/>
              <a:gd name="csX2" fmla="*/ 1212427 w 1212427"/>
              <a:gd name="csY2" fmla="*/ 0 h 7465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212427" h="746534">
                <a:moveTo>
                  <a:pt x="0" y="535093"/>
                </a:moveTo>
                <a:cubicBezTo>
                  <a:pt x="261338" y="671124"/>
                  <a:pt x="522676" y="807155"/>
                  <a:pt x="724747" y="717973"/>
                </a:cubicBezTo>
                <a:cubicBezTo>
                  <a:pt x="926818" y="628791"/>
                  <a:pt x="1128889" y="117404"/>
                  <a:pt x="1212427" y="0"/>
                </a:cubicBezTo>
              </a:path>
            </a:pathLst>
          </a:custGeom>
          <a:noFill/>
          <a:ln w="412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0D5CBA-66FA-F286-E39B-AE7EC8D027DE}"/>
              </a:ext>
            </a:extLst>
          </p:cNvPr>
          <p:cNvSpPr txBox="1"/>
          <p:nvPr/>
        </p:nvSpPr>
        <p:spPr>
          <a:xfrm>
            <a:off x="6551943" y="3484740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kern="1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Instanton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EDD3E9-0505-9955-14BC-A083965A32A6}"/>
              </a:ext>
            </a:extLst>
          </p:cNvPr>
          <p:cNvSpPr txBox="1"/>
          <p:nvPr/>
        </p:nvSpPr>
        <p:spPr>
          <a:xfrm>
            <a:off x="8993957" y="2986974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kern="1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Anti-instanton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C7FCFCE6-6A83-F22E-1850-EB8958D7900A}"/>
              </a:ext>
            </a:extLst>
          </p:cNvPr>
          <p:cNvSpPr txBox="1">
            <a:spLocks noChangeArrowheads="1"/>
          </p:cNvSpPr>
          <p:nvPr/>
        </p:nvSpPr>
        <p:spPr>
          <a:xfrm>
            <a:off x="1633038" y="1698422"/>
            <a:ext cx="2052965" cy="5131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Gradient Flow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DC761C33-995B-F0CD-F704-E746E939A3FB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0" y="1723290"/>
            <a:ext cx="4369438" cy="5131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Annealing flow(Equation of motion flow)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B65751-5732-F9B1-29E5-7634691483FE}"/>
              </a:ext>
            </a:extLst>
          </p:cNvPr>
          <p:cNvSpPr txBox="1"/>
          <p:nvPr/>
        </p:nvSpPr>
        <p:spPr>
          <a:xfrm>
            <a:off x="7815701" y="6017584"/>
            <a:ext cx="418165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Grabowska, Kaplan, Phys. Rev. D. 94, 114504 (2016)</a:t>
            </a:r>
            <a:endParaRPr lang="en-CN" sz="1400" dirty="0"/>
          </a:p>
          <a:p>
            <a:r>
              <a:rPr lang="en-CN" sz="1400" dirty="0"/>
              <a:t>Kaplan, Sen, </a:t>
            </a:r>
            <a:r>
              <a:rPr lang="en-US" sz="1400" dirty="0"/>
              <a:t>arXiv:2412.02024</a:t>
            </a:r>
            <a:endParaRPr lang="en-CN" sz="1400" dirty="0"/>
          </a:p>
          <a:p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3">
                <a:extLst>
                  <a:ext uri="{FF2B5EF4-FFF2-40B4-BE49-F238E27FC236}">
                    <a16:creationId xmlns:a16="http://schemas.microsoft.com/office/drawing/2014/main" id="{A4B8735B-4EFA-7BDC-A6DF-A0F0F3E0819D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94456" y="5425208"/>
                <a:ext cx="4272489" cy="73866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Physical gauge field damps out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  <m:t>𝜉</m:t>
                        </m:r>
                        <m:sSup>
                          <m:sSup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  <a:ea typeface="Songti TC" panose="02010600040101010101" pitchFamily="2" charset="-12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Songti TC" panose="02010600040101010101" pitchFamily="2" charset="-12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Songti TC" panose="02010600040101010101" pitchFamily="2" charset="-12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begChr m:val="|"/>
                            <m:endChr m:val="|"/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  <a:ea typeface="Songti TC" panose="02010600040101010101" pitchFamily="2" charset="-12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Songti TC" panose="02010600040101010101" pitchFamily="2" charset="-12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</m:d>
                        <m:r>
                          <m:rPr>
                            <m:lit/>
                          </m:rP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  <m:t>m</m:t>
                        </m:r>
                      </m:sup>
                    </m:sSup>
                  </m:oMath>
                </a14:m>
                <a:endParaRPr lang="en-US" altLang="zh-CN" sz="1800" b="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3">
                <a:extLst>
                  <a:ext uri="{FF2B5EF4-FFF2-40B4-BE49-F238E27FC236}">
                    <a16:creationId xmlns:a16="http://schemas.microsoft.com/office/drawing/2014/main" id="{A4B8735B-4EFA-7BDC-A6DF-A0F0F3E08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56" y="5425208"/>
                <a:ext cx="4272489" cy="738664"/>
              </a:xfrm>
              <a:prstGeom prst="rect">
                <a:avLst/>
              </a:prstGeom>
              <a:blipFill>
                <a:blip r:embed="rId7"/>
                <a:stretch>
                  <a:fillRect l="-118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3">
            <a:extLst>
              <a:ext uri="{FF2B5EF4-FFF2-40B4-BE49-F238E27FC236}">
                <a16:creationId xmlns:a16="http://schemas.microsoft.com/office/drawing/2014/main" id="{09193799-C188-8BDF-0617-9BD3DC9C2679}"/>
              </a:ext>
            </a:extLst>
          </p:cNvPr>
          <p:cNvSpPr txBox="1">
            <a:spLocks noChangeArrowheads="1"/>
          </p:cNvSpPr>
          <p:nvPr/>
        </p:nvSpPr>
        <p:spPr>
          <a:xfrm>
            <a:off x="7475034" y="5514600"/>
            <a:ext cx="4272489" cy="738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Omitting many caveats</a:t>
            </a:r>
            <a:endParaRPr lang="en-US" altLang="zh-CN" sz="1800" b="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7E81843-E4D1-A2B4-A9DD-7AF0878484A6}"/>
                  </a:ext>
                </a:extLst>
              </p:cNvPr>
              <p:cNvSpPr txBox="1"/>
              <p:nvPr/>
            </p:nvSpPr>
            <p:spPr>
              <a:xfrm>
                <a:off x="4037949" y="2238777"/>
                <a:ext cx="1934825" cy="574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</m:acc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𝜉𝜖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𝜆𝜇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7E81843-E4D1-A2B4-A9DD-7AF087848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949" y="2238777"/>
                <a:ext cx="1934825" cy="574709"/>
              </a:xfrm>
              <a:prstGeom prst="rect">
                <a:avLst/>
              </a:prstGeom>
              <a:blipFill>
                <a:blip r:embed="rId8"/>
                <a:stretch>
                  <a:fillRect l="-2597" t="-2174" r="-1299" b="-652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7AA85D-B689-2054-3F9B-1B295B0C20EE}"/>
              </a:ext>
            </a:extLst>
          </p:cNvPr>
          <p:cNvCxnSpPr>
            <a:cxnSpLocks/>
          </p:cNvCxnSpPr>
          <p:nvPr/>
        </p:nvCxnSpPr>
        <p:spPr>
          <a:xfrm>
            <a:off x="7893493" y="2526131"/>
            <a:ext cx="1100464" cy="0"/>
          </a:xfrm>
          <a:prstGeom prst="straightConnector1">
            <a:avLst/>
          </a:prstGeom>
          <a:ln>
            <a:solidFill>
              <a:srgbClr val="9B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18A9BE7-AD92-AA08-C26F-DB30B4FCAE2B}"/>
              </a:ext>
            </a:extLst>
          </p:cNvPr>
          <p:cNvSpPr txBox="1"/>
          <p:nvPr/>
        </p:nvSpPr>
        <p:spPr>
          <a:xfrm>
            <a:off x="7819475" y="219662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CN" dirty="0"/>
              <a:t>n a slab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B9CE036-32D5-718B-8099-B9F5C001F4C6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3512094" y="2526131"/>
            <a:ext cx="525855" cy="1"/>
          </a:xfrm>
          <a:prstGeom prst="straightConnector1">
            <a:avLst/>
          </a:prstGeom>
          <a:ln>
            <a:solidFill>
              <a:srgbClr val="9B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AB37DCD-4910-A6BE-34B0-74086EC56156}"/>
                  </a:ext>
                </a:extLst>
              </p:cNvPr>
              <p:cNvSpPr txBox="1"/>
              <p:nvPr/>
            </p:nvSpPr>
            <p:spPr>
              <a:xfrm>
                <a:off x="9076163" y="2320674"/>
                <a:ext cx="3050387" cy="319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</m:acc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=0.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AB37DCD-4910-A6BE-34B0-74086EC56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6163" y="2320674"/>
                <a:ext cx="3050387" cy="319062"/>
              </a:xfrm>
              <a:prstGeom prst="rect">
                <a:avLst/>
              </a:prstGeom>
              <a:blipFill>
                <a:blip r:embed="rId9"/>
                <a:stretch>
                  <a:fillRect l="-415" b="-2307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65F751A-A88F-74B5-9CC6-C0C24895E863}"/>
                  </a:ext>
                </a:extLst>
              </p:cNvPr>
              <p:cNvSpPr txBox="1"/>
              <p:nvPr/>
            </p:nvSpPr>
            <p:spPr>
              <a:xfrm>
                <a:off x="7959942" y="2571342"/>
                <a:ext cx="83926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/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65F751A-A88F-74B5-9CC6-C0C24895E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942" y="2571342"/>
                <a:ext cx="839269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585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4C1E9-905F-DF2C-07C5-259448E5C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56DE20E5-34EC-F25C-2CFF-40E75BF2ED1F}"/>
              </a:ext>
            </a:extLst>
          </p:cNvPr>
          <p:cNvGrpSpPr/>
          <p:nvPr/>
        </p:nvGrpSpPr>
        <p:grpSpPr>
          <a:xfrm>
            <a:off x="959551" y="340946"/>
            <a:ext cx="5105087" cy="963734"/>
            <a:chOff x="657210" y="372731"/>
            <a:chExt cx="510508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2762970D-C46C-470B-159A-94784FFC5D34}"/>
                </a:ext>
              </a:extLst>
            </p:cNvPr>
            <p:cNvSpPr txBox="1"/>
            <p:nvPr/>
          </p:nvSpPr>
          <p:spPr>
            <a:xfrm>
              <a:off x="657211" y="372731"/>
              <a:ext cx="47226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Gradient Flow on Lattice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7722801E-4E91-2350-E53A-49ED063F802A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格点上的梯度流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6A03B7E9-6DBC-632B-9F36-4723A7F87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F29011CA-AFE8-3724-BD18-BCED63CDC1F9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0156C16B-37D1-3436-CB2E-DF0DEEF498EE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44F890-CF7C-0313-EE22-71D3C1F4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14</a:t>
            </a:fld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B959BC4-BA01-AD62-00B0-CE22C4A9A3ED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34480" y="1219200"/>
                <a:ext cx="11113043" cy="453108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In 2+1D, with a Wilson action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                       comes a ‘Wilson flow’ into the extra dimension as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The Euler scheme for numerical calculation of the ‘Wilson flow’ equation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b="0" i="1" smtClean="0">
                        <a:latin typeface="Cambria Math" panose="02040503050406030204" pitchFamily="18" charset="0"/>
                        <a:ea typeface="Songti TC" panose="02010600040101010101" pitchFamily="2" charset="-120"/>
                        <a:cs typeface="Times New Roman" panose="02020603050405020304" pitchFamily="18" charset="0"/>
                      </a:rPr>
                      <m:t>U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Songti TC" panose="02010600040101010101" pitchFamily="2" charset="-120"/>
                        <a:cs typeface="Times New Roman" panose="02020603050405020304" pitchFamily="18" charset="0"/>
                      </a:rPr>
                      <m:t>(1)</m:t>
                    </m:r>
                  </m:oMath>
                </a14:m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 field, the scheme only converge when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Songti TC" panose="02010600040101010101" pitchFamily="2" charset="-120"/>
                        <a:cs typeface="Times New Roman" panose="02020603050405020304" pitchFamily="18" charset="0"/>
                      </a:rPr>
                      <m:t>𝜖𝜉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Songti TC" panose="02010600040101010101" pitchFamily="2" charset="-12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1800" b="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800" dirty="0">
                    <a:ea typeface="Songti TC" panose="02010600040101010101" pitchFamily="2" charset="-120"/>
                    <a:cs typeface="Times New Roman" panose="02020603050405020304" pitchFamily="18" charset="0"/>
                  </a:rPr>
                  <a:t>Set Boundary as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sz="1800" dirty="0">
                    <a:ea typeface="Songti TC" panose="02010600040101010101" pitchFamily="2" charset="-120"/>
                    <a:cs typeface="Times New Roman" panose="02020603050405020304" pitchFamily="18" charset="0"/>
                  </a:rPr>
                  <a:t>In continuum, we expect the flow to bulk as</a:t>
                </a:r>
                <a:endParaRPr lang="en-US" altLang="zh-CN" sz="1800" b="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B959BC4-BA01-AD62-00B0-CE22C4A9A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0" y="1219200"/>
                <a:ext cx="11113043" cy="4531080"/>
              </a:xfrm>
              <a:prstGeom prst="rect">
                <a:avLst/>
              </a:prstGeom>
              <a:blipFill>
                <a:blip r:embed="rId4"/>
                <a:stretch>
                  <a:fillRect l="-3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AAA9D3-1759-804C-5CEE-5D4291411204}"/>
                  </a:ext>
                </a:extLst>
              </p:cNvPr>
              <p:cNvSpPr txBox="1"/>
              <p:nvPr/>
            </p:nvSpPr>
            <p:spPr>
              <a:xfrm>
                <a:off x="4066384" y="2247820"/>
                <a:ext cx="5150321" cy="8899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)≡−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),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≡1</m:t>
                      </m:r>
                    </m:oMath>
                  </m:oMathPara>
                </a14:m>
                <a:endParaRPr lang="en-US" b="0" dirty="0"/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AAA9D3-1759-804C-5CEE-5D4291411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6384" y="2247820"/>
                <a:ext cx="5150321" cy="889924"/>
              </a:xfrm>
              <a:prstGeom prst="rect">
                <a:avLst/>
              </a:prstGeom>
              <a:blipFill>
                <a:blip r:embed="rId5"/>
                <a:stretch>
                  <a:fillRect l="-739" t="-2817" r="-73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1EFEAF-167B-08DD-F0B7-7C2CCF3B410E}"/>
                  </a:ext>
                </a:extLst>
              </p:cNvPr>
              <p:cNvSpPr txBox="1"/>
              <p:nvPr/>
            </p:nvSpPr>
            <p:spPr>
              <a:xfrm>
                <a:off x="4212001" y="1239795"/>
                <a:ext cx="4087273" cy="693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Re</m:t>
                              </m:r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i="0" smtClean="0">
                                          <a:latin typeface="Cambria Math" panose="02040503050406030204" pitchFamily="18" charset="0"/>
                                        </a:rPr>
                                        <m:t>plaquette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i="0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1EFEAF-167B-08DD-F0B7-7C2CCF3B4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1" y="1239795"/>
                <a:ext cx="4087273" cy="693395"/>
              </a:xfrm>
              <a:prstGeom prst="rect">
                <a:avLst/>
              </a:prstGeom>
              <a:blipFill>
                <a:blip r:embed="rId6"/>
                <a:stretch>
                  <a:fillRect l="-929" t="-139286" b="-187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DF6CC9-15F4-E4F5-7562-7B7751FEAED8}"/>
                  </a:ext>
                </a:extLst>
              </p:cNvPr>
              <p:cNvSpPr txBox="1"/>
              <p:nvPr/>
            </p:nvSpPr>
            <p:spPr>
              <a:xfrm>
                <a:off x="4275203" y="3484740"/>
                <a:ext cx="2813975" cy="324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𝜖𝜉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sup>
                      </m:sSup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DF6CC9-15F4-E4F5-7562-7B7751FEA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203" y="3484740"/>
                <a:ext cx="2813975" cy="324641"/>
              </a:xfrm>
              <a:prstGeom prst="rect">
                <a:avLst/>
              </a:prstGeom>
              <a:blipFill>
                <a:blip r:embed="rId7"/>
                <a:stretch>
                  <a:fillRect l="-1345" t="-3846" b="-1923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AA4DBD87-78FD-D32C-D900-40EAE0BA4FE1}"/>
              </a:ext>
            </a:extLst>
          </p:cNvPr>
          <p:cNvGrpSpPr/>
          <p:nvPr/>
        </p:nvGrpSpPr>
        <p:grpSpPr>
          <a:xfrm>
            <a:off x="9437694" y="1112223"/>
            <a:ext cx="2474924" cy="1591153"/>
            <a:chOff x="7527432" y="3415745"/>
            <a:chExt cx="3790409" cy="282351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81314D4-8BE0-F2AB-A2E4-7C2D59239C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30870" y="6083085"/>
              <a:ext cx="1342318" cy="7084"/>
            </a:xfrm>
            <a:prstGeom prst="line">
              <a:avLst/>
            </a:prstGeom>
            <a:ln w="98425">
              <a:solidFill>
                <a:srgbClr val="CF152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0B7EB98-75C3-F0C2-78A2-18CB07A17D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31705" y="4843653"/>
              <a:ext cx="1342318" cy="7084"/>
            </a:xfrm>
            <a:prstGeom prst="line">
              <a:avLst/>
            </a:prstGeom>
            <a:ln w="98425">
              <a:solidFill>
                <a:srgbClr val="9B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E63CE95-C0D5-71DC-F1F8-D1F8728E0C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46351" y="3549557"/>
              <a:ext cx="1342318" cy="7084"/>
            </a:xfrm>
            <a:prstGeom prst="line">
              <a:avLst/>
            </a:prstGeom>
            <a:ln w="98425">
              <a:solidFill>
                <a:srgbClr val="00257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D4F5588-C6FA-2F37-E00D-0CC8E18F882D}"/>
                </a:ext>
              </a:extLst>
            </p:cNvPr>
            <p:cNvCxnSpPr>
              <a:cxnSpLocks/>
            </p:cNvCxnSpPr>
            <p:nvPr/>
          </p:nvCxnSpPr>
          <p:spPr>
            <a:xfrm>
              <a:off x="7664168" y="4836674"/>
              <a:ext cx="0" cy="1224000"/>
            </a:xfrm>
            <a:prstGeom prst="line">
              <a:avLst/>
            </a:prstGeom>
            <a:ln w="98425">
              <a:solidFill>
                <a:srgbClr val="CF152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C51384D-2A31-B4A5-C60C-26E54C17D11F}"/>
                </a:ext>
              </a:extLst>
            </p:cNvPr>
            <p:cNvCxnSpPr>
              <a:cxnSpLocks/>
            </p:cNvCxnSpPr>
            <p:nvPr/>
          </p:nvCxnSpPr>
          <p:spPr>
            <a:xfrm>
              <a:off x="7660628" y="3567850"/>
              <a:ext cx="0" cy="1224000"/>
            </a:xfrm>
            <a:prstGeom prst="line">
              <a:avLst/>
            </a:prstGeom>
            <a:ln w="98425">
              <a:solidFill>
                <a:srgbClr val="00257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C81E624-AB7C-13DD-9169-6941D2A5A490}"/>
                </a:ext>
              </a:extLst>
            </p:cNvPr>
            <p:cNvSpPr/>
            <p:nvPr/>
          </p:nvSpPr>
          <p:spPr>
            <a:xfrm>
              <a:off x="7527432" y="3415745"/>
              <a:ext cx="268800" cy="269062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C2DE349-82F9-9EF9-C482-1B0823FC162C}"/>
                </a:ext>
              </a:extLst>
            </p:cNvPr>
            <p:cNvSpPr/>
            <p:nvPr/>
          </p:nvSpPr>
          <p:spPr>
            <a:xfrm>
              <a:off x="7530970" y="4705834"/>
              <a:ext cx="268800" cy="269062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9C50FF9-8C7A-B42C-9830-D6BE89194B66}"/>
                </a:ext>
              </a:extLst>
            </p:cNvPr>
            <p:cNvSpPr/>
            <p:nvPr/>
          </p:nvSpPr>
          <p:spPr>
            <a:xfrm>
              <a:off x="7530974" y="5949848"/>
              <a:ext cx="268800" cy="269062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E4C61A3-F5D3-57E8-564F-203004759E35}"/>
                </a:ext>
              </a:extLst>
            </p:cNvPr>
            <p:cNvCxnSpPr>
              <a:cxnSpLocks/>
            </p:cNvCxnSpPr>
            <p:nvPr/>
          </p:nvCxnSpPr>
          <p:spPr>
            <a:xfrm>
              <a:off x="8975524" y="4840216"/>
              <a:ext cx="0" cy="1224000"/>
            </a:xfrm>
            <a:prstGeom prst="line">
              <a:avLst/>
            </a:prstGeom>
            <a:ln w="98425">
              <a:solidFill>
                <a:srgbClr val="CF152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8242AFC-B9FB-ECA1-B33D-73154777FB36}"/>
                </a:ext>
              </a:extLst>
            </p:cNvPr>
            <p:cNvCxnSpPr>
              <a:cxnSpLocks/>
            </p:cNvCxnSpPr>
            <p:nvPr/>
          </p:nvCxnSpPr>
          <p:spPr>
            <a:xfrm>
              <a:off x="8971984" y="3571392"/>
              <a:ext cx="0" cy="1224000"/>
            </a:xfrm>
            <a:prstGeom prst="line">
              <a:avLst/>
            </a:prstGeom>
            <a:ln w="98425">
              <a:solidFill>
                <a:srgbClr val="00257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04B6602-DDAF-344A-960F-6A8601B521CB}"/>
                </a:ext>
              </a:extLst>
            </p:cNvPr>
            <p:cNvSpPr/>
            <p:nvPr/>
          </p:nvSpPr>
          <p:spPr>
            <a:xfrm>
              <a:off x="8838788" y="3419287"/>
              <a:ext cx="268800" cy="269062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1D0B72C-C5EF-FE82-5E29-A3E09B6734E2}"/>
                </a:ext>
              </a:extLst>
            </p:cNvPr>
            <p:cNvSpPr/>
            <p:nvPr/>
          </p:nvSpPr>
          <p:spPr>
            <a:xfrm>
              <a:off x="8842326" y="4709376"/>
              <a:ext cx="268800" cy="269062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72F30C1-9440-E189-9DF0-992E8AE89D8A}"/>
                </a:ext>
              </a:extLst>
            </p:cNvPr>
            <p:cNvSpPr/>
            <p:nvPr/>
          </p:nvSpPr>
          <p:spPr>
            <a:xfrm>
              <a:off x="8842330" y="5953390"/>
              <a:ext cx="268800" cy="269062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A2433C7-905E-45C3-9A51-1114095261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57917" y="6106983"/>
              <a:ext cx="1342318" cy="7084"/>
            </a:xfrm>
            <a:prstGeom prst="line">
              <a:avLst/>
            </a:prstGeom>
            <a:ln w="984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2F38369-6325-4B3F-9537-293061383E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51287" y="4860460"/>
              <a:ext cx="1342318" cy="7084"/>
            </a:xfrm>
            <a:prstGeom prst="line">
              <a:avLst/>
            </a:prstGeom>
            <a:ln w="98425">
              <a:solidFill>
                <a:srgbClr val="9B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2892337-508C-8EAF-6896-98077A3503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51287" y="3579866"/>
              <a:ext cx="1342318" cy="7084"/>
            </a:xfrm>
            <a:prstGeom prst="line">
              <a:avLst/>
            </a:prstGeom>
            <a:ln w="984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2F8A504-6311-7846-D935-72B202ED1EA4}"/>
                </a:ext>
              </a:extLst>
            </p:cNvPr>
            <p:cNvCxnSpPr>
              <a:cxnSpLocks/>
            </p:cNvCxnSpPr>
            <p:nvPr/>
          </p:nvCxnSpPr>
          <p:spPr>
            <a:xfrm>
              <a:off x="9860253" y="4857023"/>
              <a:ext cx="0" cy="1224000"/>
            </a:xfrm>
            <a:prstGeom prst="line">
              <a:avLst/>
            </a:prstGeom>
            <a:ln w="984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22A89A4-AFCE-DC7E-2B4F-65EC23E1546C}"/>
                </a:ext>
              </a:extLst>
            </p:cNvPr>
            <p:cNvCxnSpPr>
              <a:cxnSpLocks/>
            </p:cNvCxnSpPr>
            <p:nvPr/>
          </p:nvCxnSpPr>
          <p:spPr>
            <a:xfrm>
              <a:off x="9856713" y="3588199"/>
              <a:ext cx="0" cy="1224000"/>
            </a:xfrm>
            <a:prstGeom prst="line">
              <a:avLst/>
            </a:prstGeom>
            <a:ln w="984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EB06F87-8438-5962-9B63-03E9FC5BC2F2}"/>
                </a:ext>
              </a:extLst>
            </p:cNvPr>
            <p:cNvSpPr/>
            <p:nvPr/>
          </p:nvSpPr>
          <p:spPr>
            <a:xfrm>
              <a:off x="9723517" y="3436094"/>
              <a:ext cx="268800" cy="269062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C6641DD-83D8-76FF-2CDF-04BAF8B28816}"/>
                </a:ext>
              </a:extLst>
            </p:cNvPr>
            <p:cNvSpPr/>
            <p:nvPr/>
          </p:nvSpPr>
          <p:spPr>
            <a:xfrm>
              <a:off x="9727055" y="4726183"/>
              <a:ext cx="268800" cy="269062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A11DF09-E834-9D58-F084-8DE0EAEAFA5F}"/>
                </a:ext>
              </a:extLst>
            </p:cNvPr>
            <p:cNvSpPr/>
            <p:nvPr/>
          </p:nvSpPr>
          <p:spPr>
            <a:xfrm>
              <a:off x="9727059" y="5970197"/>
              <a:ext cx="268800" cy="269062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F8CF9B0-324C-381B-C677-076CFC40B396}"/>
                </a:ext>
              </a:extLst>
            </p:cNvPr>
            <p:cNvCxnSpPr>
              <a:cxnSpLocks/>
            </p:cNvCxnSpPr>
            <p:nvPr/>
          </p:nvCxnSpPr>
          <p:spPr>
            <a:xfrm>
              <a:off x="11182235" y="4849929"/>
              <a:ext cx="0" cy="1224000"/>
            </a:xfrm>
            <a:prstGeom prst="line">
              <a:avLst/>
            </a:prstGeom>
            <a:ln w="984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E249E5E-E25D-EFEF-8DD1-3745485D684F}"/>
                </a:ext>
              </a:extLst>
            </p:cNvPr>
            <p:cNvCxnSpPr>
              <a:cxnSpLocks/>
            </p:cNvCxnSpPr>
            <p:nvPr/>
          </p:nvCxnSpPr>
          <p:spPr>
            <a:xfrm>
              <a:off x="11178695" y="3581105"/>
              <a:ext cx="0" cy="1224000"/>
            </a:xfrm>
            <a:prstGeom prst="line">
              <a:avLst/>
            </a:prstGeom>
            <a:ln w="984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89F417D-A71F-ECE5-0F39-5F656BD47DE8}"/>
                </a:ext>
              </a:extLst>
            </p:cNvPr>
            <p:cNvSpPr/>
            <p:nvPr/>
          </p:nvSpPr>
          <p:spPr>
            <a:xfrm>
              <a:off x="11045499" y="3429000"/>
              <a:ext cx="268800" cy="269062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81DAE5F-8F97-EAC2-CE58-CE8054758C0D}"/>
                </a:ext>
              </a:extLst>
            </p:cNvPr>
            <p:cNvSpPr/>
            <p:nvPr/>
          </p:nvSpPr>
          <p:spPr>
            <a:xfrm>
              <a:off x="11049037" y="4719089"/>
              <a:ext cx="268800" cy="269062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52D46A7-01C9-EAF5-3878-F503C9B51D0D}"/>
                </a:ext>
              </a:extLst>
            </p:cNvPr>
            <p:cNvSpPr/>
            <p:nvPr/>
          </p:nvSpPr>
          <p:spPr>
            <a:xfrm>
              <a:off x="11049041" y="5963103"/>
              <a:ext cx="268800" cy="269062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64" name="Right Arrow 63">
              <a:extLst>
                <a:ext uri="{FF2B5EF4-FFF2-40B4-BE49-F238E27FC236}">
                  <a16:creationId xmlns:a16="http://schemas.microsoft.com/office/drawing/2014/main" id="{371C68A3-C0F3-746A-15E8-0F03CD27947F}"/>
                </a:ext>
              </a:extLst>
            </p:cNvPr>
            <p:cNvSpPr/>
            <p:nvPr/>
          </p:nvSpPr>
          <p:spPr>
            <a:xfrm>
              <a:off x="9266663" y="4758617"/>
              <a:ext cx="334537" cy="269062"/>
            </a:xfrm>
            <a:prstGeom prst="rightArrow">
              <a:avLst>
                <a:gd name="adj1" fmla="val 50000"/>
                <a:gd name="adj2" fmla="val 58289"/>
              </a:avLst>
            </a:prstGeom>
            <a:solidFill>
              <a:srgbClr val="9B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pic>
        <p:nvPicPr>
          <p:cNvPr id="66" name="Picture 65" descr="A graph of a line graph&#10;&#10;Description automatically generated">
            <a:extLst>
              <a:ext uri="{FF2B5EF4-FFF2-40B4-BE49-F238E27FC236}">
                <a16:creationId xmlns:a16="http://schemas.microsoft.com/office/drawing/2014/main" id="{BFDEEA87-F3C3-4DEE-A47F-4A9518C9DA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3190" y="3237152"/>
            <a:ext cx="4296125" cy="3220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4EAE8DE-4F65-11DF-76E9-65308242C0F7}"/>
                  </a:ext>
                </a:extLst>
              </p:cNvPr>
              <p:cNvSpPr txBox="1"/>
              <p:nvPr/>
            </p:nvSpPr>
            <p:spPr>
              <a:xfrm>
                <a:off x="2855787" y="4613971"/>
                <a:ext cx="2475100" cy="567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4EAE8DE-4F65-11DF-76E9-65308242C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787" y="4613971"/>
                <a:ext cx="2475100" cy="567207"/>
              </a:xfrm>
              <a:prstGeom prst="rect">
                <a:avLst/>
              </a:prstGeom>
              <a:blipFill>
                <a:blip r:embed="rId9"/>
                <a:stretch>
                  <a:fillRect l="-1531" t="-6522" b="-652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72384DD-98C5-C4F9-3852-86DB8E6DFAD5}"/>
                  </a:ext>
                </a:extLst>
              </p:cNvPr>
              <p:cNvSpPr txBox="1"/>
              <p:nvPr/>
            </p:nvSpPr>
            <p:spPr>
              <a:xfrm>
                <a:off x="5186926" y="5171464"/>
                <a:ext cx="1253420" cy="4832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p>
                      </m:sSup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72384DD-98C5-C4F9-3852-86DB8E6DF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926" y="5171464"/>
                <a:ext cx="1253420" cy="483274"/>
              </a:xfrm>
              <a:prstGeom prst="rect">
                <a:avLst/>
              </a:prstGeom>
              <a:blipFill>
                <a:blip r:embed="rId10"/>
                <a:stretch>
                  <a:fillRect l="-1010" t="-256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F6B8583C-693B-98A9-9948-73D10DDED3D9}"/>
              </a:ext>
            </a:extLst>
          </p:cNvPr>
          <p:cNvSpPr txBox="1"/>
          <p:nvPr/>
        </p:nvSpPr>
        <p:spPr>
          <a:xfrm>
            <a:off x="634480" y="6107704"/>
            <a:ext cx="4110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Lüscher</a:t>
            </a:r>
            <a:r>
              <a:rPr lang="en-US" sz="1400" dirty="0"/>
              <a:t>, Commun. Math. Phys. 93, 899–919 (2010)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3">
                <a:extLst>
                  <a:ext uri="{FF2B5EF4-FFF2-40B4-BE49-F238E27FC236}">
                    <a16:creationId xmlns:a16="http://schemas.microsoft.com/office/drawing/2014/main" id="{3EE7E056-9655-ABE6-BA6C-4E7EC521BB37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474355" y="6245847"/>
                <a:ext cx="4272489" cy="73866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Songti TC" panose="02010600040101010101" pitchFamily="2" charset="-120"/>
                          <a:cs typeface="Times New Roman" panose="02020603050405020304" pitchFamily="18" charset="0"/>
                        </a:rPr>
                        <m:t>𝜉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Songti TC" panose="02010600040101010101" pitchFamily="2" charset="-120"/>
                          <a:cs typeface="Times New Roman" panose="02020603050405020304" pitchFamily="18" charset="0"/>
                        </a:rPr>
                        <m:t>=3, 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Songti TC" panose="02010600040101010101" pitchFamily="2" charset="-120"/>
                          <a:cs typeface="Times New Roman" panose="02020603050405020304" pitchFamily="18" charset="0"/>
                        </a:rPr>
                        <m:t>𝜖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Songti TC" panose="02010600040101010101" pitchFamily="2" charset="-120"/>
                          <a:cs typeface="Times New Roman" panose="02020603050405020304" pitchFamily="18" charset="0"/>
                        </a:rPr>
                        <m:t>=1</m:t>
                      </m:r>
                      <m:r>
                        <m:rPr>
                          <m:lit/>
                        </m:rPr>
                        <a:rPr lang="en-US" altLang="zh-CN" sz="1800" b="0" i="1" smtClean="0">
                          <a:latin typeface="Cambria Math" panose="02040503050406030204" pitchFamily="18" charset="0"/>
                          <a:ea typeface="Songti TC" panose="02010600040101010101" pitchFamily="2" charset="-12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Songti TC" panose="02010600040101010101" pitchFamily="2" charset="-120"/>
                          <a:cs typeface="Times New Roman" panose="02020603050405020304" pitchFamily="18" charset="0"/>
                        </a:rPr>
                        <m:t>7</m:t>
                      </m:r>
                    </m:oMath>
                  </m:oMathPara>
                </a14:m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" name="Rectangle 3">
                <a:extLst>
                  <a:ext uri="{FF2B5EF4-FFF2-40B4-BE49-F238E27FC236}">
                    <a16:creationId xmlns:a16="http://schemas.microsoft.com/office/drawing/2014/main" id="{3EE7E056-9655-ABE6-BA6C-4E7EC521B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355" y="6245847"/>
                <a:ext cx="4272489" cy="7386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63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1FC51-40A1-F5ED-CCDF-3D971E985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6B95C710-6AB1-3EC9-098A-771E9D251481}"/>
              </a:ext>
            </a:extLst>
          </p:cNvPr>
          <p:cNvGrpSpPr/>
          <p:nvPr/>
        </p:nvGrpSpPr>
        <p:grpSpPr>
          <a:xfrm>
            <a:off x="959551" y="340946"/>
            <a:ext cx="6617967" cy="963734"/>
            <a:chOff x="657210" y="372731"/>
            <a:chExt cx="661796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15799F1F-7FD3-C008-55CD-018D77E30108}"/>
                </a:ext>
              </a:extLst>
            </p:cNvPr>
            <p:cNvSpPr txBox="1"/>
            <p:nvPr/>
          </p:nvSpPr>
          <p:spPr>
            <a:xfrm>
              <a:off x="657211" y="372731"/>
              <a:ext cx="66179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Equation of Motion Flow on Lattice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B90471CE-6C12-0DB6-6962-955C2B03A22E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格点上的运动方程流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501A3B35-A133-6B0D-C83F-B5BB6BB06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9A048693-2EBC-060C-6798-EDCBDD0A65EB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74DB87E-D8D3-1225-5BF7-AD34DC000D8A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49465B-3893-9B6D-6802-6C35F41A7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15</a:t>
            </a:fld>
            <a:endParaRPr lang="en-C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D5BD8E-F75D-EDCF-8D7F-167AA65088A4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18F7193C-D97D-55B7-1C47-070080E0A260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86880" y="1371600"/>
                <a:ext cx="11113043" cy="453108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We solve for Equation of Motion Flow by a gradient flow in an imaginary flow direction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Songti TC" panose="02010600040101010101" pitchFamily="2" charset="-120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On lattice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Only converging to some minimum point.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Set the boundary as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In continuum, we expect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18F7193C-D97D-55B7-1C47-070080E0A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80" y="1371600"/>
                <a:ext cx="11113043" cy="4531080"/>
              </a:xfrm>
              <a:prstGeom prst="rect">
                <a:avLst/>
              </a:prstGeom>
              <a:blipFill>
                <a:blip r:embed="rId4"/>
                <a:stretch>
                  <a:fillRect l="-3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74DEA3-844B-14FC-56A1-6FF70DE12D99}"/>
                  </a:ext>
                </a:extLst>
              </p:cNvPr>
              <p:cNvSpPr txBox="1"/>
              <p:nvPr/>
            </p:nvSpPr>
            <p:spPr>
              <a:xfrm>
                <a:off x="3782633" y="1967696"/>
                <a:ext cx="971804" cy="3043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74DEA3-844B-14FC-56A1-6FF70DE12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33" y="1967696"/>
                <a:ext cx="971804" cy="304379"/>
              </a:xfrm>
              <a:prstGeom prst="rect">
                <a:avLst/>
              </a:prstGeom>
              <a:blipFill>
                <a:blip r:embed="rId5"/>
                <a:stretch>
                  <a:fillRect l="-6494" r="-5195" b="-24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8856EE-48AD-A255-70A9-2D306BFD96B3}"/>
                  </a:ext>
                </a:extLst>
              </p:cNvPr>
              <p:cNvSpPr txBox="1"/>
              <p:nvPr/>
            </p:nvSpPr>
            <p:spPr>
              <a:xfrm>
                <a:off x="6343401" y="1965837"/>
                <a:ext cx="1435971" cy="306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</m:acc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𝜉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8856EE-48AD-A255-70A9-2D306BFD9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401" y="1965837"/>
                <a:ext cx="1435971" cy="306238"/>
              </a:xfrm>
              <a:prstGeom prst="rect">
                <a:avLst/>
              </a:prstGeom>
              <a:blipFill>
                <a:blip r:embed="rId6"/>
                <a:stretch>
                  <a:fillRect l="-4386" r="-2632" b="-2307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F3CE730-05C4-7C9F-2230-D43BCD1A7BAC}"/>
              </a:ext>
            </a:extLst>
          </p:cNvPr>
          <p:cNvCxnSpPr>
            <a:cxnSpLocks/>
          </p:cNvCxnSpPr>
          <p:nvPr/>
        </p:nvCxnSpPr>
        <p:spPr>
          <a:xfrm>
            <a:off x="5058137" y="2095018"/>
            <a:ext cx="1037863" cy="0"/>
          </a:xfrm>
          <a:prstGeom prst="straightConnector1">
            <a:avLst/>
          </a:prstGeom>
          <a:ln>
            <a:solidFill>
              <a:srgbClr val="9B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75028D-2137-2C32-3FF5-9243D8760932}"/>
                  </a:ext>
                </a:extLst>
              </p:cNvPr>
              <p:cNvSpPr txBox="1"/>
              <p:nvPr/>
            </p:nvSpPr>
            <p:spPr>
              <a:xfrm>
                <a:off x="2967163" y="2503998"/>
                <a:ext cx="5699381" cy="881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2+1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)≡−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),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≡1</m:t>
                      </m:r>
                    </m:oMath>
                  </m:oMathPara>
                </a14:m>
                <a:endParaRPr lang="en-US" b="0" dirty="0"/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75028D-2137-2C32-3FF5-9243D8760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163" y="2503998"/>
                <a:ext cx="5699381" cy="881716"/>
              </a:xfrm>
              <a:prstGeom prst="rect">
                <a:avLst/>
              </a:prstGeom>
              <a:blipFill>
                <a:blip r:embed="rId7"/>
                <a:stretch>
                  <a:fillRect t="-285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9C7995B-0F81-4677-3B95-47FD1A5BFE31}"/>
                  </a:ext>
                </a:extLst>
              </p:cNvPr>
              <p:cNvSpPr txBox="1"/>
              <p:nvPr/>
            </p:nvSpPr>
            <p:spPr>
              <a:xfrm>
                <a:off x="2430126" y="4069884"/>
                <a:ext cx="2475100" cy="567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9C7995B-0F81-4677-3B95-47FD1A5BF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126" y="4069884"/>
                <a:ext cx="2475100" cy="567207"/>
              </a:xfrm>
              <a:prstGeom prst="rect">
                <a:avLst/>
              </a:prstGeom>
              <a:blipFill>
                <a:blip r:embed="rId8"/>
                <a:stretch>
                  <a:fillRect l="-2041" t="-4348" b="-652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A graph of a graph&#10;&#10;Description automatically generated">
            <a:extLst>
              <a:ext uri="{FF2B5EF4-FFF2-40B4-BE49-F238E27FC236}">
                <a16:creationId xmlns:a16="http://schemas.microsoft.com/office/drawing/2014/main" id="{509F665C-13F4-13FC-27DF-763AFDB50E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9939" y="3001726"/>
            <a:ext cx="5045271" cy="37197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F5034D-0746-7C6C-80A7-7B7360E8E888}"/>
                  </a:ext>
                </a:extLst>
              </p:cNvPr>
              <p:cNvSpPr txBox="1"/>
              <p:nvPr/>
            </p:nvSpPr>
            <p:spPr>
              <a:xfrm>
                <a:off x="3859647" y="4869014"/>
                <a:ext cx="1127809" cy="4372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p>
                      </m:sSup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F5034D-0746-7C6C-80A7-7B7360E8E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647" y="4869014"/>
                <a:ext cx="1127809" cy="437236"/>
              </a:xfrm>
              <a:prstGeom prst="rect">
                <a:avLst/>
              </a:prstGeom>
              <a:blipFill>
                <a:blip r:embed="rId10"/>
                <a:stretch>
                  <a:fillRect l="-3333" r="-11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154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575C6-29B7-3607-31B4-10D155330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6B4C392D-DF0C-0D04-10EA-84D355B93CC4}"/>
              </a:ext>
            </a:extLst>
          </p:cNvPr>
          <p:cNvGrpSpPr/>
          <p:nvPr/>
        </p:nvGrpSpPr>
        <p:grpSpPr>
          <a:xfrm>
            <a:off x="959551" y="340946"/>
            <a:ext cx="5105087" cy="963734"/>
            <a:chOff x="657210" y="372731"/>
            <a:chExt cx="510508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511CED3A-D34C-038E-B54B-28728E327451}"/>
                </a:ext>
              </a:extLst>
            </p:cNvPr>
            <p:cNvSpPr txBox="1"/>
            <p:nvPr/>
          </p:nvSpPr>
          <p:spPr>
            <a:xfrm>
              <a:off x="657211" y="372731"/>
              <a:ext cx="39932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Lattice</a:t>
              </a:r>
              <a:r>
                <a:rPr lang="zh-CN" altLang="en-US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 </a:t>
              </a:r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Construction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7B9E7C6C-36AB-5E8C-E71A-31B57A21603B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格点构造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026EE391-DC8D-6D93-EFC7-48903D6F5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795B6992-EDBC-E3D8-4683-B0320903F04F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FA24B93-4F6F-49DD-E21B-1F8CCC1BD0AB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496713-B036-2F58-AE6C-420BC7FF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16</a:t>
            </a:fld>
            <a:endParaRPr lang="en-C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F88E8A-A295-64B6-3B06-EB4089B323DB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947908EA-8573-BF7E-AF7F-05A4AD527FB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86880" y="1371600"/>
                <a:ext cx="11113043" cy="453108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A lattice of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Songti TC" panose="02010600040101010101" pitchFamily="2" charset="-120"/>
                        <a:cs typeface="Times New Roman" panose="020206030504050203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Songti TC" panose="02010600040101010101" pitchFamily="2" charset="-120"/>
                        <a:cs typeface="Times New Roman" panose="020206030504050203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 b="0" i="1" smtClean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CN" sz="1800" dirty="0">
                    <a:latin typeface="+mn-lt"/>
                  </a:rPr>
                  <a:t> wi</a:t>
                </a:r>
                <a:r>
                  <a:rPr lang="en-US" sz="1800" dirty="0">
                    <a:latin typeface="+mn-lt"/>
                  </a:rPr>
                  <a:t>th</a:t>
                </a:r>
                <a:r>
                  <a:rPr lang="en-CN" sz="18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1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=3,4,5,0</m:t>
                    </m:r>
                  </m:oMath>
                </a14:m>
                <a:r>
                  <a:rPr lang="en-CN" sz="1800" dirty="0">
                    <a:latin typeface="+mn-lt"/>
                  </a:rPr>
                  <a:t> fermions coupled to a background gauge field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947908EA-8573-BF7E-AF7F-05A4AD527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80" y="1371600"/>
                <a:ext cx="11113043" cy="4531080"/>
              </a:xfrm>
              <a:prstGeom prst="rect">
                <a:avLst/>
              </a:prstGeom>
              <a:blipFill>
                <a:blip r:embed="rId4"/>
                <a:stretch>
                  <a:fillRect l="-228" t="-140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DD16DBB-356E-12E0-0932-D6AB5D8A3541}"/>
                  </a:ext>
                </a:extLst>
              </p:cNvPr>
              <p:cNvSpPr txBox="1"/>
              <p:nvPr/>
            </p:nvSpPr>
            <p:spPr>
              <a:xfrm>
                <a:off x="-1977657" y="1773968"/>
                <a:ext cx="12471991" cy="20949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  <m:sup/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</m:acc>
                        </m:e>
                      </m:nary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p>
                      </m:sSubSup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sub>
                                    <m:sup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bSup>
                                </m:e>
                              </m:acc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</m:sup>
                              </m:sSub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sub>
                                    <m:sup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acc>
                                    </m:sup>
                                  </m:sSubSup>
                                </m:e>
                              </m:acc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</m:acc>
                        </m:e>
                      </m:nary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𝑤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sub>
                                    <m:sup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bSup>
                                </m:e>
                              </m:acc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sub>
                                    <m:sup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bSup>
                                </m:e>
                              </m:acc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</m:sup>
                              </m:sSub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sub>
                                    <m:sup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acc>
                                    </m:sup>
                                  </m:sSubSup>
                                </m:e>
                              </m:acc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DD16DBB-356E-12E0-0932-D6AB5D8A3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77657" y="1773968"/>
                <a:ext cx="12471991" cy="2094932"/>
              </a:xfrm>
              <a:prstGeom prst="rect">
                <a:avLst/>
              </a:prstGeom>
              <a:blipFill>
                <a:blip r:embed="rId5"/>
                <a:stretch>
                  <a:fillRect t="-46988" b="-6325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2C5F39-3C5D-692B-C217-8EAC7C90290C}"/>
                  </a:ext>
                </a:extLst>
              </p:cNvPr>
              <p:cNvSpPr txBox="1"/>
              <p:nvPr/>
            </p:nvSpPr>
            <p:spPr>
              <a:xfrm>
                <a:off x="794456" y="3894615"/>
                <a:ext cx="9355831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,2+1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</m:acc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</m:sup>
                          </m:sSub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</m:sup>
                              </m:sSubSup>
                            </m:e>
                          </m:acc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</m:acc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</m:sup>
                          </m:sSub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acc>
                                </m:sup>
                              </m:sSubSup>
                            </m:e>
                          </m:acc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2C5F39-3C5D-692B-C217-8EAC7C902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56" y="3894615"/>
                <a:ext cx="9355831" cy="518604"/>
              </a:xfrm>
              <a:prstGeom prst="rect">
                <a:avLst/>
              </a:prstGeom>
              <a:blipFill>
                <a:blip r:embed="rId6"/>
                <a:stretch>
                  <a:fillRect l="-407" t="-4762" b="-119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A8BA09-9974-E9D9-7694-E4A4D54AF935}"/>
                  </a:ext>
                </a:extLst>
              </p:cNvPr>
              <p:cNvSpPr txBox="1"/>
              <p:nvPr/>
            </p:nvSpPr>
            <p:spPr>
              <a:xfrm>
                <a:off x="794456" y="4645142"/>
                <a:ext cx="5016951" cy="5826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,2+1</m:t>
                              </m:r>
                            </m:sup>
                          </m:sSubSup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acc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,2+1</m:t>
                              </m:r>
                            </m:sup>
                          </m:sSubSup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Tr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j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,2+1</m:t>
                                      </m:r>
                                    </m:sup>
                                  </m:sSub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A8BA09-9974-E9D9-7694-E4A4D54AF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56" y="4645142"/>
                <a:ext cx="5016951" cy="582660"/>
              </a:xfrm>
              <a:prstGeom prst="rect">
                <a:avLst/>
              </a:prstGeom>
              <a:blipFill>
                <a:blip r:embed="rId7"/>
                <a:stretch>
                  <a:fillRect t="-197872" b="-28510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00A1AF-BF80-A350-9AC7-4A8C19C168FC}"/>
                  </a:ext>
                </a:extLst>
              </p:cNvPr>
              <p:cNvSpPr txBox="1"/>
              <p:nvPr/>
            </p:nvSpPr>
            <p:spPr>
              <a:xfrm>
                <a:off x="8966801" y="1928334"/>
                <a:ext cx="3055067" cy="6738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p>
                          </m:sSup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p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00A1AF-BF80-A350-9AC7-4A8C19C16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6801" y="1928334"/>
                <a:ext cx="3055067" cy="673839"/>
              </a:xfrm>
              <a:prstGeom prst="rect">
                <a:avLst/>
              </a:prstGeom>
              <a:blipFill>
                <a:blip r:embed="rId8"/>
                <a:stretch>
                  <a:fillRect l="-1660" r="-415" b="-925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51B7CA2-B798-3492-4CA0-009ED053C73F}"/>
              </a:ext>
            </a:extLst>
          </p:cNvPr>
          <p:cNvCxnSpPr>
            <a:cxnSpLocks/>
          </p:cNvCxnSpPr>
          <p:nvPr/>
        </p:nvCxnSpPr>
        <p:spPr>
          <a:xfrm>
            <a:off x="5964865" y="2349795"/>
            <a:ext cx="2828261" cy="0"/>
          </a:xfrm>
          <a:prstGeom prst="straightConnector1">
            <a:avLst/>
          </a:prstGeom>
          <a:ln>
            <a:solidFill>
              <a:srgbClr val="9B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AD15E78-1C4E-D4D1-C900-34B1EA226AD6}"/>
              </a:ext>
            </a:extLst>
          </p:cNvPr>
          <p:cNvSpPr txBox="1"/>
          <p:nvPr/>
        </p:nvSpPr>
        <p:spPr>
          <a:xfrm>
            <a:off x="5964865" y="1933206"/>
            <a:ext cx="280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If with dynamic gauge field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6C69BA-007F-5537-C31D-7E15C6C51481}"/>
              </a:ext>
            </a:extLst>
          </p:cNvPr>
          <p:cNvSpPr txBox="1"/>
          <p:nvPr/>
        </p:nvSpPr>
        <p:spPr>
          <a:xfrm>
            <a:off x="9182499" y="2681375"/>
            <a:ext cx="3293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Might be the first step to a Hamiltonian method</a:t>
            </a:r>
          </a:p>
        </p:txBody>
      </p:sp>
    </p:spTree>
    <p:extLst>
      <p:ext uri="{BB962C8B-B14F-4D97-AF65-F5344CB8AC3E}">
        <p14:creationId xmlns:p14="http://schemas.microsoft.com/office/powerpoint/2010/main" val="33894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DD4FE-206C-3972-A945-C99B174AD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D652CCCF-215D-93AA-FA98-FEC5E008A41D}"/>
              </a:ext>
            </a:extLst>
          </p:cNvPr>
          <p:cNvGrpSpPr/>
          <p:nvPr/>
        </p:nvGrpSpPr>
        <p:grpSpPr>
          <a:xfrm>
            <a:off x="959551" y="340946"/>
            <a:ext cx="5105087" cy="963734"/>
            <a:chOff x="657210" y="372731"/>
            <a:chExt cx="510508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70B8A73-B833-B22A-DB8F-2AE2D5F90A68}"/>
                </a:ext>
              </a:extLst>
            </p:cNvPr>
            <p:cNvSpPr txBox="1"/>
            <p:nvPr/>
          </p:nvSpPr>
          <p:spPr>
            <a:xfrm>
              <a:off x="657211" y="372731"/>
              <a:ext cx="44599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On a Slab Domain Wall</a:t>
              </a:r>
              <a:endParaRPr lang="en-US" altLang="zh-CN" sz="3600" dirty="0">
                <a:latin typeface="+mj-lt"/>
                <a:ea typeface="FZCuHeiSongS-B-GB" panose="02000000000000000000" pitchFamily="2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A300094-CC4F-4EA8-B371-6ADB5C23DFC0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板形畴壁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AB9F7483-09DF-D8E5-D205-38C052DB4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B46885CB-25DF-C07A-FB15-7A8F2502C060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20415BD-A907-AD96-BAB2-CFAF91A5AF9B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87EDF-2038-2A7E-64A7-BEF93C4E3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17</a:t>
            </a:fld>
            <a:endParaRPr lang="en-C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60D63E-36EB-71CC-F6A2-05C7143391A3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9975F883-3F77-0306-B6A9-8DB9E4720BB3}"/>
              </a:ext>
            </a:extLst>
          </p:cNvPr>
          <p:cNvSpPr txBox="1">
            <a:spLocks noChangeArrowheads="1"/>
          </p:cNvSpPr>
          <p:nvPr/>
        </p:nvSpPr>
        <p:spPr>
          <a:xfrm>
            <a:off x="786880" y="13716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Current density and charges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17CB5-81BA-C46B-9FCE-B609B9E591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95" t="20882" r="10601" b="17353"/>
          <a:stretch/>
        </p:blipFill>
        <p:spPr>
          <a:xfrm>
            <a:off x="1857295" y="1655489"/>
            <a:ext cx="8667411" cy="47523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E0A67F-42B1-6865-E2B5-3581CA994960}"/>
                  </a:ext>
                </a:extLst>
              </p:cNvPr>
              <p:cNvSpPr txBox="1"/>
              <p:nvPr/>
            </p:nvSpPr>
            <p:spPr>
              <a:xfrm>
                <a:off x="8137757" y="6135162"/>
                <a:ext cx="4227254" cy="442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Sanskrit Text" panose="020205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2+1</m:t>
                    </m:r>
                  </m:oMath>
                </a14:m>
                <a:r>
                  <a:rPr lang="en-US" sz="1400" dirty="0">
                    <a:latin typeface="Sanskrit Text" panose="02020503050405020304" pitchFamily="18" charset="0"/>
                  </a:rPr>
                  <a:t> dimensional current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2+1,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p>
                    </m:sSubSup>
                  </m:oMath>
                </a14:m>
                <a:r>
                  <a:rPr lang="en-US" sz="1400" dirty="0">
                    <a:latin typeface="Sanskrit Text" panose="020205030504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1400" dirty="0">
                    <a:latin typeface="Sanskrit Text" panose="02020503050405020304" pitchFamily="18" charset="0"/>
                  </a:rPr>
                  <a:t> normalized by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1400" dirty="0">
                  <a:latin typeface="Sanskrit Text" panose="020205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E0A67F-42B1-6865-E2B5-3581CA994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757" y="6135162"/>
                <a:ext cx="4227254" cy="442375"/>
              </a:xfrm>
              <a:prstGeom prst="rect">
                <a:avLst/>
              </a:prstGeom>
              <a:blipFill>
                <a:blip r:embed="rId5"/>
                <a:stretch>
                  <a:fillRect l="-299" b="-388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326E5E6-6A2B-3167-A2DF-ED30F3616094}"/>
              </a:ext>
            </a:extLst>
          </p:cNvPr>
          <p:cNvSpPr txBox="1"/>
          <p:nvPr/>
        </p:nvSpPr>
        <p:spPr>
          <a:xfrm>
            <a:off x="4303332" y="6200275"/>
            <a:ext cx="3983037" cy="418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anskrit Text" panose="02020503050405020304" pitchFamily="18" charset="0"/>
              </a:rPr>
              <a:t>Plot of rate of change of total charge on wall, anti-wall and bulk 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E1477E7-A89A-361D-B8F4-4F4789884CAA}"/>
                  </a:ext>
                </a:extLst>
              </p:cNvPr>
              <p:cNvSpPr txBox="1"/>
              <p:nvPr/>
            </p:nvSpPr>
            <p:spPr>
              <a:xfrm>
                <a:off x="506398" y="6304544"/>
                <a:ext cx="3983037" cy="24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Sanskrit Text" panose="02020503050405020304" pitchFamily="18" charset="0"/>
                  </a:rPr>
                  <a:t>Charge per unit length in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400" dirty="0">
                    <a:latin typeface="Sanskrit Text" panose="02020503050405020304" pitchFamily="18" charset="0"/>
                  </a:rPr>
                  <a:t> as a function of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E1477E7-A89A-361D-B8F4-4F4789884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98" y="6304544"/>
                <a:ext cx="3983037" cy="246219"/>
              </a:xfrm>
              <a:prstGeom prst="rect">
                <a:avLst/>
              </a:prstGeom>
              <a:blipFill>
                <a:blip r:embed="rId6"/>
                <a:stretch>
                  <a:fillRect l="-317" t="-5000" b="-5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746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1F295-DCC9-5FFC-EF7F-335F266C5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7B10D393-B043-74BC-556A-AC913C03BE47}"/>
              </a:ext>
            </a:extLst>
          </p:cNvPr>
          <p:cNvGrpSpPr/>
          <p:nvPr/>
        </p:nvGrpSpPr>
        <p:grpSpPr>
          <a:xfrm>
            <a:off x="959551" y="340946"/>
            <a:ext cx="5105087" cy="963734"/>
            <a:chOff x="657210" y="372731"/>
            <a:chExt cx="510508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4C2D9FD-59CE-9C38-0EED-0E4C2ED9AEE3}"/>
                </a:ext>
              </a:extLst>
            </p:cNvPr>
            <p:cNvSpPr txBox="1"/>
            <p:nvPr/>
          </p:nvSpPr>
          <p:spPr>
            <a:xfrm>
              <a:off x="657211" y="372731"/>
              <a:ext cx="44599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On a Slab Domain Wall</a:t>
              </a:r>
              <a:endParaRPr lang="en-US" altLang="zh-CN" sz="3600" dirty="0">
                <a:latin typeface="+mj-lt"/>
                <a:ea typeface="FZCuHeiSongS-B-GB" panose="02000000000000000000" pitchFamily="2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13287035-C570-C520-7E86-0AD32A6DBF1A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板形畴壁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9A70AA63-C09D-733D-8C65-57E9EB83B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90F9FB62-FC83-FAAE-A543-BF5794E9F5B6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E5B775E-03B3-5910-F7DD-FF8EF10114F8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897C50-F475-D719-694B-FAFF2902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18</a:t>
            </a:fld>
            <a:endParaRPr lang="en-C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5AB3E5-2EB0-EFAC-68EB-831A22BB16C6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F968B7B-8ADD-6E84-C994-AE3C4430F6C9}"/>
              </a:ext>
            </a:extLst>
          </p:cNvPr>
          <p:cNvSpPr txBox="1">
            <a:spLocks noChangeArrowheads="1"/>
          </p:cNvSpPr>
          <p:nvPr/>
        </p:nvSpPr>
        <p:spPr>
          <a:xfrm>
            <a:off x="786880" y="13716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Anomalies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788CC0-5293-AC81-D90A-633BBB657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58" t="28647" r="16116" b="20000"/>
          <a:stretch/>
        </p:blipFill>
        <p:spPr>
          <a:xfrm>
            <a:off x="2476849" y="1758350"/>
            <a:ext cx="6452747" cy="43667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7834AD-E0A4-B43A-6B94-E2A1DAA941A7}"/>
                  </a:ext>
                </a:extLst>
              </p:cNvPr>
              <p:cNvSpPr txBox="1"/>
              <p:nvPr/>
            </p:nvSpPr>
            <p:spPr>
              <a:xfrm>
                <a:off x="5426749" y="6029122"/>
                <a:ext cx="4435716" cy="652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Two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dimensional</m:t>
                    </m:r>
                  </m:oMath>
                </a14:m>
                <a:r>
                  <a:rPr lang="en-US" sz="1400" dirty="0">
                    <a:latin typeface="Sanskrit Text" panose="02020503050405020304" pitchFamily="18" charset="0"/>
                    <a:cs typeface="Sanskrit Text" panose="02020503050405020304" pitchFamily="18" charset="0"/>
                  </a:rPr>
                  <a:t> divergence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dirty="0" smtClean="0">
                        <a:latin typeface="Cambria Math" panose="02040503050406030204" pitchFamily="18" charset="0"/>
                        <a:cs typeface="Sanskrit Text" panose="02020503050405020304" pitchFamily="18" charset="0"/>
                      </a:rPr>
                      <m:t>Q</m:t>
                    </m:r>
                    <m:sSub>
                      <m:sSubPr>
                        <m:ctrlPr>
                          <a:rPr lang="en-US" sz="1200" b="0" i="1" dirty="0" smtClean="0">
                            <a:latin typeface="Cambria Math" panose="02040503050406030204" pitchFamily="18" charset="0"/>
                            <a:cs typeface="Sanskrit Text" panose="020205030504050203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1200" i="1" dirty="0" smtClean="0">
                                <a:latin typeface="Cambria Math" panose="02040503050406030204" pitchFamily="18" charset="0"/>
                                <a:cs typeface="Sanskrit Text" panose="020205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b="0" i="1" dirty="0" smtClean="0">
                                    <a:latin typeface="Cambria Math" panose="02040503050406030204" pitchFamily="18" charset="0"/>
                                    <a:cs typeface="Sanskrit Text" panose="020205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  <a:cs typeface="Sanskrit Text" panose="020205030504050203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  <a:cs typeface="Sanskrit Text" panose="02020503050405020304" pitchFamily="18" charset="0"/>
                                  </a:rPr>
                                  <m:t>𝜇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1200" b="0" i="1" dirty="0" smtClean="0">
                                    <a:latin typeface="Cambria Math" panose="02040503050406030204" pitchFamily="18" charset="0"/>
                                    <a:cs typeface="Sanskrit Text" panose="020205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  <a:cs typeface="Sanskrit Text" panose="020205030504050203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  <a:cs typeface="Sanskrit Text" panose="02020503050405020304" pitchFamily="18" charset="0"/>
                                  </a:rPr>
                                  <m:t>𝜇</m:t>
                                </m:r>
                              </m:sub>
                              <m:sup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  <a:cs typeface="Sanskrit Text" panose="02020503050405020304" pitchFamily="18" charset="0"/>
                                  </a:rPr>
                                  <m:t>(</m:t>
                                </m:r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  <a:cs typeface="Sanskrit Text" panose="02020503050405020304" pitchFamily="18" charset="0"/>
                                  </a:rPr>
                                  <m:t>𝑤</m:t>
                                </m:r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  <a:cs typeface="Sanskrit Text" panose="02020503050405020304" pitchFamily="18" charset="0"/>
                                  </a:rPr>
                                  <m:t>),</m:t>
                                </m:r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  <a:cs typeface="Sanskrit Text" panose="02020503050405020304" pitchFamily="18" charset="0"/>
                                  </a:rPr>
                                  <m:t>𝑄</m:t>
                                </m:r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  <a:cs typeface="Sanskrit Text" panose="02020503050405020304" pitchFamily="18" charset="0"/>
                                  </a:rPr>
                                  <m:t>,</m:t>
                                </m:r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  <a:cs typeface="Sanskrit Text" panose="02020503050405020304" pitchFamily="18" charset="0"/>
                                  </a:rPr>
                                  <m:t>𝐿</m:t>
                                </m:r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  <a:cs typeface="Sanskrit Text" panose="02020503050405020304" pitchFamily="18" charset="0"/>
                                  </a:rPr>
                                  <m:t> /</m:t>
                                </m:r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  <a:cs typeface="Sanskrit Text" panose="02020503050405020304" pitchFamily="18" charset="0"/>
                                  </a:rPr>
                                  <m:t>𝑅</m:t>
                                </m:r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  <a:cs typeface="Sanskrit Text" panose="02020503050405020304" pitchFamily="18" charset="0"/>
                                  </a:rPr>
                                  <m:t> 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en-US" sz="1200" b="0" i="1" dirty="0" smtClean="0">
                            <a:latin typeface="Cambria Math" panose="02040503050406030204" pitchFamily="18" charset="0"/>
                            <a:cs typeface="Sanskrit Text" panose="02020503050405020304" pitchFamily="18" charset="0"/>
                          </a:rPr>
                          <m:t>𝑎𝑣</m:t>
                        </m:r>
                      </m:sub>
                    </m:sSub>
                  </m:oMath>
                </a14:m>
                <a:r>
                  <a:rPr lang="en-US" sz="1400" dirty="0">
                    <a:latin typeface="Sanskrit Text" panose="02020503050405020304" pitchFamily="18" charset="0"/>
                    <a:cs typeface="Sanskrit Text" panose="02020503050405020304" pitchFamily="18" charset="0"/>
                  </a:rPr>
                  <a:t> </a:t>
                </a:r>
              </a:p>
              <a:p>
                <a:r>
                  <a:rPr lang="en-US" sz="1400" dirty="0">
                    <a:latin typeface="Sanskrit Text" panose="02020503050405020304" pitchFamily="18" charset="0"/>
                    <a:cs typeface="Sanskrit Text" panose="02020503050405020304" pitchFamily="18" charset="0"/>
                  </a:rPr>
                  <a:t>for all flavors and their sum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7834AD-E0A4-B43A-6B94-E2A1DAA94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749" y="6029122"/>
                <a:ext cx="4435716" cy="652743"/>
              </a:xfrm>
              <a:prstGeom prst="rect">
                <a:avLst/>
              </a:prstGeom>
              <a:blipFill>
                <a:blip r:embed="rId5"/>
                <a:stretch>
                  <a:fillRect l="-571" b="-75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FB1B4E-A649-C475-F68D-46F148A55F63}"/>
                  </a:ext>
                </a:extLst>
              </p:cNvPr>
              <p:cNvSpPr txBox="1"/>
              <p:nvPr/>
            </p:nvSpPr>
            <p:spPr>
              <a:xfrm>
                <a:off x="2262449" y="6181727"/>
                <a:ext cx="328589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Plot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anomaly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ratio</m:t>
                      </m:r>
                    </m:oMath>
                  </m:oMathPara>
                </a14:m>
                <a:endParaRPr lang="en-US" sz="1400" dirty="0">
                  <a:latin typeface="Sanskrit Text" panose="02020503050405020304" pitchFamily="18" charset="0"/>
                  <a:cs typeface="Sanskrit Text" panose="020205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FB1B4E-A649-C475-F68D-46F148A55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449" y="6181727"/>
                <a:ext cx="3285899" cy="307777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03A33D-0F6F-E914-E647-1C0FDC97C3B3}"/>
                  </a:ext>
                </a:extLst>
              </p:cNvPr>
              <p:cNvSpPr txBox="1"/>
              <p:nvPr/>
            </p:nvSpPr>
            <p:spPr>
              <a:xfrm>
                <a:off x="2262449" y="1191140"/>
                <a:ext cx="5084789" cy="5177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Anomaly</m:t>
                          </m:r>
                          <m:r>
                            <m:rPr>
                              <m:nor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±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eff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lit/>
                            </m:rPr>
                            <a:rPr lang="en-US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m:rPr>
                          <m:lit/>
                        </m:rPr>
                        <a:rPr lang="en-US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m:rPr>
                              <m:nor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av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03A33D-0F6F-E914-E647-1C0FDC97C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449" y="1191140"/>
                <a:ext cx="5084789" cy="517706"/>
              </a:xfrm>
              <a:prstGeom prst="rect">
                <a:avLst/>
              </a:prstGeom>
              <a:blipFill>
                <a:blip r:embed="rId7"/>
                <a:stretch>
                  <a:fillRect l="-748" b="-952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995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B2003-E1DC-4A5B-0BA3-8E0322792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4C7DAC2C-ACD7-5707-4B4B-6423AB606292}"/>
              </a:ext>
            </a:extLst>
          </p:cNvPr>
          <p:cNvGrpSpPr/>
          <p:nvPr/>
        </p:nvGrpSpPr>
        <p:grpSpPr>
          <a:xfrm>
            <a:off x="959551" y="340946"/>
            <a:ext cx="6617967" cy="963734"/>
            <a:chOff x="657210" y="372731"/>
            <a:chExt cx="661796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F1577F78-062D-2513-63F9-6B61072BE705}"/>
                </a:ext>
              </a:extLst>
            </p:cNvPr>
            <p:cNvSpPr txBox="1"/>
            <p:nvPr/>
          </p:nvSpPr>
          <p:spPr>
            <a:xfrm>
              <a:off x="657211" y="372731"/>
              <a:ext cx="66179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Equation of Motion Flow on Lattice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1622535-3C7E-ED84-B196-136488C66804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格点上的运动方程流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9B235CB2-819C-A655-7C0E-FB252C345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86B1FAA5-F617-DFE2-8375-A95CFFB65236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1D0656B-3A9D-B7A1-2040-1576DF7923BB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9652D0-4DC8-558F-3A64-8D4D3E93B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19</a:t>
            </a:fld>
            <a:endParaRPr lang="en-C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2BA5CF-ED28-09CF-30E4-58095F42E18B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F683E7C-A48F-8C9D-8C3A-F3C7745573A2}"/>
              </a:ext>
            </a:extLst>
          </p:cNvPr>
          <p:cNvSpPr txBox="1">
            <a:spLocks noChangeArrowheads="1"/>
          </p:cNvSpPr>
          <p:nvPr/>
        </p:nvSpPr>
        <p:spPr>
          <a:xfrm>
            <a:off x="786880" y="1371600"/>
            <a:ext cx="11113043" cy="4984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We want solve the Equation of Motion Flow in a cylindrical way on a square lattice.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Set the boundary condition as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In continuum, there will be 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DB7FE-5B26-EAEC-919B-E6AD35654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77" y="1874037"/>
            <a:ext cx="3383384" cy="3155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3D92DB-BA28-B572-C4DD-9C1D59B98595}"/>
                  </a:ext>
                </a:extLst>
              </p:cNvPr>
              <p:cNvSpPr txBox="1"/>
              <p:nvPr/>
            </p:nvSpPr>
            <p:spPr>
              <a:xfrm>
                <a:off x="3746422" y="2085146"/>
                <a:ext cx="3702552" cy="6435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&amp;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func>
                                <m:func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func>
                                <m:func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sup>
                          </m:s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&amp;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func>
                                <m:func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sup>
                          </m:s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eqAr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3D92DB-BA28-B572-C4DD-9C1D59B98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422" y="2085146"/>
                <a:ext cx="3702552" cy="643509"/>
              </a:xfrm>
              <a:prstGeom prst="rect">
                <a:avLst/>
              </a:prstGeom>
              <a:blipFill>
                <a:blip r:embed="rId5"/>
                <a:stretch>
                  <a:fillRect l="-2397" t="-1923" r="-1027" b="-1153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150F66-51C7-B5EB-2DFB-CF50E88DAF95}"/>
                  </a:ext>
                </a:extLst>
              </p:cNvPr>
              <p:cNvSpPr txBox="1"/>
              <p:nvPr/>
            </p:nvSpPr>
            <p:spPr>
              <a:xfrm>
                <a:off x="3675461" y="2889746"/>
                <a:ext cx="4667175" cy="646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𝜉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𝜉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150F66-51C7-B5EB-2DFB-CF50E88DA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461" y="2889746"/>
                <a:ext cx="4667175" cy="646652"/>
              </a:xfrm>
              <a:prstGeom prst="rect">
                <a:avLst/>
              </a:prstGeom>
              <a:blipFill>
                <a:blip r:embed="rId6"/>
                <a:stretch>
                  <a:fillRect l="-271" t="-7692" b="-1153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6FFAB6A-9930-3759-8CCD-038607913AB3}"/>
                  </a:ext>
                </a:extLst>
              </p:cNvPr>
              <p:cNvSpPr txBox="1"/>
              <p:nvPr/>
            </p:nvSpPr>
            <p:spPr>
              <a:xfrm>
                <a:off x="3711482" y="3688798"/>
                <a:ext cx="3526147" cy="9199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𝜉𝜖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</m:d>
                        </m:e>
                      </m:func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𝜉𝜖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</m:d>
                        </m:e>
                      </m:func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/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6FFAB6A-9930-3759-8CCD-038607913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482" y="3688798"/>
                <a:ext cx="3526147" cy="919995"/>
              </a:xfrm>
              <a:prstGeom prst="rect">
                <a:avLst/>
              </a:prstGeom>
              <a:blipFill>
                <a:blip r:embed="rId7"/>
                <a:stretch>
                  <a:fillRect l="-1439" r="-467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C0925A-3197-9F11-5045-A1AABBBA8A50}"/>
                  </a:ext>
                </a:extLst>
              </p:cNvPr>
              <p:cNvSpPr txBox="1"/>
              <p:nvPr/>
            </p:nvSpPr>
            <p:spPr>
              <a:xfrm>
                <a:off x="3746422" y="4618495"/>
                <a:ext cx="3350341" cy="3017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=(−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C0925A-3197-9F11-5045-A1AABBBA8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422" y="4618495"/>
                <a:ext cx="3350341" cy="301749"/>
              </a:xfrm>
              <a:prstGeom prst="rect">
                <a:avLst/>
              </a:prstGeom>
              <a:blipFill>
                <a:blip r:embed="rId8"/>
                <a:stretch>
                  <a:fillRect l="-1515" t="-8000" r="-2273" b="-28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SsliceCompare.png">
            <a:extLst>
              <a:ext uri="{FF2B5EF4-FFF2-40B4-BE49-F238E27FC236}">
                <a16:creationId xmlns:a16="http://schemas.microsoft.com/office/drawing/2014/main" id="{AC006752-0019-132E-0C6E-4EAFB5EA18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8590" y="3451618"/>
            <a:ext cx="4045210" cy="2953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6C04BF-CDC7-FFAD-D841-22EAB58F8F77}"/>
                  </a:ext>
                </a:extLst>
              </p:cNvPr>
              <p:cNvSpPr txBox="1"/>
              <p:nvPr/>
            </p:nvSpPr>
            <p:spPr>
              <a:xfrm>
                <a:off x="4324625" y="5167881"/>
                <a:ext cx="2193934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6C04BF-CDC7-FFAD-D841-22EAB58F8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625" y="5167881"/>
                <a:ext cx="2193934" cy="518604"/>
              </a:xfrm>
              <a:prstGeom prst="rect">
                <a:avLst/>
              </a:prstGeom>
              <a:blipFill>
                <a:blip r:embed="rId10"/>
                <a:stretch>
                  <a:fillRect l="-2299" t="-2439" b="-1463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D7577EB-C234-F029-3A28-C207A1AF9D44}"/>
                  </a:ext>
                </a:extLst>
              </p:cNvPr>
              <p:cNvSpPr txBox="1"/>
              <p:nvPr/>
            </p:nvSpPr>
            <p:spPr>
              <a:xfrm>
                <a:off x="4324625" y="5786772"/>
                <a:ext cx="132946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D7577EB-C234-F029-3A28-C207A1AF9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625" y="5786772"/>
                <a:ext cx="1329467" cy="553998"/>
              </a:xfrm>
              <a:prstGeom prst="rect">
                <a:avLst/>
              </a:prstGeom>
              <a:blipFill>
                <a:blip r:embed="rId11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041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19DC2-AD0F-84EE-70F6-0CC633971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 UC Berkeley wordmark on a white background">
            <a:extLst>
              <a:ext uri="{FF2B5EF4-FFF2-40B4-BE49-F238E27FC236}">
                <a16:creationId xmlns:a16="http://schemas.microsoft.com/office/drawing/2014/main" id="{38E0BC48-9B11-997E-820C-4233A81D2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106" y="3614530"/>
            <a:ext cx="5582676" cy="3572912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712A5096-98B4-B5F7-1E00-DFAD5B0BE314}"/>
              </a:ext>
            </a:extLst>
          </p:cNvPr>
          <p:cNvGrpSpPr/>
          <p:nvPr/>
        </p:nvGrpSpPr>
        <p:grpSpPr>
          <a:xfrm>
            <a:off x="959551" y="340946"/>
            <a:ext cx="5105087" cy="963734"/>
            <a:chOff x="657210" y="372731"/>
            <a:chExt cx="510508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220A7C54-6230-3AAE-12A0-AF294A050E4B}"/>
                </a:ext>
              </a:extLst>
            </p:cNvPr>
            <p:cNvSpPr txBox="1"/>
            <p:nvPr/>
          </p:nvSpPr>
          <p:spPr>
            <a:xfrm>
              <a:off x="657211" y="372731"/>
              <a:ext cx="24786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Publications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61DF1A0-4D6E-0A7A-743D-AEBD82D18EF3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发表文章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B682B80A-4716-6A15-0618-D25DC82BB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AD16A74A-D11D-480A-7EBD-0EAF6EF0C3FB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7C989DC-D881-47A1-9285-EA7AFB3A0FCE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27637C8-D882-3F3A-69BA-C34A8AFB7E81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This talk is based on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 Jinlong Dang, Rohith Karur, </a:t>
            </a:r>
            <a:r>
              <a:rPr lang="en-US" altLang="zh-CN" sz="1800" dirty="0" err="1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Srimoyee</a:t>
            </a: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 Sen. (2026). </a:t>
            </a:r>
            <a:r>
              <a:rPr lang="en-US" altLang="zh-CN" sz="1800" i="1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Gauge field flow for chiral gauge theories on a slab. </a:t>
            </a: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arXiv:2606.05306.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 Jinlong Dang, Rohith Karur, </a:t>
            </a:r>
            <a:r>
              <a:rPr lang="en-US" altLang="zh-CN" sz="1800" dirty="0" err="1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Srimoyee</a:t>
            </a: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 Sen. (2026). </a:t>
            </a:r>
            <a:r>
              <a:rPr lang="en-US" altLang="zh-CN" sz="1800" i="1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Gauge field flow for chiral gauge theories on a disk boundary. </a:t>
            </a: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arXiv:2606.05305.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Collaborators</a:t>
            </a:r>
            <a:r>
              <a:rPr lang="en-US" altLang="zh-CN" sz="22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Rohith Karur, University of California, Berkeley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err="1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Srimoyee</a:t>
            </a: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 Sen, Iowa State University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>
              <a:latin typeface="Songti TC" panose="02010600040101010101" pitchFamily="2" charset="-120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Songti TC" panose="02010600040101010101" pitchFamily="2" charset="-120"/>
              <a:ea typeface="Songti TC" panose="0201060004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919A28-C96D-931D-3145-259949ED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2</a:t>
            </a:fld>
            <a:endParaRPr lang="en-CN"/>
          </a:p>
        </p:txBody>
      </p:sp>
      <p:pic>
        <p:nvPicPr>
          <p:cNvPr id="10" name="Picture 9" descr="Abbreviated Iowa State University wordmark">
            <a:extLst>
              <a:ext uri="{FF2B5EF4-FFF2-40B4-BE49-F238E27FC236}">
                <a16:creationId xmlns:a16="http://schemas.microsoft.com/office/drawing/2014/main" id="{9FAC81CE-6C29-7BAA-B025-C2CAD7F71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678" y="5801710"/>
            <a:ext cx="7612845" cy="577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8F17BC-6860-D286-4302-9207484D7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8634" y="3154017"/>
            <a:ext cx="1607181" cy="160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4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3BFB7-CFE6-227E-C811-9C0267AEF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3">
            <a:extLst>
              <a:ext uri="{FF2B5EF4-FFF2-40B4-BE49-F238E27FC236}">
                <a16:creationId xmlns:a16="http://schemas.microsoft.com/office/drawing/2014/main" id="{5407BF4D-8B8A-7232-4F6C-FC41046425E2}"/>
              </a:ext>
            </a:extLst>
          </p:cNvPr>
          <p:cNvSpPr/>
          <p:nvPr/>
        </p:nvSpPr>
        <p:spPr>
          <a:xfrm flipV="1">
            <a:off x="7529454" y="6826070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F0E5AE-24CB-A77E-E38F-FCA14DBFF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56" y="1818156"/>
            <a:ext cx="5623850" cy="48903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18867B-B207-A4A7-4FE0-6BE260AF2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282" y="1820541"/>
            <a:ext cx="5443453" cy="4733437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BACBA84F-6CC0-EA73-B2E5-B6586C187004}"/>
              </a:ext>
            </a:extLst>
          </p:cNvPr>
          <p:cNvGrpSpPr/>
          <p:nvPr/>
        </p:nvGrpSpPr>
        <p:grpSpPr>
          <a:xfrm>
            <a:off x="959551" y="340946"/>
            <a:ext cx="5105087" cy="963734"/>
            <a:chOff x="657210" y="372731"/>
            <a:chExt cx="510508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CE4FE41-46DA-6ECA-1E2A-C11FCB989646}"/>
                </a:ext>
              </a:extLst>
            </p:cNvPr>
            <p:cNvSpPr txBox="1"/>
            <p:nvPr/>
          </p:nvSpPr>
          <p:spPr>
            <a:xfrm>
              <a:off x="657211" y="372731"/>
              <a:ext cx="44519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On a Disk Domain Wall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2E2073C-4AE9-C7F1-11AB-88AADFFF6B27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盘形畴壁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26118271-792A-B1EF-F609-A176DEB2E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6B691853-619A-A0F3-0A4E-639B4DC8477D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0ACD135-A891-F0A6-7A1F-8EFCF5CA0083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0206EE-0D83-3F70-5CDE-FA7986F9E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20</a:t>
            </a:fld>
            <a:endParaRPr lang="en-C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98CF59-B5DC-5AAF-4F19-AF11AC0E26E4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B47F52A-F7FA-B0D6-1B6D-9A42BB88AE42}"/>
              </a:ext>
            </a:extLst>
          </p:cNvPr>
          <p:cNvSpPr txBox="1">
            <a:spLocks noChangeArrowheads="1"/>
          </p:cNvSpPr>
          <p:nvPr/>
        </p:nvSpPr>
        <p:spPr>
          <a:xfrm>
            <a:off x="786880" y="1371600"/>
            <a:ext cx="11113043" cy="4984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Gauge Field and Electromagnetic field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208CE9-DAEC-EC3A-2F4A-3DC9B038BC0C}"/>
              </a:ext>
            </a:extLst>
          </p:cNvPr>
          <p:cNvSpPr txBox="1"/>
          <p:nvPr/>
        </p:nvSpPr>
        <p:spPr>
          <a:xfrm rot="16200000">
            <a:off x="-170563" y="2775098"/>
            <a:ext cx="1230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Numerical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876C04-42F6-1354-8C4B-4CEBA8646C4D}"/>
              </a:ext>
            </a:extLst>
          </p:cNvPr>
          <p:cNvSpPr txBox="1"/>
          <p:nvPr/>
        </p:nvSpPr>
        <p:spPr>
          <a:xfrm rot="16200000">
            <a:off x="-141542" y="5130702"/>
            <a:ext cx="116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Analytical</a:t>
            </a:r>
          </a:p>
        </p:txBody>
      </p:sp>
    </p:spTree>
    <p:extLst>
      <p:ext uri="{BB962C8B-B14F-4D97-AF65-F5344CB8AC3E}">
        <p14:creationId xmlns:p14="http://schemas.microsoft.com/office/powerpoint/2010/main" val="417881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041A8-1C79-16C6-AF28-F2018EB3B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3">
            <a:extLst>
              <a:ext uri="{FF2B5EF4-FFF2-40B4-BE49-F238E27FC236}">
                <a16:creationId xmlns:a16="http://schemas.microsoft.com/office/drawing/2014/main" id="{D9F7D6BA-13D0-05EC-03E7-81E2EA2D34F2}"/>
              </a:ext>
            </a:extLst>
          </p:cNvPr>
          <p:cNvSpPr/>
          <p:nvPr/>
        </p:nvSpPr>
        <p:spPr>
          <a:xfrm flipV="1">
            <a:off x="7529454" y="6826070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F6568E8-3DD7-1D89-6AFC-28F47A08112B}"/>
              </a:ext>
            </a:extLst>
          </p:cNvPr>
          <p:cNvGrpSpPr/>
          <p:nvPr/>
        </p:nvGrpSpPr>
        <p:grpSpPr>
          <a:xfrm>
            <a:off x="959551" y="340946"/>
            <a:ext cx="5105087" cy="963734"/>
            <a:chOff x="657210" y="372731"/>
            <a:chExt cx="510508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7093908A-580D-25BC-348C-65C9BC4227AB}"/>
                </a:ext>
              </a:extLst>
            </p:cNvPr>
            <p:cNvSpPr txBox="1"/>
            <p:nvPr/>
          </p:nvSpPr>
          <p:spPr>
            <a:xfrm>
              <a:off x="657211" y="372731"/>
              <a:ext cx="44519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On a Disk Domain Wall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9E2D4793-F435-B78A-02C8-2655C2F67B47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盘形畴壁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788A1A69-9A18-47EE-3BD0-F437714BE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9B1B2BC7-8A47-DBEA-05CE-D8454CA6371F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5FB675C-296E-6549-1F40-F8EBD546EE44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F29940-4A68-4390-60E6-29FDBAE31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21</a:t>
            </a:fld>
            <a:endParaRPr lang="en-C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DA5D90-2D11-9A0E-3B7F-B2036FCAEEAB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6D8152D-83BD-6CB5-7A7C-42D7C9D7017B}"/>
              </a:ext>
            </a:extLst>
          </p:cNvPr>
          <p:cNvSpPr txBox="1">
            <a:spLocks noChangeArrowheads="1"/>
          </p:cNvSpPr>
          <p:nvPr/>
        </p:nvSpPr>
        <p:spPr>
          <a:xfrm>
            <a:off x="786880" y="1371600"/>
            <a:ext cx="11113043" cy="4984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A6582-FA29-7D61-5530-F1E19332F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229" y="1655403"/>
            <a:ext cx="3698916" cy="5170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49C94F-B537-9CD2-59FF-8700E71C2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89130"/>
            <a:ext cx="4329073" cy="3028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A4D2DE-20D2-B2A9-0C2D-0F5454976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688" y="4163899"/>
            <a:ext cx="5105087" cy="2421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3D053D-7819-5A3A-C704-E912F1655E2D}"/>
              </a:ext>
            </a:extLst>
          </p:cNvPr>
          <p:cNvSpPr txBox="1"/>
          <p:nvPr/>
        </p:nvSpPr>
        <p:spPr>
          <a:xfrm>
            <a:off x="2679405" y="1191169"/>
            <a:ext cx="102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currents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6509F6-9E5C-A9BD-8BA3-AA4A409134F5}"/>
              </a:ext>
            </a:extLst>
          </p:cNvPr>
          <p:cNvSpPr txBox="1"/>
          <p:nvPr/>
        </p:nvSpPr>
        <p:spPr>
          <a:xfrm>
            <a:off x="7268264" y="704288"/>
            <a:ext cx="238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Anomaly Cancellation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329077-A6E8-C66D-B76B-2EB35D6133A0}"/>
              </a:ext>
            </a:extLst>
          </p:cNvPr>
          <p:cNvSpPr txBox="1"/>
          <p:nvPr/>
        </p:nvSpPr>
        <p:spPr>
          <a:xfrm>
            <a:off x="6477070" y="6471811"/>
            <a:ext cx="1012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Charges</a:t>
            </a:r>
          </a:p>
        </p:txBody>
      </p:sp>
    </p:spTree>
    <p:extLst>
      <p:ext uri="{BB962C8B-B14F-4D97-AF65-F5344CB8AC3E}">
        <p14:creationId xmlns:p14="http://schemas.microsoft.com/office/powerpoint/2010/main" val="36792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0B54-6507-A80D-7286-2C7A973B2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3">
            <a:extLst>
              <a:ext uri="{FF2B5EF4-FFF2-40B4-BE49-F238E27FC236}">
                <a16:creationId xmlns:a16="http://schemas.microsoft.com/office/drawing/2014/main" id="{FA3D08D4-7393-08D3-EEC0-7375A99FAA31}"/>
              </a:ext>
            </a:extLst>
          </p:cNvPr>
          <p:cNvSpPr/>
          <p:nvPr/>
        </p:nvSpPr>
        <p:spPr>
          <a:xfrm flipV="1">
            <a:off x="7529454" y="6826070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F620541E-71CF-3302-C3CC-1D1830894B16}"/>
              </a:ext>
            </a:extLst>
          </p:cNvPr>
          <p:cNvGrpSpPr/>
          <p:nvPr/>
        </p:nvGrpSpPr>
        <p:grpSpPr>
          <a:xfrm>
            <a:off x="959551" y="340946"/>
            <a:ext cx="5105087" cy="963734"/>
            <a:chOff x="657210" y="372731"/>
            <a:chExt cx="510508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145C31A4-FE11-5417-78EE-CF2A2EA6E99D}"/>
                </a:ext>
              </a:extLst>
            </p:cNvPr>
            <p:cNvSpPr txBox="1"/>
            <p:nvPr/>
          </p:nvSpPr>
          <p:spPr>
            <a:xfrm>
              <a:off x="657211" y="372731"/>
              <a:ext cx="42691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Conclusion &amp; Outlook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183C912E-AFDB-6E9D-807B-6F39ADFD87C4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总结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105B0289-CEEB-839A-7959-6C9F63B28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7266A127-DD1C-F050-B126-1C47FA500013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CFFA286-4522-63DE-317A-96E63C83A9D1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4CF8D7-E11F-45AD-B202-78772EB7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22</a:t>
            </a:fld>
            <a:endParaRPr lang="en-C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15F330-4DC7-8FB5-4A63-9479898D8ACD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CA298AEE-F98A-FECE-2C16-4CE9DCE6BBD2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86880" y="1371600"/>
                <a:ext cx="11113043" cy="498475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For a slab domain wall 3-4-5-0 system, we use Gradient Flow and Equation of Motion Flow to decouple mirror fermions 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For a disk domain wall 3-4-5-0 system, , we use Equation of Motion Flow to gauge the bulk.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A Hamiltonian Method? On quantum circuits?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Higher dimension?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Instantons under flow?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CP problem and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Songti TC" panose="02010600040101010101" pitchFamily="2" charset="-12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Songti TC" panose="02010600040101010101" pitchFamily="2" charset="-12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altLang="zh-CN" sz="1800" b="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 mass?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CA298AEE-F98A-FECE-2C16-4CE9DCE6B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80" y="1371600"/>
                <a:ext cx="11113043" cy="4984750"/>
              </a:xfrm>
              <a:prstGeom prst="rect">
                <a:avLst/>
              </a:prstGeom>
              <a:blipFill>
                <a:blip r:embed="rId4"/>
                <a:stretch>
                  <a:fillRect l="-228" r="-45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Notched Right Arrow 9">
            <a:extLst>
              <a:ext uri="{FF2B5EF4-FFF2-40B4-BE49-F238E27FC236}">
                <a16:creationId xmlns:a16="http://schemas.microsoft.com/office/drawing/2014/main" id="{98539F20-AAB6-9F88-0D5E-7054732AFFF1}"/>
              </a:ext>
            </a:extLst>
          </p:cNvPr>
          <p:cNvSpPr/>
          <p:nvPr/>
        </p:nvSpPr>
        <p:spPr>
          <a:xfrm>
            <a:off x="2270005" y="2969229"/>
            <a:ext cx="1179230" cy="265585"/>
          </a:xfrm>
          <a:prstGeom prst="notchedRightArrow">
            <a:avLst/>
          </a:prstGeom>
          <a:solidFill>
            <a:srgbClr val="9B0000"/>
          </a:solidFill>
          <a:ln>
            <a:solidFill>
              <a:srgbClr val="9B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96A2F6-8CCA-3AE2-3015-AC80DF53F1A2}"/>
              </a:ext>
            </a:extLst>
          </p:cNvPr>
          <p:cNvSpPr txBox="1"/>
          <p:nvPr/>
        </p:nvSpPr>
        <p:spPr>
          <a:xfrm>
            <a:off x="3601635" y="2901967"/>
            <a:ext cx="2532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b="1" dirty="0">
                <a:solidFill>
                  <a:srgbClr val="9B0000"/>
                </a:solidFill>
              </a:rPr>
              <a:t>Chiral Gauge Theory</a:t>
            </a:r>
          </a:p>
        </p:txBody>
      </p:sp>
    </p:spTree>
    <p:extLst>
      <p:ext uri="{BB962C8B-B14F-4D97-AF65-F5344CB8AC3E}">
        <p14:creationId xmlns:p14="http://schemas.microsoft.com/office/powerpoint/2010/main" val="412391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>
            <a:extLst>
              <a:ext uri="{FF2B5EF4-FFF2-40B4-BE49-F238E27FC236}">
                <a16:creationId xmlns:a16="http://schemas.microsoft.com/office/drawing/2014/main" id="{90C24EE7-0101-495A-A456-51664B8178D8}"/>
              </a:ext>
            </a:extLst>
          </p:cNvPr>
          <p:cNvGrpSpPr/>
          <p:nvPr/>
        </p:nvGrpSpPr>
        <p:grpSpPr>
          <a:xfrm>
            <a:off x="6606576" y="-241003"/>
            <a:ext cx="7357162" cy="7340006"/>
            <a:chOff x="2105799" y="20055838"/>
            <a:chExt cx="6748090" cy="6732363"/>
          </a:xfrm>
          <a:solidFill>
            <a:schemeClr val="accent1">
              <a:alpha val="10000"/>
            </a:schemeClr>
          </a:solidFill>
        </p:grpSpPr>
        <p:sp>
          <p:nvSpPr>
            <p:cNvPr id="88" name="Freeform 8">
              <a:extLst>
                <a:ext uri="{FF2B5EF4-FFF2-40B4-BE49-F238E27FC236}">
                  <a16:creationId xmlns:a16="http://schemas.microsoft.com/office/drawing/2014/main" id="{56FB8FDE-A878-4372-B97D-A7BD44C522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5799" y="20055838"/>
              <a:ext cx="6748090" cy="6732363"/>
            </a:xfrm>
            <a:custGeom>
              <a:avLst/>
              <a:gdLst>
                <a:gd name="T0" fmla="*/ 0 w 965"/>
                <a:gd name="T1" fmla="*/ 465 h 963"/>
                <a:gd name="T2" fmla="*/ 1 w 965"/>
                <a:gd name="T3" fmla="*/ 453 h 963"/>
                <a:gd name="T4" fmla="*/ 10 w 965"/>
                <a:gd name="T5" fmla="*/ 384 h 963"/>
                <a:gd name="T6" fmla="*/ 50 w 965"/>
                <a:gd name="T7" fmla="*/ 269 h 963"/>
                <a:gd name="T8" fmla="*/ 220 w 965"/>
                <a:gd name="T9" fmla="*/ 78 h 963"/>
                <a:gd name="T10" fmla="*/ 368 w 965"/>
                <a:gd name="T11" fmla="*/ 14 h 963"/>
                <a:gd name="T12" fmla="*/ 459 w 965"/>
                <a:gd name="T13" fmla="*/ 1 h 963"/>
                <a:gd name="T14" fmla="*/ 465 w 965"/>
                <a:gd name="T15" fmla="*/ 0 h 963"/>
                <a:gd name="T16" fmla="*/ 498 w 965"/>
                <a:gd name="T17" fmla="*/ 0 h 963"/>
                <a:gd name="T18" fmla="*/ 503 w 965"/>
                <a:gd name="T19" fmla="*/ 1 h 963"/>
                <a:gd name="T20" fmla="*/ 746 w 965"/>
                <a:gd name="T21" fmla="*/ 80 h 963"/>
                <a:gd name="T22" fmla="*/ 941 w 965"/>
                <a:gd name="T23" fmla="*/ 338 h 963"/>
                <a:gd name="T24" fmla="*/ 962 w 965"/>
                <a:gd name="T25" fmla="*/ 447 h 963"/>
                <a:gd name="T26" fmla="*/ 945 w 965"/>
                <a:gd name="T27" fmla="*/ 612 h 963"/>
                <a:gd name="T28" fmla="*/ 857 w 965"/>
                <a:gd name="T29" fmla="*/ 782 h 963"/>
                <a:gd name="T30" fmla="*/ 722 w 965"/>
                <a:gd name="T31" fmla="*/ 897 h 963"/>
                <a:gd name="T32" fmla="*/ 584 w 965"/>
                <a:gd name="T33" fmla="*/ 951 h 963"/>
                <a:gd name="T34" fmla="*/ 502 w 965"/>
                <a:gd name="T35" fmla="*/ 962 h 963"/>
                <a:gd name="T36" fmla="*/ 497 w 965"/>
                <a:gd name="T37" fmla="*/ 963 h 963"/>
                <a:gd name="T38" fmla="*/ 466 w 965"/>
                <a:gd name="T39" fmla="*/ 963 h 963"/>
                <a:gd name="T40" fmla="*/ 449 w 965"/>
                <a:gd name="T41" fmla="*/ 961 h 963"/>
                <a:gd name="T42" fmla="*/ 332 w 965"/>
                <a:gd name="T43" fmla="*/ 938 h 963"/>
                <a:gd name="T44" fmla="*/ 51 w 965"/>
                <a:gd name="T45" fmla="*/ 695 h 963"/>
                <a:gd name="T46" fmla="*/ 8 w 965"/>
                <a:gd name="T47" fmla="*/ 564 h 963"/>
                <a:gd name="T48" fmla="*/ 1 w 965"/>
                <a:gd name="T49" fmla="*/ 510 h 963"/>
                <a:gd name="T50" fmla="*/ 0 w 965"/>
                <a:gd name="T51" fmla="*/ 497 h 963"/>
                <a:gd name="T52" fmla="*/ 0 w 965"/>
                <a:gd name="T53" fmla="*/ 465 h 963"/>
                <a:gd name="T54" fmla="*/ 481 w 965"/>
                <a:gd name="T55" fmla="*/ 946 h 963"/>
                <a:gd name="T56" fmla="*/ 946 w 965"/>
                <a:gd name="T57" fmla="*/ 481 h 963"/>
                <a:gd name="T58" fmla="*/ 482 w 965"/>
                <a:gd name="T59" fmla="*/ 17 h 963"/>
                <a:gd name="T60" fmla="*/ 17 w 965"/>
                <a:gd name="T61" fmla="*/ 480 h 963"/>
                <a:gd name="T62" fmla="*/ 481 w 965"/>
                <a:gd name="T63" fmla="*/ 94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0" y="465"/>
                  </a:moveTo>
                  <a:cubicBezTo>
                    <a:pt x="0" y="461"/>
                    <a:pt x="1" y="457"/>
                    <a:pt x="1" y="453"/>
                  </a:cubicBezTo>
                  <a:cubicBezTo>
                    <a:pt x="3" y="430"/>
                    <a:pt x="6" y="407"/>
                    <a:pt x="10" y="384"/>
                  </a:cubicBezTo>
                  <a:cubicBezTo>
                    <a:pt x="19" y="344"/>
                    <a:pt x="32" y="306"/>
                    <a:pt x="50" y="269"/>
                  </a:cubicBezTo>
                  <a:cubicBezTo>
                    <a:pt x="89" y="190"/>
                    <a:pt x="146" y="127"/>
                    <a:pt x="220" y="78"/>
                  </a:cubicBezTo>
                  <a:cubicBezTo>
                    <a:pt x="265" y="48"/>
                    <a:pt x="315" y="27"/>
                    <a:pt x="368" y="14"/>
                  </a:cubicBezTo>
                  <a:cubicBezTo>
                    <a:pt x="398" y="6"/>
                    <a:pt x="429" y="2"/>
                    <a:pt x="459" y="1"/>
                  </a:cubicBezTo>
                  <a:cubicBezTo>
                    <a:pt x="461" y="1"/>
                    <a:pt x="463" y="0"/>
                    <a:pt x="465" y="0"/>
                  </a:cubicBezTo>
                  <a:cubicBezTo>
                    <a:pt x="476" y="0"/>
                    <a:pt x="487" y="0"/>
                    <a:pt x="498" y="0"/>
                  </a:cubicBezTo>
                  <a:cubicBezTo>
                    <a:pt x="500" y="0"/>
                    <a:pt x="501" y="1"/>
                    <a:pt x="503" y="1"/>
                  </a:cubicBezTo>
                  <a:cubicBezTo>
                    <a:pt x="592" y="5"/>
                    <a:pt x="673" y="31"/>
                    <a:pt x="746" y="80"/>
                  </a:cubicBezTo>
                  <a:cubicBezTo>
                    <a:pt x="841" y="143"/>
                    <a:pt x="906" y="229"/>
                    <a:pt x="941" y="338"/>
                  </a:cubicBezTo>
                  <a:cubicBezTo>
                    <a:pt x="952" y="373"/>
                    <a:pt x="959" y="410"/>
                    <a:pt x="962" y="447"/>
                  </a:cubicBezTo>
                  <a:cubicBezTo>
                    <a:pt x="965" y="503"/>
                    <a:pt x="960" y="558"/>
                    <a:pt x="945" y="612"/>
                  </a:cubicBezTo>
                  <a:cubicBezTo>
                    <a:pt x="927" y="674"/>
                    <a:pt x="897" y="731"/>
                    <a:pt x="857" y="782"/>
                  </a:cubicBezTo>
                  <a:cubicBezTo>
                    <a:pt x="819" y="829"/>
                    <a:pt x="774" y="867"/>
                    <a:pt x="722" y="897"/>
                  </a:cubicBezTo>
                  <a:cubicBezTo>
                    <a:pt x="679" y="923"/>
                    <a:pt x="633" y="940"/>
                    <a:pt x="584" y="951"/>
                  </a:cubicBezTo>
                  <a:cubicBezTo>
                    <a:pt x="557" y="957"/>
                    <a:pt x="530" y="960"/>
                    <a:pt x="502" y="962"/>
                  </a:cubicBezTo>
                  <a:cubicBezTo>
                    <a:pt x="500" y="962"/>
                    <a:pt x="498" y="962"/>
                    <a:pt x="497" y="963"/>
                  </a:cubicBezTo>
                  <a:cubicBezTo>
                    <a:pt x="487" y="963"/>
                    <a:pt x="476" y="963"/>
                    <a:pt x="466" y="963"/>
                  </a:cubicBezTo>
                  <a:cubicBezTo>
                    <a:pt x="460" y="962"/>
                    <a:pt x="455" y="961"/>
                    <a:pt x="449" y="961"/>
                  </a:cubicBezTo>
                  <a:cubicBezTo>
                    <a:pt x="409" y="958"/>
                    <a:pt x="370" y="951"/>
                    <a:pt x="332" y="938"/>
                  </a:cubicBezTo>
                  <a:cubicBezTo>
                    <a:pt x="206" y="895"/>
                    <a:pt x="112" y="814"/>
                    <a:pt x="51" y="695"/>
                  </a:cubicBezTo>
                  <a:cubicBezTo>
                    <a:pt x="30" y="654"/>
                    <a:pt x="16" y="610"/>
                    <a:pt x="8" y="564"/>
                  </a:cubicBezTo>
                  <a:cubicBezTo>
                    <a:pt x="4" y="546"/>
                    <a:pt x="2" y="528"/>
                    <a:pt x="1" y="510"/>
                  </a:cubicBezTo>
                  <a:cubicBezTo>
                    <a:pt x="1" y="506"/>
                    <a:pt x="0" y="501"/>
                    <a:pt x="0" y="497"/>
                  </a:cubicBezTo>
                  <a:cubicBezTo>
                    <a:pt x="0" y="486"/>
                    <a:pt x="0" y="475"/>
                    <a:pt x="0" y="465"/>
                  </a:cubicBezTo>
                  <a:close/>
                  <a:moveTo>
                    <a:pt x="481" y="946"/>
                  </a:moveTo>
                  <a:cubicBezTo>
                    <a:pt x="738" y="946"/>
                    <a:pt x="946" y="736"/>
                    <a:pt x="946" y="481"/>
                  </a:cubicBezTo>
                  <a:cubicBezTo>
                    <a:pt x="947" y="228"/>
                    <a:pt x="740" y="17"/>
                    <a:pt x="482" y="17"/>
                  </a:cubicBezTo>
                  <a:cubicBezTo>
                    <a:pt x="226" y="16"/>
                    <a:pt x="17" y="225"/>
                    <a:pt x="17" y="480"/>
                  </a:cubicBezTo>
                  <a:cubicBezTo>
                    <a:pt x="16" y="736"/>
                    <a:pt x="225" y="945"/>
                    <a:pt x="481" y="9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9" name="Freeform 42">
              <a:extLst>
                <a:ext uri="{FF2B5EF4-FFF2-40B4-BE49-F238E27FC236}">
                  <a16:creationId xmlns:a16="http://schemas.microsoft.com/office/drawing/2014/main" id="{B849BEE0-9EA1-44CA-A902-E5A3BEE566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6668" y="20928842"/>
              <a:ext cx="4978486" cy="4970622"/>
            </a:xfrm>
            <a:custGeom>
              <a:avLst/>
              <a:gdLst>
                <a:gd name="T0" fmla="*/ 711 w 711"/>
                <a:gd name="T1" fmla="*/ 356 h 711"/>
                <a:gd name="T2" fmla="*/ 355 w 711"/>
                <a:gd name="T3" fmla="*/ 711 h 711"/>
                <a:gd name="T4" fmla="*/ 0 w 711"/>
                <a:gd name="T5" fmla="*/ 357 h 711"/>
                <a:gd name="T6" fmla="*/ 354 w 711"/>
                <a:gd name="T7" fmla="*/ 1 h 711"/>
                <a:gd name="T8" fmla="*/ 711 w 711"/>
                <a:gd name="T9" fmla="*/ 356 h 711"/>
                <a:gd name="T10" fmla="*/ 355 w 711"/>
                <a:gd name="T11" fmla="*/ 700 h 711"/>
                <a:gd name="T12" fmla="*/ 700 w 711"/>
                <a:gd name="T13" fmla="*/ 356 h 711"/>
                <a:gd name="T14" fmla="*/ 355 w 711"/>
                <a:gd name="T15" fmla="*/ 12 h 711"/>
                <a:gd name="T16" fmla="*/ 11 w 711"/>
                <a:gd name="T17" fmla="*/ 356 h 711"/>
                <a:gd name="T18" fmla="*/ 355 w 711"/>
                <a:gd name="T19" fmla="*/ 70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1" h="711">
                  <a:moveTo>
                    <a:pt x="711" y="356"/>
                  </a:moveTo>
                  <a:cubicBezTo>
                    <a:pt x="711" y="552"/>
                    <a:pt x="551" y="711"/>
                    <a:pt x="355" y="711"/>
                  </a:cubicBezTo>
                  <a:cubicBezTo>
                    <a:pt x="159" y="711"/>
                    <a:pt x="1" y="551"/>
                    <a:pt x="0" y="357"/>
                  </a:cubicBezTo>
                  <a:cubicBezTo>
                    <a:pt x="0" y="162"/>
                    <a:pt x="158" y="2"/>
                    <a:pt x="354" y="1"/>
                  </a:cubicBezTo>
                  <a:cubicBezTo>
                    <a:pt x="551" y="0"/>
                    <a:pt x="711" y="159"/>
                    <a:pt x="711" y="356"/>
                  </a:cubicBezTo>
                  <a:close/>
                  <a:moveTo>
                    <a:pt x="355" y="700"/>
                  </a:moveTo>
                  <a:cubicBezTo>
                    <a:pt x="545" y="701"/>
                    <a:pt x="700" y="546"/>
                    <a:pt x="700" y="356"/>
                  </a:cubicBezTo>
                  <a:cubicBezTo>
                    <a:pt x="700" y="166"/>
                    <a:pt x="545" y="12"/>
                    <a:pt x="355" y="12"/>
                  </a:cubicBezTo>
                  <a:cubicBezTo>
                    <a:pt x="166" y="12"/>
                    <a:pt x="11" y="166"/>
                    <a:pt x="11" y="356"/>
                  </a:cubicBezTo>
                  <a:cubicBezTo>
                    <a:pt x="11" y="545"/>
                    <a:pt x="166" y="700"/>
                    <a:pt x="355" y="7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0" name="Freeform 43">
              <a:extLst>
                <a:ext uri="{FF2B5EF4-FFF2-40B4-BE49-F238E27FC236}">
                  <a16:creationId xmlns:a16="http://schemas.microsoft.com/office/drawing/2014/main" id="{EB269824-9AE6-4888-A876-40478C3F0F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08990" y="21424332"/>
              <a:ext cx="550543" cy="660652"/>
            </a:xfrm>
            <a:custGeom>
              <a:avLst/>
              <a:gdLst>
                <a:gd name="T0" fmla="*/ 37 w 79"/>
                <a:gd name="T1" fmla="*/ 41 h 94"/>
                <a:gd name="T2" fmla="*/ 21 w 79"/>
                <a:gd name="T3" fmla="*/ 55 h 94"/>
                <a:gd name="T4" fmla="*/ 19 w 79"/>
                <a:gd name="T5" fmla="*/ 62 h 94"/>
                <a:gd name="T6" fmla="*/ 20 w 79"/>
                <a:gd name="T7" fmla="*/ 66 h 94"/>
                <a:gd name="T8" fmla="*/ 0 w 79"/>
                <a:gd name="T9" fmla="*/ 40 h 94"/>
                <a:gd name="T10" fmla="*/ 3 w 79"/>
                <a:gd name="T11" fmla="*/ 42 h 94"/>
                <a:gd name="T12" fmla="*/ 12 w 79"/>
                <a:gd name="T13" fmla="*/ 42 h 94"/>
                <a:gd name="T14" fmla="*/ 48 w 79"/>
                <a:gd name="T15" fmla="*/ 12 h 94"/>
                <a:gd name="T16" fmla="*/ 50 w 79"/>
                <a:gd name="T17" fmla="*/ 2 h 94"/>
                <a:gd name="T18" fmla="*/ 50 w 79"/>
                <a:gd name="T19" fmla="*/ 0 h 94"/>
                <a:gd name="T20" fmla="*/ 52 w 79"/>
                <a:gd name="T21" fmla="*/ 2 h 94"/>
                <a:gd name="T22" fmla="*/ 70 w 79"/>
                <a:gd name="T23" fmla="*/ 26 h 94"/>
                <a:gd name="T24" fmla="*/ 77 w 79"/>
                <a:gd name="T25" fmla="*/ 40 h 94"/>
                <a:gd name="T26" fmla="*/ 75 w 79"/>
                <a:gd name="T27" fmla="*/ 54 h 94"/>
                <a:gd name="T28" fmla="*/ 57 w 79"/>
                <a:gd name="T29" fmla="*/ 59 h 94"/>
                <a:gd name="T30" fmla="*/ 50 w 79"/>
                <a:gd name="T31" fmla="*/ 56 h 94"/>
                <a:gd name="T32" fmla="*/ 40 w 79"/>
                <a:gd name="T33" fmla="*/ 94 h 94"/>
                <a:gd name="T34" fmla="*/ 38 w 79"/>
                <a:gd name="T35" fmla="*/ 92 h 94"/>
                <a:gd name="T36" fmla="*/ 31 w 79"/>
                <a:gd name="T37" fmla="*/ 82 h 94"/>
                <a:gd name="T38" fmla="*/ 29 w 79"/>
                <a:gd name="T39" fmla="*/ 75 h 94"/>
                <a:gd name="T40" fmla="*/ 38 w 79"/>
                <a:gd name="T41" fmla="*/ 47 h 94"/>
                <a:gd name="T42" fmla="*/ 37 w 79"/>
                <a:gd name="T43" fmla="*/ 41 h 94"/>
                <a:gd name="T44" fmla="*/ 40 w 79"/>
                <a:gd name="T45" fmla="*/ 39 h 94"/>
                <a:gd name="T46" fmla="*/ 45 w 79"/>
                <a:gd name="T47" fmla="*/ 45 h 94"/>
                <a:gd name="T48" fmla="*/ 61 w 79"/>
                <a:gd name="T49" fmla="*/ 45 h 94"/>
                <a:gd name="T50" fmla="*/ 65 w 79"/>
                <a:gd name="T51" fmla="*/ 43 h 94"/>
                <a:gd name="T52" fmla="*/ 65 w 79"/>
                <a:gd name="T53" fmla="*/ 24 h 94"/>
                <a:gd name="T54" fmla="*/ 59 w 79"/>
                <a:gd name="T55" fmla="*/ 24 h 94"/>
                <a:gd name="T56" fmla="*/ 45 w 79"/>
                <a:gd name="T57" fmla="*/ 35 h 94"/>
                <a:gd name="T58" fmla="*/ 40 w 79"/>
                <a:gd name="T59" fmla="*/ 3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9" h="94">
                  <a:moveTo>
                    <a:pt x="37" y="41"/>
                  </a:moveTo>
                  <a:cubicBezTo>
                    <a:pt x="32" y="46"/>
                    <a:pt x="26" y="50"/>
                    <a:pt x="21" y="55"/>
                  </a:cubicBezTo>
                  <a:cubicBezTo>
                    <a:pt x="18" y="57"/>
                    <a:pt x="18" y="60"/>
                    <a:pt x="19" y="62"/>
                  </a:cubicBezTo>
                  <a:cubicBezTo>
                    <a:pt x="20" y="64"/>
                    <a:pt x="20" y="65"/>
                    <a:pt x="20" y="66"/>
                  </a:cubicBezTo>
                  <a:cubicBezTo>
                    <a:pt x="17" y="65"/>
                    <a:pt x="3" y="47"/>
                    <a:pt x="0" y="40"/>
                  </a:cubicBezTo>
                  <a:cubicBezTo>
                    <a:pt x="2" y="41"/>
                    <a:pt x="2" y="41"/>
                    <a:pt x="3" y="42"/>
                  </a:cubicBezTo>
                  <a:cubicBezTo>
                    <a:pt x="7" y="44"/>
                    <a:pt x="9" y="44"/>
                    <a:pt x="12" y="42"/>
                  </a:cubicBezTo>
                  <a:cubicBezTo>
                    <a:pt x="24" y="32"/>
                    <a:pt x="36" y="22"/>
                    <a:pt x="48" y="12"/>
                  </a:cubicBezTo>
                  <a:cubicBezTo>
                    <a:pt x="52" y="9"/>
                    <a:pt x="52" y="7"/>
                    <a:pt x="50" y="2"/>
                  </a:cubicBezTo>
                  <a:cubicBezTo>
                    <a:pt x="50" y="1"/>
                    <a:pt x="50" y="1"/>
                    <a:pt x="50" y="0"/>
                  </a:cubicBezTo>
                  <a:cubicBezTo>
                    <a:pt x="51" y="1"/>
                    <a:pt x="52" y="1"/>
                    <a:pt x="52" y="2"/>
                  </a:cubicBezTo>
                  <a:cubicBezTo>
                    <a:pt x="58" y="10"/>
                    <a:pt x="64" y="18"/>
                    <a:pt x="70" y="26"/>
                  </a:cubicBezTo>
                  <a:cubicBezTo>
                    <a:pt x="73" y="30"/>
                    <a:pt x="75" y="35"/>
                    <a:pt x="77" y="40"/>
                  </a:cubicBezTo>
                  <a:cubicBezTo>
                    <a:pt x="79" y="45"/>
                    <a:pt x="79" y="50"/>
                    <a:pt x="75" y="54"/>
                  </a:cubicBezTo>
                  <a:cubicBezTo>
                    <a:pt x="71" y="60"/>
                    <a:pt x="64" y="62"/>
                    <a:pt x="57" y="59"/>
                  </a:cubicBezTo>
                  <a:cubicBezTo>
                    <a:pt x="55" y="58"/>
                    <a:pt x="53" y="57"/>
                    <a:pt x="50" y="56"/>
                  </a:cubicBezTo>
                  <a:cubicBezTo>
                    <a:pt x="47" y="69"/>
                    <a:pt x="42" y="81"/>
                    <a:pt x="40" y="94"/>
                  </a:cubicBezTo>
                  <a:cubicBezTo>
                    <a:pt x="40" y="94"/>
                    <a:pt x="39" y="93"/>
                    <a:pt x="38" y="92"/>
                  </a:cubicBezTo>
                  <a:cubicBezTo>
                    <a:pt x="36" y="89"/>
                    <a:pt x="33" y="85"/>
                    <a:pt x="31" y="82"/>
                  </a:cubicBezTo>
                  <a:cubicBezTo>
                    <a:pt x="29" y="80"/>
                    <a:pt x="29" y="78"/>
                    <a:pt x="29" y="75"/>
                  </a:cubicBezTo>
                  <a:cubicBezTo>
                    <a:pt x="33" y="66"/>
                    <a:pt x="36" y="56"/>
                    <a:pt x="38" y="47"/>
                  </a:cubicBezTo>
                  <a:cubicBezTo>
                    <a:pt x="39" y="45"/>
                    <a:pt x="40" y="43"/>
                    <a:pt x="37" y="41"/>
                  </a:cubicBezTo>
                  <a:close/>
                  <a:moveTo>
                    <a:pt x="40" y="39"/>
                  </a:moveTo>
                  <a:cubicBezTo>
                    <a:pt x="42" y="41"/>
                    <a:pt x="43" y="43"/>
                    <a:pt x="45" y="45"/>
                  </a:cubicBezTo>
                  <a:cubicBezTo>
                    <a:pt x="50" y="50"/>
                    <a:pt x="55" y="50"/>
                    <a:pt x="61" y="45"/>
                  </a:cubicBezTo>
                  <a:cubicBezTo>
                    <a:pt x="63" y="45"/>
                    <a:pt x="64" y="44"/>
                    <a:pt x="65" y="43"/>
                  </a:cubicBezTo>
                  <a:cubicBezTo>
                    <a:pt x="71" y="37"/>
                    <a:pt x="71" y="31"/>
                    <a:pt x="65" y="24"/>
                  </a:cubicBezTo>
                  <a:cubicBezTo>
                    <a:pt x="63" y="22"/>
                    <a:pt x="62" y="21"/>
                    <a:pt x="59" y="24"/>
                  </a:cubicBezTo>
                  <a:cubicBezTo>
                    <a:pt x="54" y="27"/>
                    <a:pt x="50" y="31"/>
                    <a:pt x="45" y="35"/>
                  </a:cubicBezTo>
                  <a:cubicBezTo>
                    <a:pt x="44" y="36"/>
                    <a:pt x="42" y="38"/>
                    <a:pt x="40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" name="Freeform 44">
              <a:extLst>
                <a:ext uri="{FF2B5EF4-FFF2-40B4-BE49-F238E27FC236}">
                  <a16:creationId xmlns:a16="http://schemas.microsoft.com/office/drawing/2014/main" id="{B46E87F8-D770-41D8-A065-CF59DEFC9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3206" y="22674853"/>
              <a:ext cx="526949" cy="566274"/>
            </a:xfrm>
            <a:custGeom>
              <a:avLst/>
              <a:gdLst>
                <a:gd name="T0" fmla="*/ 0 w 76"/>
                <a:gd name="T1" fmla="*/ 68 h 80"/>
                <a:gd name="T2" fmla="*/ 5 w 76"/>
                <a:gd name="T3" fmla="*/ 36 h 80"/>
                <a:gd name="T4" fmla="*/ 7 w 76"/>
                <a:gd name="T5" fmla="*/ 36 h 80"/>
                <a:gd name="T6" fmla="*/ 7 w 76"/>
                <a:gd name="T7" fmla="*/ 39 h 80"/>
                <a:gd name="T8" fmla="*/ 13 w 76"/>
                <a:gd name="T9" fmla="*/ 46 h 80"/>
                <a:gd name="T10" fmla="*/ 35 w 76"/>
                <a:gd name="T11" fmla="*/ 50 h 80"/>
                <a:gd name="T12" fmla="*/ 33 w 76"/>
                <a:gd name="T13" fmla="*/ 47 h 80"/>
                <a:gd name="T14" fmla="*/ 18 w 76"/>
                <a:gd name="T15" fmla="*/ 24 h 80"/>
                <a:gd name="T16" fmla="*/ 17 w 76"/>
                <a:gd name="T17" fmla="*/ 22 h 80"/>
                <a:gd name="T18" fmla="*/ 10 w 76"/>
                <a:gd name="T19" fmla="*/ 23 h 80"/>
                <a:gd name="T20" fmla="*/ 8 w 76"/>
                <a:gd name="T21" fmla="*/ 29 h 80"/>
                <a:gd name="T22" fmla="*/ 12 w 76"/>
                <a:gd name="T23" fmla="*/ 0 h 80"/>
                <a:gd name="T24" fmla="*/ 13 w 76"/>
                <a:gd name="T25" fmla="*/ 1 h 80"/>
                <a:gd name="T26" fmla="*/ 19 w 76"/>
                <a:gd name="T27" fmla="*/ 19 h 80"/>
                <a:gd name="T28" fmla="*/ 29 w 76"/>
                <a:gd name="T29" fmla="*/ 35 h 80"/>
                <a:gd name="T30" fmla="*/ 33 w 76"/>
                <a:gd name="T31" fmla="*/ 34 h 80"/>
                <a:gd name="T32" fmla="*/ 69 w 76"/>
                <a:gd name="T33" fmla="*/ 13 h 80"/>
                <a:gd name="T34" fmla="*/ 75 w 76"/>
                <a:gd name="T35" fmla="*/ 8 h 80"/>
                <a:gd name="T36" fmla="*/ 74 w 76"/>
                <a:gd name="T37" fmla="*/ 18 h 80"/>
                <a:gd name="T38" fmla="*/ 72 w 76"/>
                <a:gd name="T39" fmla="*/ 30 h 80"/>
                <a:gd name="T40" fmla="*/ 70 w 76"/>
                <a:gd name="T41" fmla="*/ 40 h 80"/>
                <a:gd name="T42" fmla="*/ 69 w 76"/>
                <a:gd name="T43" fmla="*/ 40 h 80"/>
                <a:gd name="T44" fmla="*/ 68 w 76"/>
                <a:gd name="T45" fmla="*/ 32 h 80"/>
                <a:gd name="T46" fmla="*/ 64 w 76"/>
                <a:gd name="T47" fmla="*/ 33 h 80"/>
                <a:gd name="T48" fmla="*/ 39 w 76"/>
                <a:gd name="T49" fmla="*/ 48 h 80"/>
                <a:gd name="T50" fmla="*/ 42 w 76"/>
                <a:gd name="T51" fmla="*/ 51 h 80"/>
                <a:gd name="T52" fmla="*/ 60 w 76"/>
                <a:gd name="T53" fmla="*/ 55 h 80"/>
                <a:gd name="T54" fmla="*/ 66 w 76"/>
                <a:gd name="T55" fmla="*/ 51 h 80"/>
                <a:gd name="T56" fmla="*/ 68 w 76"/>
                <a:gd name="T57" fmla="*/ 48 h 80"/>
                <a:gd name="T58" fmla="*/ 63 w 76"/>
                <a:gd name="T59" fmla="*/ 80 h 80"/>
                <a:gd name="T60" fmla="*/ 62 w 76"/>
                <a:gd name="T61" fmla="*/ 80 h 80"/>
                <a:gd name="T62" fmla="*/ 62 w 76"/>
                <a:gd name="T63" fmla="*/ 77 h 80"/>
                <a:gd name="T64" fmla="*/ 55 w 76"/>
                <a:gd name="T65" fmla="*/ 70 h 80"/>
                <a:gd name="T66" fmla="*/ 11 w 76"/>
                <a:gd name="T67" fmla="*/ 62 h 80"/>
                <a:gd name="T68" fmla="*/ 3 w 76"/>
                <a:gd name="T69" fmla="*/ 66 h 80"/>
                <a:gd name="T70" fmla="*/ 1 w 76"/>
                <a:gd name="T71" fmla="*/ 68 h 80"/>
                <a:gd name="T72" fmla="*/ 0 w 76"/>
                <a:gd name="T73" fmla="*/ 6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" h="80">
                  <a:moveTo>
                    <a:pt x="0" y="68"/>
                  </a:moveTo>
                  <a:cubicBezTo>
                    <a:pt x="2" y="57"/>
                    <a:pt x="4" y="47"/>
                    <a:pt x="5" y="36"/>
                  </a:cubicBezTo>
                  <a:cubicBezTo>
                    <a:pt x="6" y="36"/>
                    <a:pt x="6" y="36"/>
                    <a:pt x="7" y="36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8" y="43"/>
                    <a:pt x="9" y="45"/>
                    <a:pt x="13" y="46"/>
                  </a:cubicBezTo>
                  <a:cubicBezTo>
                    <a:pt x="20" y="48"/>
                    <a:pt x="27" y="49"/>
                    <a:pt x="35" y="50"/>
                  </a:cubicBezTo>
                  <a:cubicBezTo>
                    <a:pt x="34" y="49"/>
                    <a:pt x="34" y="48"/>
                    <a:pt x="33" y="47"/>
                  </a:cubicBezTo>
                  <a:cubicBezTo>
                    <a:pt x="28" y="39"/>
                    <a:pt x="23" y="32"/>
                    <a:pt x="18" y="24"/>
                  </a:cubicBezTo>
                  <a:cubicBezTo>
                    <a:pt x="18" y="24"/>
                    <a:pt x="17" y="23"/>
                    <a:pt x="17" y="22"/>
                  </a:cubicBezTo>
                  <a:cubicBezTo>
                    <a:pt x="14" y="19"/>
                    <a:pt x="12" y="20"/>
                    <a:pt x="10" y="23"/>
                  </a:cubicBezTo>
                  <a:cubicBezTo>
                    <a:pt x="10" y="25"/>
                    <a:pt x="9" y="26"/>
                    <a:pt x="8" y="29"/>
                  </a:cubicBezTo>
                  <a:cubicBezTo>
                    <a:pt x="7" y="24"/>
                    <a:pt x="10" y="4"/>
                    <a:pt x="12" y="0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3" y="8"/>
                    <a:pt x="16" y="14"/>
                    <a:pt x="19" y="19"/>
                  </a:cubicBezTo>
                  <a:cubicBezTo>
                    <a:pt x="22" y="25"/>
                    <a:pt x="26" y="30"/>
                    <a:pt x="29" y="35"/>
                  </a:cubicBezTo>
                  <a:cubicBezTo>
                    <a:pt x="31" y="35"/>
                    <a:pt x="32" y="34"/>
                    <a:pt x="33" y="34"/>
                  </a:cubicBezTo>
                  <a:cubicBezTo>
                    <a:pt x="45" y="27"/>
                    <a:pt x="57" y="20"/>
                    <a:pt x="69" y="13"/>
                  </a:cubicBezTo>
                  <a:cubicBezTo>
                    <a:pt x="71" y="12"/>
                    <a:pt x="73" y="10"/>
                    <a:pt x="75" y="8"/>
                  </a:cubicBezTo>
                  <a:cubicBezTo>
                    <a:pt x="76" y="12"/>
                    <a:pt x="74" y="15"/>
                    <a:pt x="74" y="18"/>
                  </a:cubicBezTo>
                  <a:cubicBezTo>
                    <a:pt x="73" y="22"/>
                    <a:pt x="73" y="26"/>
                    <a:pt x="72" y="30"/>
                  </a:cubicBezTo>
                  <a:cubicBezTo>
                    <a:pt x="71" y="33"/>
                    <a:pt x="71" y="37"/>
                    <a:pt x="70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8" y="38"/>
                    <a:pt x="68" y="35"/>
                    <a:pt x="68" y="32"/>
                  </a:cubicBezTo>
                  <a:cubicBezTo>
                    <a:pt x="66" y="32"/>
                    <a:pt x="65" y="33"/>
                    <a:pt x="64" y="33"/>
                  </a:cubicBezTo>
                  <a:cubicBezTo>
                    <a:pt x="55" y="38"/>
                    <a:pt x="47" y="43"/>
                    <a:pt x="39" y="48"/>
                  </a:cubicBezTo>
                  <a:cubicBezTo>
                    <a:pt x="39" y="50"/>
                    <a:pt x="40" y="51"/>
                    <a:pt x="42" y="51"/>
                  </a:cubicBezTo>
                  <a:cubicBezTo>
                    <a:pt x="48" y="53"/>
                    <a:pt x="54" y="54"/>
                    <a:pt x="60" y="55"/>
                  </a:cubicBezTo>
                  <a:cubicBezTo>
                    <a:pt x="63" y="55"/>
                    <a:pt x="64" y="54"/>
                    <a:pt x="66" y="51"/>
                  </a:cubicBezTo>
                  <a:cubicBezTo>
                    <a:pt x="66" y="50"/>
                    <a:pt x="67" y="49"/>
                    <a:pt x="68" y="48"/>
                  </a:cubicBezTo>
                  <a:cubicBezTo>
                    <a:pt x="67" y="58"/>
                    <a:pt x="65" y="69"/>
                    <a:pt x="63" y="80"/>
                  </a:cubicBezTo>
                  <a:cubicBezTo>
                    <a:pt x="63" y="80"/>
                    <a:pt x="63" y="80"/>
                    <a:pt x="62" y="80"/>
                  </a:cubicBezTo>
                  <a:cubicBezTo>
                    <a:pt x="62" y="79"/>
                    <a:pt x="62" y="78"/>
                    <a:pt x="62" y="77"/>
                  </a:cubicBezTo>
                  <a:cubicBezTo>
                    <a:pt x="61" y="72"/>
                    <a:pt x="60" y="71"/>
                    <a:pt x="55" y="70"/>
                  </a:cubicBezTo>
                  <a:cubicBezTo>
                    <a:pt x="40" y="67"/>
                    <a:pt x="26" y="64"/>
                    <a:pt x="11" y="62"/>
                  </a:cubicBezTo>
                  <a:cubicBezTo>
                    <a:pt x="6" y="61"/>
                    <a:pt x="5" y="62"/>
                    <a:pt x="3" y="66"/>
                  </a:cubicBezTo>
                  <a:cubicBezTo>
                    <a:pt x="2" y="67"/>
                    <a:pt x="2" y="68"/>
                    <a:pt x="1" y="68"/>
                  </a:cubicBezTo>
                  <a:cubicBezTo>
                    <a:pt x="1" y="68"/>
                    <a:pt x="1" y="68"/>
                    <a:pt x="0" y="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2" name="Freeform 45">
              <a:extLst>
                <a:ext uri="{FF2B5EF4-FFF2-40B4-BE49-F238E27FC236}">
                  <a16:creationId xmlns:a16="http://schemas.microsoft.com/office/drawing/2014/main" id="{BBEA83FA-7232-4188-8B38-D8A1457B9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906" y="20865924"/>
              <a:ext cx="574138" cy="613463"/>
            </a:xfrm>
            <a:custGeom>
              <a:avLst/>
              <a:gdLst>
                <a:gd name="T0" fmla="*/ 61 w 82"/>
                <a:gd name="T1" fmla="*/ 37 h 87"/>
                <a:gd name="T2" fmla="*/ 42 w 82"/>
                <a:gd name="T3" fmla="*/ 65 h 87"/>
                <a:gd name="T4" fmla="*/ 44 w 82"/>
                <a:gd name="T5" fmla="*/ 59 h 87"/>
                <a:gd name="T6" fmla="*/ 37 w 82"/>
                <a:gd name="T7" fmla="*/ 42 h 87"/>
                <a:gd name="T8" fmla="*/ 36 w 82"/>
                <a:gd name="T9" fmla="*/ 44 h 87"/>
                <a:gd name="T10" fmla="*/ 24 w 82"/>
                <a:gd name="T11" fmla="*/ 61 h 87"/>
                <a:gd name="T12" fmla="*/ 25 w 82"/>
                <a:gd name="T13" fmla="*/ 68 h 87"/>
                <a:gd name="T14" fmla="*/ 54 w 82"/>
                <a:gd name="T15" fmla="*/ 74 h 87"/>
                <a:gd name="T16" fmla="*/ 59 w 82"/>
                <a:gd name="T17" fmla="*/ 73 h 87"/>
                <a:gd name="T18" fmla="*/ 45 w 82"/>
                <a:gd name="T19" fmla="*/ 87 h 87"/>
                <a:gd name="T20" fmla="*/ 0 w 82"/>
                <a:gd name="T21" fmla="*/ 52 h 87"/>
                <a:gd name="T22" fmla="*/ 4 w 82"/>
                <a:gd name="T23" fmla="*/ 54 h 87"/>
                <a:gd name="T24" fmla="*/ 12 w 82"/>
                <a:gd name="T25" fmla="*/ 51 h 87"/>
                <a:gd name="T26" fmla="*/ 39 w 82"/>
                <a:gd name="T27" fmla="*/ 12 h 87"/>
                <a:gd name="T28" fmla="*/ 39 w 82"/>
                <a:gd name="T29" fmla="*/ 3 h 87"/>
                <a:gd name="T30" fmla="*/ 37 w 82"/>
                <a:gd name="T31" fmla="*/ 0 h 87"/>
                <a:gd name="T32" fmla="*/ 82 w 82"/>
                <a:gd name="T33" fmla="*/ 33 h 87"/>
                <a:gd name="T34" fmla="*/ 70 w 82"/>
                <a:gd name="T35" fmla="*/ 48 h 87"/>
                <a:gd name="T36" fmla="*/ 70 w 82"/>
                <a:gd name="T37" fmla="*/ 46 h 87"/>
                <a:gd name="T38" fmla="*/ 65 w 82"/>
                <a:gd name="T39" fmla="*/ 24 h 87"/>
                <a:gd name="T40" fmla="*/ 58 w 82"/>
                <a:gd name="T41" fmla="*/ 19 h 87"/>
                <a:gd name="T42" fmla="*/ 53 w 82"/>
                <a:gd name="T43" fmla="*/ 20 h 87"/>
                <a:gd name="T44" fmla="*/ 41 w 82"/>
                <a:gd name="T45" fmla="*/ 36 h 87"/>
                <a:gd name="T46" fmla="*/ 40 w 82"/>
                <a:gd name="T47" fmla="*/ 39 h 87"/>
                <a:gd name="T48" fmla="*/ 51 w 82"/>
                <a:gd name="T49" fmla="*/ 43 h 87"/>
                <a:gd name="T50" fmla="*/ 61 w 82"/>
                <a:gd name="T51" fmla="*/ 3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2" h="87">
                  <a:moveTo>
                    <a:pt x="61" y="37"/>
                  </a:moveTo>
                  <a:cubicBezTo>
                    <a:pt x="60" y="41"/>
                    <a:pt x="46" y="62"/>
                    <a:pt x="42" y="65"/>
                  </a:cubicBezTo>
                  <a:cubicBezTo>
                    <a:pt x="43" y="62"/>
                    <a:pt x="43" y="60"/>
                    <a:pt x="44" y="59"/>
                  </a:cubicBezTo>
                  <a:cubicBezTo>
                    <a:pt x="46" y="52"/>
                    <a:pt x="44" y="46"/>
                    <a:pt x="37" y="42"/>
                  </a:cubicBezTo>
                  <a:cubicBezTo>
                    <a:pt x="37" y="42"/>
                    <a:pt x="36" y="43"/>
                    <a:pt x="36" y="44"/>
                  </a:cubicBezTo>
                  <a:cubicBezTo>
                    <a:pt x="32" y="50"/>
                    <a:pt x="28" y="55"/>
                    <a:pt x="24" y="61"/>
                  </a:cubicBezTo>
                  <a:cubicBezTo>
                    <a:pt x="22" y="64"/>
                    <a:pt x="22" y="66"/>
                    <a:pt x="25" y="68"/>
                  </a:cubicBezTo>
                  <a:cubicBezTo>
                    <a:pt x="33" y="76"/>
                    <a:pt x="42" y="80"/>
                    <a:pt x="54" y="74"/>
                  </a:cubicBezTo>
                  <a:cubicBezTo>
                    <a:pt x="56" y="73"/>
                    <a:pt x="56" y="73"/>
                    <a:pt x="59" y="73"/>
                  </a:cubicBezTo>
                  <a:cubicBezTo>
                    <a:pt x="57" y="76"/>
                    <a:pt x="50" y="84"/>
                    <a:pt x="45" y="87"/>
                  </a:cubicBezTo>
                  <a:cubicBezTo>
                    <a:pt x="36" y="82"/>
                    <a:pt x="2" y="56"/>
                    <a:pt x="0" y="52"/>
                  </a:cubicBezTo>
                  <a:cubicBezTo>
                    <a:pt x="2" y="53"/>
                    <a:pt x="3" y="53"/>
                    <a:pt x="4" y="54"/>
                  </a:cubicBezTo>
                  <a:cubicBezTo>
                    <a:pt x="8" y="55"/>
                    <a:pt x="10" y="54"/>
                    <a:pt x="12" y="51"/>
                  </a:cubicBezTo>
                  <a:cubicBezTo>
                    <a:pt x="21" y="38"/>
                    <a:pt x="30" y="25"/>
                    <a:pt x="39" y="12"/>
                  </a:cubicBezTo>
                  <a:cubicBezTo>
                    <a:pt x="42" y="8"/>
                    <a:pt x="41" y="6"/>
                    <a:pt x="39" y="3"/>
                  </a:cubicBezTo>
                  <a:cubicBezTo>
                    <a:pt x="38" y="2"/>
                    <a:pt x="38" y="1"/>
                    <a:pt x="37" y="0"/>
                  </a:cubicBezTo>
                  <a:cubicBezTo>
                    <a:pt x="40" y="1"/>
                    <a:pt x="76" y="27"/>
                    <a:pt x="82" y="33"/>
                  </a:cubicBezTo>
                  <a:cubicBezTo>
                    <a:pt x="79" y="38"/>
                    <a:pt x="73" y="46"/>
                    <a:pt x="70" y="48"/>
                  </a:cubicBezTo>
                  <a:cubicBezTo>
                    <a:pt x="70" y="47"/>
                    <a:pt x="70" y="46"/>
                    <a:pt x="70" y="46"/>
                  </a:cubicBezTo>
                  <a:cubicBezTo>
                    <a:pt x="74" y="36"/>
                    <a:pt x="72" y="30"/>
                    <a:pt x="65" y="24"/>
                  </a:cubicBezTo>
                  <a:cubicBezTo>
                    <a:pt x="63" y="22"/>
                    <a:pt x="61" y="20"/>
                    <a:pt x="58" y="19"/>
                  </a:cubicBezTo>
                  <a:cubicBezTo>
                    <a:pt x="56" y="17"/>
                    <a:pt x="54" y="18"/>
                    <a:pt x="53" y="20"/>
                  </a:cubicBezTo>
                  <a:cubicBezTo>
                    <a:pt x="49" y="25"/>
                    <a:pt x="45" y="30"/>
                    <a:pt x="41" y="36"/>
                  </a:cubicBezTo>
                  <a:cubicBezTo>
                    <a:pt x="41" y="37"/>
                    <a:pt x="40" y="38"/>
                    <a:pt x="40" y="39"/>
                  </a:cubicBezTo>
                  <a:cubicBezTo>
                    <a:pt x="43" y="42"/>
                    <a:pt x="46" y="44"/>
                    <a:pt x="51" y="43"/>
                  </a:cubicBezTo>
                  <a:cubicBezTo>
                    <a:pt x="54" y="42"/>
                    <a:pt x="58" y="39"/>
                    <a:pt x="6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3" name="Freeform 46">
              <a:extLst>
                <a:ext uri="{FF2B5EF4-FFF2-40B4-BE49-F238E27FC236}">
                  <a16:creationId xmlns:a16="http://schemas.microsoft.com/office/drawing/2014/main" id="{BCA27E11-953A-4899-9446-369B6F368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3206" y="23555723"/>
              <a:ext cx="495489" cy="471895"/>
            </a:xfrm>
            <a:custGeom>
              <a:avLst/>
              <a:gdLst>
                <a:gd name="T0" fmla="*/ 49 w 71"/>
                <a:gd name="T1" fmla="*/ 20 h 68"/>
                <a:gd name="T2" fmla="*/ 37 w 71"/>
                <a:gd name="T3" fmla="*/ 29 h 68"/>
                <a:gd name="T4" fmla="*/ 38 w 71"/>
                <a:gd name="T5" fmla="*/ 39 h 68"/>
                <a:gd name="T6" fmla="*/ 44 w 71"/>
                <a:gd name="T7" fmla="*/ 38 h 68"/>
                <a:gd name="T8" fmla="*/ 60 w 71"/>
                <a:gd name="T9" fmla="*/ 36 h 68"/>
                <a:gd name="T10" fmla="*/ 65 w 71"/>
                <a:gd name="T11" fmla="*/ 30 h 68"/>
                <a:gd name="T12" fmla="*/ 48 w 71"/>
                <a:gd name="T13" fmla="*/ 4 h 68"/>
                <a:gd name="T14" fmla="*/ 44 w 71"/>
                <a:gd name="T15" fmla="*/ 0 h 68"/>
                <a:gd name="T16" fmla="*/ 63 w 71"/>
                <a:gd name="T17" fmla="*/ 1 h 68"/>
                <a:gd name="T18" fmla="*/ 70 w 71"/>
                <a:gd name="T19" fmla="*/ 59 h 68"/>
                <a:gd name="T20" fmla="*/ 68 w 71"/>
                <a:gd name="T21" fmla="*/ 55 h 68"/>
                <a:gd name="T22" fmla="*/ 62 w 71"/>
                <a:gd name="T23" fmla="*/ 51 h 68"/>
                <a:gd name="T24" fmla="*/ 16 w 71"/>
                <a:gd name="T25" fmla="*/ 58 h 68"/>
                <a:gd name="T26" fmla="*/ 9 w 71"/>
                <a:gd name="T27" fmla="*/ 65 h 68"/>
                <a:gd name="T28" fmla="*/ 9 w 71"/>
                <a:gd name="T29" fmla="*/ 68 h 68"/>
                <a:gd name="T30" fmla="*/ 1 w 71"/>
                <a:gd name="T31" fmla="*/ 11 h 68"/>
                <a:gd name="T32" fmla="*/ 18 w 71"/>
                <a:gd name="T33" fmla="*/ 9 h 68"/>
                <a:gd name="T34" fmla="*/ 19 w 71"/>
                <a:gd name="T35" fmla="*/ 10 h 68"/>
                <a:gd name="T36" fmla="*/ 17 w 71"/>
                <a:gd name="T37" fmla="*/ 11 h 68"/>
                <a:gd name="T38" fmla="*/ 6 w 71"/>
                <a:gd name="T39" fmla="*/ 30 h 68"/>
                <a:gd name="T40" fmla="*/ 7 w 71"/>
                <a:gd name="T41" fmla="*/ 38 h 68"/>
                <a:gd name="T42" fmla="*/ 13 w 71"/>
                <a:gd name="T43" fmla="*/ 42 h 68"/>
                <a:gd name="T44" fmla="*/ 33 w 71"/>
                <a:gd name="T45" fmla="*/ 39 h 68"/>
                <a:gd name="T46" fmla="*/ 29 w 71"/>
                <a:gd name="T47" fmla="*/ 28 h 68"/>
                <a:gd name="T48" fmla="*/ 18 w 71"/>
                <a:gd name="T49" fmla="*/ 24 h 68"/>
                <a:gd name="T50" fmla="*/ 19 w 71"/>
                <a:gd name="T51" fmla="*/ 22 h 68"/>
                <a:gd name="T52" fmla="*/ 49 w 71"/>
                <a:gd name="T53" fmla="*/ 18 h 68"/>
                <a:gd name="T54" fmla="*/ 49 w 71"/>
                <a:gd name="T55" fmla="*/ 2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1" h="68">
                  <a:moveTo>
                    <a:pt x="49" y="20"/>
                  </a:moveTo>
                  <a:cubicBezTo>
                    <a:pt x="44" y="22"/>
                    <a:pt x="39" y="24"/>
                    <a:pt x="37" y="29"/>
                  </a:cubicBezTo>
                  <a:cubicBezTo>
                    <a:pt x="36" y="32"/>
                    <a:pt x="36" y="35"/>
                    <a:pt x="38" y="39"/>
                  </a:cubicBezTo>
                  <a:cubicBezTo>
                    <a:pt x="40" y="38"/>
                    <a:pt x="42" y="38"/>
                    <a:pt x="44" y="38"/>
                  </a:cubicBezTo>
                  <a:cubicBezTo>
                    <a:pt x="49" y="37"/>
                    <a:pt x="54" y="36"/>
                    <a:pt x="60" y="36"/>
                  </a:cubicBezTo>
                  <a:cubicBezTo>
                    <a:pt x="63" y="35"/>
                    <a:pt x="64" y="34"/>
                    <a:pt x="65" y="30"/>
                  </a:cubicBezTo>
                  <a:cubicBezTo>
                    <a:pt x="65" y="18"/>
                    <a:pt x="59" y="8"/>
                    <a:pt x="48" y="4"/>
                  </a:cubicBezTo>
                  <a:cubicBezTo>
                    <a:pt x="47" y="3"/>
                    <a:pt x="45" y="3"/>
                    <a:pt x="44" y="0"/>
                  </a:cubicBezTo>
                  <a:cubicBezTo>
                    <a:pt x="51" y="0"/>
                    <a:pt x="57" y="1"/>
                    <a:pt x="63" y="1"/>
                  </a:cubicBezTo>
                  <a:cubicBezTo>
                    <a:pt x="65" y="5"/>
                    <a:pt x="71" y="54"/>
                    <a:pt x="70" y="59"/>
                  </a:cubicBezTo>
                  <a:cubicBezTo>
                    <a:pt x="69" y="57"/>
                    <a:pt x="69" y="56"/>
                    <a:pt x="68" y="55"/>
                  </a:cubicBezTo>
                  <a:cubicBezTo>
                    <a:pt x="67" y="52"/>
                    <a:pt x="65" y="51"/>
                    <a:pt x="62" y="51"/>
                  </a:cubicBezTo>
                  <a:cubicBezTo>
                    <a:pt x="46" y="53"/>
                    <a:pt x="31" y="55"/>
                    <a:pt x="16" y="58"/>
                  </a:cubicBezTo>
                  <a:cubicBezTo>
                    <a:pt x="12" y="58"/>
                    <a:pt x="10" y="60"/>
                    <a:pt x="9" y="65"/>
                  </a:cubicBezTo>
                  <a:cubicBezTo>
                    <a:pt x="9" y="66"/>
                    <a:pt x="9" y="67"/>
                    <a:pt x="9" y="68"/>
                  </a:cubicBezTo>
                  <a:cubicBezTo>
                    <a:pt x="7" y="65"/>
                    <a:pt x="0" y="17"/>
                    <a:pt x="1" y="11"/>
                  </a:cubicBezTo>
                  <a:cubicBezTo>
                    <a:pt x="7" y="10"/>
                    <a:pt x="12" y="9"/>
                    <a:pt x="18" y="9"/>
                  </a:cubicBezTo>
                  <a:cubicBezTo>
                    <a:pt x="18" y="9"/>
                    <a:pt x="19" y="9"/>
                    <a:pt x="19" y="10"/>
                  </a:cubicBezTo>
                  <a:cubicBezTo>
                    <a:pt x="18" y="10"/>
                    <a:pt x="18" y="11"/>
                    <a:pt x="17" y="11"/>
                  </a:cubicBezTo>
                  <a:cubicBezTo>
                    <a:pt x="8" y="14"/>
                    <a:pt x="5" y="21"/>
                    <a:pt x="6" y="30"/>
                  </a:cubicBezTo>
                  <a:cubicBezTo>
                    <a:pt x="6" y="32"/>
                    <a:pt x="6" y="35"/>
                    <a:pt x="7" y="38"/>
                  </a:cubicBezTo>
                  <a:cubicBezTo>
                    <a:pt x="7" y="42"/>
                    <a:pt x="8" y="43"/>
                    <a:pt x="13" y="42"/>
                  </a:cubicBezTo>
                  <a:cubicBezTo>
                    <a:pt x="20" y="41"/>
                    <a:pt x="26" y="40"/>
                    <a:pt x="33" y="39"/>
                  </a:cubicBezTo>
                  <a:cubicBezTo>
                    <a:pt x="34" y="34"/>
                    <a:pt x="33" y="30"/>
                    <a:pt x="29" y="28"/>
                  </a:cubicBezTo>
                  <a:cubicBezTo>
                    <a:pt x="26" y="26"/>
                    <a:pt x="22" y="25"/>
                    <a:pt x="18" y="24"/>
                  </a:cubicBezTo>
                  <a:cubicBezTo>
                    <a:pt x="18" y="23"/>
                    <a:pt x="19" y="23"/>
                    <a:pt x="19" y="22"/>
                  </a:cubicBezTo>
                  <a:cubicBezTo>
                    <a:pt x="29" y="21"/>
                    <a:pt x="39" y="20"/>
                    <a:pt x="49" y="18"/>
                  </a:cubicBezTo>
                  <a:cubicBezTo>
                    <a:pt x="49" y="19"/>
                    <a:pt x="49" y="19"/>
                    <a:pt x="49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Freeform 47">
              <a:extLst>
                <a:ext uri="{FF2B5EF4-FFF2-40B4-BE49-F238E27FC236}">
                  <a16:creationId xmlns:a16="http://schemas.microsoft.com/office/drawing/2014/main" id="{18888A7B-4DF6-4A17-9075-05552CA80B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7841" y="26009575"/>
              <a:ext cx="346056" cy="495489"/>
            </a:xfrm>
            <a:custGeom>
              <a:avLst/>
              <a:gdLst>
                <a:gd name="T0" fmla="*/ 17 w 50"/>
                <a:gd name="T1" fmla="*/ 35 h 70"/>
                <a:gd name="T2" fmla="*/ 10 w 50"/>
                <a:gd name="T3" fmla="*/ 27 h 70"/>
                <a:gd name="T4" fmla="*/ 8 w 50"/>
                <a:gd name="T5" fmla="*/ 11 h 70"/>
                <a:gd name="T6" fmla="*/ 19 w 50"/>
                <a:gd name="T7" fmla="*/ 1 h 70"/>
                <a:gd name="T8" fmla="*/ 39 w 50"/>
                <a:gd name="T9" fmla="*/ 3 h 70"/>
                <a:gd name="T10" fmla="*/ 48 w 50"/>
                <a:gd name="T11" fmla="*/ 12 h 70"/>
                <a:gd name="T12" fmla="*/ 42 w 50"/>
                <a:gd name="T13" fmla="*/ 27 h 70"/>
                <a:gd name="T14" fmla="*/ 34 w 50"/>
                <a:gd name="T15" fmla="*/ 30 h 70"/>
                <a:gd name="T16" fmla="*/ 37 w 50"/>
                <a:gd name="T17" fmla="*/ 33 h 70"/>
                <a:gd name="T18" fmla="*/ 44 w 50"/>
                <a:gd name="T19" fmla="*/ 44 h 70"/>
                <a:gd name="T20" fmla="*/ 30 w 50"/>
                <a:gd name="T21" fmla="*/ 69 h 70"/>
                <a:gd name="T22" fmla="*/ 9 w 50"/>
                <a:gd name="T23" fmla="*/ 65 h 70"/>
                <a:gd name="T24" fmla="*/ 1 w 50"/>
                <a:gd name="T25" fmla="*/ 51 h 70"/>
                <a:gd name="T26" fmla="*/ 11 w 50"/>
                <a:gd name="T27" fmla="*/ 38 h 70"/>
                <a:gd name="T28" fmla="*/ 17 w 50"/>
                <a:gd name="T29" fmla="*/ 35 h 70"/>
                <a:gd name="T30" fmla="*/ 20 w 50"/>
                <a:gd name="T31" fmla="*/ 38 h 70"/>
                <a:gd name="T32" fmla="*/ 14 w 50"/>
                <a:gd name="T33" fmla="*/ 61 h 70"/>
                <a:gd name="T34" fmla="*/ 22 w 50"/>
                <a:gd name="T35" fmla="*/ 67 h 70"/>
                <a:gd name="T36" fmla="*/ 30 w 50"/>
                <a:gd name="T37" fmla="*/ 61 h 70"/>
                <a:gd name="T38" fmla="*/ 20 w 50"/>
                <a:gd name="T39" fmla="*/ 38 h 70"/>
                <a:gd name="T40" fmla="*/ 31 w 50"/>
                <a:gd name="T41" fmla="*/ 27 h 70"/>
                <a:gd name="T42" fmla="*/ 36 w 50"/>
                <a:gd name="T43" fmla="*/ 8 h 70"/>
                <a:gd name="T44" fmla="*/ 28 w 50"/>
                <a:gd name="T45" fmla="*/ 3 h 70"/>
                <a:gd name="T46" fmla="*/ 21 w 50"/>
                <a:gd name="T47" fmla="*/ 8 h 70"/>
                <a:gd name="T48" fmla="*/ 22 w 50"/>
                <a:gd name="T49" fmla="*/ 18 h 70"/>
                <a:gd name="T50" fmla="*/ 31 w 50"/>
                <a:gd name="T51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70">
                  <a:moveTo>
                    <a:pt x="17" y="35"/>
                  </a:moveTo>
                  <a:cubicBezTo>
                    <a:pt x="15" y="33"/>
                    <a:pt x="12" y="30"/>
                    <a:pt x="10" y="27"/>
                  </a:cubicBezTo>
                  <a:cubicBezTo>
                    <a:pt x="7" y="22"/>
                    <a:pt x="6" y="17"/>
                    <a:pt x="8" y="11"/>
                  </a:cubicBezTo>
                  <a:cubicBezTo>
                    <a:pt x="10" y="6"/>
                    <a:pt x="14" y="3"/>
                    <a:pt x="19" y="1"/>
                  </a:cubicBezTo>
                  <a:cubicBezTo>
                    <a:pt x="26" y="0"/>
                    <a:pt x="33" y="0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8"/>
                    <a:pt x="48" y="24"/>
                    <a:pt x="42" y="27"/>
                  </a:cubicBezTo>
                  <a:cubicBezTo>
                    <a:pt x="39" y="28"/>
                    <a:pt x="37" y="29"/>
                    <a:pt x="34" y="30"/>
                  </a:cubicBezTo>
                  <a:cubicBezTo>
                    <a:pt x="35" y="31"/>
                    <a:pt x="36" y="32"/>
                    <a:pt x="37" y="33"/>
                  </a:cubicBezTo>
                  <a:cubicBezTo>
                    <a:pt x="40" y="37"/>
                    <a:pt x="43" y="40"/>
                    <a:pt x="44" y="44"/>
                  </a:cubicBezTo>
                  <a:cubicBezTo>
                    <a:pt x="48" y="55"/>
                    <a:pt x="42" y="66"/>
                    <a:pt x="30" y="69"/>
                  </a:cubicBezTo>
                  <a:cubicBezTo>
                    <a:pt x="23" y="70"/>
                    <a:pt x="16" y="69"/>
                    <a:pt x="9" y="65"/>
                  </a:cubicBezTo>
                  <a:cubicBezTo>
                    <a:pt x="3" y="62"/>
                    <a:pt x="0" y="57"/>
                    <a:pt x="1" y="51"/>
                  </a:cubicBezTo>
                  <a:cubicBezTo>
                    <a:pt x="1" y="44"/>
                    <a:pt x="5" y="40"/>
                    <a:pt x="11" y="38"/>
                  </a:cubicBezTo>
                  <a:cubicBezTo>
                    <a:pt x="13" y="37"/>
                    <a:pt x="15" y="36"/>
                    <a:pt x="17" y="35"/>
                  </a:cubicBezTo>
                  <a:close/>
                  <a:moveTo>
                    <a:pt x="20" y="38"/>
                  </a:moveTo>
                  <a:cubicBezTo>
                    <a:pt x="13" y="44"/>
                    <a:pt x="10" y="54"/>
                    <a:pt x="14" y="61"/>
                  </a:cubicBezTo>
                  <a:cubicBezTo>
                    <a:pt x="15" y="65"/>
                    <a:pt x="18" y="67"/>
                    <a:pt x="22" y="67"/>
                  </a:cubicBezTo>
                  <a:cubicBezTo>
                    <a:pt x="26" y="67"/>
                    <a:pt x="28" y="64"/>
                    <a:pt x="30" y="61"/>
                  </a:cubicBezTo>
                  <a:cubicBezTo>
                    <a:pt x="33" y="53"/>
                    <a:pt x="29" y="44"/>
                    <a:pt x="20" y="38"/>
                  </a:cubicBezTo>
                  <a:close/>
                  <a:moveTo>
                    <a:pt x="31" y="27"/>
                  </a:moveTo>
                  <a:cubicBezTo>
                    <a:pt x="37" y="23"/>
                    <a:pt x="39" y="14"/>
                    <a:pt x="36" y="8"/>
                  </a:cubicBezTo>
                  <a:cubicBezTo>
                    <a:pt x="35" y="4"/>
                    <a:pt x="32" y="3"/>
                    <a:pt x="28" y="3"/>
                  </a:cubicBezTo>
                  <a:cubicBezTo>
                    <a:pt x="25" y="3"/>
                    <a:pt x="23" y="5"/>
                    <a:pt x="21" y="8"/>
                  </a:cubicBezTo>
                  <a:cubicBezTo>
                    <a:pt x="20" y="11"/>
                    <a:pt x="20" y="15"/>
                    <a:pt x="22" y="18"/>
                  </a:cubicBezTo>
                  <a:cubicBezTo>
                    <a:pt x="24" y="22"/>
                    <a:pt x="27" y="25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5" name="Freeform 48">
              <a:extLst>
                <a:ext uri="{FF2B5EF4-FFF2-40B4-BE49-F238E27FC236}">
                  <a16:creationId xmlns:a16="http://schemas.microsoft.com/office/drawing/2014/main" id="{B0102B27-3278-4659-9230-C0350421B8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9829" y="24342214"/>
              <a:ext cx="511219" cy="440435"/>
            </a:xfrm>
            <a:custGeom>
              <a:avLst/>
              <a:gdLst>
                <a:gd name="T0" fmla="*/ 16 w 74"/>
                <a:gd name="T1" fmla="*/ 63 h 63"/>
                <a:gd name="T2" fmla="*/ 14 w 74"/>
                <a:gd name="T3" fmla="*/ 60 h 63"/>
                <a:gd name="T4" fmla="*/ 3 w 74"/>
                <a:gd name="T5" fmla="*/ 34 h 63"/>
                <a:gd name="T6" fmla="*/ 0 w 74"/>
                <a:gd name="T7" fmla="*/ 18 h 63"/>
                <a:gd name="T8" fmla="*/ 8 w 74"/>
                <a:gd name="T9" fmla="*/ 3 h 63"/>
                <a:gd name="T10" fmla="*/ 25 w 74"/>
                <a:gd name="T11" fmla="*/ 4 h 63"/>
                <a:gd name="T12" fmla="*/ 33 w 74"/>
                <a:gd name="T13" fmla="*/ 13 h 63"/>
                <a:gd name="T14" fmla="*/ 38 w 74"/>
                <a:gd name="T15" fmla="*/ 26 h 63"/>
                <a:gd name="T16" fmla="*/ 42 w 74"/>
                <a:gd name="T17" fmla="*/ 25 h 63"/>
                <a:gd name="T18" fmla="*/ 55 w 74"/>
                <a:gd name="T19" fmla="*/ 19 h 63"/>
                <a:gd name="T20" fmla="*/ 61 w 74"/>
                <a:gd name="T21" fmla="*/ 9 h 63"/>
                <a:gd name="T22" fmla="*/ 61 w 74"/>
                <a:gd name="T23" fmla="*/ 6 h 63"/>
                <a:gd name="T24" fmla="*/ 66 w 74"/>
                <a:gd name="T25" fmla="*/ 16 h 63"/>
                <a:gd name="T26" fmla="*/ 70 w 74"/>
                <a:gd name="T27" fmla="*/ 27 h 63"/>
                <a:gd name="T28" fmla="*/ 73 w 74"/>
                <a:gd name="T29" fmla="*/ 38 h 63"/>
                <a:gd name="T30" fmla="*/ 70 w 74"/>
                <a:gd name="T31" fmla="*/ 34 h 63"/>
                <a:gd name="T32" fmla="*/ 64 w 74"/>
                <a:gd name="T33" fmla="*/ 32 h 63"/>
                <a:gd name="T34" fmla="*/ 58 w 74"/>
                <a:gd name="T35" fmla="*/ 35 h 63"/>
                <a:gd name="T36" fmla="*/ 22 w 74"/>
                <a:gd name="T37" fmla="*/ 50 h 63"/>
                <a:gd name="T38" fmla="*/ 16 w 74"/>
                <a:gd name="T39" fmla="*/ 61 h 63"/>
                <a:gd name="T40" fmla="*/ 16 w 74"/>
                <a:gd name="T41" fmla="*/ 63 h 63"/>
                <a:gd name="T42" fmla="*/ 36 w 74"/>
                <a:gd name="T43" fmla="*/ 27 h 63"/>
                <a:gd name="T44" fmla="*/ 32 w 74"/>
                <a:gd name="T45" fmla="*/ 20 h 63"/>
                <a:gd name="T46" fmla="*/ 21 w 74"/>
                <a:gd name="T47" fmla="*/ 16 h 63"/>
                <a:gd name="T48" fmla="*/ 10 w 74"/>
                <a:gd name="T49" fmla="*/ 21 h 63"/>
                <a:gd name="T50" fmla="*/ 7 w 74"/>
                <a:gd name="T51" fmla="*/ 35 h 63"/>
                <a:gd name="T52" fmla="*/ 13 w 74"/>
                <a:gd name="T53" fmla="*/ 38 h 63"/>
                <a:gd name="T54" fmla="*/ 36 w 74"/>
                <a:gd name="T55" fmla="*/ 2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4" h="63">
                  <a:moveTo>
                    <a:pt x="16" y="63"/>
                  </a:moveTo>
                  <a:cubicBezTo>
                    <a:pt x="15" y="62"/>
                    <a:pt x="14" y="61"/>
                    <a:pt x="14" y="60"/>
                  </a:cubicBezTo>
                  <a:cubicBezTo>
                    <a:pt x="10" y="51"/>
                    <a:pt x="7" y="42"/>
                    <a:pt x="3" y="34"/>
                  </a:cubicBezTo>
                  <a:cubicBezTo>
                    <a:pt x="1" y="29"/>
                    <a:pt x="0" y="23"/>
                    <a:pt x="0" y="18"/>
                  </a:cubicBezTo>
                  <a:cubicBezTo>
                    <a:pt x="0" y="11"/>
                    <a:pt x="2" y="6"/>
                    <a:pt x="8" y="3"/>
                  </a:cubicBezTo>
                  <a:cubicBezTo>
                    <a:pt x="14" y="0"/>
                    <a:pt x="19" y="1"/>
                    <a:pt x="25" y="4"/>
                  </a:cubicBezTo>
                  <a:cubicBezTo>
                    <a:pt x="28" y="6"/>
                    <a:pt x="31" y="10"/>
                    <a:pt x="33" y="13"/>
                  </a:cubicBezTo>
                  <a:cubicBezTo>
                    <a:pt x="35" y="17"/>
                    <a:pt x="36" y="22"/>
                    <a:pt x="38" y="26"/>
                  </a:cubicBezTo>
                  <a:cubicBezTo>
                    <a:pt x="40" y="25"/>
                    <a:pt x="41" y="25"/>
                    <a:pt x="42" y="25"/>
                  </a:cubicBezTo>
                  <a:cubicBezTo>
                    <a:pt x="46" y="23"/>
                    <a:pt x="51" y="21"/>
                    <a:pt x="55" y="19"/>
                  </a:cubicBezTo>
                  <a:cubicBezTo>
                    <a:pt x="61" y="16"/>
                    <a:pt x="62" y="15"/>
                    <a:pt x="61" y="9"/>
                  </a:cubicBezTo>
                  <a:cubicBezTo>
                    <a:pt x="61" y="8"/>
                    <a:pt x="61" y="7"/>
                    <a:pt x="61" y="6"/>
                  </a:cubicBezTo>
                  <a:cubicBezTo>
                    <a:pt x="64" y="9"/>
                    <a:pt x="64" y="13"/>
                    <a:pt x="66" y="16"/>
                  </a:cubicBezTo>
                  <a:cubicBezTo>
                    <a:pt x="67" y="20"/>
                    <a:pt x="69" y="23"/>
                    <a:pt x="70" y="27"/>
                  </a:cubicBezTo>
                  <a:cubicBezTo>
                    <a:pt x="71" y="30"/>
                    <a:pt x="74" y="33"/>
                    <a:pt x="73" y="38"/>
                  </a:cubicBezTo>
                  <a:cubicBezTo>
                    <a:pt x="72" y="36"/>
                    <a:pt x="71" y="35"/>
                    <a:pt x="70" y="34"/>
                  </a:cubicBezTo>
                  <a:cubicBezTo>
                    <a:pt x="68" y="32"/>
                    <a:pt x="66" y="31"/>
                    <a:pt x="64" y="32"/>
                  </a:cubicBezTo>
                  <a:cubicBezTo>
                    <a:pt x="62" y="33"/>
                    <a:pt x="60" y="34"/>
                    <a:pt x="58" y="35"/>
                  </a:cubicBezTo>
                  <a:cubicBezTo>
                    <a:pt x="46" y="40"/>
                    <a:pt x="34" y="45"/>
                    <a:pt x="22" y="50"/>
                  </a:cubicBezTo>
                  <a:cubicBezTo>
                    <a:pt x="16" y="53"/>
                    <a:pt x="16" y="54"/>
                    <a:pt x="16" y="61"/>
                  </a:cubicBezTo>
                  <a:cubicBezTo>
                    <a:pt x="16" y="62"/>
                    <a:pt x="16" y="62"/>
                    <a:pt x="16" y="63"/>
                  </a:cubicBezTo>
                  <a:close/>
                  <a:moveTo>
                    <a:pt x="36" y="27"/>
                  </a:moveTo>
                  <a:cubicBezTo>
                    <a:pt x="34" y="25"/>
                    <a:pt x="34" y="22"/>
                    <a:pt x="32" y="20"/>
                  </a:cubicBezTo>
                  <a:cubicBezTo>
                    <a:pt x="29" y="16"/>
                    <a:pt x="25" y="14"/>
                    <a:pt x="21" y="16"/>
                  </a:cubicBezTo>
                  <a:cubicBezTo>
                    <a:pt x="17" y="17"/>
                    <a:pt x="13" y="19"/>
                    <a:pt x="10" y="21"/>
                  </a:cubicBezTo>
                  <a:cubicBezTo>
                    <a:pt x="5" y="24"/>
                    <a:pt x="4" y="30"/>
                    <a:pt x="7" y="35"/>
                  </a:cubicBezTo>
                  <a:cubicBezTo>
                    <a:pt x="9" y="38"/>
                    <a:pt x="10" y="39"/>
                    <a:pt x="13" y="38"/>
                  </a:cubicBezTo>
                  <a:cubicBezTo>
                    <a:pt x="20" y="34"/>
                    <a:pt x="28" y="31"/>
                    <a:pt x="36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6" name="Freeform 49">
              <a:extLst>
                <a:ext uri="{FF2B5EF4-FFF2-40B4-BE49-F238E27FC236}">
                  <a16:creationId xmlns:a16="http://schemas.microsoft.com/office/drawing/2014/main" id="{544F744C-230C-4248-8E6C-EFFC54039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695" y="21353548"/>
              <a:ext cx="605598" cy="660652"/>
            </a:xfrm>
            <a:custGeom>
              <a:avLst/>
              <a:gdLst>
                <a:gd name="T0" fmla="*/ 0 w 87"/>
                <a:gd name="T1" fmla="*/ 51 h 95"/>
                <a:gd name="T2" fmla="*/ 6 w 87"/>
                <a:gd name="T3" fmla="*/ 43 h 95"/>
                <a:gd name="T4" fmla="*/ 22 w 87"/>
                <a:gd name="T5" fmla="*/ 36 h 95"/>
                <a:gd name="T6" fmla="*/ 59 w 87"/>
                <a:gd name="T7" fmla="*/ 36 h 95"/>
                <a:gd name="T8" fmla="*/ 64 w 87"/>
                <a:gd name="T9" fmla="*/ 36 h 95"/>
                <a:gd name="T10" fmla="*/ 62 w 87"/>
                <a:gd name="T11" fmla="*/ 33 h 95"/>
                <a:gd name="T12" fmla="*/ 44 w 87"/>
                <a:gd name="T13" fmla="*/ 18 h 95"/>
                <a:gd name="T14" fmla="*/ 30 w 87"/>
                <a:gd name="T15" fmla="*/ 16 h 95"/>
                <a:gd name="T16" fmla="*/ 29 w 87"/>
                <a:gd name="T17" fmla="*/ 16 h 95"/>
                <a:gd name="T18" fmla="*/ 42 w 87"/>
                <a:gd name="T19" fmla="*/ 0 h 95"/>
                <a:gd name="T20" fmla="*/ 42 w 87"/>
                <a:gd name="T21" fmla="*/ 3 h 95"/>
                <a:gd name="T22" fmla="*/ 44 w 87"/>
                <a:gd name="T23" fmla="*/ 13 h 95"/>
                <a:gd name="T24" fmla="*/ 74 w 87"/>
                <a:gd name="T25" fmla="*/ 38 h 95"/>
                <a:gd name="T26" fmla="*/ 87 w 87"/>
                <a:gd name="T27" fmla="*/ 50 h 95"/>
                <a:gd name="T28" fmla="*/ 83 w 87"/>
                <a:gd name="T29" fmla="*/ 52 h 95"/>
                <a:gd name="T30" fmla="*/ 77 w 87"/>
                <a:gd name="T31" fmla="*/ 52 h 95"/>
                <a:gd name="T32" fmla="*/ 25 w 87"/>
                <a:gd name="T33" fmla="*/ 51 h 95"/>
                <a:gd name="T34" fmla="*/ 19 w 87"/>
                <a:gd name="T35" fmla="*/ 51 h 95"/>
                <a:gd name="T36" fmla="*/ 22 w 87"/>
                <a:gd name="T37" fmla="*/ 55 h 95"/>
                <a:gd name="T38" fmla="*/ 47 w 87"/>
                <a:gd name="T39" fmla="*/ 77 h 95"/>
                <a:gd name="T40" fmla="*/ 61 w 87"/>
                <a:gd name="T41" fmla="*/ 78 h 95"/>
                <a:gd name="T42" fmla="*/ 61 w 87"/>
                <a:gd name="T43" fmla="*/ 77 h 95"/>
                <a:gd name="T44" fmla="*/ 48 w 87"/>
                <a:gd name="T45" fmla="*/ 95 h 95"/>
                <a:gd name="T46" fmla="*/ 49 w 87"/>
                <a:gd name="T47" fmla="*/ 91 h 95"/>
                <a:gd name="T48" fmla="*/ 47 w 87"/>
                <a:gd name="T49" fmla="*/ 82 h 95"/>
                <a:gd name="T50" fmla="*/ 30 w 87"/>
                <a:gd name="T51" fmla="*/ 67 h 95"/>
                <a:gd name="T52" fmla="*/ 15 w 87"/>
                <a:gd name="T53" fmla="*/ 54 h 95"/>
                <a:gd name="T54" fmla="*/ 7 w 87"/>
                <a:gd name="T55" fmla="*/ 51 h 95"/>
                <a:gd name="T56" fmla="*/ 1 w 87"/>
                <a:gd name="T57" fmla="*/ 52 h 95"/>
                <a:gd name="T58" fmla="*/ 0 w 87"/>
                <a:gd name="T59" fmla="*/ 5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7" h="95">
                  <a:moveTo>
                    <a:pt x="0" y="51"/>
                  </a:moveTo>
                  <a:cubicBezTo>
                    <a:pt x="2" y="49"/>
                    <a:pt x="5" y="46"/>
                    <a:pt x="6" y="43"/>
                  </a:cubicBezTo>
                  <a:cubicBezTo>
                    <a:pt x="10" y="37"/>
                    <a:pt x="15" y="35"/>
                    <a:pt x="22" y="36"/>
                  </a:cubicBezTo>
                  <a:cubicBezTo>
                    <a:pt x="34" y="36"/>
                    <a:pt x="47" y="36"/>
                    <a:pt x="59" y="36"/>
                  </a:cubicBezTo>
                  <a:cubicBezTo>
                    <a:pt x="61" y="36"/>
                    <a:pt x="62" y="36"/>
                    <a:pt x="64" y="36"/>
                  </a:cubicBezTo>
                  <a:cubicBezTo>
                    <a:pt x="63" y="35"/>
                    <a:pt x="63" y="34"/>
                    <a:pt x="62" y="33"/>
                  </a:cubicBezTo>
                  <a:cubicBezTo>
                    <a:pt x="56" y="28"/>
                    <a:pt x="50" y="23"/>
                    <a:pt x="44" y="18"/>
                  </a:cubicBezTo>
                  <a:cubicBezTo>
                    <a:pt x="38" y="12"/>
                    <a:pt x="37" y="12"/>
                    <a:pt x="30" y="16"/>
                  </a:cubicBezTo>
                  <a:cubicBezTo>
                    <a:pt x="30" y="17"/>
                    <a:pt x="30" y="16"/>
                    <a:pt x="29" y="16"/>
                  </a:cubicBezTo>
                  <a:cubicBezTo>
                    <a:pt x="30" y="13"/>
                    <a:pt x="38" y="3"/>
                    <a:pt x="42" y="0"/>
                  </a:cubicBezTo>
                  <a:cubicBezTo>
                    <a:pt x="42" y="2"/>
                    <a:pt x="42" y="2"/>
                    <a:pt x="42" y="3"/>
                  </a:cubicBezTo>
                  <a:cubicBezTo>
                    <a:pt x="40" y="7"/>
                    <a:pt x="41" y="10"/>
                    <a:pt x="44" y="13"/>
                  </a:cubicBezTo>
                  <a:cubicBezTo>
                    <a:pt x="54" y="21"/>
                    <a:pt x="64" y="30"/>
                    <a:pt x="74" y="38"/>
                  </a:cubicBezTo>
                  <a:cubicBezTo>
                    <a:pt x="78" y="42"/>
                    <a:pt x="82" y="46"/>
                    <a:pt x="87" y="50"/>
                  </a:cubicBezTo>
                  <a:cubicBezTo>
                    <a:pt x="85" y="51"/>
                    <a:pt x="84" y="52"/>
                    <a:pt x="83" y="52"/>
                  </a:cubicBezTo>
                  <a:cubicBezTo>
                    <a:pt x="81" y="52"/>
                    <a:pt x="79" y="52"/>
                    <a:pt x="77" y="52"/>
                  </a:cubicBezTo>
                  <a:cubicBezTo>
                    <a:pt x="60" y="52"/>
                    <a:pt x="42" y="52"/>
                    <a:pt x="25" y="51"/>
                  </a:cubicBezTo>
                  <a:cubicBezTo>
                    <a:pt x="23" y="51"/>
                    <a:pt x="22" y="51"/>
                    <a:pt x="19" y="51"/>
                  </a:cubicBezTo>
                  <a:cubicBezTo>
                    <a:pt x="20" y="53"/>
                    <a:pt x="21" y="54"/>
                    <a:pt x="22" y="55"/>
                  </a:cubicBezTo>
                  <a:cubicBezTo>
                    <a:pt x="30" y="62"/>
                    <a:pt x="39" y="69"/>
                    <a:pt x="47" y="77"/>
                  </a:cubicBezTo>
                  <a:cubicBezTo>
                    <a:pt x="51" y="81"/>
                    <a:pt x="55" y="83"/>
                    <a:pt x="61" y="78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1" y="80"/>
                    <a:pt x="52" y="92"/>
                    <a:pt x="48" y="95"/>
                  </a:cubicBezTo>
                  <a:cubicBezTo>
                    <a:pt x="48" y="93"/>
                    <a:pt x="48" y="92"/>
                    <a:pt x="49" y="91"/>
                  </a:cubicBezTo>
                  <a:cubicBezTo>
                    <a:pt x="51" y="87"/>
                    <a:pt x="50" y="85"/>
                    <a:pt x="47" y="82"/>
                  </a:cubicBezTo>
                  <a:cubicBezTo>
                    <a:pt x="41" y="77"/>
                    <a:pt x="35" y="72"/>
                    <a:pt x="30" y="67"/>
                  </a:cubicBezTo>
                  <a:cubicBezTo>
                    <a:pt x="25" y="62"/>
                    <a:pt x="20" y="58"/>
                    <a:pt x="15" y="54"/>
                  </a:cubicBezTo>
                  <a:cubicBezTo>
                    <a:pt x="12" y="51"/>
                    <a:pt x="10" y="51"/>
                    <a:pt x="7" y="51"/>
                  </a:cubicBezTo>
                  <a:cubicBezTo>
                    <a:pt x="5" y="52"/>
                    <a:pt x="3" y="52"/>
                    <a:pt x="1" y="52"/>
                  </a:cubicBezTo>
                  <a:cubicBezTo>
                    <a:pt x="0" y="52"/>
                    <a:pt x="0" y="52"/>
                    <a:pt x="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7" name="Freeform 50">
              <a:extLst>
                <a:ext uri="{FF2B5EF4-FFF2-40B4-BE49-F238E27FC236}">
                  <a16:creationId xmlns:a16="http://schemas.microsoft.com/office/drawing/2014/main" id="{C616D02A-1BF8-4045-B4CA-6484615B71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23633" y="25797222"/>
              <a:ext cx="424705" cy="487624"/>
            </a:xfrm>
            <a:custGeom>
              <a:avLst/>
              <a:gdLst>
                <a:gd name="T0" fmla="*/ 36 w 61"/>
                <a:gd name="T1" fmla="*/ 26 h 70"/>
                <a:gd name="T2" fmla="*/ 46 w 61"/>
                <a:gd name="T3" fmla="*/ 29 h 70"/>
                <a:gd name="T4" fmla="*/ 60 w 61"/>
                <a:gd name="T5" fmla="*/ 45 h 70"/>
                <a:gd name="T6" fmla="*/ 55 w 61"/>
                <a:gd name="T7" fmla="*/ 59 h 70"/>
                <a:gd name="T8" fmla="*/ 34 w 61"/>
                <a:gd name="T9" fmla="*/ 69 h 70"/>
                <a:gd name="T10" fmla="*/ 21 w 61"/>
                <a:gd name="T11" fmla="*/ 62 h 70"/>
                <a:gd name="T12" fmla="*/ 21 w 61"/>
                <a:gd name="T13" fmla="*/ 46 h 70"/>
                <a:gd name="T14" fmla="*/ 26 w 61"/>
                <a:gd name="T15" fmla="*/ 39 h 70"/>
                <a:gd name="T16" fmla="*/ 17 w 61"/>
                <a:gd name="T17" fmla="*/ 37 h 70"/>
                <a:gd name="T18" fmla="*/ 11 w 61"/>
                <a:gd name="T19" fmla="*/ 8 h 70"/>
                <a:gd name="T20" fmla="*/ 28 w 61"/>
                <a:gd name="T21" fmla="*/ 0 h 70"/>
                <a:gd name="T22" fmla="*/ 42 w 61"/>
                <a:gd name="T23" fmla="*/ 7 h 70"/>
                <a:gd name="T24" fmla="*/ 40 w 61"/>
                <a:gd name="T25" fmla="*/ 21 h 70"/>
                <a:gd name="T26" fmla="*/ 36 w 61"/>
                <a:gd name="T27" fmla="*/ 26 h 70"/>
                <a:gd name="T28" fmla="*/ 29 w 61"/>
                <a:gd name="T29" fmla="*/ 40 h 70"/>
                <a:gd name="T30" fmla="*/ 28 w 61"/>
                <a:gd name="T31" fmla="*/ 48 h 70"/>
                <a:gd name="T32" fmla="*/ 37 w 61"/>
                <a:gd name="T33" fmla="*/ 63 h 70"/>
                <a:gd name="T34" fmla="*/ 46 w 61"/>
                <a:gd name="T35" fmla="*/ 64 h 70"/>
                <a:gd name="T36" fmla="*/ 50 w 61"/>
                <a:gd name="T37" fmla="*/ 55 h 70"/>
                <a:gd name="T38" fmla="*/ 41 w 61"/>
                <a:gd name="T39" fmla="*/ 43 h 70"/>
                <a:gd name="T40" fmla="*/ 29 w 61"/>
                <a:gd name="T41" fmla="*/ 40 h 70"/>
                <a:gd name="T42" fmla="*/ 33 w 61"/>
                <a:gd name="T43" fmla="*/ 26 h 70"/>
                <a:gd name="T44" fmla="*/ 28 w 61"/>
                <a:gd name="T45" fmla="*/ 7 h 70"/>
                <a:gd name="T46" fmla="*/ 22 w 61"/>
                <a:gd name="T47" fmla="*/ 5 h 70"/>
                <a:gd name="T48" fmla="*/ 14 w 61"/>
                <a:gd name="T49" fmla="*/ 10 h 70"/>
                <a:gd name="T50" fmla="*/ 16 w 61"/>
                <a:gd name="T51" fmla="*/ 19 h 70"/>
                <a:gd name="T52" fmla="*/ 33 w 61"/>
                <a:gd name="T53" fmla="*/ 2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1" h="70">
                  <a:moveTo>
                    <a:pt x="36" y="26"/>
                  </a:moveTo>
                  <a:cubicBezTo>
                    <a:pt x="40" y="27"/>
                    <a:pt x="43" y="28"/>
                    <a:pt x="46" y="29"/>
                  </a:cubicBezTo>
                  <a:cubicBezTo>
                    <a:pt x="54" y="31"/>
                    <a:pt x="59" y="37"/>
                    <a:pt x="60" y="45"/>
                  </a:cubicBezTo>
                  <a:cubicBezTo>
                    <a:pt x="61" y="51"/>
                    <a:pt x="59" y="55"/>
                    <a:pt x="55" y="59"/>
                  </a:cubicBezTo>
                  <a:cubicBezTo>
                    <a:pt x="50" y="65"/>
                    <a:pt x="42" y="69"/>
                    <a:pt x="34" y="69"/>
                  </a:cubicBezTo>
                  <a:cubicBezTo>
                    <a:pt x="28" y="70"/>
                    <a:pt x="24" y="67"/>
                    <a:pt x="21" y="62"/>
                  </a:cubicBezTo>
                  <a:cubicBezTo>
                    <a:pt x="17" y="57"/>
                    <a:pt x="17" y="51"/>
                    <a:pt x="21" y="46"/>
                  </a:cubicBezTo>
                  <a:cubicBezTo>
                    <a:pt x="22" y="44"/>
                    <a:pt x="24" y="42"/>
                    <a:pt x="26" y="39"/>
                  </a:cubicBezTo>
                  <a:cubicBezTo>
                    <a:pt x="23" y="39"/>
                    <a:pt x="20" y="38"/>
                    <a:pt x="17" y="37"/>
                  </a:cubicBezTo>
                  <a:cubicBezTo>
                    <a:pt x="3" y="32"/>
                    <a:pt x="0" y="17"/>
                    <a:pt x="11" y="8"/>
                  </a:cubicBezTo>
                  <a:cubicBezTo>
                    <a:pt x="16" y="4"/>
                    <a:pt x="22" y="1"/>
                    <a:pt x="28" y="0"/>
                  </a:cubicBezTo>
                  <a:cubicBezTo>
                    <a:pt x="34" y="0"/>
                    <a:pt x="39" y="2"/>
                    <a:pt x="42" y="7"/>
                  </a:cubicBezTo>
                  <a:cubicBezTo>
                    <a:pt x="45" y="12"/>
                    <a:pt x="43" y="17"/>
                    <a:pt x="40" y="21"/>
                  </a:cubicBezTo>
                  <a:cubicBezTo>
                    <a:pt x="39" y="23"/>
                    <a:pt x="38" y="24"/>
                    <a:pt x="36" y="26"/>
                  </a:cubicBezTo>
                  <a:close/>
                  <a:moveTo>
                    <a:pt x="29" y="40"/>
                  </a:moveTo>
                  <a:cubicBezTo>
                    <a:pt x="29" y="43"/>
                    <a:pt x="28" y="46"/>
                    <a:pt x="28" y="48"/>
                  </a:cubicBezTo>
                  <a:cubicBezTo>
                    <a:pt x="29" y="54"/>
                    <a:pt x="32" y="59"/>
                    <a:pt x="37" y="63"/>
                  </a:cubicBezTo>
                  <a:cubicBezTo>
                    <a:pt x="40" y="65"/>
                    <a:pt x="43" y="66"/>
                    <a:pt x="46" y="64"/>
                  </a:cubicBezTo>
                  <a:cubicBezTo>
                    <a:pt x="50" y="62"/>
                    <a:pt x="51" y="58"/>
                    <a:pt x="50" y="55"/>
                  </a:cubicBezTo>
                  <a:cubicBezTo>
                    <a:pt x="49" y="49"/>
                    <a:pt x="46" y="45"/>
                    <a:pt x="41" y="43"/>
                  </a:cubicBezTo>
                  <a:cubicBezTo>
                    <a:pt x="37" y="41"/>
                    <a:pt x="34" y="41"/>
                    <a:pt x="29" y="40"/>
                  </a:cubicBezTo>
                  <a:close/>
                  <a:moveTo>
                    <a:pt x="33" y="26"/>
                  </a:moveTo>
                  <a:cubicBezTo>
                    <a:pt x="35" y="18"/>
                    <a:pt x="33" y="12"/>
                    <a:pt x="28" y="7"/>
                  </a:cubicBezTo>
                  <a:cubicBezTo>
                    <a:pt x="26" y="5"/>
                    <a:pt x="24" y="5"/>
                    <a:pt x="22" y="5"/>
                  </a:cubicBezTo>
                  <a:cubicBezTo>
                    <a:pt x="18" y="5"/>
                    <a:pt x="16" y="7"/>
                    <a:pt x="14" y="10"/>
                  </a:cubicBezTo>
                  <a:cubicBezTo>
                    <a:pt x="13" y="13"/>
                    <a:pt x="14" y="16"/>
                    <a:pt x="16" y="19"/>
                  </a:cubicBezTo>
                  <a:cubicBezTo>
                    <a:pt x="21" y="24"/>
                    <a:pt x="26" y="25"/>
                    <a:pt x="33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8" name="Freeform 51">
              <a:extLst>
                <a:ext uri="{FF2B5EF4-FFF2-40B4-BE49-F238E27FC236}">
                  <a16:creationId xmlns:a16="http://schemas.microsoft.com/office/drawing/2014/main" id="{987F62F3-48E5-4445-8B20-DA8DD20CF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833" y="20803004"/>
              <a:ext cx="574138" cy="558409"/>
            </a:xfrm>
            <a:custGeom>
              <a:avLst/>
              <a:gdLst>
                <a:gd name="T0" fmla="*/ 44 w 82"/>
                <a:gd name="T1" fmla="*/ 0 h 80"/>
                <a:gd name="T2" fmla="*/ 57 w 82"/>
                <a:gd name="T3" fmla="*/ 19 h 80"/>
                <a:gd name="T4" fmla="*/ 53 w 82"/>
                <a:gd name="T5" fmla="*/ 18 h 80"/>
                <a:gd name="T6" fmla="*/ 38 w 82"/>
                <a:gd name="T7" fmla="*/ 14 h 80"/>
                <a:gd name="T8" fmla="*/ 21 w 82"/>
                <a:gd name="T9" fmla="*/ 35 h 80"/>
                <a:gd name="T10" fmla="*/ 44 w 82"/>
                <a:gd name="T11" fmla="*/ 68 h 80"/>
                <a:gd name="T12" fmla="*/ 67 w 82"/>
                <a:gd name="T13" fmla="*/ 66 h 80"/>
                <a:gd name="T14" fmla="*/ 68 w 82"/>
                <a:gd name="T15" fmla="*/ 56 h 80"/>
                <a:gd name="T16" fmla="*/ 62 w 82"/>
                <a:gd name="T17" fmla="*/ 48 h 80"/>
                <a:gd name="T18" fmla="*/ 53 w 82"/>
                <a:gd name="T19" fmla="*/ 46 h 80"/>
                <a:gd name="T20" fmla="*/ 50 w 82"/>
                <a:gd name="T21" fmla="*/ 47 h 80"/>
                <a:gd name="T22" fmla="*/ 58 w 82"/>
                <a:gd name="T23" fmla="*/ 40 h 80"/>
                <a:gd name="T24" fmla="*/ 67 w 82"/>
                <a:gd name="T25" fmla="*/ 33 h 80"/>
                <a:gd name="T26" fmla="*/ 75 w 82"/>
                <a:gd name="T27" fmla="*/ 27 h 80"/>
                <a:gd name="T28" fmla="*/ 76 w 82"/>
                <a:gd name="T29" fmla="*/ 28 h 80"/>
                <a:gd name="T30" fmla="*/ 75 w 82"/>
                <a:gd name="T31" fmla="*/ 29 h 80"/>
                <a:gd name="T32" fmla="*/ 75 w 82"/>
                <a:gd name="T33" fmla="*/ 40 h 80"/>
                <a:gd name="T34" fmla="*/ 82 w 82"/>
                <a:gd name="T35" fmla="*/ 50 h 80"/>
                <a:gd name="T36" fmla="*/ 82 w 82"/>
                <a:gd name="T37" fmla="*/ 52 h 80"/>
                <a:gd name="T38" fmla="*/ 49 w 82"/>
                <a:gd name="T39" fmla="*/ 78 h 80"/>
                <a:gd name="T40" fmla="*/ 31 w 82"/>
                <a:gd name="T41" fmla="*/ 76 h 80"/>
                <a:gd name="T42" fmla="*/ 24 w 82"/>
                <a:gd name="T43" fmla="*/ 15 h 80"/>
                <a:gd name="T44" fmla="*/ 36 w 82"/>
                <a:gd name="T45" fmla="*/ 10 h 80"/>
                <a:gd name="T46" fmla="*/ 39 w 82"/>
                <a:gd name="T47" fmla="*/ 9 h 80"/>
                <a:gd name="T48" fmla="*/ 44 w 82"/>
                <a:gd name="T49" fmla="*/ 2 h 80"/>
                <a:gd name="T50" fmla="*/ 44 w 82"/>
                <a:gd name="T51" fmla="*/ 1 h 80"/>
                <a:gd name="T52" fmla="*/ 44 w 82"/>
                <a:gd name="T5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44" y="0"/>
                  </a:moveTo>
                  <a:cubicBezTo>
                    <a:pt x="47" y="2"/>
                    <a:pt x="56" y="14"/>
                    <a:pt x="57" y="19"/>
                  </a:cubicBezTo>
                  <a:cubicBezTo>
                    <a:pt x="56" y="20"/>
                    <a:pt x="55" y="18"/>
                    <a:pt x="53" y="18"/>
                  </a:cubicBezTo>
                  <a:cubicBezTo>
                    <a:pt x="48" y="15"/>
                    <a:pt x="43" y="14"/>
                    <a:pt x="38" y="14"/>
                  </a:cubicBezTo>
                  <a:cubicBezTo>
                    <a:pt x="26" y="14"/>
                    <a:pt x="18" y="23"/>
                    <a:pt x="21" y="35"/>
                  </a:cubicBezTo>
                  <a:cubicBezTo>
                    <a:pt x="25" y="48"/>
                    <a:pt x="33" y="60"/>
                    <a:pt x="44" y="68"/>
                  </a:cubicBezTo>
                  <a:cubicBezTo>
                    <a:pt x="52" y="74"/>
                    <a:pt x="60" y="73"/>
                    <a:pt x="67" y="66"/>
                  </a:cubicBezTo>
                  <a:cubicBezTo>
                    <a:pt x="70" y="63"/>
                    <a:pt x="71" y="60"/>
                    <a:pt x="68" y="56"/>
                  </a:cubicBezTo>
                  <a:cubicBezTo>
                    <a:pt x="66" y="54"/>
                    <a:pt x="64" y="51"/>
                    <a:pt x="62" y="48"/>
                  </a:cubicBezTo>
                  <a:cubicBezTo>
                    <a:pt x="59" y="44"/>
                    <a:pt x="58" y="44"/>
                    <a:pt x="53" y="46"/>
                  </a:cubicBezTo>
                  <a:cubicBezTo>
                    <a:pt x="52" y="47"/>
                    <a:pt x="51" y="47"/>
                    <a:pt x="50" y="47"/>
                  </a:cubicBezTo>
                  <a:cubicBezTo>
                    <a:pt x="52" y="44"/>
                    <a:pt x="55" y="42"/>
                    <a:pt x="58" y="40"/>
                  </a:cubicBezTo>
                  <a:cubicBezTo>
                    <a:pt x="61" y="38"/>
                    <a:pt x="64" y="35"/>
                    <a:pt x="67" y="33"/>
                  </a:cubicBezTo>
                  <a:cubicBezTo>
                    <a:pt x="70" y="31"/>
                    <a:pt x="72" y="29"/>
                    <a:pt x="75" y="27"/>
                  </a:cubicBezTo>
                  <a:cubicBezTo>
                    <a:pt x="76" y="27"/>
                    <a:pt x="76" y="27"/>
                    <a:pt x="76" y="28"/>
                  </a:cubicBezTo>
                  <a:cubicBezTo>
                    <a:pt x="76" y="28"/>
                    <a:pt x="75" y="29"/>
                    <a:pt x="75" y="29"/>
                  </a:cubicBezTo>
                  <a:cubicBezTo>
                    <a:pt x="72" y="34"/>
                    <a:pt x="71" y="36"/>
                    <a:pt x="75" y="40"/>
                  </a:cubicBezTo>
                  <a:cubicBezTo>
                    <a:pt x="77" y="44"/>
                    <a:pt x="80" y="47"/>
                    <a:pt x="82" y="50"/>
                  </a:cubicBezTo>
                  <a:cubicBezTo>
                    <a:pt x="82" y="51"/>
                    <a:pt x="82" y="51"/>
                    <a:pt x="82" y="52"/>
                  </a:cubicBezTo>
                  <a:cubicBezTo>
                    <a:pt x="74" y="64"/>
                    <a:pt x="64" y="74"/>
                    <a:pt x="49" y="78"/>
                  </a:cubicBezTo>
                  <a:cubicBezTo>
                    <a:pt x="43" y="80"/>
                    <a:pt x="37" y="79"/>
                    <a:pt x="31" y="76"/>
                  </a:cubicBezTo>
                  <a:cubicBezTo>
                    <a:pt x="11" y="66"/>
                    <a:pt x="0" y="35"/>
                    <a:pt x="24" y="15"/>
                  </a:cubicBezTo>
                  <a:cubicBezTo>
                    <a:pt x="27" y="13"/>
                    <a:pt x="32" y="12"/>
                    <a:pt x="36" y="10"/>
                  </a:cubicBezTo>
                  <a:cubicBezTo>
                    <a:pt x="37" y="9"/>
                    <a:pt x="38" y="9"/>
                    <a:pt x="39" y="9"/>
                  </a:cubicBezTo>
                  <a:cubicBezTo>
                    <a:pt x="44" y="7"/>
                    <a:pt x="44" y="7"/>
                    <a:pt x="44" y="2"/>
                  </a:cubicBezTo>
                  <a:cubicBezTo>
                    <a:pt x="44" y="2"/>
                    <a:pt x="44" y="2"/>
                    <a:pt x="44" y="1"/>
                  </a:cubicBezTo>
                  <a:cubicBezTo>
                    <a:pt x="44" y="1"/>
                    <a:pt x="44" y="1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9" name="Freeform 52">
              <a:extLst>
                <a:ext uri="{FF2B5EF4-FFF2-40B4-BE49-F238E27FC236}">
                  <a16:creationId xmlns:a16="http://schemas.microsoft.com/office/drawing/2014/main" id="{28F0D51A-D241-43F1-9225-26826E390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1653" y="20291785"/>
              <a:ext cx="456165" cy="495489"/>
            </a:xfrm>
            <a:custGeom>
              <a:avLst/>
              <a:gdLst>
                <a:gd name="T0" fmla="*/ 58 w 65"/>
                <a:gd name="T1" fmla="*/ 69 h 70"/>
                <a:gd name="T2" fmla="*/ 53 w 65"/>
                <a:gd name="T3" fmla="*/ 66 h 70"/>
                <a:gd name="T4" fmla="*/ 25 w 65"/>
                <a:gd name="T5" fmla="*/ 31 h 70"/>
                <a:gd name="T6" fmla="*/ 13 w 65"/>
                <a:gd name="T7" fmla="*/ 17 h 70"/>
                <a:gd name="T8" fmla="*/ 12 w 65"/>
                <a:gd name="T9" fmla="*/ 21 h 70"/>
                <a:gd name="T10" fmla="*/ 12 w 65"/>
                <a:gd name="T11" fmla="*/ 56 h 70"/>
                <a:gd name="T12" fmla="*/ 20 w 65"/>
                <a:gd name="T13" fmla="*/ 66 h 70"/>
                <a:gd name="T14" fmla="*/ 21 w 65"/>
                <a:gd name="T15" fmla="*/ 68 h 70"/>
                <a:gd name="T16" fmla="*/ 0 w 65"/>
                <a:gd name="T17" fmla="*/ 68 h 70"/>
                <a:gd name="T18" fmla="*/ 3 w 65"/>
                <a:gd name="T19" fmla="*/ 66 h 70"/>
                <a:gd name="T20" fmla="*/ 9 w 65"/>
                <a:gd name="T21" fmla="*/ 58 h 70"/>
                <a:gd name="T22" fmla="*/ 9 w 65"/>
                <a:gd name="T23" fmla="*/ 14 h 70"/>
                <a:gd name="T24" fmla="*/ 6 w 65"/>
                <a:gd name="T25" fmla="*/ 8 h 70"/>
                <a:gd name="T26" fmla="*/ 0 w 65"/>
                <a:gd name="T27" fmla="*/ 2 h 70"/>
                <a:gd name="T28" fmla="*/ 10 w 65"/>
                <a:gd name="T29" fmla="*/ 1 h 70"/>
                <a:gd name="T30" fmla="*/ 27 w 65"/>
                <a:gd name="T31" fmla="*/ 9 h 70"/>
                <a:gd name="T32" fmla="*/ 50 w 65"/>
                <a:gd name="T33" fmla="*/ 39 h 70"/>
                <a:gd name="T34" fmla="*/ 54 w 65"/>
                <a:gd name="T35" fmla="*/ 42 h 70"/>
                <a:gd name="T36" fmla="*/ 54 w 65"/>
                <a:gd name="T37" fmla="*/ 38 h 70"/>
                <a:gd name="T38" fmla="*/ 54 w 65"/>
                <a:gd name="T39" fmla="*/ 15 h 70"/>
                <a:gd name="T40" fmla="*/ 46 w 65"/>
                <a:gd name="T41" fmla="*/ 3 h 70"/>
                <a:gd name="T42" fmla="*/ 45 w 65"/>
                <a:gd name="T43" fmla="*/ 3 h 70"/>
                <a:gd name="T44" fmla="*/ 65 w 65"/>
                <a:gd name="T45" fmla="*/ 2 h 70"/>
                <a:gd name="T46" fmla="*/ 63 w 65"/>
                <a:gd name="T47" fmla="*/ 4 h 70"/>
                <a:gd name="T48" fmla="*/ 58 w 65"/>
                <a:gd name="T49" fmla="*/ 12 h 70"/>
                <a:gd name="T50" fmla="*/ 58 w 65"/>
                <a:gd name="T51" fmla="*/ 26 h 70"/>
                <a:gd name="T52" fmla="*/ 58 w 65"/>
                <a:gd name="T53" fmla="*/ 64 h 70"/>
                <a:gd name="T54" fmla="*/ 58 w 65"/>
                <a:gd name="T55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5" h="70">
                  <a:moveTo>
                    <a:pt x="58" y="69"/>
                  </a:moveTo>
                  <a:cubicBezTo>
                    <a:pt x="54" y="70"/>
                    <a:pt x="54" y="68"/>
                    <a:pt x="53" y="66"/>
                  </a:cubicBezTo>
                  <a:cubicBezTo>
                    <a:pt x="43" y="55"/>
                    <a:pt x="34" y="43"/>
                    <a:pt x="25" y="31"/>
                  </a:cubicBezTo>
                  <a:cubicBezTo>
                    <a:pt x="21" y="27"/>
                    <a:pt x="17" y="22"/>
                    <a:pt x="13" y="17"/>
                  </a:cubicBezTo>
                  <a:cubicBezTo>
                    <a:pt x="13" y="19"/>
                    <a:pt x="12" y="20"/>
                    <a:pt x="12" y="21"/>
                  </a:cubicBezTo>
                  <a:cubicBezTo>
                    <a:pt x="12" y="33"/>
                    <a:pt x="12" y="44"/>
                    <a:pt x="12" y="56"/>
                  </a:cubicBezTo>
                  <a:cubicBezTo>
                    <a:pt x="12" y="63"/>
                    <a:pt x="13" y="64"/>
                    <a:pt x="20" y="66"/>
                  </a:cubicBezTo>
                  <a:cubicBezTo>
                    <a:pt x="20" y="67"/>
                    <a:pt x="21" y="67"/>
                    <a:pt x="21" y="68"/>
                  </a:cubicBezTo>
                  <a:cubicBezTo>
                    <a:pt x="18" y="69"/>
                    <a:pt x="5" y="69"/>
                    <a:pt x="0" y="68"/>
                  </a:cubicBezTo>
                  <a:cubicBezTo>
                    <a:pt x="1" y="67"/>
                    <a:pt x="2" y="66"/>
                    <a:pt x="3" y="66"/>
                  </a:cubicBezTo>
                  <a:cubicBezTo>
                    <a:pt x="7" y="65"/>
                    <a:pt x="9" y="63"/>
                    <a:pt x="9" y="58"/>
                  </a:cubicBezTo>
                  <a:cubicBezTo>
                    <a:pt x="9" y="44"/>
                    <a:pt x="9" y="29"/>
                    <a:pt x="9" y="14"/>
                  </a:cubicBezTo>
                  <a:cubicBezTo>
                    <a:pt x="9" y="11"/>
                    <a:pt x="7" y="9"/>
                    <a:pt x="6" y="8"/>
                  </a:cubicBezTo>
                  <a:cubicBezTo>
                    <a:pt x="4" y="6"/>
                    <a:pt x="2" y="4"/>
                    <a:pt x="0" y="2"/>
                  </a:cubicBezTo>
                  <a:cubicBezTo>
                    <a:pt x="4" y="1"/>
                    <a:pt x="7" y="2"/>
                    <a:pt x="10" y="1"/>
                  </a:cubicBezTo>
                  <a:cubicBezTo>
                    <a:pt x="18" y="0"/>
                    <a:pt x="22" y="3"/>
                    <a:pt x="27" y="9"/>
                  </a:cubicBezTo>
                  <a:cubicBezTo>
                    <a:pt x="34" y="19"/>
                    <a:pt x="42" y="29"/>
                    <a:pt x="50" y="39"/>
                  </a:cubicBezTo>
                  <a:cubicBezTo>
                    <a:pt x="51" y="40"/>
                    <a:pt x="52" y="41"/>
                    <a:pt x="54" y="42"/>
                  </a:cubicBezTo>
                  <a:cubicBezTo>
                    <a:pt x="54" y="41"/>
                    <a:pt x="54" y="39"/>
                    <a:pt x="54" y="38"/>
                  </a:cubicBezTo>
                  <a:cubicBezTo>
                    <a:pt x="54" y="30"/>
                    <a:pt x="54" y="23"/>
                    <a:pt x="54" y="15"/>
                  </a:cubicBezTo>
                  <a:cubicBezTo>
                    <a:pt x="54" y="9"/>
                    <a:pt x="53" y="4"/>
                    <a:pt x="46" y="3"/>
                  </a:cubicBezTo>
                  <a:cubicBezTo>
                    <a:pt x="46" y="3"/>
                    <a:pt x="45" y="3"/>
                    <a:pt x="45" y="3"/>
                  </a:cubicBezTo>
                  <a:cubicBezTo>
                    <a:pt x="48" y="1"/>
                    <a:pt x="61" y="1"/>
                    <a:pt x="65" y="2"/>
                  </a:cubicBezTo>
                  <a:cubicBezTo>
                    <a:pt x="64" y="3"/>
                    <a:pt x="64" y="3"/>
                    <a:pt x="63" y="4"/>
                  </a:cubicBezTo>
                  <a:cubicBezTo>
                    <a:pt x="59" y="5"/>
                    <a:pt x="57" y="8"/>
                    <a:pt x="58" y="12"/>
                  </a:cubicBezTo>
                  <a:cubicBezTo>
                    <a:pt x="58" y="17"/>
                    <a:pt x="58" y="22"/>
                    <a:pt x="58" y="26"/>
                  </a:cubicBezTo>
                  <a:cubicBezTo>
                    <a:pt x="58" y="39"/>
                    <a:pt x="58" y="51"/>
                    <a:pt x="58" y="64"/>
                  </a:cubicBezTo>
                  <a:cubicBezTo>
                    <a:pt x="58" y="66"/>
                    <a:pt x="58" y="67"/>
                    <a:pt x="58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0" name="Freeform 53">
              <a:extLst>
                <a:ext uri="{FF2B5EF4-FFF2-40B4-BE49-F238E27FC236}">
                  <a16:creationId xmlns:a16="http://schemas.microsoft.com/office/drawing/2014/main" id="{65A363DE-ECE4-402E-9082-208DB27E6D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0062" y="26009575"/>
              <a:ext cx="353921" cy="503354"/>
            </a:xfrm>
            <a:custGeom>
              <a:avLst/>
              <a:gdLst>
                <a:gd name="T0" fmla="*/ 9 w 50"/>
                <a:gd name="T1" fmla="*/ 71 h 71"/>
                <a:gd name="T2" fmla="*/ 31 w 50"/>
                <a:gd name="T3" fmla="*/ 41 h 71"/>
                <a:gd name="T4" fmla="*/ 23 w 50"/>
                <a:gd name="T5" fmla="*/ 44 h 71"/>
                <a:gd name="T6" fmla="*/ 3 w 50"/>
                <a:gd name="T7" fmla="*/ 33 h 71"/>
                <a:gd name="T8" fmla="*/ 3 w 50"/>
                <a:gd name="T9" fmla="*/ 13 h 71"/>
                <a:gd name="T10" fmla="*/ 21 w 50"/>
                <a:gd name="T11" fmla="*/ 1 h 71"/>
                <a:gd name="T12" fmla="*/ 41 w 50"/>
                <a:gd name="T13" fmla="*/ 11 h 71"/>
                <a:gd name="T14" fmla="*/ 34 w 50"/>
                <a:gd name="T15" fmla="*/ 59 h 71"/>
                <a:gd name="T16" fmla="*/ 9 w 50"/>
                <a:gd name="T17" fmla="*/ 71 h 71"/>
                <a:gd name="T18" fmla="*/ 31 w 50"/>
                <a:gd name="T19" fmla="*/ 32 h 71"/>
                <a:gd name="T20" fmla="*/ 32 w 50"/>
                <a:gd name="T21" fmla="*/ 32 h 71"/>
                <a:gd name="T22" fmla="*/ 28 w 50"/>
                <a:gd name="T23" fmla="*/ 12 h 71"/>
                <a:gd name="T24" fmla="*/ 25 w 50"/>
                <a:gd name="T25" fmla="*/ 6 h 71"/>
                <a:gd name="T26" fmla="*/ 19 w 50"/>
                <a:gd name="T27" fmla="*/ 3 h 71"/>
                <a:gd name="T28" fmla="*/ 15 w 50"/>
                <a:gd name="T29" fmla="*/ 8 h 71"/>
                <a:gd name="T30" fmla="*/ 14 w 50"/>
                <a:gd name="T31" fmla="*/ 10 h 71"/>
                <a:gd name="T32" fmla="*/ 18 w 50"/>
                <a:gd name="T33" fmla="*/ 32 h 71"/>
                <a:gd name="T34" fmla="*/ 21 w 50"/>
                <a:gd name="T35" fmla="*/ 37 h 71"/>
                <a:gd name="T36" fmla="*/ 29 w 50"/>
                <a:gd name="T37" fmla="*/ 39 h 71"/>
                <a:gd name="T38" fmla="*/ 31 w 50"/>
                <a:gd name="T39" fmla="*/ 33 h 71"/>
                <a:gd name="T40" fmla="*/ 31 w 50"/>
                <a:gd name="T41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1">
                  <a:moveTo>
                    <a:pt x="9" y="71"/>
                  </a:moveTo>
                  <a:cubicBezTo>
                    <a:pt x="22" y="66"/>
                    <a:pt x="29" y="55"/>
                    <a:pt x="31" y="41"/>
                  </a:cubicBezTo>
                  <a:cubicBezTo>
                    <a:pt x="28" y="42"/>
                    <a:pt x="26" y="43"/>
                    <a:pt x="23" y="44"/>
                  </a:cubicBezTo>
                  <a:cubicBezTo>
                    <a:pt x="14" y="46"/>
                    <a:pt x="7" y="42"/>
                    <a:pt x="3" y="33"/>
                  </a:cubicBezTo>
                  <a:cubicBezTo>
                    <a:pt x="0" y="26"/>
                    <a:pt x="1" y="19"/>
                    <a:pt x="3" y="13"/>
                  </a:cubicBezTo>
                  <a:cubicBezTo>
                    <a:pt x="7" y="5"/>
                    <a:pt x="13" y="1"/>
                    <a:pt x="21" y="1"/>
                  </a:cubicBezTo>
                  <a:cubicBezTo>
                    <a:pt x="29" y="0"/>
                    <a:pt x="36" y="3"/>
                    <a:pt x="41" y="11"/>
                  </a:cubicBezTo>
                  <a:cubicBezTo>
                    <a:pt x="50" y="26"/>
                    <a:pt x="47" y="47"/>
                    <a:pt x="34" y="59"/>
                  </a:cubicBezTo>
                  <a:cubicBezTo>
                    <a:pt x="28" y="65"/>
                    <a:pt x="17" y="70"/>
                    <a:pt x="9" y="71"/>
                  </a:cubicBezTo>
                  <a:close/>
                  <a:moveTo>
                    <a:pt x="31" y="32"/>
                  </a:moveTo>
                  <a:cubicBezTo>
                    <a:pt x="31" y="32"/>
                    <a:pt x="31" y="32"/>
                    <a:pt x="32" y="32"/>
                  </a:cubicBezTo>
                  <a:cubicBezTo>
                    <a:pt x="30" y="25"/>
                    <a:pt x="29" y="19"/>
                    <a:pt x="28" y="12"/>
                  </a:cubicBezTo>
                  <a:cubicBezTo>
                    <a:pt x="27" y="10"/>
                    <a:pt x="26" y="8"/>
                    <a:pt x="25" y="6"/>
                  </a:cubicBezTo>
                  <a:cubicBezTo>
                    <a:pt x="24" y="4"/>
                    <a:pt x="22" y="3"/>
                    <a:pt x="19" y="3"/>
                  </a:cubicBezTo>
                  <a:cubicBezTo>
                    <a:pt x="17" y="4"/>
                    <a:pt x="15" y="5"/>
                    <a:pt x="15" y="8"/>
                  </a:cubicBezTo>
                  <a:cubicBezTo>
                    <a:pt x="15" y="9"/>
                    <a:pt x="14" y="10"/>
                    <a:pt x="14" y="10"/>
                  </a:cubicBezTo>
                  <a:cubicBezTo>
                    <a:pt x="15" y="18"/>
                    <a:pt x="16" y="25"/>
                    <a:pt x="18" y="32"/>
                  </a:cubicBezTo>
                  <a:cubicBezTo>
                    <a:pt x="19" y="34"/>
                    <a:pt x="20" y="35"/>
                    <a:pt x="21" y="37"/>
                  </a:cubicBezTo>
                  <a:cubicBezTo>
                    <a:pt x="23" y="39"/>
                    <a:pt x="25" y="39"/>
                    <a:pt x="29" y="39"/>
                  </a:cubicBezTo>
                  <a:cubicBezTo>
                    <a:pt x="32" y="38"/>
                    <a:pt x="31" y="35"/>
                    <a:pt x="31" y="33"/>
                  </a:cubicBezTo>
                  <a:cubicBezTo>
                    <a:pt x="31" y="33"/>
                    <a:pt x="31" y="32"/>
                    <a:pt x="31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Freeform 54">
              <a:extLst>
                <a:ext uri="{FF2B5EF4-FFF2-40B4-BE49-F238E27FC236}">
                  <a16:creationId xmlns:a16="http://schemas.microsoft.com/office/drawing/2014/main" id="{545318D5-E9C9-4157-B718-9F45E109F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3703" y="20386164"/>
              <a:ext cx="471894" cy="534814"/>
            </a:xfrm>
            <a:custGeom>
              <a:avLst/>
              <a:gdLst>
                <a:gd name="T0" fmla="*/ 42 w 68"/>
                <a:gd name="T1" fmla="*/ 7 h 77"/>
                <a:gd name="T2" fmla="*/ 62 w 68"/>
                <a:gd name="T3" fmla="*/ 0 h 77"/>
                <a:gd name="T4" fmla="*/ 60 w 68"/>
                <a:gd name="T5" fmla="*/ 3 h 77"/>
                <a:gd name="T6" fmla="*/ 57 w 68"/>
                <a:gd name="T7" fmla="*/ 12 h 77"/>
                <a:gd name="T8" fmla="*/ 65 w 68"/>
                <a:gd name="T9" fmla="*/ 40 h 77"/>
                <a:gd name="T10" fmla="*/ 67 w 68"/>
                <a:gd name="T11" fmla="*/ 55 h 77"/>
                <a:gd name="T12" fmla="*/ 62 w 68"/>
                <a:gd name="T13" fmla="*/ 68 h 77"/>
                <a:gd name="T14" fmla="*/ 34 w 68"/>
                <a:gd name="T15" fmla="*/ 76 h 77"/>
                <a:gd name="T16" fmla="*/ 21 w 68"/>
                <a:gd name="T17" fmla="*/ 66 h 77"/>
                <a:gd name="T18" fmla="*/ 19 w 68"/>
                <a:gd name="T19" fmla="*/ 60 h 77"/>
                <a:gd name="T20" fmla="*/ 10 w 68"/>
                <a:gd name="T21" fmla="*/ 27 h 77"/>
                <a:gd name="T22" fmla="*/ 9 w 68"/>
                <a:gd name="T23" fmla="*/ 25 h 77"/>
                <a:gd name="T24" fmla="*/ 2 w 68"/>
                <a:gd name="T25" fmla="*/ 20 h 77"/>
                <a:gd name="T26" fmla="*/ 0 w 68"/>
                <a:gd name="T27" fmla="*/ 19 h 77"/>
                <a:gd name="T28" fmla="*/ 27 w 68"/>
                <a:gd name="T29" fmla="*/ 10 h 77"/>
                <a:gd name="T30" fmla="*/ 30 w 68"/>
                <a:gd name="T31" fmla="*/ 10 h 77"/>
                <a:gd name="T32" fmla="*/ 30 w 68"/>
                <a:gd name="T33" fmla="*/ 11 h 77"/>
                <a:gd name="T34" fmla="*/ 27 w 68"/>
                <a:gd name="T35" fmla="*/ 12 h 77"/>
                <a:gd name="T36" fmla="*/ 24 w 68"/>
                <a:gd name="T37" fmla="*/ 20 h 77"/>
                <a:gd name="T38" fmla="*/ 34 w 68"/>
                <a:gd name="T39" fmla="*/ 59 h 77"/>
                <a:gd name="T40" fmla="*/ 35 w 68"/>
                <a:gd name="T41" fmla="*/ 61 h 77"/>
                <a:gd name="T42" fmla="*/ 50 w 68"/>
                <a:gd name="T43" fmla="*/ 70 h 77"/>
                <a:gd name="T44" fmla="*/ 64 w 68"/>
                <a:gd name="T45" fmla="*/ 55 h 77"/>
                <a:gd name="T46" fmla="*/ 63 w 68"/>
                <a:gd name="T47" fmla="*/ 45 h 77"/>
                <a:gd name="T48" fmla="*/ 54 w 68"/>
                <a:gd name="T49" fmla="*/ 15 h 77"/>
                <a:gd name="T50" fmla="*/ 44 w 68"/>
                <a:gd name="T51" fmla="*/ 7 h 77"/>
                <a:gd name="T52" fmla="*/ 42 w 68"/>
                <a:gd name="T53" fmla="*/ 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77">
                  <a:moveTo>
                    <a:pt x="42" y="7"/>
                  </a:moveTo>
                  <a:cubicBezTo>
                    <a:pt x="45" y="4"/>
                    <a:pt x="57" y="1"/>
                    <a:pt x="62" y="0"/>
                  </a:cubicBezTo>
                  <a:cubicBezTo>
                    <a:pt x="61" y="1"/>
                    <a:pt x="61" y="2"/>
                    <a:pt x="60" y="3"/>
                  </a:cubicBezTo>
                  <a:cubicBezTo>
                    <a:pt x="57" y="5"/>
                    <a:pt x="56" y="8"/>
                    <a:pt x="57" y="12"/>
                  </a:cubicBezTo>
                  <a:cubicBezTo>
                    <a:pt x="60" y="21"/>
                    <a:pt x="63" y="31"/>
                    <a:pt x="65" y="40"/>
                  </a:cubicBezTo>
                  <a:cubicBezTo>
                    <a:pt x="66" y="45"/>
                    <a:pt x="67" y="50"/>
                    <a:pt x="67" y="55"/>
                  </a:cubicBezTo>
                  <a:cubicBezTo>
                    <a:pt x="68" y="61"/>
                    <a:pt x="66" y="65"/>
                    <a:pt x="62" y="68"/>
                  </a:cubicBezTo>
                  <a:cubicBezTo>
                    <a:pt x="54" y="74"/>
                    <a:pt x="44" y="77"/>
                    <a:pt x="34" y="76"/>
                  </a:cubicBezTo>
                  <a:cubicBezTo>
                    <a:pt x="28" y="75"/>
                    <a:pt x="24" y="72"/>
                    <a:pt x="21" y="66"/>
                  </a:cubicBezTo>
                  <a:cubicBezTo>
                    <a:pt x="20" y="64"/>
                    <a:pt x="19" y="62"/>
                    <a:pt x="19" y="60"/>
                  </a:cubicBezTo>
                  <a:cubicBezTo>
                    <a:pt x="16" y="49"/>
                    <a:pt x="13" y="38"/>
                    <a:pt x="10" y="27"/>
                  </a:cubicBezTo>
                  <a:cubicBezTo>
                    <a:pt x="10" y="27"/>
                    <a:pt x="9" y="26"/>
                    <a:pt x="9" y="25"/>
                  </a:cubicBezTo>
                  <a:cubicBezTo>
                    <a:pt x="8" y="22"/>
                    <a:pt x="6" y="20"/>
                    <a:pt x="2" y="20"/>
                  </a:cubicBezTo>
                  <a:cubicBezTo>
                    <a:pt x="1" y="20"/>
                    <a:pt x="1" y="20"/>
                    <a:pt x="0" y="19"/>
                  </a:cubicBezTo>
                  <a:cubicBezTo>
                    <a:pt x="8" y="15"/>
                    <a:pt x="18" y="13"/>
                    <a:pt x="27" y="10"/>
                  </a:cubicBezTo>
                  <a:cubicBezTo>
                    <a:pt x="28" y="10"/>
                    <a:pt x="29" y="10"/>
                    <a:pt x="30" y="10"/>
                  </a:cubicBezTo>
                  <a:cubicBezTo>
                    <a:pt x="30" y="10"/>
                    <a:pt x="30" y="10"/>
                    <a:pt x="30" y="11"/>
                  </a:cubicBezTo>
                  <a:cubicBezTo>
                    <a:pt x="29" y="11"/>
                    <a:pt x="28" y="12"/>
                    <a:pt x="27" y="12"/>
                  </a:cubicBezTo>
                  <a:cubicBezTo>
                    <a:pt x="24" y="14"/>
                    <a:pt x="23" y="16"/>
                    <a:pt x="24" y="20"/>
                  </a:cubicBezTo>
                  <a:cubicBezTo>
                    <a:pt x="27" y="33"/>
                    <a:pt x="31" y="46"/>
                    <a:pt x="34" y="59"/>
                  </a:cubicBezTo>
                  <a:cubicBezTo>
                    <a:pt x="35" y="60"/>
                    <a:pt x="35" y="60"/>
                    <a:pt x="35" y="61"/>
                  </a:cubicBezTo>
                  <a:cubicBezTo>
                    <a:pt x="38" y="68"/>
                    <a:pt x="43" y="71"/>
                    <a:pt x="50" y="70"/>
                  </a:cubicBezTo>
                  <a:cubicBezTo>
                    <a:pt x="59" y="68"/>
                    <a:pt x="64" y="63"/>
                    <a:pt x="64" y="55"/>
                  </a:cubicBezTo>
                  <a:cubicBezTo>
                    <a:pt x="64" y="51"/>
                    <a:pt x="63" y="48"/>
                    <a:pt x="63" y="45"/>
                  </a:cubicBezTo>
                  <a:cubicBezTo>
                    <a:pt x="60" y="35"/>
                    <a:pt x="57" y="25"/>
                    <a:pt x="54" y="15"/>
                  </a:cubicBezTo>
                  <a:cubicBezTo>
                    <a:pt x="52" y="8"/>
                    <a:pt x="51" y="7"/>
                    <a:pt x="44" y="7"/>
                  </a:cubicBezTo>
                  <a:cubicBezTo>
                    <a:pt x="43" y="7"/>
                    <a:pt x="43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Freeform 55">
              <a:extLst>
                <a:ext uri="{FF2B5EF4-FFF2-40B4-BE49-F238E27FC236}">
                  <a16:creationId xmlns:a16="http://schemas.microsoft.com/office/drawing/2014/main" id="{A3AB2AE2-6EA8-45D6-BF2F-6E9F45578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371" y="22195094"/>
              <a:ext cx="550543" cy="440435"/>
            </a:xfrm>
            <a:custGeom>
              <a:avLst/>
              <a:gdLst>
                <a:gd name="T0" fmla="*/ 0 w 79"/>
                <a:gd name="T1" fmla="*/ 22 h 63"/>
                <a:gd name="T2" fmla="*/ 20 w 79"/>
                <a:gd name="T3" fmla="*/ 13 h 63"/>
                <a:gd name="T4" fmla="*/ 20 w 79"/>
                <a:gd name="T5" fmla="*/ 17 h 63"/>
                <a:gd name="T6" fmla="*/ 12 w 79"/>
                <a:gd name="T7" fmla="*/ 26 h 63"/>
                <a:gd name="T8" fmla="*/ 13 w 79"/>
                <a:gd name="T9" fmla="*/ 46 h 63"/>
                <a:gd name="T10" fmla="*/ 24 w 79"/>
                <a:gd name="T11" fmla="*/ 50 h 63"/>
                <a:gd name="T12" fmla="*/ 32 w 79"/>
                <a:gd name="T13" fmla="*/ 42 h 63"/>
                <a:gd name="T14" fmla="*/ 32 w 79"/>
                <a:gd name="T15" fmla="*/ 35 h 63"/>
                <a:gd name="T16" fmla="*/ 35 w 79"/>
                <a:gd name="T17" fmla="*/ 14 h 63"/>
                <a:gd name="T18" fmla="*/ 51 w 79"/>
                <a:gd name="T19" fmla="*/ 1 h 63"/>
                <a:gd name="T20" fmla="*/ 66 w 79"/>
                <a:gd name="T21" fmla="*/ 7 h 63"/>
                <a:gd name="T22" fmla="*/ 73 w 79"/>
                <a:gd name="T23" fmla="*/ 24 h 63"/>
                <a:gd name="T24" fmla="*/ 73 w 79"/>
                <a:gd name="T25" fmla="*/ 28 h 63"/>
                <a:gd name="T26" fmla="*/ 76 w 79"/>
                <a:gd name="T27" fmla="*/ 32 h 63"/>
                <a:gd name="T28" fmla="*/ 79 w 79"/>
                <a:gd name="T29" fmla="*/ 34 h 63"/>
                <a:gd name="T30" fmla="*/ 59 w 79"/>
                <a:gd name="T31" fmla="*/ 42 h 63"/>
                <a:gd name="T32" fmla="*/ 62 w 79"/>
                <a:gd name="T33" fmla="*/ 38 h 63"/>
                <a:gd name="T34" fmla="*/ 69 w 79"/>
                <a:gd name="T35" fmla="*/ 26 h 63"/>
                <a:gd name="T36" fmla="*/ 65 w 79"/>
                <a:gd name="T37" fmla="*/ 12 h 63"/>
                <a:gd name="T38" fmla="*/ 50 w 79"/>
                <a:gd name="T39" fmla="*/ 14 h 63"/>
                <a:gd name="T40" fmla="*/ 49 w 79"/>
                <a:gd name="T41" fmla="*/ 21 h 63"/>
                <a:gd name="T42" fmla="*/ 48 w 79"/>
                <a:gd name="T43" fmla="*/ 39 h 63"/>
                <a:gd name="T44" fmla="*/ 45 w 79"/>
                <a:gd name="T45" fmla="*/ 50 h 63"/>
                <a:gd name="T46" fmla="*/ 15 w 79"/>
                <a:gd name="T47" fmla="*/ 53 h 63"/>
                <a:gd name="T48" fmla="*/ 7 w 79"/>
                <a:gd name="T49" fmla="*/ 34 h 63"/>
                <a:gd name="T50" fmla="*/ 0 w 79"/>
                <a:gd name="T51" fmla="*/ 2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9" h="63">
                  <a:moveTo>
                    <a:pt x="0" y="22"/>
                  </a:moveTo>
                  <a:cubicBezTo>
                    <a:pt x="7" y="19"/>
                    <a:pt x="14" y="16"/>
                    <a:pt x="20" y="13"/>
                  </a:cubicBezTo>
                  <a:cubicBezTo>
                    <a:pt x="22" y="15"/>
                    <a:pt x="21" y="16"/>
                    <a:pt x="20" y="17"/>
                  </a:cubicBezTo>
                  <a:cubicBezTo>
                    <a:pt x="17" y="20"/>
                    <a:pt x="14" y="23"/>
                    <a:pt x="12" y="26"/>
                  </a:cubicBezTo>
                  <a:cubicBezTo>
                    <a:pt x="8" y="33"/>
                    <a:pt x="9" y="39"/>
                    <a:pt x="13" y="46"/>
                  </a:cubicBezTo>
                  <a:cubicBezTo>
                    <a:pt x="16" y="50"/>
                    <a:pt x="19" y="51"/>
                    <a:pt x="24" y="50"/>
                  </a:cubicBezTo>
                  <a:cubicBezTo>
                    <a:pt x="28" y="49"/>
                    <a:pt x="31" y="46"/>
                    <a:pt x="32" y="42"/>
                  </a:cubicBezTo>
                  <a:cubicBezTo>
                    <a:pt x="32" y="40"/>
                    <a:pt x="32" y="37"/>
                    <a:pt x="32" y="35"/>
                  </a:cubicBezTo>
                  <a:cubicBezTo>
                    <a:pt x="33" y="28"/>
                    <a:pt x="33" y="21"/>
                    <a:pt x="35" y="14"/>
                  </a:cubicBezTo>
                  <a:cubicBezTo>
                    <a:pt x="37" y="6"/>
                    <a:pt x="43" y="2"/>
                    <a:pt x="51" y="1"/>
                  </a:cubicBezTo>
                  <a:cubicBezTo>
                    <a:pt x="57" y="0"/>
                    <a:pt x="62" y="3"/>
                    <a:pt x="66" y="7"/>
                  </a:cubicBezTo>
                  <a:cubicBezTo>
                    <a:pt x="70" y="12"/>
                    <a:pt x="72" y="18"/>
                    <a:pt x="73" y="24"/>
                  </a:cubicBezTo>
                  <a:cubicBezTo>
                    <a:pt x="73" y="26"/>
                    <a:pt x="73" y="27"/>
                    <a:pt x="73" y="28"/>
                  </a:cubicBezTo>
                  <a:cubicBezTo>
                    <a:pt x="73" y="30"/>
                    <a:pt x="74" y="32"/>
                    <a:pt x="76" y="32"/>
                  </a:cubicBezTo>
                  <a:cubicBezTo>
                    <a:pt x="77" y="32"/>
                    <a:pt x="78" y="33"/>
                    <a:pt x="79" y="34"/>
                  </a:cubicBezTo>
                  <a:cubicBezTo>
                    <a:pt x="75" y="37"/>
                    <a:pt x="63" y="42"/>
                    <a:pt x="59" y="42"/>
                  </a:cubicBezTo>
                  <a:cubicBezTo>
                    <a:pt x="60" y="40"/>
                    <a:pt x="61" y="39"/>
                    <a:pt x="62" y="38"/>
                  </a:cubicBezTo>
                  <a:cubicBezTo>
                    <a:pt x="65" y="34"/>
                    <a:pt x="68" y="31"/>
                    <a:pt x="69" y="26"/>
                  </a:cubicBezTo>
                  <a:cubicBezTo>
                    <a:pt x="70" y="21"/>
                    <a:pt x="69" y="16"/>
                    <a:pt x="65" y="12"/>
                  </a:cubicBezTo>
                  <a:cubicBezTo>
                    <a:pt x="61" y="7"/>
                    <a:pt x="53" y="8"/>
                    <a:pt x="50" y="14"/>
                  </a:cubicBezTo>
                  <a:cubicBezTo>
                    <a:pt x="49" y="16"/>
                    <a:pt x="49" y="19"/>
                    <a:pt x="49" y="21"/>
                  </a:cubicBezTo>
                  <a:cubicBezTo>
                    <a:pt x="48" y="27"/>
                    <a:pt x="49" y="33"/>
                    <a:pt x="48" y="39"/>
                  </a:cubicBezTo>
                  <a:cubicBezTo>
                    <a:pt x="47" y="42"/>
                    <a:pt x="47" y="46"/>
                    <a:pt x="45" y="50"/>
                  </a:cubicBezTo>
                  <a:cubicBezTo>
                    <a:pt x="39" y="60"/>
                    <a:pt x="24" y="63"/>
                    <a:pt x="15" y="53"/>
                  </a:cubicBezTo>
                  <a:cubicBezTo>
                    <a:pt x="11" y="47"/>
                    <a:pt x="8" y="41"/>
                    <a:pt x="7" y="34"/>
                  </a:cubicBezTo>
                  <a:cubicBezTo>
                    <a:pt x="5" y="27"/>
                    <a:pt x="5" y="27"/>
                    <a:pt x="0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3" name="Freeform 56">
              <a:extLst>
                <a:ext uri="{FF2B5EF4-FFF2-40B4-BE49-F238E27FC236}">
                  <a16:creationId xmlns:a16="http://schemas.microsoft.com/office/drawing/2014/main" id="{18B8F9C1-6E42-4B3D-A400-D6AECDDBD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235" y="24263565"/>
              <a:ext cx="542679" cy="503354"/>
            </a:xfrm>
            <a:custGeom>
              <a:avLst/>
              <a:gdLst>
                <a:gd name="T0" fmla="*/ 64 w 77"/>
                <a:gd name="T1" fmla="*/ 40 h 72"/>
                <a:gd name="T2" fmla="*/ 65 w 77"/>
                <a:gd name="T3" fmla="*/ 37 h 72"/>
                <a:gd name="T4" fmla="*/ 59 w 77"/>
                <a:gd name="T5" fmla="*/ 30 h 72"/>
                <a:gd name="T6" fmla="*/ 45 w 77"/>
                <a:gd name="T7" fmla="*/ 32 h 72"/>
                <a:gd name="T8" fmla="*/ 37 w 77"/>
                <a:gd name="T9" fmla="*/ 32 h 72"/>
                <a:gd name="T10" fmla="*/ 33 w 77"/>
                <a:gd name="T11" fmla="*/ 33 h 72"/>
                <a:gd name="T12" fmla="*/ 39 w 77"/>
                <a:gd name="T13" fmla="*/ 41 h 72"/>
                <a:gd name="T14" fmla="*/ 47 w 77"/>
                <a:gd name="T15" fmla="*/ 52 h 72"/>
                <a:gd name="T16" fmla="*/ 50 w 77"/>
                <a:gd name="T17" fmla="*/ 56 h 72"/>
                <a:gd name="T18" fmla="*/ 57 w 77"/>
                <a:gd name="T19" fmla="*/ 55 h 72"/>
                <a:gd name="T20" fmla="*/ 60 w 77"/>
                <a:gd name="T21" fmla="*/ 51 h 72"/>
                <a:gd name="T22" fmla="*/ 53 w 77"/>
                <a:gd name="T23" fmla="*/ 72 h 72"/>
                <a:gd name="T24" fmla="*/ 52 w 77"/>
                <a:gd name="T25" fmla="*/ 71 h 72"/>
                <a:gd name="T26" fmla="*/ 48 w 77"/>
                <a:gd name="T27" fmla="*/ 60 h 72"/>
                <a:gd name="T28" fmla="*/ 31 w 77"/>
                <a:gd name="T29" fmla="*/ 37 h 72"/>
                <a:gd name="T30" fmla="*/ 26 w 77"/>
                <a:gd name="T31" fmla="*/ 33 h 72"/>
                <a:gd name="T32" fmla="*/ 13 w 77"/>
                <a:gd name="T33" fmla="*/ 27 h 72"/>
                <a:gd name="T34" fmla="*/ 2 w 77"/>
                <a:gd name="T35" fmla="*/ 31 h 72"/>
                <a:gd name="T36" fmla="*/ 1 w 77"/>
                <a:gd name="T37" fmla="*/ 32 h 72"/>
                <a:gd name="T38" fmla="*/ 0 w 77"/>
                <a:gd name="T39" fmla="*/ 30 h 72"/>
                <a:gd name="T40" fmla="*/ 12 w 77"/>
                <a:gd name="T41" fmla="*/ 1 h 72"/>
                <a:gd name="T42" fmla="*/ 13 w 77"/>
                <a:gd name="T43" fmla="*/ 0 h 72"/>
                <a:gd name="T44" fmla="*/ 13 w 77"/>
                <a:gd name="T45" fmla="*/ 3 h 72"/>
                <a:gd name="T46" fmla="*/ 18 w 77"/>
                <a:gd name="T47" fmla="*/ 12 h 72"/>
                <a:gd name="T48" fmla="*/ 30 w 77"/>
                <a:gd name="T49" fmla="*/ 17 h 72"/>
                <a:gd name="T50" fmla="*/ 34 w 77"/>
                <a:gd name="T51" fmla="*/ 18 h 72"/>
                <a:gd name="T52" fmla="*/ 67 w 77"/>
                <a:gd name="T53" fmla="*/ 14 h 72"/>
                <a:gd name="T54" fmla="*/ 76 w 77"/>
                <a:gd name="T55" fmla="*/ 8 h 72"/>
                <a:gd name="T56" fmla="*/ 77 w 77"/>
                <a:gd name="T57" fmla="*/ 10 h 72"/>
                <a:gd name="T58" fmla="*/ 66 w 77"/>
                <a:gd name="T59" fmla="*/ 39 h 72"/>
                <a:gd name="T60" fmla="*/ 64 w 77"/>
                <a:gd name="T61" fmla="*/ 4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" h="72">
                  <a:moveTo>
                    <a:pt x="64" y="40"/>
                  </a:moveTo>
                  <a:cubicBezTo>
                    <a:pt x="65" y="39"/>
                    <a:pt x="65" y="38"/>
                    <a:pt x="65" y="37"/>
                  </a:cubicBezTo>
                  <a:cubicBezTo>
                    <a:pt x="67" y="31"/>
                    <a:pt x="66" y="30"/>
                    <a:pt x="59" y="30"/>
                  </a:cubicBezTo>
                  <a:cubicBezTo>
                    <a:pt x="54" y="31"/>
                    <a:pt x="50" y="31"/>
                    <a:pt x="45" y="32"/>
                  </a:cubicBezTo>
                  <a:cubicBezTo>
                    <a:pt x="42" y="32"/>
                    <a:pt x="40" y="32"/>
                    <a:pt x="37" y="32"/>
                  </a:cubicBezTo>
                  <a:cubicBezTo>
                    <a:pt x="36" y="33"/>
                    <a:pt x="35" y="33"/>
                    <a:pt x="33" y="33"/>
                  </a:cubicBezTo>
                  <a:cubicBezTo>
                    <a:pt x="35" y="36"/>
                    <a:pt x="37" y="39"/>
                    <a:pt x="39" y="41"/>
                  </a:cubicBezTo>
                  <a:cubicBezTo>
                    <a:pt x="41" y="45"/>
                    <a:pt x="44" y="48"/>
                    <a:pt x="47" y="52"/>
                  </a:cubicBezTo>
                  <a:cubicBezTo>
                    <a:pt x="48" y="53"/>
                    <a:pt x="49" y="55"/>
                    <a:pt x="50" y="56"/>
                  </a:cubicBezTo>
                  <a:cubicBezTo>
                    <a:pt x="53" y="58"/>
                    <a:pt x="55" y="58"/>
                    <a:pt x="57" y="55"/>
                  </a:cubicBezTo>
                  <a:cubicBezTo>
                    <a:pt x="58" y="54"/>
                    <a:pt x="59" y="53"/>
                    <a:pt x="60" y="51"/>
                  </a:cubicBezTo>
                  <a:cubicBezTo>
                    <a:pt x="60" y="55"/>
                    <a:pt x="56" y="68"/>
                    <a:pt x="53" y="72"/>
                  </a:cubicBezTo>
                  <a:cubicBezTo>
                    <a:pt x="53" y="71"/>
                    <a:pt x="52" y="71"/>
                    <a:pt x="52" y="71"/>
                  </a:cubicBezTo>
                  <a:cubicBezTo>
                    <a:pt x="52" y="67"/>
                    <a:pt x="50" y="64"/>
                    <a:pt x="48" y="60"/>
                  </a:cubicBezTo>
                  <a:cubicBezTo>
                    <a:pt x="42" y="53"/>
                    <a:pt x="37" y="45"/>
                    <a:pt x="31" y="37"/>
                  </a:cubicBezTo>
                  <a:cubicBezTo>
                    <a:pt x="30" y="35"/>
                    <a:pt x="29" y="34"/>
                    <a:pt x="26" y="33"/>
                  </a:cubicBezTo>
                  <a:cubicBezTo>
                    <a:pt x="22" y="31"/>
                    <a:pt x="17" y="29"/>
                    <a:pt x="13" y="27"/>
                  </a:cubicBezTo>
                  <a:cubicBezTo>
                    <a:pt x="7" y="25"/>
                    <a:pt x="6" y="25"/>
                    <a:pt x="2" y="31"/>
                  </a:cubicBezTo>
                  <a:cubicBezTo>
                    <a:pt x="2" y="31"/>
                    <a:pt x="1" y="31"/>
                    <a:pt x="1" y="32"/>
                  </a:cubicBezTo>
                  <a:cubicBezTo>
                    <a:pt x="1" y="31"/>
                    <a:pt x="0" y="31"/>
                    <a:pt x="0" y="30"/>
                  </a:cubicBezTo>
                  <a:cubicBezTo>
                    <a:pt x="4" y="20"/>
                    <a:pt x="8" y="11"/>
                    <a:pt x="12" y="1"/>
                  </a:cubicBezTo>
                  <a:cubicBezTo>
                    <a:pt x="12" y="1"/>
                    <a:pt x="12" y="0"/>
                    <a:pt x="13" y="0"/>
                  </a:cubicBezTo>
                  <a:cubicBezTo>
                    <a:pt x="13" y="1"/>
                    <a:pt x="13" y="2"/>
                    <a:pt x="13" y="3"/>
                  </a:cubicBezTo>
                  <a:cubicBezTo>
                    <a:pt x="12" y="8"/>
                    <a:pt x="13" y="10"/>
                    <a:pt x="18" y="12"/>
                  </a:cubicBezTo>
                  <a:cubicBezTo>
                    <a:pt x="22" y="14"/>
                    <a:pt x="26" y="16"/>
                    <a:pt x="30" y="17"/>
                  </a:cubicBezTo>
                  <a:cubicBezTo>
                    <a:pt x="31" y="18"/>
                    <a:pt x="33" y="18"/>
                    <a:pt x="34" y="18"/>
                  </a:cubicBezTo>
                  <a:cubicBezTo>
                    <a:pt x="45" y="17"/>
                    <a:pt x="56" y="15"/>
                    <a:pt x="67" y="14"/>
                  </a:cubicBezTo>
                  <a:cubicBezTo>
                    <a:pt x="70" y="13"/>
                    <a:pt x="74" y="12"/>
                    <a:pt x="76" y="8"/>
                  </a:cubicBezTo>
                  <a:cubicBezTo>
                    <a:pt x="77" y="9"/>
                    <a:pt x="77" y="10"/>
                    <a:pt x="77" y="10"/>
                  </a:cubicBezTo>
                  <a:cubicBezTo>
                    <a:pt x="74" y="20"/>
                    <a:pt x="70" y="29"/>
                    <a:pt x="66" y="39"/>
                  </a:cubicBezTo>
                  <a:cubicBezTo>
                    <a:pt x="66" y="39"/>
                    <a:pt x="66" y="39"/>
                    <a:pt x="64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4" name="Freeform 57">
              <a:extLst>
                <a:ext uri="{FF2B5EF4-FFF2-40B4-BE49-F238E27FC236}">
                  <a16:creationId xmlns:a16="http://schemas.microsoft.com/office/drawing/2014/main" id="{E6EF2E25-74D1-4AFF-9B01-0D36C1D71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8858" y="23484939"/>
              <a:ext cx="479759" cy="424705"/>
            </a:xfrm>
            <a:custGeom>
              <a:avLst/>
              <a:gdLst>
                <a:gd name="T0" fmla="*/ 5 w 68"/>
                <a:gd name="T1" fmla="*/ 10 h 61"/>
                <a:gd name="T2" fmla="*/ 5 w 68"/>
                <a:gd name="T3" fmla="*/ 13 h 61"/>
                <a:gd name="T4" fmla="*/ 12 w 68"/>
                <a:gd name="T5" fmla="*/ 20 h 61"/>
                <a:gd name="T6" fmla="*/ 37 w 68"/>
                <a:gd name="T7" fmla="*/ 22 h 61"/>
                <a:gd name="T8" fmla="*/ 61 w 68"/>
                <a:gd name="T9" fmla="*/ 23 h 61"/>
                <a:gd name="T10" fmla="*/ 64 w 68"/>
                <a:gd name="T11" fmla="*/ 23 h 61"/>
                <a:gd name="T12" fmla="*/ 63 w 68"/>
                <a:gd name="T13" fmla="*/ 14 h 61"/>
                <a:gd name="T14" fmla="*/ 58 w 68"/>
                <a:gd name="T15" fmla="*/ 6 h 61"/>
                <a:gd name="T16" fmla="*/ 50 w 68"/>
                <a:gd name="T17" fmla="*/ 1 h 61"/>
                <a:gd name="T18" fmla="*/ 68 w 68"/>
                <a:gd name="T19" fmla="*/ 2 h 61"/>
                <a:gd name="T20" fmla="*/ 64 w 68"/>
                <a:gd name="T21" fmla="*/ 61 h 61"/>
                <a:gd name="T22" fmla="*/ 46 w 68"/>
                <a:gd name="T23" fmla="*/ 60 h 61"/>
                <a:gd name="T24" fmla="*/ 47 w 68"/>
                <a:gd name="T25" fmla="*/ 57 h 61"/>
                <a:gd name="T26" fmla="*/ 49 w 68"/>
                <a:gd name="T27" fmla="*/ 57 h 61"/>
                <a:gd name="T28" fmla="*/ 63 w 68"/>
                <a:gd name="T29" fmla="*/ 40 h 61"/>
                <a:gd name="T30" fmla="*/ 60 w 68"/>
                <a:gd name="T31" fmla="*/ 39 h 61"/>
                <a:gd name="T32" fmla="*/ 17 w 68"/>
                <a:gd name="T33" fmla="*/ 36 h 61"/>
                <a:gd name="T34" fmla="*/ 12 w 68"/>
                <a:gd name="T35" fmla="*/ 35 h 61"/>
                <a:gd name="T36" fmla="*/ 3 w 68"/>
                <a:gd name="T37" fmla="*/ 41 h 61"/>
                <a:gd name="T38" fmla="*/ 2 w 68"/>
                <a:gd name="T39" fmla="*/ 45 h 61"/>
                <a:gd name="T40" fmla="*/ 2 w 68"/>
                <a:gd name="T41" fmla="*/ 36 h 61"/>
                <a:gd name="T42" fmla="*/ 2 w 68"/>
                <a:gd name="T43" fmla="*/ 27 h 61"/>
                <a:gd name="T44" fmla="*/ 3 w 68"/>
                <a:gd name="T45" fmla="*/ 18 h 61"/>
                <a:gd name="T46" fmla="*/ 4 w 68"/>
                <a:gd name="T47" fmla="*/ 9 h 61"/>
                <a:gd name="T48" fmla="*/ 5 w 68"/>
                <a:gd name="T49" fmla="*/ 1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" h="61">
                  <a:moveTo>
                    <a:pt x="5" y="10"/>
                  </a:moveTo>
                  <a:cubicBezTo>
                    <a:pt x="5" y="11"/>
                    <a:pt x="5" y="12"/>
                    <a:pt x="5" y="13"/>
                  </a:cubicBezTo>
                  <a:cubicBezTo>
                    <a:pt x="6" y="17"/>
                    <a:pt x="8" y="19"/>
                    <a:pt x="12" y="20"/>
                  </a:cubicBezTo>
                  <a:cubicBezTo>
                    <a:pt x="20" y="20"/>
                    <a:pt x="29" y="21"/>
                    <a:pt x="37" y="22"/>
                  </a:cubicBezTo>
                  <a:cubicBezTo>
                    <a:pt x="45" y="22"/>
                    <a:pt x="53" y="23"/>
                    <a:pt x="61" y="23"/>
                  </a:cubicBezTo>
                  <a:cubicBezTo>
                    <a:pt x="62" y="23"/>
                    <a:pt x="63" y="23"/>
                    <a:pt x="64" y="23"/>
                  </a:cubicBezTo>
                  <a:cubicBezTo>
                    <a:pt x="65" y="20"/>
                    <a:pt x="64" y="17"/>
                    <a:pt x="63" y="14"/>
                  </a:cubicBezTo>
                  <a:cubicBezTo>
                    <a:pt x="62" y="10"/>
                    <a:pt x="61" y="8"/>
                    <a:pt x="58" y="6"/>
                  </a:cubicBezTo>
                  <a:cubicBezTo>
                    <a:pt x="55" y="4"/>
                    <a:pt x="52" y="3"/>
                    <a:pt x="50" y="1"/>
                  </a:cubicBezTo>
                  <a:cubicBezTo>
                    <a:pt x="56" y="0"/>
                    <a:pt x="62" y="1"/>
                    <a:pt x="68" y="2"/>
                  </a:cubicBezTo>
                  <a:cubicBezTo>
                    <a:pt x="67" y="21"/>
                    <a:pt x="65" y="41"/>
                    <a:pt x="64" y="61"/>
                  </a:cubicBezTo>
                  <a:cubicBezTo>
                    <a:pt x="58" y="61"/>
                    <a:pt x="52" y="61"/>
                    <a:pt x="46" y="60"/>
                  </a:cubicBezTo>
                  <a:cubicBezTo>
                    <a:pt x="46" y="59"/>
                    <a:pt x="46" y="58"/>
                    <a:pt x="47" y="57"/>
                  </a:cubicBezTo>
                  <a:cubicBezTo>
                    <a:pt x="47" y="57"/>
                    <a:pt x="48" y="57"/>
                    <a:pt x="49" y="57"/>
                  </a:cubicBezTo>
                  <a:cubicBezTo>
                    <a:pt x="58" y="55"/>
                    <a:pt x="63" y="50"/>
                    <a:pt x="63" y="40"/>
                  </a:cubicBezTo>
                  <a:cubicBezTo>
                    <a:pt x="62" y="39"/>
                    <a:pt x="61" y="39"/>
                    <a:pt x="60" y="39"/>
                  </a:cubicBezTo>
                  <a:cubicBezTo>
                    <a:pt x="46" y="38"/>
                    <a:pt x="31" y="37"/>
                    <a:pt x="17" y="36"/>
                  </a:cubicBezTo>
                  <a:cubicBezTo>
                    <a:pt x="15" y="36"/>
                    <a:pt x="13" y="35"/>
                    <a:pt x="12" y="35"/>
                  </a:cubicBezTo>
                  <a:cubicBezTo>
                    <a:pt x="7" y="35"/>
                    <a:pt x="4" y="36"/>
                    <a:pt x="3" y="41"/>
                  </a:cubicBezTo>
                  <a:cubicBezTo>
                    <a:pt x="3" y="42"/>
                    <a:pt x="3" y="43"/>
                    <a:pt x="2" y="45"/>
                  </a:cubicBezTo>
                  <a:cubicBezTo>
                    <a:pt x="0" y="41"/>
                    <a:pt x="2" y="38"/>
                    <a:pt x="2" y="36"/>
                  </a:cubicBezTo>
                  <a:cubicBezTo>
                    <a:pt x="2" y="33"/>
                    <a:pt x="2" y="30"/>
                    <a:pt x="2" y="27"/>
                  </a:cubicBezTo>
                  <a:cubicBezTo>
                    <a:pt x="2" y="24"/>
                    <a:pt x="2" y="21"/>
                    <a:pt x="3" y="18"/>
                  </a:cubicBezTo>
                  <a:cubicBezTo>
                    <a:pt x="3" y="15"/>
                    <a:pt x="2" y="12"/>
                    <a:pt x="4" y="9"/>
                  </a:cubicBezTo>
                  <a:cubicBezTo>
                    <a:pt x="4" y="9"/>
                    <a:pt x="4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5" name="Freeform 58">
              <a:extLst>
                <a:ext uri="{FF2B5EF4-FFF2-40B4-BE49-F238E27FC236}">
                  <a16:creationId xmlns:a16="http://schemas.microsoft.com/office/drawing/2014/main" id="{75524DD3-044B-4099-920C-659FC2DFF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147" y="20480543"/>
              <a:ext cx="432570" cy="542679"/>
            </a:xfrm>
            <a:custGeom>
              <a:avLst/>
              <a:gdLst>
                <a:gd name="T0" fmla="*/ 6 w 61"/>
                <a:gd name="T1" fmla="*/ 77 h 77"/>
                <a:gd name="T2" fmla="*/ 5 w 61"/>
                <a:gd name="T3" fmla="*/ 71 h 77"/>
                <a:gd name="T4" fmla="*/ 5 w 61"/>
                <a:gd name="T5" fmla="*/ 14 h 77"/>
                <a:gd name="T6" fmla="*/ 0 w 61"/>
                <a:gd name="T7" fmla="*/ 1 h 77"/>
                <a:gd name="T8" fmla="*/ 29 w 61"/>
                <a:gd name="T9" fmla="*/ 14 h 77"/>
                <a:gd name="T10" fmla="*/ 25 w 61"/>
                <a:gd name="T11" fmla="*/ 13 h 77"/>
                <a:gd name="T12" fmla="*/ 20 w 61"/>
                <a:gd name="T13" fmla="*/ 16 h 77"/>
                <a:gd name="T14" fmla="*/ 20 w 61"/>
                <a:gd name="T15" fmla="*/ 19 h 77"/>
                <a:gd name="T16" fmla="*/ 19 w 61"/>
                <a:gd name="T17" fmla="*/ 55 h 77"/>
                <a:gd name="T18" fmla="*/ 20 w 61"/>
                <a:gd name="T19" fmla="*/ 57 h 77"/>
                <a:gd name="T20" fmla="*/ 21 w 61"/>
                <a:gd name="T21" fmla="*/ 57 h 77"/>
                <a:gd name="T22" fmla="*/ 45 w 61"/>
                <a:gd name="T23" fmla="*/ 31 h 77"/>
                <a:gd name="T24" fmla="*/ 45 w 61"/>
                <a:gd name="T25" fmla="*/ 31 h 77"/>
                <a:gd name="T26" fmla="*/ 44 w 61"/>
                <a:gd name="T27" fmla="*/ 21 h 77"/>
                <a:gd name="T28" fmla="*/ 43 w 61"/>
                <a:gd name="T29" fmla="*/ 19 h 77"/>
                <a:gd name="T30" fmla="*/ 61 w 61"/>
                <a:gd name="T31" fmla="*/ 26 h 77"/>
                <a:gd name="T32" fmla="*/ 59 w 61"/>
                <a:gd name="T33" fmla="*/ 27 h 77"/>
                <a:gd name="T34" fmla="*/ 49 w 61"/>
                <a:gd name="T35" fmla="*/ 32 h 77"/>
                <a:gd name="T36" fmla="*/ 10 w 61"/>
                <a:gd name="T37" fmla="*/ 73 h 77"/>
                <a:gd name="T38" fmla="*/ 6 w 61"/>
                <a:gd name="T3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77">
                  <a:moveTo>
                    <a:pt x="6" y="77"/>
                  </a:moveTo>
                  <a:cubicBezTo>
                    <a:pt x="5" y="74"/>
                    <a:pt x="5" y="73"/>
                    <a:pt x="5" y="71"/>
                  </a:cubicBezTo>
                  <a:cubicBezTo>
                    <a:pt x="5" y="52"/>
                    <a:pt x="5" y="33"/>
                    <a:pt x="5" y="14"/>
                  </a:cubicBezTo>
                  <a:cubicBezTo>
                    <a:pt x="5" y="9"/>
                    <a:pt x="5" y="4"/>
                    <a:pt x="0" y="1"/>
                  </a:cubicBezTo>
                  <a:cubicBezTo>
                    <a:pt x="4" y="0"/>
                    <a:pt x="26" y="10"/>
                    <a:pt x="29" y="14"/>
                  </a:cubicBezTo>
                  <a:cubicBezTo>
                    <a:pt x="28" y="13"/>
                    <a:pt x="27" y="13"/>
                    <a:pt x="25" y="13"/>
                  </a:cubicBezTo>
                  <a:cubicBezTo>
                    <a:pt x="22" y="12"/>
                    <a:pt x="21" y="13"/>
                    <a:pt x="20" y="16"/>
                  </a:cubicBezTo>
                  <a:cubicBezTo>
                    <a:pt x="20" y="17"/>
                    <a:pt x="20" y="18"/>
                    <a:pt x="20" y="19"/>
                  </a:cubicBezTo>
                  <a:cubicBezTo>
                    <a:pt x="19" y="31"/>
                    <a:pt x="19" y="43"/>
                    <a:pt x="19" y="55"/>
                  </a:cubicBezTo>
                  <a:cubicBezTo>
                    <a:pt x="19" y="55"/>
                    <a:pt x="19" y="56"/>
                    <a:pt x="20" y="57"/>
                  </a:cubicBezTo>
                  <a:cubicBezTo>
                    <a:pt x="20" y="57"/>
                    <a:pt x="21" y="57"/>
                    <a:pt x="21" y="57"/>
                  </a:cubicBezTo>
                  <a:cubicBezTo>
                    <a:pt x="29" y="48"/>
                    <a:pt x="37" y="40"/>
                    <a:pt x="45" y="31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9" y="26"/>
                    <a:pt x="49" y="24"/>
                    <a:pt x="44" y="21"/>
                  </a:cubicBezTo>
                  <a:cubicBezTo>
                    <a:pt x="43" y="20"/>
                    <a:pt x="43" y="20"/>
                    <a:pt x="43" y="19"/>
                  </a:cubicBezTo>
                  <a:cubicBezTo>
                    <a:pt x="49" y="20"/>
                    <a:pt x="55" y="23"/>
                    <a:pt x="61" y="26"/>
                  </a:cubicBezTo>
                  <a:cubicBezTo>
                    <a:pt x="60" y="27"/>
                    <a:pt x="60" y="27"/>
                    <a:pt x="59" y="27"/>
                  </a:cubicBezTo>
                  <a:cubicBezTo>
                    <a:pt x="55" y="27"/>
                    <a:pt x="52" y="29"/>
                    <a:pt x="49" y="32"/>
                  </a:cubicBezTo>
                  <a:cubicBezTo>
                    <a:pt x="36" y="46"/>
                    <a:pt x="23" y="60"/>
                    <a:pt x="10" y="73"/>
                  </a:cubicBezTo>
                  <a:cubicBezTo>
                    <a:pt x="9" y="74"/>
                    <a:pt x="8" y="75"/>
                    <a:pt x="6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6" name="Freeform 59">
              <a:extLst>
                <a:ext uri="{FF2B5EF4-FFF2-40B4-BE49-F238E27FC236}">
                  <a16:creationId xmlns:a16="http://schemas.microsoft.com/office/drawing/2014/main" id="{33CA021E-54D3-4540-89C0-45F474E0B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5558" y="22053525"/>
              <a:ext cx="495489" cy="432570"/>
            </a:xfrm>
            <a:custGeom>
              <a:avLst/>
              <a:gdLst>
                <a:gd name="T0" fmla="*/ 0 w 71"/>
                <a:gd name="T1" fmla="*/ 32 h 61"/>
                <a:gd name="T2" fmla="*/ 15 w 71"/>
                <a:gd name="T3" fmla="*/ 0 h 61"/>
                <a:gd name="T4" fmla="*/ 14 w 71"/>
                <a:gd name="T5" fmla="*/ 3 h 61"/>
                <a:gd name="T6" fmla="*/ 19 w 71"/>
                <a:gd name="T7" fmla="*/ 13 h 61"/>
                <a:gd name="T8" fmla="*/ 58 w 71"/>
                <a:gd name="T9" fmla="*/ 33 h 61"/>
                <a:gd name="T10" fmla="*/ 68 w 71"/>
                <a:gd name="T11" fmla="*/ 31 h 61"/>
                <a:gd name="T12" fmla="*/ 71 w 71"/>
                <a:gd name="T13" fmla="*/ 28 h 61"/>
                <a:gd name="T14" fmla="*/ 56 w 71"/>
                <a:gd name="T15" fmla="*/ 61 h 61"/>
                <a:gd name="T16" fmla="*/ 56 w 71"/>
                <a:gd name="T17" fmla="*/ 57 h 61"/>
                <a:gd name="T18" fmla="*/ 52 w 71"/>
                <a:gd name="T19" fmla="*/ 47 h 61"/>
                <a:gd name="T20" fmla="*/ 13 w 71"/>
                <a:gd name="T21" fmla="*/ 28 h 61"/>
                <a:gd name="T22" fmla="*/ 1 w 71"/>
                <a:gd name="T23" fmla="*/ 30 h 61"/>
                <a:gd name="T24" fmla="*/ 0 w 71"/>
                <a:gd name="T25" fmla="*/ 3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61">
                  <a:moveTo>
                    <a:pt x="0" y="32"/>
                  </a:moveTo>
                  <a:cubicBezTo>
                    <a:pt x="0" y="27"/>
                    <a:pt x="11" y="4"/>
                    <a:pt x="15" y="0"/>
                  </a:cubicBezTo>
                  <a:cubicBezTo>
                    <a:pt x="14" y="1"/>
                    <a:pt x="14" y="2"/>
                    <a:pt x="14" y="3"/>
                  </a:cubicBezTo>
                  <a:cubicBezTo>
                    <a:pt x="13" y="9"/>
                    <a:pt x="14" y="11"/>
                    <a:pt x="19" y="13"/>
                  </a:cubicBezTo>
                  <a:cubicBezTo>
                    <a:pt x="32" y="20"/>
                    <a:pt x="45" y="27"/>
                    <a:pt x="58" y="33"/>
                  </a:cubicBezTo>
                  <a:cubicBezTo>
                    <a:pt x="63" y="36"/>
                    <a:pt x="65" y="35"/>
                    <a:pt x="68" y="31"/>
                  </a:cubicBezTo>
                  <a:cubicBezTo>
                    <a:pt x="69" y="30"/>
                    <a:pt x="70" y="29"/>
                    <a:pt x="71" y="28"/>
                  </a:cubicBezTo>
                  <a:cubicBezTo>
                    <a:pt x="70" y="32"/>
                    <a:pt x="60" y="56"/>
                    <a:pt x="56" y="61"/>
                  </a:cubicBezTo>
                  <a:cubicBezTo>
                    <a:pt x="56" y="59"/>
                    <a:pt x="56" y="58"/>
                    <a:pt x="56" y="57"/>
                  </a:cubicBezTo>
                  <a:cubicBezTo>
                    <a:pt x="57" y="52"/>
                    <a:pt x="56" y="50"/>
                    <a:pt x="52" y="47"/>
                  </a:cubicBezTo>
                  <a:cubicBezTo>
                    <a:pt x="39" y="41"/>
                    <a:pt x="26" y="34"/>
                    <a:pt x="13" y="28"/>
                  </a:cubicBezTo>
                  <a:cubicBezTo>
                    <a:pt x="7" y="25"/>
                    <a:pt x="6" y="25"/>
                    <a:pt x="1" y="30"/>
                  </a:cubicBezTo>
                  <a:cubicBezTo>
                    <a:pt x="1" y="31"/>
                    <a:pt x="1" y="31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7" name="Freeform 60">
              <a:extLst>
                <a:ext uri="{FF2B5EF4-FFF2-40B4-BE49-F238E27FC236}">
                  <a16:creationId xmlns:a16="http://schemas.microsoft.com/office/drawing/2014/main" id="{3954D5B3-FB15-4EF0-B6F5-04D636D81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0993" y="22863611"/>
              <a:ext cx="479759" cy="314596"/>
            </a:xfrm>
            <a:custGeom>
              <a:avLst/>
              <a:gdLst>
                <a:gd name="T0" fmla="*/ 5 w 69"/>
                <a:gd name="T1" fmla="*/ 45 h 45"/>
                <a:gd name="T2" fmla="*/ 0 w 69"/>
                <a:gd name="T3" fmla="*/ 13 h 45"/>
                <a:gd name="T4" fmla="*/ 1 w 69"/>
                <a:gd name="T5" fmla="*/ 11 h 45"/>
                <a:gd name="T6" fmla="*/ 3 w 69"/>
                <a:gd name="T7" fmla="*/ 15 h 45"/>
                <a:gd name="T8" fmla="*/ 11 w 69"/>
                <a:gd name="T9" fmla="*/ 19 h 45"/>
                <a:gd name="T10" fmla="*/ 47 w 69"/>
                <a:gd name="T11" fmla="*/ 13 h 45"/>
                <a:gd name="T12" fmla="*/ 55 w 69"/>
                <a:gd name="T13" fmla="*/ 12 h 45"/>
                <a:gd name="T14" fmla="*/ 62 w 69"/>
                <a:gd name="T15" fmla="*/ 5 h 45"/>
                <a:gd name="T16" fmla="*/ 62 w 69"/>
                <a:gd name="T17" fmla="*/ 0 h 45"/>
                <a:gd name="T18" fmla="*/ 64 w 69"/>
                <a:gd name="T19" fmla="*/ 3 h 45"/>
                <a:gd name="T20" fmla="*/ 69 w 69"/>
                <a:gd name="T21" fmla="*/ 35 h 45"/>
                <a:gd name="T22" fmla="*/ 67 w 69"/>
                <a:gd name="T23" fmla="*/ 35 h 45"/>
                <a:gd name="T24" fmla="*/ 66 w 69"/>
                <a:gd name="T25" fmla="*/ 33 h 45"/>
                <a:gd name="T26" fmla="*/ 57 w 69"/>
                <a:gd name="T27" fmla="*/ 27 h 45"/>
                <a:gd name="T28" fmla="*/ 14 w 69"/>
                <a:gd name="T29" fmla="*/ 35 h 45"/>
                <a:gd name="T30" fmla="*/ 7 w 69"/>
                <a:gd name="T31" fmla="*/ 42 h 45"/>
                <a:gd name="T32" fmla="*/ 6 w 69"/>
                <a:gd name="T33" fmla="*/ 45 h 45"/>
                <a:gd name="T34" fmla="*/ 5 w 69"/>
                <a:gd name="T3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45">
                  <a:moveTo>
                    <a:pt x="5" y="45"/>
                  </a:moveTo>
                  <a:cubicBezTo>
                    <a:pt x="3" y="35"/>
                    <a:pt x="2" y="24"/>
                    <a:pt x="0" y="13"/>
                  </a:cubicBezTo>
                  <a:cubicBezTo>
                    <a:pt x="0" y="13"/>
                    <a:pt x="0" y="12"/>
                    <a:pt x="1" y="11"/>
                  </a:cubicBezTo>
                  <a:cubicBezTo>
                    <a:pt x="2" y="13"/>
                    <a:pt x="2" y="14"/>
                    <a:pt x="3" y="15"/>
                  </a:cubicBezTo>
                  <a:cubicBezTo>
                    <a:pt x="5" y="19"/>
                    <a:pt x="6" y="20"/>
                    <a:pt x="11" y="19"/>
                  </a:cubicBezTo>
                  <a:cubicBezTo>
                    <a:pt x="23" y="17"/>
                    <a:pt x="35" y="15"/>
                    <a:pt x="47" y="13"/>
                  </a:cubicBezTo>
                  <a:cubicBezTo>
                    <a:pt x="50" y="13"/>
                    <a:pt x="52" y="12"/>
                    <a:pt x="55" y="12"/>
                  </a:cubicBezTo>
                  <a:cubicBezTo>
                    <a:pt x="60" y="11"/>
                    <a:pt x="61" y="9"/>
                    <a:pt x="62" y="5"/>
                  </a:cubicBezTo>
                  <a:cubicBezTo>
                    <a:pt x="62" y="4"/>
                    <a:pt x="62" y="3"/>
                    <a:pt x="62" y="0"/>
                  </a:cubicBezTo>
                  <a:cubicBezTo>
                    <a:pt x="63" y="2"/>
                    <a:pt x="64" y="3"/>
                    <a:pt x="64" y="3"/>
                  </a:cubicBezTo>
                  <a:cubicBezTo>
                    <a:pt x="65" y="14"/>
                    <a:pt x="67" y="24"/>
                    <a:pt x="69" y="35"/>
                  </a:cubicBezTo>
                  <a:cubicBezTo>
                    <a:pt x="68" y="35"/>
                    <a:pt x="68" y="35"/>
                    <a:pt x="67" y="35"/>
                  </a:cubicBezTo>
                  <a:cubicBezTo>
                    <a:pt x="67" y="35"/>
                    <a:pt x="66" y="34"/>
                    <a:pt x="66" y="33"/>
                  </a:cubicBezTo>
                  <a:cubicBezTo>
                    <a:pt x="64" y="28"/>
                    <a:pt x="62" y="27"/>
                    <a:pt x="57" y="27"/>
                  </a:cubicBezTo>
                  <a:cubicBezTo>
                    <a:pt x="43" y="30"/>
                    <a:pt x="28" y="32"/>
                    <a:pt x="14" y="35"/>
                  </a:cubicBezTo>
                  <a:cubicBezTo>
                    <a:pt x="9" y="35"/>
                    <a:pt x="7" y="37"/>
                    <a:pt x="7" y="42"/>
                  </a:cubicBezTo>
                  <a:cubicBezTo>
                    <a:pt x="7" y="43"/>
                    <a:pt x="6" y="44"/>
                    <a:pt x="6" y="45"/>
                  </a:cubicBezTo>
                  <a:cubicBezTo>
                    <a:pt x="6" y="45"/>
                    <a:pt x="5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8" name="Freeform 61">
              <a:extLst>
                <a:ext uri="{FF2B5EF4-FFF2-40B4-BE49-F238E27FC236}">
                  <a16:creationId xmlns:a16="http://schemas.microsoft.com/office/drawing/2014/main" id="{388C4D2F-C08D-437C-BA51-6028AFC66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5225" y="20346840"/>
              <a:ext cx="291002" cy="487624"/>
            </a:xfrm>
            <a:custGeom>
              <a:avLst/>
              <a:gdLst>
                <a:gd name="T0" fmla="*/ 1 w 42"/>
                <a:gd name="T1" fmla="*/ 64 h 70"/>
                <a:gd name="T2" fmla="*/ 4 w 42"/>
                <a:gd name="T3" fmla="*/ 64 h 70"/>
                <a:gd name="T4" fmla="*/ 10 w 42"/>
                <a:gd name="T5" fmla="*/ 57 h 70"/>
                <a:gd name="T6" fmla="*/ 13 w 42"/>
                <a:gd name="T7" fmla="*/ 41 h 70"/>
                <a:gd name="T8" fmla="*/ 16 w 42"/>
                <a:gd name="T9" fmla="*/ 14 h 70"/>
                <a:gd name="T10" fmla="*/ 17 w 42"/>
                <a:gd name="T11" fmla="*/ 10 h 70"/>
                <a:gd name="T12" fmla="*/ 11 w 42"/>
                <a:gd name="T13" fmla="*/ 2 h 70"/>
                <a:gd name="T14" fmla="*/ 9 w 42"/>
                <a:gd name="T15" fmla="*/ 0 h 70"/>
                <a:gd name="T16" fmla="*/ 42 w 42"/>
                <a:gd name="T17" fmla="*/ 4 h 70"/>
                <a:gd name="T18" fmla="*/ 42 w 42"/>
                <a:gd name="T19" fmla="*/ 5 h 70"/>
                <a:gd name="T20" fmla="*/ 39 w 42"/>
                <a:gd name="T21" fmla="*/ 6 h 70"/>
                <a:gd name="T22" fmla="*/ 32 w 42"/>
                <a:gd name="T23" fmla="*/ 13 h 70"/>
                <a:gd name="T24" fmla="*/ 27 w 42"/>
                <a:gd name="T25" fmla="*/ 47 h 70"/>
                <a:gd name="T26" fmla="*/ 25 w 42"/>
                <a:gd name="T27" fmla="*/ 58 h 70"/>
                <a:gd name="T28" fmla="*/ 31 w 42"/>
                <a:gd name="T29" fmla="*/ 68 h 70"/>
                <a:gd name="T30" fmla="*/ 33 w 42"/>
                <a:gd name="T31" fmla="*/ 69 h 70"/>
                <a:gd name="T32" fmla="*/ 33 w 42"/>
                <a:gd name="T33" fmla="*/ 70 h 70"/>
                <a:gd name="T34" fmla="*/ 0 w 42"/>
                <a:gd name="T35" fmla="*/ 66 h 70"/>
                <a:gd name="T36" fmla="*/ 1 w 42"/>
                <a:gd name="T37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70">
                  <a:moveTo>
                    <a:pt x="1" y="64"/>
                  </a:moveTo>
                  <a:cubicBezTo>
                    <a:pt x="2" y="64"/>
                    <a:pt x="3" y="64"/>
                    <a:pt x="4" y="64"/>
                  </a:cubicBezTo>
                  <a:cubicBezTo>
                    <a:pt x="8" y="63"/>
                    <a:pt x="10" y="62"/>
                    <a:pt x="10" y="57"/>
                  </a:cubicBezTo>
                  <a:cubicBezTo>
                    <a:pt x="11" y="52"/>
                    <a:pt x="12" y="47"/>
                    <a:pt x="13" y="41"/>
                  </a:cubicBezTo>
                  <a:cubicBezTo>
                    <a:pt x="14" y="32"/>
                    <a:pt x="15" y="23"/>
                    <a:pt x="16" y="14"/>
                  </a:cubicBezTo>
                  <a:cubicBezTo>
                    <a:pt x="16" y="13"/>
                    <a:pt x="17" y="12"/>
                    <a:pt x="17" y="10"/>
                  </a:cubicBezTo>
                  <a:cubicBezTo>
                    <a:pt x="17" y="5"/>
                    <a:pt x="16" y="4"/>
                    <a:pt x="11" y="2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20" y="1"/>
                    <a:pt x="31" y="2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1" y="5"/>
                    <a:pt x="40" y="6"/>
                    <a:pt x="39" y="6"/>
                  </a:cubicBezTo>
                  <a:cubicBezTo>
                    <a:pt x="34" y="6"/>
                    <a:pt x="32" y="7"/>
                    <a:pt x="32" y="13"/>
                  </a:cubicBezTo>
                  <a:cubicBezTo>
                    <a:pt x="30" y="24"/>
                    <a:pt x="28" y="36"/>
                    <a:pt x="27" y="47"/>
                  </a:cubicBezTo>
                  <a:cubicBezTo>
                    <a:pt x="26" y="51"/>
                    <a:pt x="26" y="55"/>
                    <a:pt x="25" y="58"/>
                  </a:cubicBezTo>
                  <a:cubicBezTo>
                    <a:pt x="25" y="64"/>
                    <a:pt x="26" y="66"/>
                    <a:pt x="31" y="68"/>
                  </a:cubicBezTo>
                  <a:cubicBezTo>
                    <a:pt x="32" y="68"/>
                    <a:pt x="32" y="69"/>
                    <a:pt x="33" y="69"/>
                  </a:cubicBezTo>
                  <a:cubicBezTo>
                    <a:pt x="33" y="69"/>
                    <a:pt x="33" y="69"/>
                    <a:pt x="33" y="70"/>
                  </a:cubicBezTo>
                  <a:cubicBezTo>
                    <a:pt x="22" y="69"/>
                    <a:pt x="11" y="68"/>
                    <a:pt x="0" y="66"/>
                  </a:cubicBezTo>
                  <a:cubicBezTo>
                    <a:pt x="1" y="65"/>
                    <a:pt x="1" y="65"/>
                    <a:pt x="1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9" name="Freeform 62">
              <a:extLst>
                <a:ext uri="{FF2B5EF4-FFF2-40B4-BE49-F238E27FC236}">
                  <a16:creationId xmlns:a16="http://schemas.microsoft.com/office/drawing/2014/main" id="{984EA921-46DE-4921-8014-C56A558BD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756" y="25828682"/>
              <a:ext cx="361786" cy="471895"/>
            </a:xfrm>
            <a:custGeom>
              <a:avLst/>
              <a:gdLst>
                <a:gd name="T0" fmla="*/ 1 w 52"/>
                <a:gd name="T1" fmla="*/ 51 h 67"/>
                <a:gd name="T2" fmla="*/ 5 w 52"/>
                <a:gd name="T3" fmla="*/ 52 h 67"/>
                <a:gd name="T4" fmla="*/ 16 w 52"/>
                <a:gd name="T5" fmla="*/ 47 h 67"/>
                <a:gd name="T6" fmla="*/ 32 w 52"/>
                <a:gd name="T7" fmla="*/ 12 h 67"/>
                <a:gd name="T8" fmla="*/ 33 w 52"/>
                <a:gd name="T9" fmla="*/ 9 h 67"/>
                <a:gd name="T10" fmla="*/ 29 w 52"/>
                <a:gd name="T11" fmla="*/ 2 h 67"/>
                <a:gd name="T12" fmla="*/ 23 w 52"/>
                <a:gd name="T13" fmla="*/ 1 h 67"/>
                <a:gd name="T14" fmla="*/ 52 w 52"/>
                <a:gd name="T15" fmla="*/ 1 h 67"/>
                <a:gd name="T16" fmla="*/ 51 w 52"/>
                <a:gd name="T17" fmla="*/ 4 h 67"/>
                <a:gd name="T18" fmla="*/ 29 w 52"/>
                <a:gd name="T19" fmla="*/ 52 h 67"/>
                <a:gd name="T20" fmla="*/ 33 w 52"/>
                <a:gd name="T21" fmla="*/ 65 h 67"/>
                <a:gd name="T22" fmla="*/ 34 w 52"/>
                <a:gd name="T23" fmla="*/ 66 h 67"/>
                <a:gd name="T24" fmla="*/ 34 w 52"/>
                <a:gd name="T25" fmla="*/ 67 h 67"/>
                <a:gd name="T26" fmla="*/ 33 w 52"/>
                <a:gd name="T27" fmla="*/ 67 h 67"/>
                <a:gd name="T28" fmla="*/ 2 w 52"/>
                <a:gd name="T29" fmla="*/ 53 h 67"/>
                <a:gd name="T30" fmla="*/ 0 w 52"/>
                <a:gd name="T31" fmla="*/ 52 h 67"/>
                <a:gd name="T32" fmla="*/ 1 w 52"/>
                <a:gd name="T33" fmla="*/ 5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67">
                  <a:moveTo>
                    <a:pt x="1" y="51"/>
                  </a:moveTo>
                  <a:cubicBezTo>
                    <a:pt x="2" y="51"/>
                    <a:pt x="4" y="51"/>
                    <a:pt x="5" y="52"/>
                  </a:cubicBezTo>
                  <a:cubicBezTo>
                    <a:pt x="10" y="53"/>
                    <a:pt x="13" y="52"/>
                    <a:pt x="16" y="47"/>
                  </a:cubicBezTo>
                  <a:cubicBezTo>
                    <a:pt x="21" y="35"/>
                    <a:pt x="27" y="23"/>
                    <a:pt x="32" y="12"/>
                  </a:cubicBezTo>
                  <a:cubicBezTo>
                    <a:pt x="33" y="11"/>
                    <a:pt x="33" y="10"/>
                    <a:pt x="33" y="9"/>
                  </a:cubicBezTo>
                  <a:cubicBezTo>
                    <a:pt x="34" y="5"/>
                    <a:pt x="33" y="3"/>
                    <a:pt x="29" y="2"/>
                  </a:cubicBezTo>
                  <a:cubicBezTo>
                    <a:pt x="28" y="2"/>
                    <a:pt x="26" y="2"/>
                    <a:pt x="23" y="1"/>
                  </a:cubicBezTo>
                  <a:cubicBezTo>
                    <a:pt x="27" y="0"/>
                    <a:pt x="44" y="0"/>
                    <a:pt x="52" y="1"/>
                  </a:cubicBezTo>
                  <a:cubicBezTo>
                    <a:pt x="52" y="2"/>
                    <a:pt x="52" y="3"/>
                    <a:pt x="51" y="4"/>
                  </a:cubicBezTo>
                  <a:cubicBezTo>
                    <a:pt x="44" y="20"/>
                    <a:pt x="37" y="36"/>
                    <a:pt x="29" y="52"/>
                  </a:cubicBezTo>
                  <a:cubicBezTo>
                    <a:pt x="26" y="59"/>
                    <a:pt x="26" y="61"/>
                    <a:pt x="33" y="65"/>
                  </a:cubicBezTo>
                  <a:cubicBezTo>
                    <a:pt x="33" y="65"/>
                    <a:pt x="34" y="66"/>
                    <a:pt x="34" y="66"/>
                  </a:cubicBezTo>
                  <a:cubicBezTo>
                    <a:pt x="34" y="66"/>
                    <a:pt x="34" y="67"/>
                    <a:pt x="34" y="67"/>
                  </a:cubicBezTo>
                  <a:cubicBezTo>
                    <a:pt x="34" y="67"/>
                    <a:pt x="33" y="67"/>
                    <a:pt x="33" y="67"/>
                  </a:cubicBezTo>
                  <a:cubicBezTo>
                    <a:pt x="23" y="62"/>
                    <a:pt x="13" y="58"/>
                    <a:pt x="2" y="53"/>
                  </a:cubicBezTo>
                  <a:cubicBezTo>
                    <a:pt x="1" y="53"/>
                    <a:pt x="1" y="52"/>
                    <a:pt x="0" y="52"/>
                  </a:cubicBezTo>
                  <a:cubicBezTo>
                    <a:pt x="1" y="51"/>
                    <a:pt x="1" y="51"/>
                    <a:pt x="1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0" name="Freeform 71">
              <a:extLst>
                <a:ext uri="{FF2B5EF4-FFF2-40B4-BE49-F238E27FC236}">
                  <a16:creationId xmlns:a16="http://schemas.microsoft.com/office/drawing/2014/main" id="{1DEE7AB4-9CC1-4F79-B7CB-CB8B82C109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9023" y="21141194"/>
              <a:ext cx="4561646" cy="4553784"/>
            </a:xfrm>
            <a:custGeom>
              <a:avLst/>
              <a:gdLst>
                <a:gd name="T0" fmla="*/ 326 w 652"/>
                <a:gd name="T1" fmla="*/ 652 h 652"/>
                <a:gd name="T2" fmla="*/ 326 w 652"/>
                <a:gd name="T3" fmla="*/ 0 h 652"/>
                <a:gd name="T4" fmla="*/ 300 w 652"/>
                <a:gd name="T5" fmla="*/ 368 h 652"/>
                <a:gd name="T6" fmla="*/ 300 w 652"/>
                <a:gd name="T7" fmla="*/ 408 h 652"/>
                <a:gd name="T8" fmla="*/ 292 w 652"/>
                <a:gd name="T9" fmla="*/ 425 h 652"/>
                <a:gd name="T10" fmla="*/ 239 w 652"/>
                <a:gd name="T11" fmla="*/ 475 h 652"/>
                <a:gd name="T12" fmla="*/ 208 w 652"/>
                <a:gd name="T13" fmla="*/ 558 h 652"/>
                <a:gd name="T14" fmla="*/ 256 w 652"/>
                <a:gd name="T15" fmla="*/ 566 h 652"/>
                <a:gd name="T16" fmla="*/ 264 w 652"/>
                <a:gd name="T17" fmla="*/ 540 h 652"/>
                <a:gd name="T18" fmla="*/ 312 w 652"/>
                <a:gd name="T19" fmla="*/ 473 h 652"/>
                <a:gd name="T20" fmla="*/ 346 w 652"/>
                <a:gd name="T21" fmla="*/ 477 h 652"/>
                <a:gd name="T22" fmla="*/ 390 w 652"/>
                <a:gd name="T23" fmla="*/ 550 h 652"/>
                <a:gd name="T24" fmla="*/ 410 w 652"/>
                <a:gd name="T25" fmla="*/ 582 h 652"/>
                <a:gd name="T26" fmla="*/ 439 w 652"/>
                <a:gd name="T27" fmla="*/ 536 h 652"/>
                <a:gd name="T28" fmla="*/ 360 w 652"/>
                <a:gd name="T29" fmla="*/ 425 h 652"/>
                <a:gd name="T30" fmla="*/ 351 w 652"/>
                <a:gd name="T31" fmla="*/ 372 h 652"/>
                <a:gd name="T32" fmla="*/ 357 w 652"/>
                <a:gd name="T33" fmla="*/ 369 h 652"/>
                <a:gd name="T34" fmla="*/ 453 w 652"/>
                <a:gd name="T35" fmla="*/ 459 h 652"/>
                <a:gd name="T36" fmla="*/ 489 w 652"/>
                <a:gd name="T37" fmla="*/ 522 h 652"/>
                <a:gd name="T38" fmla="*/ 526 w 652"/>
                <a:gd name="T39" fmla="*/ 508 h 652"/>
                <a:gd name="T40" fmla="*/ 512 w 652"/>
                <a:gd name="T41" fmla="*/ 460 h 652"/>
                <a:gd name="T42" fmla="*/ 373 w 652"/>
                <a:gd name="T43" fmla="*/ 322 h 652"/>
                <a:gd name="T44" fmla="*/ 351 w 652"/>
                <a:gd name="T45" fmla="*/ 304 h 652"/>
                <a:gd name="T46" fmla="*/ 306 w 652"/>
                <a:gd name="T47" fmla="*/ 286 h 652"/>
                <a:gd name="T48" fmla="*/ 300 w 652"/>
                <a:gd name="T49" fmla="*/ 316 h 652"/>
                <a:gd name="T50" fmla="*/ 210 w 652"/>
                <a:gd name="T51" fmla="*/ 361 h 652"/>
                <a:gd name="T52" fmla="*/ 128 w 652"/>
                <a:gd name="T53" fmla="*/ 483 h 652"/>
                <a:gd name="T54" fmla="*/ 140 w 652"/>
                <a:gd name="T55" fmla="*/ 526 h 652"/>
                <a:gd name="T56" fmla="*/ 172 w 652"/>
                <a:gd name="T57" fmla="*/ 509 h 652"/>
                <a:gd name="T58" fmla="*/ 246 w 652"/>
                <a:gd name="T59" fmla="*/ 399 h 652"/>
                <a:gd name="T60" fmla="*/ 300 w 652"/>
                <a:gd name="T61" fmla="*/ 368 h 652"/>
                <a:gd name="T62" fmla="*/ 249 w 652"/>
                <a:gd name="T63" fmla="*/ 114 h 652"/>
                <a:gd name="T64" fmla="*/ 123 w 652"/>
                <a:gd name="T65" fmla="*/ 169 h 652"/>
                <a:gd name="T66" fmla="*/ 75 w 652"/>
                <a:gd name="T67" fmla="*/ 214 h 652"/>
                <a:gd name="T68" fmla="*/ 108 w 652"/>
                <a:gd name="T69" fmla="*/ 242 h 652"/>
                <a:gd name="T70" fmla="*/ 158 w 652"/>
                <a:gd name="T71" fmla="*/ 210 h 652"/>
                <a:gd name="T72" fmla="*/ 253 w 652"/>
                <a:gd name="T73" fmla="*/ 164 h 652"/>
                <a:gd name="T74" fmla="*/ 250 w 652"/>
                <a:gd name="T75" fmla="*/ 222 h 652"/>
                <a:gd name="T76" fmla="*/ 65 w 652"/>
                <a:gd name="T77" fmla="*/ 383 h 652"/>
                <a:gd name="T78" fmla="*/ 80 w 652"/>
                <a:gd name="T79" fmla="*/ 422 h 652"/>
                <a:gd name="T80" fmla="*/ 113 w 652"/>
                <a:gd name="T81" fmla="*/ 400 h 652"/>
                <a:gd name="T82" fmla="*/ 215 w 652"/>
                <a:gd name="T83" fmla="*/ 296 h 652"/>
                <a:gd name="T84" fmla="*/ 304 w 652"/>
                <a:gd name="T85" fmla="*/ 240 h 652"/>
                <a:gd name="T86" fmla="*/ 303 w 652"/>
                <a:gd name="T87" fmla="*/ 78 h 652"/>
                <a:gd name="T88" fmla="*/ 269 w 652"/>
                <a:gd name="T89" fmla="*/ 56 h 652"/>
                <a:gd name="T90" fmla="*/ 253 w 652"/>
                <a:gd name="T91" fmla="*/ 90 h 652"/>
                <a:gd name="T92" fmla="*/ 398 w 652"/>
                <a:gd name="T93" fmla="*/ 112 h 652"/>
                <a:gd name="T94" fmla="*/ 398 w 652"/>
                <a:gd name="T95" fmla="*/ 82 h 652"/>
                <a:gd name="T96" fmla="*/ 368 w 652"/>
                <a:gd name="T97" fmla="*/ 54 h 652"/>
                <a:gd name="T98" fmla="*/ 347 w 652"/>
                <a:gd name="T99" fmla="*/ 85 h 652"/>
                <a:gd name="T100" fmla="*/ 347 w 652"/>
                <a:gd name="T101" fmla="*/ 243 h 652"/>
                <a:gd name="T102" fmla="*/ 369 w 652"/>
                <a:gd name="T103" fmla="*/ 264 h 652"/>
                <a:gd name="T104" fmla="*/ 493 w 652"/>
                <a:gd name="T105" fmla="*/ 344 h 652"/>
                <a:gd name="T106" fmla="*/ 549 w 652"/>
                <a:gd name="T107" fmla="*/ 416 h 652"/>
                <a:gd name="T108" fmla="*/ 587 w 652"/>
                <a:gd name="T109" fmla="*/ 384 h 652"/>
                <a:gd name="T110" fmla="*/ 407 w 652"/>
                <a:gd name="T111" fmla="*/ 224 h 652"/>
                <a:gd name="T112" fmla="*/ 398 w 652"/>
                <a:gd name="T113" fmla="*/ 164 h 652"/>
                <a:gd name="T114" fmla="*/ 403 w 652"/>
                <a:gd name="T115" fmla="*/ 165 h 652"/>
                <a:gd name="T116" fmla="*/ 532 w 652"/>
                <a:gd name="T117" fmla="*/ 236 h 652"/>
                <a:gd name="T118" fmla="*/ 575 w 652"/>
                <a:gd name="T119" fmla="*/ 211 h 652"/>
                <a:gd name="T120" fmla="*/ 509 w 652"/>
                <a:gd name="T121" fmla="*/ 157 h 652"/>
                <a:gd name="T122" fmla="*/ 398 w 652"/>
                <a:gd name="T123" fmla="*/ 11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52" h="652">
                  <a:moveTo>
                    <a:pt x="652" y="326"/>
                  </a:moveTo>
                  <a:cubicBezTo>
                    <a:pt x="652" y="505"/>
                    <a:pt x="506" y="652"/>
                    <a:pt x="326" y="652"/>
                  </a:cubicBezTo>
                  <a:cubicBezTo>
                    <a:pt x="147" y="652"/>
                    <a:pt x="0" y="507"/>
                    <a:pt x="0" y="326"/>
                  </a:cubicBezTo>
                  <a:cubicBezTo>
                    <a:pt x="0" y="146"/>
                    <a:pt x="146" y="0"/>
                    <a:pt x="326" y="0"/>
                  </a:cubicBezTo>
                  <a:cubicBezTo>
                    <a:pt x="506" y="0"/>
                    <a:pt x="652" y="147"/>
                    <a:pt x="652" y="326"/>
                  </a:cubicBezTo>
                  <a:close/>
                  <a:moveTo>
                    <a:pt x="300" y="368"/>
                  </a:moveTo>
                  <a:cubicBezTo>
                    <a:pt x="300" y="370"/>
                    <a:pt x="300" y="371"/>
                    <a:pt x="300" y="373"/>
                  </a:cubicBezTo>
                  <a:cubicBezTo>
                    <a:pt x="300" y="385"/>
                    <a:pt x="300" y="396"/>
                    <a:pt x="300" y="408"/>
                  </a:cubicBezTo>
                  <a:cubicBezTo>
                    <a:pt x="300" y="409"/>
                    <a:pt x="300" y="410"/>
                    <a:pt x="300" y="411"/>
                  </a:cubicBezTo>
                  <a:cubicBezTo>
                    <a:pt x="300" y="417"/>
                    <a:pt x="297" y="422"/>
                    <a:pt x="292" y="425"/>
                  </a:cubicBezTo>
                  <a:cubicBezTo>
                    <a:pt x="290" y="426"/>
                    <a:pt x="288" y="428"/>
                    <a:pt x="285" y="429"/>
                  </a:cubicBezTo>
                  <a:cubicBezTo>
                    <a:pt x="267" y="441"/>
                    <a:pt x="252" y="457"/>
                    <a:pt x="239" y="475"/>
                  </a:cubicBezTo>
                  <a:cubicBezTo>
                    <a:pt x="225" y="496"/>
                    <a:pt x="216" y="520"/>
                    <a:pt x="210" y="544"/>
                  </a:cubicBezTo>
                  <a:cubicBezTo>
                    <a:pt x="209" y="549"/>
                    <a:pt x="208" y="553"/>
                    <a:pt x="208" y="558"/>
                  </a:cubicBezTo>
                  <a:cubicBezTo>
                    <a:pt x="207" y="571"/>
                    <a:pt x="215" y="581"/>
                    <a:pt x="228" y="583"/>
                  </a:cubicBezTo>
                  <a:cubicBezTo>
                    <a:pt x="239" y="585"/>
                    <a:pt x="252" y="581"/>
                    <a:pt x="256" y="566"/>
                  </a:cubicBezTo>
                  <a:cubicBezTo>
                    <a:pt x="256" y="565"/>
                    <a:pt x="257" y="563"/>
                    <a:pt x="257" y="562"/>
                  </a:cubicBezTo>
                  <a:cubicBezTo>
                    <a:pt x="260" y="555"/>
                    <a:pt x="262" y="547"/>
                    <a:pt x="264" y="540"/>
                  </a:cubicBezTo>
                  <a:cubicBezTo>
                    <a:pt x="270" y="523"/>
                    <a:pt x="278" y="508"/>
                    <a:pt x="289" y="493"/>
                  </a:cubicBezTo>
                  <a:cubicBezTo>
                    <a:pt x="295" y="485"/>
                    <a:pt x="303" y="478"/>
                    <a:pt x="312" y="473"/>
                  </a:cubicBezTo>
                  <a:cubicBezTo>
                    <a:pt x="321" y="468"/>
                    <a:pt x="330" y="468"/>
                    <a:pt x="339" y="473"/>
                  </a:cubicBezTo>
                  <a:cubicBezTo>
                    <a:pt x="341" y="474"/>
                    <a:pt x="344" y="475"/>
                    <a:pt x="346" y="477"/>
                  </a:cubicBezTo>
                  <a:cubicBezTo>
                    <a:pt x="355" y="483"/>
                    <a:pt x="362" y="491"/>
                    <a:pt x="368" y="500"/>
                  </a:cubicBezTo>
                  <a:cubicBezTo>
                    <a:pt x="378" y="516"/>
                    <a:pt x="385" y="533"/>
                    <a:pt x="390" y="550"/>
                  </a:cubicBezTo>
                  <a:cubicBezTo>
                    <a:pt x="392" y="556"/>
                    <a:pt x="394" y="563"/>
                    <a:pt x="396" y="569"/>
                  </a:cubicBezTo>
                  <a:cubicBezTo>
                    <a:pt x="399" y="576"/>
                    <a:pt x="403" y="580"/>
                    <a:pt x="410" y="582"/>
                  </a:cubicBezTo>
                  <a:cubicBezTo>
                    <a:pt x="425" y="588"/>
                    <a:pt x="446" y="577"/>
                    <a:pt x="443" y="555"/>
                  </a:cubicBezTo>
                  <a:cubicBezTo>
                    <a:pt x="442" y="548"/>
                    <a:pt x="440" y="542"/>
                    <a:pt x="439" y="536"/>
                  </a:cubicBezTo>
                  <a:cubicBezTo>
                    <a:pt x="433" y="515"/>
                    <a:pt x="426" y="496"/>
                    <a:pt x="414" y="478"/>
                  </a:cubicBezTo>
                  <a:cubicBezTo>
                    <a:pt x="400" y="456"/>
                    <a:pt x="382" y="439"/>
                    <a:pt x="360" y="425"/>
                  </a:cubicBezTo>
                  <a:cubicBezTo>
                    <a:pt x="354" y="422"/>
                    <a:pt x="351" y="417"/>
                    <a:pt x="351" y="410"/>
                  </a:cubicBezTo>
                  <a:cubicBezTo>
                    <a:pt x="351" y="397"/>
                    <a:pt x="351" y="385"/>
                    <a:pt x="351" y="372"/>
                  </a:cubicBezTo>
                  <a:cubicBezTo>
                    <a:pt x="351" y="371"/>
                    <a:pt x="351" y="370"/>
                    <a:pt x="352" y="368"/>
                  </a:cubicBezTo>
                  <a:cubicBezTo>
                    <a:pt x="354" y="368"/>
                    <a:pt x="355" y="369"/>
                    <a:pt x="357" y="369"/>
                  </a:cubicBezTo>
                  <a:cubicBezTo>
                    <a:pt x="376" y="376"/>
                    <a:pt x="392" y="386"/>
                    <a:pt x="406" y="400"/>
                  </a:cubicBezTo>
                  <a:cubicBezTo>
                    <a:pt x="425" y="417"/>
                    <a:pt x="439" y="437"/>
                    <a:pt x="453" y="459"/>
                  </a:cubicBezTo>
                  <a:cubicBezTo>
                    <a:pt x="462" y="475"/>
                    <a:pt x="471" y="492"/>
                    <a:pt x="479" y="509"/>
                  </a:cubicBezTo>
                  <a:cubicBezTo>
                    <a:pt x="481" y="514"/>
                    <a:pt x="484" y="518"/>
                    <a:pt x="489" y="522"/>
                  </a:cubicBezTo>
                  <a:cubicBezTo>
                    <a:pt x="494" y="526"/>
                    <a:pt x="501" y="529"/>
                    <a:pt x="508" y="527"/>
                  </a:cubicBezTo>
                  <a:cubicBezTo>
                    <a:pt x="518" y="524"/>
                    <a:pt x="524" y="518"/>
                    <a:pt x="526" y="508"/>
                  </a:cubicBezTo>
                  <a:cubicBezTo>
                    <a:pt x="528" y="500"/>
                    <a:pt x="527" y="493"/>
                    <a:pt x="524" y="486"/>
                  </a:cubicBezTo>
                  <a:cubicBezTo>
                    <a:pt x="520" y="477"/>
                    <a:pt x="516" y="469"/>
                    <a:pt x="512" y="460"/>
                  </a:cubicBezTo>
                  <a:cubicBezTo>
                    <a:pt x="498" y="429"/>
                    <a:pt x="480" y="400"/>
                    <a:pt x="456" y="375"/>
                  </a:cubicBezTo>
                  <a:cubicBezTo>
                    <a:pt x="432" y="351"/>
                    <a:pt x="405" y="333"/>
                    <a:pt x="373" y="322"/>
                  </a:cubicBezTo>
                  <a:cubicBezTo>
                    <a:pt x="366" y="320"/>
                    <a:pt x="359" y="318"/>
                    <a:pt x="351" y="316"/>
                  </a:cubicBezTo>
                  <a:cubicBezTo>
                    <a:pt x="351" y="312"/>
                    <a:pt x="351" y="308"/>
                    <a:pt x="351" y="304"/>
                  </a:cubicBezTo>
                  <a:cubicBezTo>
                    <a:pt x="350" y="298"/>
                    <a:pt x="349" y="291"/>
                    <a:pt x="345" y="286"/>
                  </a:cubicBezTo>
                  <a:cubicBezTo>
                    <a:pt x="335" y="271"/>
                    <a:pt x="316" y="271"/>
                    <a:pt x="306" y="286"/>
                  </a:cubicBezTo>
                  <a:cubicBezTo>
                    <a:pt x="302" y="292"/>
                    <a:pt x="301" y="299"/>
                    <a:pt x="301" y="305"/>
                  </a:cubicBezTo>
                  <a:cubicBezTo>
                    <a:pt x="300" y="309"/>
                    <a:pt x="300" y="312"/>
                    <a:pt x="300" y="316"/>
                  </a:cubicBezTo>
                  <a:cubicBezTo>
                    <a:pt x="299" y="317"/>
                    <a:pt x="298" y="317"/>
                    <a:pt x="296" y="317"/>
                  </a:cubicBezTo>
                  <a:cubicBezTo>
                    <a:pt x="264" y="325"/>
                    <a:pt x="235" y="339"/>
                    <a:pt x="210" y="361"/>
                  </a:cubicBezTo>
                  <a:cubicBezTo>
                    <a:pt x="191" y="378"/>
                    <a:pt x="175" y="398"/>
                    <a:pt x="161" y="420"/>
                  </a:cubicBezTo>
                  <a:cubicBezTo>
                    <a:pt x="148" y="440"/>
                    <a:pt x="138" y="462"/>
                    <a:pt x="128" y="483"/>
                  </a:cubicBezTo>
                  <a:cubicBezTo>
                    <a:pt x="126" y="490"/>
                    <a:pt x="124" y="497"/>
                    <a:pt x="125" y="504"/>
                  </a:cubicBezTo>
                  <a:cubicBezTo>
                    <a:pt x="126" y="515"/>
                    <a:pt x="130" y="522"/>
                    <a:pt x="140" y="526"/>
                  </a:cubicBezTo>
                  <a:cubicBezTo>
                    <a:pt x="150" y="530"/>
                    <a:pt x="159" y="526"/>
                    <a:pt x="165" y="519"/>
                  </a:cubicBezTo>
                  <a:cubicBezTo>
                    <a:pt x="168" y="516"/>
                    <a:pt x="170" y="512"/>
                    <a:pt x="172" y="509"/>
                  </a:cubicBezTo>
                  <a:cubicBezTo>
                    <a:pt x="181" y="493"/>
                    <a:pt x="189" y="476"/>
                    <a:pt x="198" y="461"/>
                  </a:cubicBezTo>
                  <a:cubicBezTo>
                    <a:pt x="211" y="438"/>
                    <a:pt x="227" y="417"/>
                    <a:pt x="246" y="399"/>
                  </a:cubicBezTo>
                  <a:cubicBezTo>
                    <a:pt x="260" y="386"/>
                    <a:pt x="276" y="376"/>
                    <a:pt x="294" y="370"/>
                  </a:cubicBezTo>
                  <a:cubicBezTo>
                    <a:pt x="296" y="369"/>
                    <a:pt x="298" y="368"/>
                    <a:pt x="300" y="368"/>
                  </a:cubicBezTo>
                  <a:close/>
                  <a:moveTo>
                    <a:pt x="253" y="112"/>
                  </a:moveTo>
                  <a:cubicBezTo>
                    <a:pt x="252" y="113"/>
                    <a:pt x="250" y="113"/>
                    <a:pt x="249" y="114"/>
                  </a:cubicBezTo>
                  <a:cubicBezTo>
                    <a:pt x="240" y="117"/>
                    <a:pt x="231" y="119"/>
                    <a:pt x="222" y="122"/>
                  </a:cubicBezTo>
                  <a:cubicBezTo>
                    <a:pt x="187" y="134"/>
                    <a:pt x="154" y="149"/>
                    <a:pt x="123" y="169"/>
                  </a:cubicBezTo>
                  <a:cubicBezTo>
                    <a:pt x="110" y="178"/>
                    <a:pt x="97" y="188"/>
                    <a:pt x="85" y="200"/>
                  </a:cubicBezTo>
                  <a:cubicBezTo>
                    <a:pt x="81" y="204"/>
                    <a:pt x="77" y="208"/>
                    <a:pt x="75" y="214"/>
                  </a:cubicBezTo>
                  <a:cubicBezTo>
                    <a:pt x="71" y="225"/>
                    <a:pt x="76" y="237"/>
                    <a:pt x="87" y="241"/>
                  </a:cubicBezTo>
                  <a:cubicBezTo>
                    <a:pt x="94" y="244"/>
                    <a:pt x="101" y="244"/>
                    <a:pt x="108" y="242"/>
                  </a:cubicBezTo>
                  <a:cubicBezTo>
                    <a:pt x="114" y="240"/>
                    <a:pt x="118" y="237"/>
                    <a:pt x="123" y="234"/>
                  </a:cubicBezTo>
                  <a:cubicBezTo>
                    <a:pt x="134" y="226"/>
                    <a:pt x="146" y="217"/>
                    <a:pt x="158" y="210"/>
                  </a:cubicBezTo>
                  <a:cubicBezTo>
                    <a:pt x="186" y="191"/>
                    <a:pt x="216" y="176"/>
                    <a:pt x="249" y="165"/>
                  </a:cubicBezTo>
                  <a:cubicBezTo>
                    <a:pt x="250" y="165"/>
                    <a:pt x="252" y="164"/>
                    <a:pt x="253" y="164"/>
                  </a:cubicBezTo>
                  <a:cubicBezTo>
                    <a:pt x="253" y="183"/>
                    <a:pt x="253" y="202"/>
                    <a:pt x="253" y="220"/>
                  </a:cubicBezTo>
                  <a:cubicBezTo>
                    <a:pt x="252" y="221"/>
                    <a:pt x="251" y="221"/>
                    <a:pt x="250" y="222"/>
                  </a:cubicBezTo>
                  <a:cubicBezTo>
                    <a:pt x="185" y="247"/>
                    <a:pt x="131" y="288"/>
                    <a:pt x="90" y="345"/>
                  </a:cubicBezTo>
                  <a:cubicBezTo>
                    <a:pt x="81" y="357"/>
                    <a:pt x="73" y="370"/>
                    <a:pt x="65" y="383"/>
                  </a:cubicBezTo>
                  <a:cubicBezTo>
                    <a:pt x="62" y="387"/>
                    <a:pt x="60" y="391"/>
                    <a:pt x="60" y="395"/>
                  </a:cubicBezTo>
                  <a:cubicBezTo>
                    <a:pt x="60" y="408"/>
                    <a:pt x="68" y="419"/>
                    <a:pt x="80" y="422"/>
                  </a:cubicBezTo>
                  <a:cubicBezTo>
                    <a:pt x="90" y="425"/>
                    <a:pt x="98" y="422"/>
                    <a:pt x="104" y="413"/>
                  </a:cubicBezTo>
                  <a:cubicBezTo>
                    <a:pt x="107" y="409"/>
                    <a:pt x="110" y="404"/>
                    <a:pt x="113" y="400"/>
                  </a:cubicBezTo>
                  <a:cubicBezTo>
                    <a:pt x="127" y="380"/>
                    <a:pt x="143" y="361"/>
                    <a:pt x="160" y="343"/>
                  </a:cubicBezTo>
                  <a:cubicBezTo>
                    <a:pt x="177" y="325"/>
                    <a:pt x="195" y="309"/>
                    <a:pt x="215" y="296"/>
                  </a:cubicBezTo>
                  <a:cubicBezTo>
                    <a:pt x="237" y="282"/>
                    <a:pt x="261" y="271"/>
                    <a:pt x="286" y="264"/>
                  </a:cubicBezTo>
                  <a:cubicBezTo>
                    <a:pt x="300" y="260"/>
                    <a:pt x="304" y="253"/>
                    <a:pt x="304" y="240"/>
                  </a:cubicBezTo>
                  <a:cubicBezTo>
                    <a:pt x="304" y="189"/>
                    <a:pt x="304" y="138"/>
                    <a:pt x="304" y="88"/>
                  </a:cubicBezTo>
                  <a:cubicBezTo>
                    <a:pt x="304" y="84"/>
                    <a:pt x="304" y="81"/>
                    <a:pt x="303" y="78"/>
                  </a:cubicBezTo>
                  <a:cubicBezTo>
                    <a:pt x="303" y="74"/>
                    <a:pt x="302" y="69"/>
                    <a:pt x="299" y="65"/>
                  </a:cubicBezTo>
                  <a:cubicBezTo>
                    <a:pt x="293" y="55"/>
                    <a:pt x="280" y="51"/>
                    <a:pt x="269" y="56"/>
                  </a:cubicBezTo>
                  <a:cubicBezTo>
                    <a:pt x="261" y="61"/>
                    <a:pt x="256" y="68"/>
                    <a:pt x="254" y="77"/>
                  </a:cubicBezTo>
                  <a:cubicBezTo>
                    <a:pt x="254" y="81"/>
                    <a:pt x="254" y="85"/>
                    <a:pt x="253" y="90"/>
                  </a:cubicBezTo>
                  <a:cubicBezTo>
                    <a:pt x="253" y="97"/>
                    <a:pt x="253" y="105"/>
                    <a:pt x="253" y="112"/>
                  </a:cubicBezTo>
                  <a:close/>
                  <a:moveTo>
                    <a:pt x="398" y="112"/>
                  </a:moveTo>
                  <a:cubicBezTo>
                    <a:pt x="398" y="110"/>
                    <a:pt x="398" y="108"/>
                    <a:pt x="398" y="106"/>
                  </a:cubicBezTo>
                  <a:cubicBezTo>
                    <a:pt x="398" y="98"/>
                    <a:pt x="398" y="90"/>
                    <a:pt x="398" y="82"/>
                  </a:cubicBezTo>
                  <a:cubicBezTo>
                    <a:pt x="397" y="76"/>
                    <a:pt x="396" y="70"/>
                    <a:pt x="392" y="65"/>
                  </a:cubicBezTo>
                  <a:cubicBezTo>
                    <a:pt x="386" y="57"/>
                    <a:pt x="378" y="53"/>
                    <a:pt x="368" y="54"/>
                  </a:cubicBezTo>
                  <a:cubicBezTo>
                    <a:pt x="358" y="56"/>
                    <a:pt x="352" y="62"/>
                    <a:pt x="349" y="71"/>
                  </a:cubicBezTo>
                  <a:cubicBezTo>
                    <a:pt x="348" y="75"/>
                    <a:pt x="347" y="80"/>
                    <a:pt x="347" y="85"/>
                  </a:cubicBezTo>
                  <a:cubicBezTo>
                    <a:pt x="347" y="137"/>
                    <a:pt x="347" y="189"/>
                    <a:pt x="347" y="242"/>
                  </a:cubicBezTo>
                  <a:cubicBezTo>
                    <a:pt x="347" y="242"/>
                    <a:pt x="347" y="243"/>
                    <a:pt x="347" y="243"/>
                  </a:cubicBezTo>
                  <a:cubicBezTo>
                    <a:pt x="347" y="251"/>
                    <a:pt x="351" y="257"/>
                    <a:pt x="358" y="260"/>
                  </a:cubicBezTo>
                  <a:cubicBezTo>
                    <a:pt x="361" y="262"/>
                    <a:pt x="365" y="263"/>
                    <a:pt x="369" y="264"/>
                  </a:cubicBezTo>
                  <a:cubicBezTo>
                    <a:pt x="387" y="270"/>
                    <a:pt x="405" y="277"/>
                    <a:pt x="421" y="286"/>
                  </a:cubicBezTo>
                  <a:cubicBezTo>
                    <a:pt x="449" y="301"/>
                    <a:pt x="473" y="321"/>
                    <a:pt x="493" y="344"/>
                  </a:cubicBezTo>
                  <a:cubicBezTo>
                    <a:pt x="513" y="365"/>
                    <a:pt x="530" y="388"/>
                    <a:pt x="546" y="412"/>
                  </a:cubicBezTo>
                  <a:cubicBezTo>
                    <a:pt x="547" y="413"/>
                    <a:pt x="548" y="415"/>
                    <a:pt x="549" y="416"/>
                  </a:cubicBezTo>
                  <a:cubicBezTo>
                    <a:pt x="553" y="421"/>
                    <a:pt x="558" y="423"/>
                    <a:pt x="564" y="423"/>
                  </a:cubicBezTo>
                  <a:cubicBezTo>
                    <a:pt x="584" y="423"/>
                    <a:pt x="598" y="402"/>
                    <a:pt x="587" y="384"/>
                  </a:cubicBezTo>
                  <a:cubicBezTo>
                    <a:pt x="581" y="374"/>
                    <a:pt x="576" y="365"/>
                    <a:pt x="569" y="355"/>
                  </a:cubicBezTo>
                  <a:cubicBezTo>
                    <a:pt x="528" y="296"/>
                    <a:pt x="474" y="251"/>
                    <a:pt x="407" y="224"/>
                  </a:cubicBezTo>
                  <a:cubicBezTo>
                    <a:pt x="404" y="223"/>
                    <a:pt x="401" y="222"/>
                    <a:pt x="398" y="220"/>
                  </a:cubicBezTo>
                  <a:cubicBezTo>
                    <a:pt x="398" y="201"/>
                    <a:pt x="398" y="183"/>
                    <a:pt x="398" y="164"/>
                  </a:cubicBezTo>
                  <a:cubicBezTo>
                    <a:pt x="399" y="164"/>
                    <a:pt x="399" y="164"/>
                    <a:pt x="399" y="164"/>
                  </a:cubicBezTo>
                  <a:cubicBezTo>
                    <a:pt x="401" y="165"/>
                    <a:pt x="402" y="165"/>
                    <a:pt x="403" y="165"/>
                  </a:cubicBezTo>
                  <a:cubicBezTo>
                    <a:pt x="439" y="177"/>
                    <a:pt x="473" y="195"/>
                    <a:pt x="504" y="217"/>
                  </a:cubicBezTo>
                  <a:cubicBezTo>
                    <a:pt x="513" y="223"/>
                    <a:pt x="522" y="230"/>
                    <a:pt x="532" y="236"/>
                  </a:cubicBezTo>
                  <a:cubicBezTo>
                    <a:pt x="539" y="242"/>
                    <a:pt x="547" y="244"/>
                    <a:pt x="556" y="243"/>
                  </a:cubicBezTo>
                  <a:cubicBezTo>
                    <a:pt x="573" y="242"/>
                    <a:pt x="582" y="226"/>
                    <a:pt x="575" y="211"/>
                  </a:cubicBezTo>
                  <a:cubicBezTo>
                    <a:pt x="572" y="206"/>
                    <a:pt x="569" y="202"/>
                    <a:pt x="566" y="199"/>
                  </a:cubicBezTo>
                  <a:cubicBezTo>
                    <a:pt x="549" y="182"/>
                    <a:pt x="529" y="169"/>
                    <a:pt x="509" y="157"/>
                  </a:cubicBezTo>
                  <a:cubicBezTo>
                    <a:pt x="480" y="141"/>
                    <a:pt x="450" y="129"/>
                    <a:pt x="418" y="119"/>
                  </a:cubicBezTo>
                  <a:cubicBezTo>
                    <a:pt x="412" y="116"/>
                    <a:pt x="405" y="114"/>
                    <a:pt x="398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94" name="组合 293">
            <a:extLst>
              <a:ext uri="{FF2B5EF4-FFF2-40B4-BE49-F238E27FC236}">
                <a16:creationId xmlns:a16="http://schemas.microsoft.com/office/drawing/2014/main" id="{29078215-E28F-4565-AE5C-821B32ABC631}"/>
              </a:ext>
            </a:extLst>
          </p:cNvPr>
          <p:cNvGrpSpPr/>
          <p:nvPr/>
        </p:nvGrpSpPr>
        <p:grpSpPr>
          <a:xfrm>
            <a:off x="497979" y="2333324"/>
            <a:ext cx="9915799" cy="1857423"/>
            <a:chOff x="4553866" y="2753825"/>
            <a:chExt cx="9915799" cy="1857423"/>
          </a:xfrm>
        </p:grpSpPr>
        <p:sp>
          <p:nvSpPr>
            <p:cNvPr id="291" name="矩形 290">
              <a:extLst>
                <a:ext uri="{FF2B5EF4-FFF2-40B4-BE49-F238E27FC236}">
                  <a16:creationId xmlns:a16="http://schemas.microsoft.com/office/drawing/2014/main" id="{2A3C15F1-F254-4F6D-9040-C860AE8188CB}"/>
                </a:ext>
              </a:extLst>
            </p:cNvPr>
            <p:cNvSpPr/>
            <p:nvPr/>
          </p:nvSpPr>
          <p:spPr>
            <a:xfrm>
              <a:off x="4553866" y="2753825"/>
              <a:ext cx="991579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300" normalizeH="0" baseline="0" noProof="0" dirty="0">
                  <a:ln>
                    <a:noFill/>
                  </a:ln>
                  <a:solidFill>
                    <a:srgbClr val="9A0001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ea"/>
                  <a:sym typeface="Arial" panose="020B0604020202020204" pitchFamily="34" charset="0"/>
                </a:rPr>
                <a:t>Thank you for your attention!</a:t>
              </a:r>
              <a:endParaRPr kumimoji="0" lang="zh-CN" altLang="en-US" sz="5400" b="0" i="0" u="none" strike="noStrike" kern="1200" cap="none" spc="300" normalizeH="0" baseline="0" noProof="0" dirty="0">
                <a:ln>
                  <a:noFill/>
                </a:ln>
                <a:solidFill>
                  <a:srgbClr val="9A000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2" name="文本框 291">
              <a:extLst>
                <a:ext uri="{FF2B5EF4-FFF2-40B4-BE49-F238E27FC236}">
                  <a16:creationId xmlns:a16="http://schemas.microsoft.com/office/drawing/2014/main" id="{E17CBC9B-27D6-4C20-9217-3F0267840CCC}"/>
                </a:ext>
              </a:extLst>
            </p:cNvPr>
            <p:cNvSpPr txBox="1"/>
            <p:nvPr/>
          </p:nvSpPr>
          <p:spPr>
            <a:xfrm>
              <a:off x="4614440" y="4158303"/>
              <a:ext cx="4933976" cy="452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800" cap="none" spc="100" normalizeH="0" baseline="0" noProof="0" dirty="0">
                  <a:ln>
                    <a:noFill/>
                  </a:ln>
                  <a:solidFill>
                    <a:srgbClr val="9A0001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+mn-ea"/>
                  <a:sym typeface="Arial" panose="020B0604020202020204" pitchFamily="34" charset="0"/>
                </a:rPr>
                <a:t>Jinlong Dang </a:t>
              </a:r>
            </a:p>
          </p:txBody>
        </p:sp>
        <p:cxnSp>
          <p:nvCxnSpPr>
            <p:cNvPr id="293" name="直接连接符 292">
              <a:extLst>
                <a:ext uri="{FF2B5EF4-FFF2-40B4-BE49-F238E27FC236}">
                  <a16:creationId xmlns:a16="http://schemas.microsoft.com/office/drawing/2014/main" id="{F48A6C58-61E9-468F-B6CC-C39590DE61D7}"/>
                </a:ext>
              </a:extLst>
            </p:cNvPr>
            <p:cNvCxnSpPr/>
            <p:nvPr/>
          </p:nvCxnSpPr>
          <p:spPr>
            <a:xfrm>
              <a:off x="4748323" y="3839882"/>
              <a:ext cx="557213" cy="0"/>
            </a:xfrm>
            <a:prstGeom prst="line">
              <a:avLst/>
            </a:prstGeom>
            <a:ln w="12700">
              <a:solidFill>
                <a:srgbClr val="9A0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F9A1B0-D9EF-EFC5-F79D-7ADCCE00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23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2940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008B72F9-EBC9-7248-86C6-C92676988F52}"/>
              </a:ext>
            </a:extLst>
          </p:cNvPr>
          <p:cNvGrpSpPr/>
          <p:nvPr/>
        </p:nvGrpSpPr>
        <p:grpSpPr>
          <a:xfrm>
            <a:off x="959551" y="340946"/>
            <a:ext cx="5105087" cy="963734"/>
            <a:chOff x="657210" y="372731"/>
            <a:chExt cx="510508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241258E0-87D8-CD47-B82E-6D8B9A88A140}"/>
                </a:ext>
              </a:extLst>
            </p:cNvPr>
            <p:cNvSpPr txBox="1"/>
            <p:nvPr/>
          </p:nvSpPr>
          <p:spPr>
            <a:xfrm>
              <a:off x="657211" y="372731"/>
              <a:ext cx="31329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Standard Model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22F7DDCC-5E89-2643-9FCB-66FCE73E5532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标准模型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7067553F-E9B9-E741-8AD2-3E159DDA9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71EC1848-514B-3043-9A2B-2D8CD46A59EB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47F1EBF7-D8B8-3A4C-9691-57B5C24B3948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8FBD6CD-7F04-0737-8961-F3B72D7C709F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Standard model is a chiral gauge theory. Although it is a tremendous achievement in the last century, a non-perturbative definition of a such chiral gauge theory is notorious difficult.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045AFA-E79A-8D96-2596-65D37BA48514}"/>
              </a:ext>
            </a:extLst>
          </p:cNvPr>
          <p:cNvSpPr txBox="1"/>
          <p:nvPr/>
        </p:nvSpPr>
        <p:spPr>
          <a:xfrm>
            <a:off x="5696040" y="2505670"/>
            <a:ext cx="6170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N" dirty="0"/>
              <a:t>In the Standard model, the gauge group of electroweak interaction has different representation for particles with different chirality.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A36D66-FC45-F541-71F2-F0B3E032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3</a:t>
            </a:fld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84583-3DFA-25B3-80D7-A0B8E7888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6" y="2139379"/>
            <a:ext cx="5511936" cy="46978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6F2361-3287-7B8E-6D9C-F0DFA11FD422}"/>
              </a:ext>
            </a:extLst>
          </p:cNvPr>
          <p:cNvSpPr/>
          <p:nvPr/>
        </p:nvSpPr>
        <p:spPr>
          <a:xfrm>
            <a:off x="3773714" y="2931885"/>
            <a:ext cx="1654629" cy="2979486"/>
          </a:xfrm>
          <a:prstGeom prst="rect">
            <a:avLst/>
          </a:prstGeom>
          <a:solidFill>
            <a:srgbClr val="9B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FEA896-4BC6-EA69-514C-BC876F7BA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280" y="3429000"/>
            <a:ext cx="3072828" cy="2635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355724-194F-BB0E-0A89-F0ECC6704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4695" y="3305376"/>
            <a:ext cx="3120068" cy="28831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1B9AEA-D256-A5BD-1196-CEDB260B4DD5}"/>
              </a:ext>
            </a:extLst>
          </p:cNvPr>
          <p:cNvSpPr txBox="1"/>
          <p:nvPr/>
        </p:nvSpPr>
        <p:spPr>
          <a:xfrm>
            <a:off x="6881438" y="535359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378476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6B85C-208E-6E50-EAE8-59A4936AC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444A3520-4384-3909-6A0E-B9B97FEBDE27}"/>
              </a:ext>
            </a:extLst>
          </p:cNvPr>
          <p:cNvGrpSpPr/>
          <p:nvPr/>
        </p:nvGrpSpPr>
        <p:grpSpPr>
          <a:xfrm>
            <a:off x="959551" y="340946"/>
            <a:ext cx="5105087" cy="963734"/>
            <a:chOff x="657210" y="372731"/>
            <a:chExt cx="510508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0DE4EA8-F090-7D81-F83A-D8F5C4072B47}"/>
                </a:ext>
              </a:extLst>
            </p:cNvPr>
            <p:cNvSpPr txBox="1"/>
            <p:nvPr/>
          </p:nvSpPr>
          <p:spPr>
            <a:xfrm>
              <a:off x="657211" y="372731"/>
              <a:ext cx="47091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Chiral Guage Theory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3D696D62-119B-A8F5-E387-187553DB6D2A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手征规范场论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1EE1123A-ACD7-042D-60F4-2C2EAA659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608DE84D-EB49-3D4D-C791-9ADF215E499A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2EA6C6C-2D04-12AF-E7B0-C1F05D2031B8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00075E-1F40-19B8-EEC6-EE198BBD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4</a:t>
            </a:fld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66D3A1-3D1E-3B3D-139A-97BCF2627370}"/>
                  </a:ext>
                </a:extLst>
              </p:cNvPr>
              <p:cNvSpPr txBox="1"/>
              <p:nvPr/>
            </p:nvSpPr>
            <p:spPr>
              <a:xfrm>
                <a:off x="4321844" y="1827929"/>
                <a:ext cx="3548311" cy="3639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𝜕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66D3A1-3D1E-3B3D-139A-97BCF2627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844" y="1827929"/>
                <a:ext cx="3548311" cy="363946"/>
              </a:xfrm>
              <a:prstGeom prst="rect">
                <a:avLst/>
              </a:prstGeom>
              <a:blipFill>
                <a:blip r:embed="rId4"/>
                <a:stretch>
                  <a:fillRect t="-3448" b="-1724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3">
            <a:extLst>
              <a:ext uri="{FF2B5EF4-FFF2-40B4-BE49-F238E27FC236}">
                <a16:creationId xmlns:a16="http://schemas.microsoft.com/office/drawing/2014/main" id="{DCA2B95F-C388-3113-9851-DD905386467F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A simple example of a chiral gauge theory </a:t>
            </a:r>
            <a:r>
              <a:rPr lang="en-US" altLang="zh-CN" sz="1800" dirty="0" err="1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Lagrangian</a:t>
            </a: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A70DC7B8-900A-D093-F642-A84F97F33502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34480" y="2167525"/>
                <a:ext cx="11113043" cy="14859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For a chiral gauge theory, a regulator typically break its chiral structure</a:t>
                </a:r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 Pauli-Villars Regulation</a:t>
                </a:r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Dimensional Regulation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-problem)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  <a:p>
                <a:pPr marL="457200" lvl="1" indent="0">
                  <a:lnSpc>
                    <a:spcPct val="150000"/>
                  </a:lnSpc>
                  <a:buNone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In D 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 4 dimensions, it is inconsistent to require these properties simultaneously.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For a chiral gauge theory, break chirality</a:t>
                </a:r>
                <a:r>
                  <a:rPr lang="zh-CN" altLang="en-US" sz="1800" kern="1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1800" i="1" kern="100">
                        <a:latin typeface="Cambria Math" panose="02040503050406030204" pitchFamily="18" charset="0"/>
                        <a:ea typeface="Songti TC" panose="02010600040101010101" pitchFamily="2" charset="-120"/>
                        <a:cs typeface="Times New Roman" panose="02020603050405020304" pitchFamily="18" charset="0"/>
                      </a:rPr>
                      <m:t>↔</m:t>
                    </m:r>
                  </m:oMath>
                </a14:m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 break gauge symmetry </a:t>
                </a:r>
                <a14:m>
                  <m:oMath xmlns:m="http://schemas.openxmlformats.org/officeDocument/2006/math">
                    <m:r>
                      <a:rPr lang="zh-CN" altLang="en-US" sz="1800" i="1" kern="100">
                        <a:latin typeface="Cambria Math" panose="02040503050406030204" pitchFamily="18" charset="0"/>
                        <a:ea typeface="Songti TC" panose="02010600040101010101" pitchFamily="2" charset="-120"/>
                        <a:cs typeface="Times New Roman" panose="02020603050405020304" pitchFamily="18" charset="0"/>
                      </a:rPr>
                      <m:t>↔</m:t>
                    </m:r>
                  </m:oMath>
                </a14:m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 break unitarity.</a:t>
                </a:r>
              </a:p>
              <a:p>
                <a:pPr marL="457200" lvl="1" indent="0" algn="r">
                  <a:lnSpc>
                    <a:spcPct val="150000"/>
                  </a:lnSpc>
                  <a:buNone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A70DC7B8-900A-D093-F642-A84F97F33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0" y="2167525"/>
                <a:ext cx="11113043" cy="1485900"/>
              </a:xfrm>
              <a:prstGeom prst="rect">
                <a:avLst/>
              </a:prstGeom>
              <a:blipFill>
                <a:blip r:embed="rId5"/>
                <a:stretch>
                  <a:fillRect l="-228" b="-13305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164E2C-0518-5916-5D67-92D2FBE8EFE8}"/>
                  </a:ext>
                </a:extLst>
              </p:cNvPr>
              <p:cNvSpPr txBox="1"/>
              <p:nvPr/>
            </p:nvSpPr>
            <p:spPr>
              <a:xfrm>
                <a:off x="2766610" y="3140200"/>
                <a:ext cx="6848782" cy="3380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𝑀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M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M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164E2C-0518-5916-5D67-92D2FBE8E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610" y="3140200"/>
                <a:ext cx="6848782" cy="338041"/>
              </a:xfrm>
              <a:prstGeom prst="rect">
                <a:avLst/>
              </a:prstGeom>
              <a:blipFill>
                <a:blip r:embed="rId6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FA098A-83D3-39C3-E10F-34D9E974B0ED}"/>
                  </a:ext>
                </a:extLst>
              </p:cNvPr>
              <p:cNvSpPr txBox="1"/>
              <p:nvPr/>
            </p:nvSpPr>
            <p:spPr>
              <a:xfrm>
                <a:off x="2295854" y="4239271"/>
                <a:ext cx="77902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=0,  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𝜌𝜎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Tr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FA098A-83D3-39C3-E10F-34D9E974B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854" y="4239271"/>
                <a:ext cx="7790293" cy="276999"/>
              </a:xfrm>
              <a:prstGeom prst="rect">
                <a:avLst/>
              </a:prstGeom>
              <a:blipFill>
                <a:blip r:embed="rId7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04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2B7F0-2929-3026-F9AB-538572BC4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D462C35C-6933-0B31-594F-5C6FB6AE7C33}"/>
              </a:ext>
            </a:extLst>
          </p:cNvPr>
          <p:cNvGrpSpPr/>
          <p:nvPr/>
        </p:nvGrpSpPr>
        <p:grpSpPr>
          <a:xfrm>
            <a:off x="959551" y="340946"/>
            <a:ext cx="6020111" cy="963734"/>
            <a:chOff x="657210" y="372731"/>
            <a:chExt cx="6020111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A15F99A-408A-617F-36AD-DAB4795F12CA}"/>
                </a:ext>
              </a:extLst>
            </p:cNvPr>
            <p:cNvSpPr txBox="1"/>
            <p:nvPr/>
          </p:nvSpPr>
          <p:spPr>
            <a:xfrm>
              <a:off x="657211" y="372731"/>
              <a:ext cx="6020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Difficulty in</a:t>
              </a:r>
              <a:r>
                <a:rPr lang="zh-CN" altLang="en-US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 </a:t>
              </a:r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defining UV Physics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FE26B721-1C3A-673B-3F43-D36AC52C1A30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定义</a:t>
              </a:r>
              <a:r>
                <a: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UV</a:t>
              </a:r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物理的困难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D7CAB1D3-4087-5FAF-4359-D30F4393F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E60433BB-13BF-5024-9FF6-3C8D472F03A0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0B30470-C83C-C870-B671-5F3259278FF1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6F9DFF-9AAC-7E7E-53D4-B29A3A4B9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5</a:t>
            </a:fld>
            <a:endParaRPr lang="en-C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F105AD-A131-8CA8-E04C-F2BA2624171E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Dirac and Feynman both made huge contribution to Quantum Field Theory, but had very different perspectives about the infinities one encounters from short distance (UV) physics.</a:t>
            </a:r>
          </a:p>
        </p:txBody>
      </p:sp>
      <p:pic>
        <p:nvPicPr>
          <p:cNvPr id="8" name="Picture 7" descr="Paul Dirac (August 8, 1902 — October 20, 1984), British physicist ...">
            <a:extLst>
              <a:ext uri="{FF2B5EF4-FFF2-40B4-BE49-F238E27FC236}">
                <a16:creationId xmlns:a16="http://schemas.microsoft.com/office/drawing/2014/main" id="{AB84C6D9-28E4-B070-B9DA-D42D9D7FC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550" y="2384941"/>
            <a:ext cx="2000597" cy="2679699"/>
          </a:xfrm>
          <a:prstGeom prst="rect">
            <a:avLst/>
          </a:prstGeom>
        </p:spPr>
      </p:pic>
      <p:pic>
        <p:nvPicPr>
          <p:cNvPr id="11" name="Picture 10" descr="Angel Of Grief Statue 1,700+ Grief Statue Angel Horizontal Stock">
            <a:extLst>
              <a:ext uri="{FF2B5EF4-FFF2-40B4-BE49-F238E27FC236}">
                <a16:creationId xmlns:a16="http://schemas.microsoft.com/office/drawing/2014/main" id="{69C272BF-B433-6BEA-90AF-D5B862205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0147" y="2384940"/>
            <a:ext cx="3009900" cy="2679700"/>
          </a:xfrm>
          <a:prstGeom prst="rect">
            <a:avLst/>
          </a:prstGeom>
        </p:spPr>
      </p:pic>
      <p:pic>
        <p:nvPicPr>
          <p:cNvPr id="12" name="Picture 11" descr="Richard Feynman Facts for Kids">
            <a:extLst>
              <a:ext uri="{FF2B5EF4-FFF2-40B4-BE49-F238E27FC236}">
                <a16:creationId xmlns:a16="http://schemas.microsoft.com/office/drawing/2014/main" id="{E899E537-1F01-6989-AE49-D940BEE2C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085" y="2384941"/>
            <a:ext cx="1894737" cy="2679699"/>
          </a:xfrm>
          <a:prstGeom prst="rect">
            <a:avLst/>
          </a:prstGeom>
        </p:spPr>
      </p:pic>
      <p:pic>
        <p:nvPicPr>
          <p:cNvPr id="13" name="Picture 12" descr="sweep_under_rug">
            <a:extLst>
              <a:ext uri="{FF2B5EF4-FFF2-40B4-BE49-F238E27FC236}">
                <a16:creationId xmlns:a16="http://schemas.microsoft.com/office/drawing/2014/main" id="{45C7D735-0E04-A490-1C92-ADF4AB77F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9734" y="2384940"/>
            <a:ext cx="3269232" cy="267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A8B2A-13F0-B9A7-5851-D12E51DE2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19990F0E-2991-CDBE-9C96-3450CFC1F563}"/>
              </a:ext>
            </a:extLst>
          </p:cNvPr>
          <p:cNvGrpSpPr/>
          <p:nvPr/>
        </p:nvGrpSpPr>
        <p:grpSpPr>
          <a:xfrm>
            <a:off x="959551" y="340946"/>
            <a:ext cx="5105087" cy="963734"/>
            <a:chOff x="657210" y="372731"/>
            <a:chExt cx="510508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B42AEAC-C1FE-D850-456B-95F11D607B51}"/>
                </a:ext>
              </a:extLst>
            </p:cNvPr>
            <p:cNvSpPr txBox="1"/>
            <p:nvPr/>
          </p:nvSpPr>
          <p:spPr>
            <a:xfrm>
              <a:off x="657211" y="372731"/>
              <a:ext cx="50822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Wilson</a:t>
              </a:r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’</a:t>
              </a:r>
              <a:r>
                <a:rPr lang="en-CN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s New Perspective </a:t>
              </a:r>
              <a:endParaRPr lang="en-US" altLang="zh-CN" sz="3600" dirty="0">
                <a:latin typeface="+mj-lt"/>
                <a:ea typeface="FZCuHeiSongS-B-GB" panose="02000000000000000000" pitchFamily="2" charset="-122"/>
                <a:cs typeface="字魂105号-简雅黑" panose="00000500000000000000" pitchFamily="2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654C06B-38BA-179B-62CA-E6CF98C1EB00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Wilson</a:t>
              </a:r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的新观点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C396AABB-8E17-0266-7B07-FF3107DA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2F0D0280-ABBB-E525-4901-C3D4B9169B17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EDB94E2-A928-FCDC-415D-389C9E804B4A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09065A-5F59-E2EF-38CF-18426176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6</a:t>
            </a:fld>
            <a:endParaRPr lang="en-C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B4DC4-1782-A103-DE3B-56833FBBB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81" y="2288501"/>
            <a:ext cx="2000596" cy="28785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819892-E7EE-A721-A11E-4F74759524CC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Wilson wanted to understand the strong interactions, where Feynman’s perturbative approach fails. So, he asked: </a:t>
            </a:r>
            <a:r>
              <a:rPr lang="en-US" altLang="zh-CN" sz="1800" b="1" dirty="0">
                <a:solidFill>
                  <a:srgbClr val="9B0000"/>
                </a:solidFill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How can on put a quantum field theory on a computer?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b="1" dirty="0">
              <a:solidFill>
                <a:srgbClr val="9B0000"/>
              </a:solidFill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b="1" dirty="0">
              <a:solidFill>
                <a:srgbClr val="9B0000"/>
              </a:solidFill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b="1" dirty="0">
              <a:solidFill>
                <a:srgbClr val="9B0000"/>
              </a:solidFill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b="1" dirty="0">
              <a:solidFill>
                <a:srgbClr val="9B0000"/>
              </a:solidFill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b="1" dirty="0">
              <a:solidFill>
                <a:srgbClr val="9B0000"/>
              </a:solidFill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b="1" dirty="0">
              <a:solidFill>
                <a:srgbClr val="9B0000"/>
              </a:solidFill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Kaplan: Specific computations aside, however, we cannot claim to thoroughly understand the theory without understanding how in principle to compute its implications in a controlled manner to arbitrary precision.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873E56-2494-6ECC-43D2-C32537202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077" y="2288501"/>
            <a:ext cx="3840151" cy="2880113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21DF364E-5A88-8D30-1369-C99EEF6223CE}"/>
              </a:ext>
            </a:extLst>
          </p:cNvPr>
          <p:cNvSpPr txBox="1">
            <a:spLocks noChangeArrowheads="1"/>
          </p:cNvSpPr>
          <p:nvPr/>
        </p:nvSpPr>
        <p:spPr>
          <a:xfrm>
            <a:off x="6820094" y="2080734"/>
            <a:ext cx="4582562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Treat a quantum field theory as a condensed matter system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Work in 4d Euclidian spacetime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Approximate spacetime as a lattice of points and represent fields as interacting degrees of freedom on sites and links</a:t>
            </a:r>
          </a:p>
        </p:txBody>
      </p:sp>
    </p:spTree>
    <p:extLst>
      <p:ext uri="{BB962C8B-B14F-4D97-AF65-F5344CB8AC3E}">
        <p14:creationId xmlns:p14="http://schemas.microsoft.com/office/powerpoint/2010/main" val="340630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3667A-D27F-C90B-93F1-AFBBBDE44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6B6EF5D-2467-5FA9-C9BF-9E4A594DBCA8}"/>
              </a:ext>
            </a:extLst>
          </p:cNvPr>
          <p:cNvCxnSpPr>
            <a:cxnSpLocks/>
          </p:cNvCxnSpPr>
          <p:nvPr/>
        </p:nvCxnSpPr>
        <p:spPr>
          <a:xfrm flipH="1" flipV="1">
            <a:off x="897894" y="5609311"/>
            <a:ext cx="1342318" cy="7084"/>
          </a:xfrm>
          <a:prstGeom prst="line">
            <a:avLst/>
          </a:prstGeom>
          <a:ln w="98425">
            <a:solidFill>
              <a:srgbClr val="9B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94C0B0-6DB1-43DA-F908-26B95E2BCD71}"/>
              </a:ext>
            </a:extLst>
          </p:cNvPr>
          <p:cNvCxnSpPr>
            <a:cxnSpLocks/>
          </p:cNvCxnSpPr>
          <p:nvPr/>
        </p:nvCxnSpPr>
        <p:spPr>
          <a:xfrm flipH="1" flipV="1">
            <a:off x="2240212" y="5616402"/>
            <a:ext cx="1342318" cy="7084"/>
          </a:xfrm>
          <a:prstGeom prst="line">
            <a:avLst/>
          </a:prstGeom>
          <a:ln w="98425">
            <a:solidFill>
              <a:srgbClr val="9B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F828FAE-1813-03D7-BA94-6345CC0BAE59}"/>
              </a:ext>
            </a:extLst>
          </p:cNvPr>
          <p:cNvCxnSpPr>
            <a:cxnSpLocks/>
          </p:cNvCxnSpPr>
          <p:nvPr/>
        </p:nvCxnSpPr>
        <p:spPr>
          <a:xfrm flipH="1" flipV="1">
            <a:off x="2233582" y="4369879"/>
            <a:ext cx="1342318" cy="7084"/>
          </a:xfrm>
          <a:prstGeom prst="line">
            <a:avLst/>
          </a:prstGeom>
          <a:ln w="98425">
            <a:solidFill>
              <a:srgbClr val="9B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4E0FDD2-1BAD-EFB3-56A5-711A082C0512}"/>
              </a:ext>
            </a:extLst>
          </p:cNvPr>
          <p:cNvCxnSpPr>
            <a:cxnSpLocks/>
          </p:cNvCxnSpPr>
          <p:nvPr/>
        </p:nvCxnSpPr>
        <p:spPr>
          <a:xfrm flipH="1" flipV="1">
            <a:off x="898729" y="4369879"/>
            <a:ext cx="1342318" cy="7084"/>
          </a:xfrm>
          <a:prstGeom prst="line">
            <a:avLst/>
          </a:prstGeom>
          <a:ln w="98425">
            <a:solidFill>
              <a:srgbClr val="9B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FEE5A75-FEC9-B551-BFBB-09D285DF71E8}"/>
              </a:ext>
            </a:extLst>
          </p:cNvPr>
          <p:cNvCxnSpPr>
            <a:cxnSpLocks/>
          </p:cNvCxnSpPr>
          <p:nvPr/>
        </p:nvCxnSpPr>
        <p:spPr>
          <a:xfrm flipH="1" flipV="1">
            <a:off x="913375" y="3075783"/>
            <a:ext cx="1342318" cy="7084"/>
          </a:xfrm>
          <a:prstGeom prst="line">
            <a:avLst/>
          </a:prstGeom>
          <a:ln w="98425">
            <a:solidFill>
              <a:srgbClr val="9B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D5AC435-BCEC-7D29-E976-5C0A016D86B8}"/>
              </a:ext>
            </a:extLst>
          </p:cNvPr>
          <p:cNvCxnSpPr>
            <a:cxnSpLocks/>
          </p:cNvCxnSpPr>
          <p:nvPr/>
        </p:nvCxnSpPr>
        <p:spPr>
          <a:xfrm flipH="1" flipV="1">
            <a:off x="2233582" y="3089285"/>
            <a:ext cx="1342318" cy="7084"/>
          </a:xfrm>
          <a:prstGeom prst="line">
            <a:avLst/>
          </a:prstGeom>
          <a:ln w="98425">
            <a:solidFill>
              <a:srgbClr val="9B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84B632-A043-DFF0-5246-30867C47A128}"/>
              </a:ext>
            </a:extLst>
          </p:cNvPr>
          <p:cNvCxnSpPr>
            <a:cxnSpLocks/>
          </p:cNvCxnSpPr>
          <p:nvPr/>
        </p:nvCxnSpPr>
        <p:spPr>
          <a:xfrm>
            <a:off x="931192" y="4362900"/>
            <a:ext cx="0" cy="1224000"/>
          </a:xfrm>
          <a:prstGeom prst="line">
            <a:avLst/>
          </a:prstGeom>
          <a:ln w="98425">
            <a:solidFill>
              <a:srgbClr val="9B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94AA29-FAD9-C3AE-9412-AB30619151BC}"/>
              </a:ext>
            </a:extLst>
          </p:cNvPr>
          <p:cNvCxnSpPr>
            <a:cxnSpLocks/>
          </p:cNvCxnSpPr>
          <p:nvPr/>
        </p:nvCxnSpPr>
        <p:spPr>
          <a:xfrm>
            <a:off x="927652" y="3094076"/>
            <a:ext cx="0" cy="1224000"/>
          </a:xfrm>
          <a:prstGeom prst="line">
            <a:avLst/>
          </a:prstGeom>
          <a:ln w="98425">
            <a:solidFill>
              <a:srgbClr val="9B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998826F3-9EA1-92AE-951E-010F760FF86F}"/>
              </a:ext>
            </a:extLst>
          </p:cNvPr>
          <p:cNvGrpSpPr/>
          <p:nvPr/>
        </p:nvGrpSpPr>
        <p:grpSpPr>
          <a:xfrm>
            <a:off x="959551" y="340946"/>
            <a:ext cx="5105087" cy="963734"/>
            <a:chOff x="657210" y="372731"/>
            <a:chExt cx="510508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A097ABC-594C-458B-4648-A75B920B5551}"/>
                </a:ext>
              </a:extLst>
            </p:cNvPr>
            <p:cNvSpPr txBox="1"/>
            <p:nvPr/>
          </p:nvSpPr>
          <p:spPr>
            <a:xfrm>
              <a:off x="657211" y="372731"/>
              <a:ext cx="41117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Lattice Gauge Theory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C9EB466B-A50B-EB64-40A3-BDBD0DBA4427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格点规范场论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E82E4448-35CF-CAC0-0DB4-0E15B3E0D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8F608887-09A7-6382-636B-D9C8AD484ECB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5D2F1E9-8315-8FE5-5E7B-8C5D79EA5082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FC1F17-B08A-EBBA-8B22-8146B1BBC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7</a:t>
            </a:fld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642E3EC-000D-FB76-8396-876048E350E6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34480" y="1219200"/>
                <a:ext cx="11113043" cy="453108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An</a:t>
                </a:r>
                <a:r>
                  <a:rPr lang="zh-CN" altLang="en-US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example of</a:t>
                </a:r>
                <a:r>
                  <a:rPr lang="en-US" altLang="zh-CN" sz="1800" kern="100" dirty="0">
                    <a:ea typeface="Songti TC" panose="02010600040101010101" pitchFamily="2" charset="-12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kern="100" dirty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i="1" kern="100" dirty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800" i="1" kern="100" dirty="0">
                            <a:latin typeface="Cambria Math" panose="02040503050406030204" pitchFamily="18" charset="0"/>
                            <a:ea typeface="Songti TC" panose="02010600040101010101" pitchFamily="2" charset="-120"/>
                            <a:cs typeface="Times New Roman" panose="020206030504050203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 flavor QCD fermion action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where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b="0" i="1" smtClean="0">
                        <a:latin typeface="Cambria Math" panose="02040503050406030204" pitchFamily="18" charset="0"/>
                        <a:ea typeface="Songti TC" panose="02010600040101010101" pitchFamily="2" charset="-12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 is the lattice spacing,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CN" sz="1800" dirty="0">
                    <a:latin typeface="+mn-lt"/>
                    <a:ea typeface="Songti TC" panose="02010600040101010101" pitchFamily="2" charset="-120"/>
                    <a:cs typeface="Times New Roman" panose="02020603050405020304" pitchFamily="18" charset="0"/>
                  </a:rPr>
                  <a:t> is a Dirac fermion operator on lattice who depends on gauge link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1800" b="0" dirty="0">
                  <a:latin typeface="+mn-lt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1800" b="0" dirty="0">
                  <a:latin typeface="+mn-lt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altLang="zh-CN" sz="1800" dirty="0">
                  <a:latin typeface="+mn-lt"/>
                  <a:ea typeface="Songti TC" panose="02010600040101010101" pitchFamily="2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642E3EC-000D-FB76-8396-876048E35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0" y="1219200"/>
                <a:ext cx="11113043" cy="4531080"/>
              </a:xfrm>
              <a:prstGeom prst="rect">
                <a:avLst/>
              </a:prstGeom>
              <a:blipFill>
                <a:blip r:embed="rId4"/>
                <a:stretch>
                  <a:fillRect l="-3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3">
            <a:extLst>
              <a:ext uri="{FF2B5EF4-FFF2-40B4-BE49-F238E27FC236}">
                <a16:creationId xmlns:a16="http://schemas.microsoft.com/office/drawing/2014/main" id="{E98B0C72-A322-15C8-D170-E48554DF4A91}"/>
              </a:ext>
            </a:extLst>
          </p:cNvPr>
          <p:cNvSpPr txBox="1">
            <a:spLocks noChangeArrowheads="1"/>
          </p:cNvSpPr>
          <p:nvPr/>
        </p:nvSpPr>
        <p:spPr>
          <a:xfrm>
            <a:off x="3997848" y="2941971"/>
            <a:ext cx="7355952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Treat a quantum field theory as a condensed matter system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Work in 4d Euclidian spacetime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Approximate spacetime as a lattice of points and represent fields as interacting degrees of freedom on sites and links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39E963-6431-8AE8-9E96-797DE839B33B}"/>
                  </a:ext>
                </a:extLst>
              </p:cNvPr>
              <p:cNvSpPr txBox="1"/>
              <p:nvPr/>
            </p:nvSpPr>
            <p:spPr>
              <a:xfrm>
                <a:off x="3316898" y="1665145"/>
                <a:ext cx="5495479" cy="8340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acc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acc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d>
                                </m:sup>
                              </m:sSup>
                              <m:d>
                                <m:dPr>
                                  <m:sepChr m:val="∣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d>
                                </m:sup>
                              </m:sSup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39E963-6431-8AE8-9E96-797DE839B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898" y="1665145"/>
                <a:ext cx="5495479" cy="834074"/>
              </a:xfrm>
              <a:prstGeom prst="rect">
                <a:avLst/>
              </a:prstGeom>
              <a:blipFill>
                <a:blip r:embed="rId5"/>
                <a:stretch>
                  <a:fillRect l="-691" t="-103030" b="-16060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98F976BE-AEBF-6387-5075-4D766A0E45EF}"/>
              </a:ext>
            </a:extLst>
          </p:cNvPr>
          <p:cNvSpPr/>
          <p:nvPr/>
        </p:nvSpPr>
        <p:spPr>
          <a:xfrm>
            <a:off x="794456" y="2941971"/>
            <a:ext cx="268800" cy="26906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695F223-7693-630A-B0A2-413AB5B83894}"/>
              </a:ext>
            </a:extLst>
          </p:cNvPr>
          <p:cNvSpPr/>
          <p:nvPr/>
        </p:nvSpPr>
        <p:spPr>
          <a:xfrm>
            <a:off x="797994" y="4232060"/>
            <a:ext cx="268800" cy="26906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93B870-C9DE-6D24-980C-BADFBCAAE2D5}"/>
              </a:ext>
            </a:extLst>
          </p:cNvPr>
          <p:cNvSpPr/>
          <p:nvPr/>
        </p:nvSpPr>
        <p:spPr>
          <a:xfrm>
            <a:off x="797998" y="5476074"/>
            <a:ext cx="268800" cy="26906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5E5253-477D-5049-85AF-EC2D055611CA}"/>
              </a:ext>
            </a:extLst>
          </p:cNvPr>
          <p:cNvCxnSpPr>
            <a:cxnSpLocks/>
          </p:cNvCxnSpPr>
          <p:nvPr/>
        </p:nvCxnSpPr>
        <p:spPr>
          <a:xfrm>
            <a:off x="2242548" y="4366442"/>
            <a:ext cx="0" cy="1224000"/>
          </a:xfrm>
          <a:prstGeom prst="line">
            <a:avLst/>
          </a:prstGeom>
          <a:ln w="98425">
            <a:solidFill>
              <a:srgbClr val="9B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CD4C63-ADA7-8673-1A29-D69D8999E0F3}"/>
              </a:ext>
            </a:extLst>
          </p:cNvPr>
          <p:cNvCxnSpPr>
            <a:cxnSpLocks/>
          </p:cNvCxnSpPr>
          <p:nvPr/>
        </p:nvCxnSpPr>
        <p:spPr>
          <a:xfrm>
            <a:off x="2239008" y="3097618"/>
            <a:ext cx="0" cy="1224000"/>
          </a:xfrm>
          <a:prstGeom prst="line">
            <a:avLst/>
          </a:prstGeom>
          <a:ln w="98425">
            <a:solidFill>
              <a:srgbClr val="9B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42232D40-48FA-C24D-CA2A-DC5FFB757EF9}"/>
              </a:ext>
            </a:extLst>
          </p:cNvPr>
          <p:cNvSpPr/>
          <p:nvPr/>
        </p:nvSpPr>
        <p:spPr>
          <a:xfrm>
            <a:off x="2105812" y="2945513"/>
            <a:ext cx="268800" cy="26906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D0930C-33AC-3AE4-6F7D-FBD9809A7F73}"/>
              </a:ext>
            </a:extLst>
          </p:cNvPr>
          <p:cNvSpPr/>
          <p:nvPr/>
        </p:nvSpPr>
        <p:spPr>
          <a:xfrm>
            <a:off x="2109350" y="4235602"/>
            <a:ext cx="268800" cy="26906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A504E73-4409-5DB4-C676-A40651B6225B}"/>
              </a:ext>
            </a:extLst>
          </p:cNvPr>
          <p:cNvSpPr/>
          <p:nvPr/>
        </p:nvSpPr>
        <p:spPr>
          <a:xfrm>
            <a:off x="2109354" y="5479616"/>
            <a:ext cx="268800" cy="26906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AE3372-2F88-3D4A-9213-AD203E82D651}"/>
              </a:ext>
            </a:extLst>
          </p:cNvPr>
          <p:cNvCxnSpPr>
            <a:cxnSpLocks/>
          </p:cNvCxnSpPr>
          <p:nvPr/>
        </p:nvCxnSpPr>
        <p:spPr>
          <a:xfrm>
            <a:off x="3564530" y="4359348"/>
            <a:ext cx="0" cy="1224000"/>
          </a:xfrm>
          <a:prstGeom prst="line">
            <a:avLst/>
          </a:prstGeom>
          <a:ln w="98425">
            <a:solidFill>
              <a:srgbClr val="9B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342A429-B0EA-9A9E-59D5-861D4F099A4C}"/>
              </a:ext>
            </a:extLst>
          </p:cNvPr>
          <p:cNvCxnSpPr>
            <a:cxnSpLocks/>
          </p:cNvCxnSpPr>
          <p:nvPr/>
        </p:nvCxnSpPr>
        <p:spPr>
          <a:xfrm>
            <a:off x="3560990" y="3090524"/>
            <a:ext cx="0" cy="1224000"/>
          </a:xfrm>
          <a:prstGeom prst="line">
            <a:avLst/>
          </a:prstGeom>
          <a:ln w="98425">
            <a:solidFill>
              <a:srgbClr val="9B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452D946A-AAB6-80DB-5DEF-029E8129563F}"/>
              </a:ext>
            </a:extLst>
          </p:cNvPr>
          <p:cNvSpPr/>
          <p:nvPr/>
        </p:nvSpPr>
        <p:spPr>
          <a:xfrm>
            <a:off x="3427794" y="2938419"/>
            <a:ext cx="268800" cy="26906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A41945-1F18-E8A7-1372-21E1E80F0AD9}"/>
              </a:ext>
            </a:extLst>
          </p:cNvPr>
          <p:cNvSpPr/>
          <p:nvPr/>
        </p:nvSpPr>
        <p:spPr>
          <a:xfrm>
            <a:off x="3431332" y="4228508"/>
            <a:ext cx="268800" cy="26906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8B4B0E2-428C-61FC-8B32-016046C65AEA}"/>
              </a:ext>
            </a:extLst>
          </p:cNvPr>
          <p:cNvSpPr/>
          <p:nvPr/>
        </p:nvSpPr>
        <p:spPr>
          <a:xfrm>
            <a:off x="3431336" y="5472522"/>
            <a:ext cx="268800" cy="26906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006C22F-B3DF-2830-5DA4-E47630BD8350}"/>
                  </a:ext>
                </a:extLst>
              </p:cNvPr>
              <p:cNvSpPr txBox="1"/>
              <p:nvPr/>
            </p:nvSpPr>
            <p:spPr>
              <a:xfrm>
                <a:off x="1063256" y="5798541"/>
                <a:ext cx="92544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006C22F-B3DF-2830-5DA4-E47630BD8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5798541"/>
                <a:ext cx="925446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5370C6F-E7DD-658A-E734-A2C3DE931193}"/>
                  </a:ext>
                </a:extLst>
              </p:cNvPr>
              <p:cNvSpPr txBox="1"/>
              <p:nvPr/>
            </p:nvSpPr>
            <p:spPr>
              <a:xfrm>
                <a:off x="-17965" y="4848324"/>
                <a:ext cx="891270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endParaRPr lang="en-US" b="0" dirty="0"/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5370C6F-E7DD-658A-E734-A2C3DE931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965" y="4848324"/>
                <a:ext cx="891270" cy="1107996"/>
              </a:xfrm>
              <a:prstGeom prst="rect">
                <a:avLst/>
              </a:prstGeom>
              <a:blipFill>
                <a:blip r:embed="rId7"/>
                <a:stretch>
                  <a:fillRect r="-140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8CC9642-5493-81FB-454A-9C2937E08606}"/>
                  </a:ext>
                </a:extLst>
              </p:cNvPr>
              <p:cNvSpPr txBox="1"/>
              <p:nvPr/>
            </p:nvSpPr>
            <p:spPr>
              <a:xfrm>
                <a:off x="170942" y="5705204"/>
                <a:ext cx="68294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8CC9642-5493-81FB-454A-9C2937E08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42" y="5705204"/>
                <a:ext cx="682944" cy="553998"/>
              </a:xfrm>
              <a:prstGeom prst="rect">
                <a:avLst/>
              </a:prstGeom>
              <a:blipFill>
                <a:blip r:embed="rId8"/>
                <a:stretch>
                  <a:fillRect l="-181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946F5E0-2C9F-1A87-2ED7-9006C8898281}"/>
                  </a:ext>
                </a:extLst>
              </p:cNvPr>
              <p:cNvSpPr txBox="1"/>
              <p:nvPr/>
            </p:nvSpPr>
            <p:spPr>
              <a:xfrm>
                <a:off x="5958438" y="5042899"/>
                <a:ext cx="3651449" cy="1778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nary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sup>
                      </m:sSup>
                      <m:func>
                        <m:funcPr>
                          <m:ctrlPr>
                            <a:rPr lang="en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sup>
                          </m:sSup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func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946F5E0-2C9F-1A87-2ED7-9006C8898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438" y="5042899"/>
                <a:ext cx="3651449" cy="1778692"/>
              </a:xfrm>
              <a:prstGeom prst="rect">
                <a:avLst/>
              </a:prstGeom>
              <a:blipFill>
                <a:blip r:embed="rId9"/>
                <a:stretch>
                  <a:fillRect l="-13841" t="-64789" b="-288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772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EA1DD-BEEE-FE69-3BE1-5F85A96DC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F1791685-1F03-017E-CD3E-3940ED91EF3D}"/>
              </a:ext>
            </a:extLst>
          </p:cNvPr>
          <p:cNvGrpSpPr/>
          <p:nvPr/>
        </p:nvGrpSpPr>
        <p:grpSpPr>
          <a:xfrm>
            <a:off x="959551" y="340946"/>
            <a:ext cx="5734776" cy="963734"/>
            <a:chOff x="657210" y="372731"/>
            <a:chExt cx="5734776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7658DEE2-F5BB-366B-377A-5E34F852CB51}"/>
                </a:ext>
              </a:extLst>
            </p:cNvPr>
            <p:cNvSpPr txBox="1"/>
            <p:nvPr/>
          </p:nvSpPr>
          <p:spPr>
            <a:xfrm>
              <a:off x="657211" y="372731"/>
              <a:ext cx="57347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Chiral lattice Gauge Theories?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DAF10DA6-7699-E747-44FF-F88F54D0F25D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手征格点规范场论？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0A246D72-5124-6343-E9E7-027FEB471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CD03E569-0494-8F6F-F738-CD01CAA7561D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80D2EB2-587A-9FFF-2BE2-826F3007AB04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B02D3D-3F76-489B-DE11-8B07F4D1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8</a:t>
            </a:fld>
            <a:endParaRPr lang="en-C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32EBFC-5D66-87EE-FE40-1B76D75B7DC6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A Sign Problem 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Dirac fermion</a:t>
            </a:r>
          </a:p>
          <a:p>
            <a:pPr lvl="1">
              <a:lnSpc>
                <a:spcPct val="150000"/>
              </a:lnSpc>
            </a:pPr>
            <a:r>
              <a:rPr lang="en-US" sz="1800" b="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Chiral fermion</a:t>
            </a: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An ambiguous phase?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1800" dirty="0">
              <a:latin typeface="+mn-lt"/>
              <a:ea typeface="Songti TC" panose="02010600040101010101" pitchFamily="2" charset="-12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C66362-698B-AE03-5A54-4DC34A9BBD38}"/>
                  </a:ext>
                </a:extLst>
              </p:cNvPr>
              <p:cNvSpPr txBox="1"/>
              <p:nvPr/>
            </p:nvSpPr>
            <p:spPr>
              <a:xfrm>
                <a:off x="2488499" y="1569307"/>
                <a:ext cx="8036902" cy="23780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</m:acc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</m: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&gt;0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sup>
                          </m:sSubSup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R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*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func>
                            <m:funcPr>
                              <m:ctrlPr>
                                <a:rPr lang="en-CN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ra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ℂ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b="0" dirty="0"/>
              </a:p>
              <a:p>
                <a:endParaRPr lang="en-CN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C66362-698B-AE03-5A54-4DC34A9B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499" y="1569307"/>
                <a:ext cx="8036902" cy="2378087"/>
              </a:xfrm>
              <a:prstGeom prst="rect">
                <a:avLst/>
              </a:prstGeom>
              <a:blipFill>
                <a:blip r:embed="rId4"/>
                <a:stretch>
                  <a:fillRect t="-4127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459FD9-BB42-DBD4-B461-7C3C120AAC2A}"/>
              </a:ext>
            </a:extLst>
          </p:cNvPr>
          <p:cNvCxnSpPr/>
          <p:nvPr/>
        </p:nvCxnSpPr>
        <p:spPr>
          <a:xfrm>
            <a:off x="9350829" y="2046514"/>
            <a:ext cx="446314" cy="0"/>
          </a:xfrm>
          <a:prstGeom prst="line">
            <a:avLst/>
          </a:prstGeom>
          <a:ln>
            <a:solidFill>
              <a:srgbClr val="9B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424FD0A-171F-93C2-6CA2-1E9283851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644" y="3282239"/>
            <a:ext cx="3462564" cy="26570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B7003B0-760D-5860-29B3-EAAD1A9BF8B7}"/>
                  </a:ext>
                </a:extLst>
              </p:cNvPr>
              <p:cNvSpPr txBox="1"/>
              <p:nvPr/>
            </p:nvSpPr>
            <p:spPr>
              <a:xfrm>
                <a:off x="2799926" y="3457498"/>
                <a:ext cx="8036902" cy="27699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𝑑𝑔</m:t>
                      </m:r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b="0" dirty="0"/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B7003B0-760D-5860-29B3-EAAD1A9BF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926" y="3457498"/>
                <a:ext cx="8036902" cy="27699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C919103-0407-F820-7DE8-7CF7788897BF}"/>
                  </a:ext>
                </a:extLst>
              </p:cNvPr>
              <p:cNvSpPr txBox="1"/>
              <p:nvPr/>
            </p:nvSpPr>
            <p:spPr>
              <a:xfrm>
                <a:off x="4051652" y="4765701"/>
                <a:ext cx="37401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C919103-0407-F820-7DE8-7CF7788897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652" y="4765701"/>
                <a:ext cx="374013" cy="553998"/>
              </a:xfrm>
              <a:prstGeom prst="rect">
                <a:avLst/>
              </a:prstGeom>
              <a:blipFill>
                <a:blip r:embed="rId7"/>
                <a:stretch>
                  <a:fillRect l="-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3C3BD47B-5823-4A7F-B7C5-4468A27B9CF4}"/>
              </a:ext>
            </a:extLst>
          </p:cNvPr>
          <p:cNvSpPr txBox="1"/>
          <p:nvPr/>
        </p:nvSpPr>
        <p:spPr>
          <a:xfrm>
            <a:off x="1879546" y="5624832"/>
            <a:ext cx="1840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Spectrum Flow</a:t>
            </a:r>
          </a:p>
          <a:p>
            <a:r>
              <a:rPr lang="en-CN" dirty="0"/>
              <a:t> (Always Posible)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13C39B-86F2-48B2-6F0A-541ACA58D8D8}"/>
              </a:ext>
            </a:extLst>
          </p:cNvPr>
          <p:cNvSpPr txBox="1"/>
          <p:nvPr/>
        </p:nvSpPr>
        <p:spPr>
          <a:xfrm>
            <a:off x="7862752" y="3440771"/>
            <a:ext cx="11313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b="1" dirty="0">
                <a:solidFill>
                  <a:srgbClr val="9B0000"/>
                </a:solidFill>
              </a:rPr>
              <a:t>？</a:t>
            </a:r>
            <a:endParaRPr lang="en-CN" b="1" dirty="0">
              <a:solidFill>
                <a:srgbClr val="9B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DE794D5-CC65-34B2-9CF2-E5158B89A182}"/>
              </a:ext>
            </a:extLst>
          </p:cNvPr>
          <p:cNvSpPr txBox="1"/>
          <p:nvPr/>
        </p:nvSpPr>
        <p:spPr>
          <a:xfrm>
            <a:off x="4898853" y="4719534"/>
            <a:ext cx="6848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rgbClr val="9B0000"/>
                </a:solidFill>
              </a:rPr>
              <a:t>Seemly hopeless </a:t>
            </a:r>
            <a:r>
              <a:rPr lang="en-US" b="1" dirty="0">
                <a:solidFill>
                  <a:srgbClr val="9B0000"/>
                </a:solidFill>
              </a:rPr>
              <a:t>in </a:t>
            </a:r>
            <a:r>
              <a:rPr lang="en-US" b="1" dirty="0" err="1">
                <a:solidFill>
                  <a:srgbClr val="9B0000"/>
                </a:solidFill>
              </a:rPr>
              <a:t>Lagrangian</a:t>
            </a:r>
            <a:r>
              <a:rPr lang="en-US" b="1" dirty="0">
                <a:solidFill>
                  <a:srgbClr val="9B0000"/>
                </a:solidFill>
              </a:rPr>
              <a:t> method.</a:t>
            </a:r>
            <a:endParaRPr lang="en-CN" b="1" dirty="0">
              <a:solidFill>
                <a:srgbClr val="9B0000"/>
              </a:solidFill>
            </a:endParaRPr>
          </a:p>
          <a:p>
            <a:r>
              <a:rPr lang="en-CN" b="1" dirty="0">
                <a:solidFill>
                  <a:srgbClr val="9B0000"/>
                </a:solidFill>
              </a:rPr>
              <a:t>Could be solved in Hamiltonian method with Quantum Circuits?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535A81E-B27B-DA1D-8D58-C2C838EE5EA5}"/>
              </a:ext>
            </a:extLst>
          </p:cNvPr>
          <p:cNvSpPr txBox="1"/>
          <p:nvPr/>
        </p:nvSpPr>
        <p:spPr>
          <a:xfrm>
            <a:off x="9552538" y="2980291"/>
            <a:ext cx="194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9B0000"/>
                </a:solidFill>
              </a:rPr>
              <a:t>Is it well defined? 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DA45C01-B7E8-7E81-FC50-5B2F049D0AEC}"/>
              </a:ext>
            </a:extLst>
          </p:cNvPr>
          <p:cNvCxnSpPr>
            <a:cxnSpLocks/>
            <a:stCxn id="49" idx="1"/>
          </p:cNvCxnSpPr>
          <p:nvPr/>
        </p:nvCxnSpPr>
        <p:spPr>
          <a:xfrm flipH="1" flipV="1">
            <a:off x="8230441" y="2706132"/>
            <a:ext cx="1322097" cy="458825"/>
          </a:xfrm>
          <a:prstGeom prst="straightConnector1">
            <a:avLst/>
          </a:prstGeom>
          <a:ln>
            <a:solidFill>
              <a:srgbClr val="9B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0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BC582-88EA-867D-46FC-C642CDE89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6013B2AE-F093-7596-BD23-F01D9923D7D9}"/>
              </a:ext>
            </a:extLst>
          </p:cNvPr>
          <p:cNvGrpSpPr/>
          <p:nvPr/>
        </p:nvGrpSpPr>
        <p:grpSpPr>
          <a:xfrm>
            <a:off x="959551" y="340946"/>
            <a:ext cx="7491667" cy="963734"/>
            <a:chOff x="657210" y="372731"/>
            <a:chExt cx="7491667" cy="96373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4B4ADF3B-58D3-9CF5-F7B3-BD4D423C0C82}"/>
                </a:ext>
              </a:extLst>
            </p:cNvPr>
            <p:cNvSpPr txBox="1"/>
            <p:nvPr/>
          </p:nvSpPr>
          <p:spPr>
            <a:xfrm>
              <a:off x="657211" y="372731"/>
              <a:ext cx="74916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+mj-lt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Chiral lattice Gauge Theories? NO-GO!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ACDAABA4-B3CB-7CDD-0096-203DD4813B93}"/>
                </a:ext>
              </a:extLst>
            </p:cNvPr>
            <p:cNvSpPr txBox="1"/>
            <p:nvPr/>
          </p:nvSpPr>
          <p:spPr>
            <a:xfrm>
              <a:off x="657210" y="936355"/>
              <a:ext cx="510508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ZCuHeiSongS-B-GB" panose="02000000000000000000" pitchFamily="2" charset="-122"/>
                  <a:ea typeface="FZCuHeiSongS-B-GB" panose="02000000000000000000" pitchFamily="2" charset="-122"/>
                  <a:cs typeface="字魂105号-简雅黑" panose="00000500000000000000" pitchFamily="2" charset="-122"/>
                </a:rPr>
                <a:t>手征格点规范场论？山穷水尽</a:t>
              </a: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8B2CFE1B-4C65-3E2A-5180-EF5299463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44" y="545564"/>
            <a:ext cx="1836080" cy="51254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9503FBAE-5C8E-B3E4-B137-6601FC5CA3E7}"/>
              </a:ext>
            </a:extLst>
          </p:cNvPr>
          <p:cNvSpPr/>
          <p:nvPr/>
        </p:nvSpPr>
        <p:spPr>
          <a:xfrm>
            <a:off x="0" y="462703"/>
            <a:ext cx="794456" cy="738664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46A1A54D-8262-E13F-2BA8-42EDFF257DE4}"/>
              </a:ext>
            </a:extLst>
          </p:cNvPr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CB24C7-298F-587D-1DF8-5CC3908BB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55C-A64E-C44F-BCE2-0D75E018A886}" type="slidenum">
              <a:rPr lang="en-CN" smtClean="0"/>
              <a:t>9</a:t>
            </a:fld>
            <a:endParaRPr lang="en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0DB23D-EF5D-B282-B1E4-0CBCD38A3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140" y="2108033"/>
            <a:ext cx="3549453" cy="3664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2D93BF-3743-C7EF-15D2-FA6AE5527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252" y="2299828"/>
            <a:ext cx="5219932" cy="3323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0444A0-EDCF-B25D-E56F-304DAB5F49CB}"/>
                  </a:ext>
                </a:extLst>
              </p:cNvPr>
              <p:cNvSpPr txBox="1"/>
              <p:nvPr/>
            </p:nvSpPr>
            <p:spPr>
              <a:xfrm>
                <a:off x="2748789" y="6092278"/>
                <a:ext cx="97815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N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=±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b="0" dirty="0"/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0444A0-EDCF-B25D-E56F-304DAB5F4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789" y="6092278"/>
                <a:ext cx="97815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21428D-4093-1FCC-F1B6-A5C967A50A58}"/>
                  </a:ext>
                </a:extLst>
              </p:cNvPr>
              <p:cNvSpPr txBox="1"/>
              <p:nvPr/>
            </p:nvSpPr>
            <p:spPr>
              <a:xfrm>
                <a:off x="7990879" y="6098611"/>
                <a:ext cx="123944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N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=±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func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21428D-4093-1FCC-F1B6-A5C967A50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879" y="6098611"/>
                <a:ext cx="1239442" cy="830997"/>
              </a:xfrm>
              <a:prstGeom prst="rect">
                <a:avLst/>
              </a:prstGeom>
              <a:blipFill>
                <a:blip r:embed="rId7"/>
                <a:stretch>
                  <a:fillRect l="-2041" r="-204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614D0F3-DBD3-87F1-3805-6E2FC15504A7}"/>
              </a:ext>
            </a:extLst>
          </p:cNvPr>
          <p:cNvSpPr txBox="1"/>
          <p:nvPr/>
        </p:nvSpPr>
        <p:spPr>
          <a:xfrm>
            <a:off x="2583679" y="5744060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Continuum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E40B33-89DE-6167-99C3-258AF929874E}"/>
              </a:ext>
            </a:extLst>
          </p:cNvPr>
          <p:cNvSpPr txBox="1"/>
          <p:nvPr/>
        </p:nvSpPr>
        <p:spPr>
          <a:xfrm>
            <a:off x="6727328" y="5756408"/>
            <a:ext cx="3766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Lattice in space with continous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4DE01-03E3-3996-EAE1-255B15CA5BFD}"/>
              </a:ext>
            </a:extLst>
          </p:cNvPr>
          <p:cNvSpPr txBox="1"/>
          <p:nvPr/>
        </p:nvSpPr>
        <p:spPr>
          <a:xfrm>
            <a:off x="10387171" y="5169779"/>
            <a:ext cx="1142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Doublers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E7E085-595E-E2F5-52EF-3B7E3AAAC154}"/>
              </a:ext>
            </a:extLst>
          </p:cNvPr>
          <p:cNvCxnSpPr>
            <a:cxnSpLocks/>
          </p:cNvCxnSpPr>
          <p:nvPr/>
        </p:nvCxnSpPr>
        <p:spPr>
          <a:xfrm flipH="1" flipV="1">
            <a:off x="10683087" y="4309495"/>
            <a:ext cx="275394" cy="926581"/>
          </a:xfrm>
          <a:prstGeom prst="straightConnector1">
            <a:avLst/>
          </a:prstGeom>
          <a:ln>
            <a:solidFill>
              <a:srgbClr val="9B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D2BC915-C383-E3C2-83BE-9A7685ABBF41}"/>
              </a:ext>
            </a:extLst>
          </p:cNvPr>
          <p:cNvSpPr txBox="1"/>
          <p:nvPr/>
        </p:nvSpPr>
        <p:spPr>
          <a:xfrm>
            <a:off x="8544244" y="2041976"/>
            <a:ext cx="179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Positive chirality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6C8712-499D-9BE1-7AFD-FF6F6E8CCAA9}"/>
              </a:ext>
            </a:extLst>
          </p:cNvPr>
          <p:cNvSpPr txBox="1"/>
          <p:nvPr/>
        </p:nvSpPr>
        <p:spPr>
          <a:xfrm>
            <a:off x="10198827" y="2595734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Negative chirality</a:t>
            </a:r>
          </a:p>
        </p:txBody>
      </p: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BA4AAAFB-6461-9799-F372-7128765902B0}"/>
              </a:ext>
            </a:extLst>
          </p:cNvPr>
          <p:cNvCxnSpPr>
            <a:stCxn id="19" idx="2"/>
          </p:cNvCxnSpPr>
          <p:nvPr/>
        </p:nvCxnSpPr>
        <p:spPr>
          <a:xfrm rot="5400000">
            <a:off x="8402643" y="2552910"/>
            <a:ext cx="1179379" cy="896175"/>
          </a:xfrm>
          <a:prstGeom prst="curvedConnector3">
            <a:avLst>
              <a:gd name="adj1" fmla="val 22581"/>
            </a:avLst>
          </a:prstGeom>
          <a:ln>
            <a:solidFill>
              <a:srgbClr val="808CB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6C10357E-664D-14F1-6E6B-649E6745A851}"/>
              </a:ext>
            </a:extLst>
          </p:cNvPr>
          <p:cNvCxnSpPr>
            <a:cxnSpLocks/>
          </p:cNvCxnSpPr>
          <p:nvPr/>
        </p:nvCxnSpPr>
        <p:spPr>
          <a:xfrm rot="5400000">
            <a:off x="10470933" y="3177220"/>
            <a:ext cx="975097" cy="550789"/>
          </a:xfrm>
          <a:prstGeom prst="curvedConnector3">
            <a:avLst>
              <a:gd name="adj1" fmla="val 32846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3">
            <a:extLst>
              <a:ext uri="{FF2B5EF4-FFF2-40B4-BE49-F238E27FC236}">
                <a16:creationId xmlns:a16="http://schemas.microsoft.com/office/drawing/2014/main" id="{9615142F-FAA9-95D3-B007-CA7EA499A8BF}"/>
              </a:ext>
            </a:extLst>
          </p:cNvPr>
          <p:cNvSpPr txBox="1">
            <a:spLocks noChangeArrowheads="1"/>
          </p:cNvSpPr>
          <p:nvPr/>
        </p:nvSpPr>
        <p:spPr>
          <a:xfrm>
            <a:off x="634480" y="1219200"/>
            <a:ext cx="11113043" cy="4531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800" dirty="0">
                <a:latin typeface="+mn-lt"/>
                <a:ea typeface="Songti TC" panose="02010600040101010101" pitchFamily="2" charset="-120"/>
                <a:cs typeface="Times New Roman" panose="02020603050405020304" pitchFamily="18" charset="0"/>
              </a:rPr>
              <a:t>Nilsen-Ninomiya NO-GO theorem (1981): Cannot formulate Dirac fermion with exact chiral symmetry without an unwanted doubling of all fermion species.</a:t>
            </a:r>
          </a:p>
        </p:txBody>
      </p:sp>
    </p:spTree>
    <p:extLst>
      <p:ext uri="{BB962C8B-B14F-4D97-AF65-F5344CB8AC3E}">
        <p14:creationId xmlns:p14="http://schemas.microsoft.com/office/powerpoint/2010/main" val="142919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2619</TotalTime>
  <Words>1668</Words>
  <Application>Microsoft Macintosh PowerPoint</Application>
  <PresentationFormat>Widescreen</PresentationFormat>
  <Paragraphs>300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FZCuHeiSongS-B-GB</vt:lpstr>
      <vt:lpstr>Songti TC</vt:lpstr>
      <vt:lpstr>Aptos</vt:lpstr>
      <vt:lpstr>Aptos Display</vt:lpstr>
      <vt:lpstr>Arial</vt:lpstr>
      <vt:lpstr>Cambria Math</vt:lpstr>
      <vt:lpstr>Sanskrit Text</vt:lpstr>
      <vt:lpstr>Wingdings</vt:lpstr>
      <vt:lpstr>Office Theme</vt:lpstr>
      <vt:lpstr>Gauge field flow for chiral gauge theories on a slab and a disk boundary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Dang, Jinlong</dc:creator>
  <cp:lastModifiedBy>Dang, Jinlong</cp:lastModifiedBy>
  <cp:revision>4</cp:revision>
  <dcterms:created xsi:type="dcterms:W3CDTF">2026-06-15T14:12:00Z</dcterms:created>
  <dcterms:modified xsi:type="dcterms:W3CDTF">2026-06-18T03:11:42Z</dcterms:modified>
</cp:coreProperties>
</file>