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73" r:id="rId2"/>
    <p:sldId id="349" r:id="rId3"/>
    <p:sldId id="354" r:id="rId4"/>
    <p:sldId id="321" r:id="rId5"/>
    <p:sldId id="326" r:id="rId6"/>
    <p:sldId id="388" r:id="rId7"/>
    <p:sldId id="389" r:id="rId8"/>
    <p:sldId id="390" r:id="rId9"/>
    <p:sldId id="391" r:id="rId10"/>
    <p:sldId id="384" r:id="rId11"/>
    <p:sldId id="387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TAPAT TAGSINSIT" initials="NT" lastIdx="1" clrIdx="0">
    <p:extLst>
      <p:ext uri="{19B8F6BF-5375-455C-9EA6-DF929625EA0E}">
        <p15:presenceInfo xmlns:p15="http://schemas.microsoft.com/office/powerpoint/2012/main" userId="S::M6110109@office365.sut.ac.th::4bde472b-df89-41a1-9d08-2b9333270f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95043-D8A2-427E-8214-F96B2BAC9DE0}" v="153" dt="2023-07-04T10:09:4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71372" autoAdjust="0"/>
  </p:normalViewPr>
  <p:slideViewPr>
    <p:cSldViewPr snapToGrid="0">
      <p:cViewPr varScale="1">
        <p:scale>
          <a:sx n="81" d="100"/>
          <a:sy n="81" d="100"/>
        </p:scale>
        <p:origin x="75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C1289C-B372-46B8-A51E-2DF076A82E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3842C-59B0-4AE2-9505-F1CEA6851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28F7-B220-48EF-9720-7272B6FDE114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60CD7-4C7B-4D73-AD8D-926054E2F0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7D22D-230B-4DDE-98D5-830A84AC08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F3BD6-B355-47AD-B790-FCCF3C7942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33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722BE-640A-4171-91DA-B3F4A26B1699}" type="datetimeFigureOut">
              <a:rPr lang="th-TH" smtClean="0"/>
              <a:t>16/09/68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F762-767C-459A-8D0C-7A03DE6ED0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8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6F832-D98A-4F53-AD7F-FF1AE816E250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DE2CAB-5187-4176-9BF3-D4DAAFA41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C5019B4-0E16-4938-9FDE-6C577C1B3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D325EA-1CDB-45F7-ABE5-6FAB6B25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AB40-2E9B-4A48-84F2-8A92D5DAAEED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DB39DF-052F-46B8-8F94-BB08AB33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9005414-E179-4166-B50E-EAB445AC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3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0D678C-27D6-429A-9570-23EF7325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216C56F-E82A-459F-B410-057A1CA2E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EFF8DF-073C-41C5-A357-3EAF1880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AF88-DBC4-46DB-9D0C-96C0D7CADC95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CF772B-65EB-43EE-94F5-32CEA336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393F43-589D-4132-B3D8-25E06C54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0759CAA-94D6-4E7D-92C7-E9919C45E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946D040-4459-4B3B-A491-3F00175EF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860C095-861D-4681-AB1C-2F538AFD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472-46B0-4BEB-A3D2-93CB81FB9FCE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CF10C6-2268-448B-BDF7-791A00B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55DCBB-21C5-4091-9BDB-E8085F4D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27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F009-FA41-4B50-849F-3CC1A00DB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B6079-E83D-4B7D-B977-685F9256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6CC-9F75-499B-A6F3-2447E9C6C9C1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7FF0B-1964-4790-8D41-2F5536C4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05D0-B3A5-4DD3-B701-5FEA6AF0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57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EC00CA-9AB3-4478-A95C-C0256D50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9D48C6-8C8A-4A36-9A44-D195BA58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E5D2E1F-F5F2-4EF2-9B77-D0A1AFFD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9112132-9B50-4431-9D63-40334201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62CEAA-BF16-4729-ADF3-79787631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9636A-0524-4DF0-960B-1EF6C0BDF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919" y="185738"/>
            <a:ext cx="112176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2D3711-D021-4187-9CD2-A0C9B41D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FE067A7-FA5D-47BD-9235-CE67046C2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997D6E2-15EC-46FA-8D79-8F211EBF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41A3-C84A-4953-841F-B38552DF662E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D1F233F-7C40-4EA5-BAA9-FB6B9BD1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5032ED3-5081-4722-BA73-D5052777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7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C11642-E523-49EB-B1AE-B3728BB2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C6BFD2-AC95-4124-857D-696C86B0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C1832A9-EBBF-4A15-8BB2-A687F69A1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63D06C1-0A14-4076-9E1A-B4F58808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A2CD-5E8E-4555-A23E-D393DE98806E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8CA7DCB-9557-4542-8217-39637EBA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B9F286-69BD-4594-BB4D-5FCA5F31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9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8CA5EF-1159-4123-8B88-B471696A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F6D016-F74B-4BF6-9E8E-5B0F52D0F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34742CF-D32A-4B9C-8D34-762AAE23A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B5CC7F1-F407-4EAB-9783-F85254A52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F7DA33B-A422-49A9-A61F-DF3AE7763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93A99EB-A3A1-46A5-B29E-C3F47DA8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F699-163A-46A7-9E40-9AF9A731A68A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D74ED8F-FD0F-4655-BF35-2E85D467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F3309C3-2BC3-41FA-BCC6-8B7D8AEF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5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E8B80-295B-4B16-9AEB-A75FD96C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B868069-63D4-4A4A-A7C3-FA7E2F6D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FC0C-37AF-4508-B5CC-1582AF88C583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34BFBEB-4EE1-466C-B42C-F25DC97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512BBC0-B1F9-4A58-B9AE-91061D04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8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BFB2CE3-71F3-4501-9FF1-D155F857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2B2F-7B21-4077-9B7B-A93101C6E09E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27D06F1-2B14-4056-826C-81DD68D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E5F6C4A-212E-45E4-AF9C-8D1F2EB9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1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4F44A0-5502-44A6-B718-FD7CA3A1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053DB4-864D-4679-8B33-ADC4B5057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0AE3BE0-BDB2-4773-B0DD-66918ED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CAE5AA6-B410-4AE7-BB4A-4BB048E6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A258-C933-4CC3-8031-E91C8BA781CF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DBE291E-2905-4057-9F44-2C5336D3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A4E4DF9-CCD6-41C9-9357-13A403D9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7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7C9D58-0225-4AE4-BE19-77CE8D85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5189D1D-5BE9-4FE0-900E-883AF8AE9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723A0CA-AF7F-4392-AE59-B0E0DF0B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4DDFDC-5007-4936-943E-22FFB76E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DA6-8108-439B-B6BC-2126079C2474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1D3613-D33F-4957-B6E2-BD3D095B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3AD5D48-B841-4274-935C-C73DCC3C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54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218C519-775B-4810-B016-770F3D3F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07D51F6-536D-41CA-B920-078B4EA91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B2629D-EBF0-4227-B3EB-DBDE5064A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149AABC-FACF-4C84-B0FC-B40CB35210BF}" type="datetime3">
              <a:rPr lang="en-US" smtClean="0"/>
              <a:t>16 September 2025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00CD35-5529-463E-A809-E51C8DDD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41CDEB-63BA-495B-A0DA-F60CE2C2E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FB24282-A0D6-4930-AA9E-40AA98880B4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74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ECCADA-EBA8-43BF-B14F-83F2C417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026" y="1521884"/>
            <a:ext cx="5599718" cy="33989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Tuesday, September 16, 2025</a:t>
            </a:r>
            <a:endParaRPr lang="th-TH" sz="6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A8709-C818-49BF-B060-8738CE99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1</a:t>
            </a:fld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70896-4EF6-4020-AA7C-D4B764D9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B2CB-4D0A-4E47-86F5-3F4D0758CCF5}" type="datetime3">
              <a:rPr lang="en-US" smtClean="0"/>
              <a:t>16 September 2025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47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097-A753-4723-A5F1-E0724758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 do</a:t>
            </a:r>
            <a:endParaRPr lang="th-T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9A6613-5DD2-460D-94A6-EC167BFF0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1631" y="365125"/>
                <a:ext cx="10899530" cy="468629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endParaRPr lang="en-US" dirty="0">
                  <a:latin typeface="+mj-lt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endParaRPr lang="en-US" dirty="0">
                  <a:latin typeface="+mj-lt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Find</a:t>
                </a: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endParaRPr lang="en-US" dirty="0">
                  <a:latin typeface="+mj-lt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trike="sngStrike" dirty="0">
                    <a:latin typeface="+mj-lt"/>
                  </a:rPr>
                  <a:t>Perform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trike="sngStrike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trike="sngStrike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 strike="sngStrike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0" strike="sngStrik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trike="sngStrike" dirty="0">
                    <a:latin typeface="+mj-lt"/>
                  </a:rPr>
                  <a:t> invariant mass distribution</a:t>
                </a:r>
                <a:r>
                  <a:rPr lang="en-US" dirty="0">
                    <a:latin typeface="+mj-lt"/>
                  </a:rPr>
                  <a:t>.</a:t>
                </a: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Study and suppress background.</a:t>
                </a: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endParaRPr lang="th-TH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9A6613-5DD2-460D-94A6-EC167BFF0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631" y="365125"/>
                <a:ext cx="10899530" cy="4686299"/>
              </a:xfrm>
              <a:blipFill>
                <a:blip r:embed="rId2"/>
                <a:stretch>
                  <a:fillRect l="-895" b="-91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23EAF-DED8-457F-9D1A-B0F13BA7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10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6CA98-E573-43B7-812C-2A3C70005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020" t="64284" r="40210" b="6355"/>
          <a:stretch/>
        </p:blipFill>
        <p:spPr>
          <a:xfrm>
            <a:off x="2313108" y="2136347"/>
            <a:ext cx="5816943" cy="12001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C08B7-2F00-4B43-AA3C-5DF5C117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2F8B-D130-4E28-A58C-786B4600E8F7}" type="datetime3">
              <a:rPr lang="en-US" smtClean="0"/>
              <a:t>16 September 2025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993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B0F2-5579-421D-86D3-4FE10923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86" y="-210646"/>
            <a:ext cx="10515600" cy="1325563"/>
          </a:xfrm>
        </p:spPr>
        <p:txBody>
          <a:bodyPr/>
          <a:lstStyle/>
          <a:p>
            <a:r>
              <a:rPr lang="en-US" dirty="0"/>
              <a:t>Run more data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991FD-8513-4238-8611-03893B57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11</a:t>
            </a:fld>
            <a:endParaRPr lang="th-TH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AF7710-1853-48F3-936D-442E1ED1C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930044"/>
            <a:ext cx="8021847" cy="561117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19BF04-405C-46B6-902E-E202C5EB751A}"/>
              </a:ext>
            </a:extLst>
          </p:cNvPr>
          <p:cNvSpPr/>
          <p:nvPr/>
        </p:nvSpPr>
        <p:spPr>
          <a:xfrm>
            <a:off x="2404861" y="5159997"/>
            <a:ext cx="7710100" cy="250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B55DE-C2AA-4DE3-86F7-5E8F2775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DB-876F-4364-8588-5BA07FDB1CAD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BFD886-B18E-4A9A-B8D0-8C621416BA76}"/>
              </a:ext>
            </a:extLst>
          </p:cNvPr>
          <p:cNvSpPr/>
          <p:nvPr/>
        </p:nvSpPr>
        <p:spPr>
          <a:xfrm>
            <a:off x="2404861" y="6091614"/>
            <a:ext cx="7710100" cy="2509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297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\documentclass{article}&#10;\usepackage{amsmath}&#10;\usepackage{fontspec} &#10;\pagestyle{empty}&#10;\begin{document}&#10;&#10;&#10;&#10;\begin{itemize}&#10;    \item The lowest \( 1^{-+} \) light tetraquark state is around 2 GeV, which is significantly far from the observed \( \pi_{1}(1400) \), \( \pi_{1}(1600) \) and \( \eta_{1}(1855) \) state.&#10;&#10;    \item The observed state \( \pi_{1}(2015) \) is situated within the lowest \( 1^{-+} \) light tetraquark range. More experimental data and theoretical studies are essential for making unambiguous assignments.&#10;&#10;    \item The lowest \( 1^{-+} \) charmoniumlike tetraquark state is around 4.3 GeV, might be observed in \( \pi{\chi_{c1}} \), \( \eta{\chi_{c1}} \), and \( \gamma h_c \) decay processes.&#10;&#10;    \item The lowest \( 1^{-+} \) fully-charmed tetraquark state is around 6.8 GeV, may be searched in \( J/\psi h_c \) and, \( \eta_c \chi_{c1} \) decay channels.&#10;\end{itemize}&#10;&#10;&#10;&#10;&#10;&#10;&#10;\end{document}" title="IguanaTex Bitmap Display">
            <a:extLst>
              <a:ext uri="{FF2B5EF4-FFF2-40B4-BE49-F238E27FC236}">
                <a16:creationId xmlns:a16="http://schemas.microsoft.com/office/drawing/2014/main" id="{7280660D-A654-4BD2-9077-8D1C01AEBD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01" y="1563918"/>
            <a:ext cx="10140637" cy="3869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BF636-4334-416E-804E-CBE0E8E5B579}"/>
              </a:ext>
            </a:extLst>
          </p:cNvPr>
          <p:cNvSpPr txBox="1"/>
          <p:nvPr/>
        </p:nvSpPr>
        <p:spPr>
          <a:xfrm>
            <a:off x="2061156" y="421207"/>
            <a:ext cx="2736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Prediction</a:t>
            </a:r>
            <a:endParaRPr lang="th-TH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B8B4F-36FF-4BF4-B6B6-BF177A06A359}"/>
              </a:ext>
            </a:extLst>
          </p:cNvPr>
          <p:cNvSpPr/>
          <p:nvPr/>
        </p:nvSpPr>
        <p:spPr>
          <a:xfrm>
            <a:off x="3605305" y="4218385"/>
            <a:ext cx="658964" cy="2920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6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8801B-2513-4992-9B27-897FC8745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94" y="6104168"/>
            <a:ext cx="2257200" cy="483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89E189-A254-4E9F-9D37-C7D7C43FC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361" y="6142229"/>
            <a:ext cx="3251639" cy="419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DFE575-13D8-41D5-A466-7F4AAA141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737" y="6142229"/>
            <a:ext cx="2316305" cy="407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3482B4-8BBC-4D9D-88F4-372685CEA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997" y="6142229"/>
            <a:ext cx="2675642" cy="3812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F1712D-2C5C-4C47-B5F6-7D31C50EA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1042" y="5601716"/>
            <a:ext cx="2899552" cy="3607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A9B50-0BD4-4FC6-81EF-D2D5AC57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2BC-5C7D-4F52-AF22-E58368FEA0FE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DA9BB-4FA1-4C93-96C7-12B8AD9D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052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41B516-2893-4557-838F-330CE4AD3BF1}"/>
              </a:ext>
            </a:extLst>
          </p:cNvPr>
          <p:cNvSpPr/>
          <p:nvPr/>
        </p:nvSpPr>
        <p:spPr>
          <a:xfrm>
            <a:off x="3671188" y="94383"/>
            <a:ext cx="3661596" cy="234235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ln w="38100">
                <a:solidFill>
                  <a:prstClr val="black"/>
                </a:solidFill>
              </a:ln>
              <a:noFill/>
              <a:latin typeface="Calibri" panose="020F0502020204030204"/>
              <a:cs typeface="Cordia New" panose="020B0304020202020204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624A1-FE54-264F-35FC-B7CFBB1DA4F3}"/>
                  </a:ext>
                </a:extLst>
              </p:cNvPr>
              <p:cNvSpPr txBox="1"/>
              <p:nvPr/>
            </p:nvSpPr>
            <p:spPr>
              <a:xfrm>
                <a:off x="6516288" y="3436952"/>
                <a:ext cx="4058136" cy="238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59347">
                  <a:lnSpc>
                    <a:spcPct val="150000"/>
                  </a:lnSpc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Aptos" panose="02110004020202020204"/>
                  </a:rPr>
                  <a:t>2) Neutral track</a:t>
                </a: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𝑏𝑎𝑟𝑟𝑒𝑙</m:t>
                        </m:r>
                      </m:sub>
                    </m:sSub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1406" dirty="0">
                  <a:solidFill>
                    <a:prstClr val="black"/>
                  </a:solidFill>
                  <a:latin typeface="Aptos" panose="02110004020202020204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𝑒𝑛𝑑𝑐𝑎𝑝</m:t>
                        </m:r>
                      </m:sub>
                    </m:sSub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86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92</m:t>
                    </m:r>
                  </m:oMath>
                </a14:m>
                <a:endParaRPr lang="en-US" sz="1406" dirty="0">
                  <a:solidFill>
                    <a:prstClr val="black"/>
                  </a:solidFill>
                  <a:latin typeface="Aptos" panose="02110004020202020204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EMC time </a:t>
                </a:r>
                <a14:m>
                  <m:oMath xmlns:m="http://schemas.openxmlformats.org/officeDocument/2006/math"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(50 ns)</a:t>
                </a: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angle between the cluster and </a:t>
                </a:r>
              </a:p>
              <a:p>
                <a:pPr defTabSz="759347">
                  <a:lnSpc>
                    <a:spcPct val="150000"/>
                  </a:lnSpc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nearest charged track  &lt; 10 degree</a:t>
                </a:r>
                <a:endParaRPr lang="th-TH" sz="1406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 3</a:t>
                </a:r>
                <a:endParaRPr lang="th-TH" sz="1406" dirty="0">
                  <a:solidFill>
                    <a:prstClr val="black"/>
                  </a:solidFill>
                  <a:latin typeface="Calibri Light" panose="020F03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624A1-FE54-264F-35FC-B7CFBB1D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88" y="3436952"/>
                <a:ext cx="4058136" cy="2385461"/>
              </a:xfrm>
              <a:prstGeom prst="rect">
                <a:avLst/>
              </a:prstGeom>
              <a:blipFill>
                <a:blip r:embed="rId5"/>
                <a:stretch>
                  <a:fillRect l="-450" b="-7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 title="IguanaTex Bitmap Display">
            <a:extLst>
              <a:ext uri="{FF2B5EF4-FFF2-40B4-BE49-F238E27FC236}">
                <a16:creationId xmlns:a16="http://schemas.microsoft.com/office/drawing/2014/main" id="{B6A609DA-5529-44DD-A95A-55185BF11A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67" y="240996"/>
            <a:ext cx="3204301" cy="20992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83BAED-82C3-4E25-9352-99B32DB37084}"/>
              </a:ext>
            </a:extLst>
          </p:cNvPr>
          <p:cNvGrpSpPr/>
          <p:nvPr/>
        </p:nvGrpSpPr>
        <p:grpSpPr>
          <a:xfrm>
            <a:off x="2339665" y="2829635"/>
            <a:ext cx="5322680" cy="2857818"/>
            <a:chOff x="1046294" y="4278144"/>
            <a:chExt cx="6589406" cy="3581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02A82F6-650A-4ECA-AED2-3238AA399AD1}"/>
                    </a:ext>
                  </a:extLst>
                </p:cNvPr>
                <p:cNvSpPr txBox="1"/>
                <p:nvPr/>
              </p:nvSpPr>
              <p:spPr>
                <a:xfrm>
                  <a:off x="1046294" y="4278144"/>
                  <a:ext cx="6450904" cy="3581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r>
                    <a:rPr lang="en-US" sz="1495" dirty="0">
                      <a:solidFill>
                        <a:prstClr val="black"/>
                      </a:solidFill>
                      <a:latin typeface="Calibri" panose="020F0502020204030204"/>
                    </a:rPr>
                    <a:t>Final state</a:t>
                  </a:r>
                  <a14:m>
                    <m:oMath xmlns:m="http://schemas.openxmlformats.org/officeDocument/2006/math">
                      <m:r>
                        <a:rPr lang="th-TH" sz="149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9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sz="1495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r>
                    <a:rPr lang="en-US" sz="1495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BOSS version: 7.0.9</a:t>
                  </a:r>
                </a:p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endParaRPr lang="en-US" sz="1406" u="sng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defTabSz="759347">
                    <a:spcBef>
                      <a:spcPts val="830"/>
                    </a:spcBef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" panose="020F0502020204030204"/>
                    </a:rPr>
                    <a:t>1) Charged tracks (MDC)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" panose="020F0502020204030204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6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&lt; 0.93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(the beam line)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nGood </a:t>
                  </a:r>
                  <a14:m>
                    <m:oMath xmlns:m="http://schemas.openxmlformats.org/officeDocument/2006/math">
                      <m:r>
                        <a:rPr lang="en-US" sz="1406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4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total charge is 0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02A82F6-650A-4ECA-AED2-3238AA399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294" y="4278144"/>
                  <a:ext cx="6450904" cy="3581151"/>
                </a:xfrm>
                <a:prstGeom prst="rect">
                  <a:avLst/>
                </a:prstGeom>
                <a:blipFill>
                  <a:blip r:embed="rId7"/>
                  <a:stretch>
                    <a:fillRect l="-468" t="-1066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 descr="\documentclass{article}&#10;\usepackage{amsmath}&#10;\pagestyle{empty}&#10;\begin{document}&#10;&#10;&#10;$\gamma \gamma \gamma \pi^+ \pi^- e^+ e^- \quad \text{or} \quad \gamma \gamma \gamma \pi^+ \pi^- \mu^+ \mu^-&#10;$&#10;&#10;\end{document}" title="IguanaTex Bitmap Display">
              <a:extLst>
                <a:ext uri="{FF2B5EF4-FFF2-40B4-BE49-F238E27FC236}">
                  <a16:creationId xmlns:a16="http://schemas.microsoft.com/office/drawing/2014/main" id="{0F701A30-142E-4876-B8F0-B4B2D6ADAFF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640" y="4278144"/>
              <a:ext cx="4980060" cy="31276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10DAC6-5835-4376-9959-09E4234ACB32}"/>
              </a:ext>
            </a:extLst>
          </p:cNvPr>
          <p:cNvSpPr txBox="1"/>
          <p:nvPr/>
        </p:nvSpPr>
        <p:spPr>
          <a:xfrm>
            <a:off x="1959905" y="144548"/>
            <a:ext cx="5817464" cy="322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 Selection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8FDF6D-35E3-4711-8BAC-53A63224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665" y="5506299"/>
            <a:ext cx="8005843" cy="2063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406" b="1" dirty="0">
                <a:solidFill>
                  <a:prstClr val="black"/>
                </a:solidFill>
                <a:latin typeface="+mj-lt"/>
                <a:cs typeface="TH Sarabun New" panose="020B0500040200020003" pitchFamily="34" charset="-34"/>
              </a:rPr>
              <a:t>Data sets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406" dirty="0">
                <a:solidFill>
                  <a:prstClr val="black"/>
                </a:solidFill>
                <a:latin typeface="+mj-lt"/>
                <a:cs typeface="TH Sarabun New" panose="020B0500040200020003" pitchFamily="34" charset="-34"/>
              </a:rPr>
              <a:t>Data : 2020 (@4640) run no. 63516-63715</a:t>
            </a:r>
          </a:p>
          <a:p>
            <a:pPr>
              <a:lnSpc>
                <a:spcPct val="100000"/>
              </a:lnSpc>
            </a:pPr>
            <a:r>
              <a:rPr lang="en-US" sz="1406" dirty="0">
                <a:latin typeface="+mj-lt"/>
              </a:rPr>
              <a:t>Inclusive MC : XYZ sample run no. 35227-36213 (@4600)</a:t>
            </a:r>
            <a:endParaRPr lang="th-TH" sz="1406" dirty="0"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B31EB-A154-46A6-B04F-936D759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777F-72EE-4799-96B4-6BEE11933455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0A6A3-0079-4457-9289-FDDCEAD1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880400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98FCDB-C398-676E-EDFD-64845DB38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54" y="1066683"/>
            <a:ext cx="5486749" cy="4070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C3D427-AAC0-0EC8-2C6B-4FA9345D27BB}"/>
                  </a:ext>
                </a:extLst>
              </p:cNvPr>
              <p:cNvSpPr txBox="1"/>
              <p:nvPr/>
            </p:nvSpPr>
            <p:spPr>
              <a:xfrm>
                <a:off x="1958400" y="5217263"/>
                <a:ext cx="5062575" cy="705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759347">
                  <a:defRPr/>
                </a:pPr>
                <a:r>
                  <a:rPr lang="en-US" sz="1993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Momentum distributions of </a:t>
                </a:r>
                <a14:m>
                  <m:oMath xmlns:m="http://schemas.openxmlformats.org/officeDocument/2006/math">
                    <m:r>
                      <a:rPr lang="en-US" sz="1993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993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and leptons in the lab-frame generated from MC truth at CMS 4.260 GeV.</a:t>
                </a:r>
                <a:endParaRPr lang="th-TH" sz="1993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C3D427-AAC0-0EC8-2C6B-4FA9345D2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400" y="5217263"/>
                <a:ext cx="5062575" cy="705706"/>
              </a:xfrm>
              <a:prstGeom prst="rect">
                <a:avLst/>
              </a:prstGeom>
              <a:blipFill>
                <a:blip r:embed="rId3"/>
                <a:stretch>
                  <a:fillRect l="-1203" t="-2586" b="-1465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F04DC5-9FE3-4C32-AD57-E5963355BE24}"/>
                  </a:ext>
                </a:extLst>
              </p:cNvPr>
              <p:cNvSpPr txBox="1"/>
              <p:nvPr/>
            </p:nvSpPr>
            <p:spPr>
              <a:xfrm>
                <a:off x="7272917" y="1066683"/>
                <a:ext cx="3084518" cy="332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59347">
                  <a:lnSpc>
                    <a:spcPct val="250000"/>
                  </a:lnSpc>
                  <a:defRPr/>
                </a:pPr>
                <a:r>
                  <a:rPr lang="en-US" sz="2325" u="sng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Separation of </a:t>
                </a:r>
                <a14:m>
                  <m:oMath xmlns:m="http://schemas.openxmlformats.org/officeDocument/2006/math">
                    <m:r>
                      <a:rPr lang="en-US" sz="2325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325" u="sng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and leptons</a:t>
                </a:r>
              </a:p>
              <a:p>
                <a:pPr defTabSz="759347">
                  <a:lnSpc>
                    <a:spcPct val="250000"/>
                  </a:lnSpc>
                  <a:defRPr/>
                </a:pPr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Leptons : Momentum &gt; 1 GeV</a:t>
                </a:r>
              </a:p>
              <a:p>
                <a:pPr defTabSz="759347">
                  <a:defRPr/>
                </a:pPr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th-TH" sz="166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6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)  </a:t>
                </a:r>
              </a:p>
              <a:p>
                <a:pPr defTabSz="759347">
                  <a:lnSpc>
                    <a:spcPct val="20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325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25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325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: Momentum &lt; 1 GeV</a:t>
                </a:r>
              </a:p>
              <a:p>
                <a:pPr defTabSz="759347">
                  <a:defRPr/>
                </a:pPr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th-TH" sz="166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th-TH" sz="1661" dirty="0">
                    <a:solidFill>
                      <a:prstClr val="black"/>
                    </a:solidFill>
                    <a:latin typeface="Aptos" panose="02110004020202020204"/>
                    <a:cs typeface="Cordia New" panose="020B0304020202020204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166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>
                      <m:sSubPr>
                        <m:ctrlPr>
                          <a:rPr lang="th-TH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th-TH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endParaRPr lang="th-TH" sz="2325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F04DC5-9FE3-4C32-AD57-E5963355B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917" y="1066683"/>
                <a:ext cx="3084518" cy="3321422"/>
              </a:xfrm>
              <a:prstGeom prst="rect">
                <a:avLst/>
              </a:prstGeom>
              <a:blipFill>
                <a:blip r:embed="rId4"/>
                <a:stretch>
                  <a:fillRect l="-4743" b="-293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74AA4AC-9C79-487C-ACF5-168523F15F48}"/>
              </a:ext>
            </a:extLst>
          </p:cNvPr>
          <p:cNvSpPr/>
          <p:nvPr/>
        </p:nvSpPr>
        <p:spPr>
          <a:xfrm>
            <a:off x="8134078" y="3947652"/>
            <a:ext cx="626297" cy="3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solidFill>
                <a:prstClr val="white"/>
              </a:solidFill>
              <a:latin typeface="Aptos" panose="02110004020202020204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4C0F5-5F71-4171-91F3-B151D500A7B4}"/>
              </a:ext>
            </a:extLst>
          </p:cNvPr>
          <p:cNvSpPr/>
          <p:nvPr/>
        </p:nvSpPr>
        <p:spPr>
          <a:xfrm>
            <a:off x="7994465" y="2852937"/>
            <a:ext cx="1133860" cy="3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solidFill>
                <a:prstClr val="white"/>
              </a:solidFill>
              <a:latin typeface="Aptos" panose="02110004020202020204"/>
              <a:cs typeface="Cordia New" panose="020B0304020202020204" pitchFamily="34" charset="-3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63E45E-68D8-48F8-9A83-F7C824202D3F}"/>
              </a:ext>
            </a:extLst>
          </p:cNvPr>
          <p:cNvCxnSpPr/>
          <p:nvPr/>
        </p:nvCxnSpPr>
        <p:spPr>
          <a:xfrm>
            <a:off x="3784263" y="3220888"/>
            <a:ext cx="0" cy="1094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F9F68-17FA-4054-ADCB-FB3AF1C1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60FE-C97A-4698-89E2-95D141D72794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06AD4-6C78-4EC3-877E-6FE56128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099954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EF329F-DCED-4A2E-846A-CDDDB0F57AC0}"/>
              </a:ext>
            </a:extLst>
          </p:cNvPr>
          <p:cNvCxnSpPr/>
          <p:nvPr/>
        </p:nvCxnSpPr>
        <p:spPr>
          <a:xfrm>
            <a:off x="3748410" y="3491492"/>
            <a:ext cx="0" cy="1408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EC0E00C0-AB70-40D9-A09B-01C31726E5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6753" y="4662129"/>
                <a:ext cx="3080462" cy="615428"/>
              </a:xfrm>
              <a:prstGeom prst="rect">
                <a:avLst/>
              </a:prstGeom>
            </p:spPr>
            <p:txBody>
              <a:bodyPr vert="horz" lIns="75939" tIns="37969" rIns="75939" bIns="37969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759347">
                  <a:defRPr/>
                </a:pPr>
                <a:r>
                  <a:rPr lang="en-US" sz="2658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Separate e</a:t>
                </a:r>
                <a14:m>
                  <m:oMath xmlns:m="http://schemas.openxmlformats.org/officeDocument/2006/math">
                    <m:r>
                      <a:rPr lang="en-US" sz="2658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h-TH" sz="2658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th-TH" sz="2658" dirty="0">
                  <a:solidFill>
                    <a:prstClr val="black"/>
                  </a:solidFill>
                  <a:latin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EC0E00C0-AB70-40D9-A09B-01C31726E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753" y="4662129"/>
                <a:ext cx="3080462" cy="615428"/>
              </a:xfrm>
              <a:prstGeom prst="rect">
                <a:avLst/>
              </a:prstGeom>
              <a:blipFill>
                <a:blip r:embed="rId3"/>
                <a:stretch>
                  <a:fillRect l="-4158" t="-4950" b="-990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C6A965-8BEE-45A9-809D-2CF30DC10543}"/>
                  </a:ext>
                </a:extLst>
              </p:cNvPr>
              <p:cNvSpPr txBox="1"/>
              <p:nvPr/>
            </p:nvSpPr>
            <p:spPr>
              <a:xfrm>
                <a:off x="8636754" y="5214491"/>
                <a:ext cx="2781555" cy="898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759347">
                  <a:defRPr/>
                </a:pPr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From EMC</a:t>
                </a:r>
              </a:p>
              <a:p>
                <a:pPr defTabSz="759347">
                  <a:defRPr/>
                </a:pPr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e: </a:t>
                </a:r>
                <a:r>
                  <a:rPr lang="en-US" sz="1661" dirty="0">
                    <a:solidFill>
                      <a:prstClr val="black"/>
                    </a:solidFill>
                    <a:latin typeface="Aptos" panose="0211000402020202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6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𝑑𝑒𝑝𝑜𝑠𝑖𝑡</m:t>
                        </m:r>
                      </m:sub>
                    </m:sSub>
                  </m:oMath>
                </a14:m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&gt; 1.0 GeV</a:t>
                </a:r>
              </a:p>
              <a:p>
                <a:pPr defTabSz="759347">
                  <a:defRPr/>
                </a:pPr>
                <a14:m>
                  <m:oMath xmlns:m="http://schemas.openxmlformats.org/officeDocument/2006/math">
                    <m:r>
                      <a:rPr lang="en-US" sz="166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6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61" dirty="0">
                    <a:solidFill>
                      <a:srgbClr val="836967"/>
                    </a:solidFill>
                    <a:latin typeface="Aptos" panose="0211000402020202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6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𝑑𝑒𝑝𝑜𝑠𝑖𝑡</m:t>
                        </m:r>
                      </m:sub>
                    </m:sSub>
                    <m:r>
                      <a:rPr lang="en-US" sz="166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&lt; 0.4 GeV</a:t>
                </a:r>
                <a:endParaRPr lang="th-TH" sz="1661" dirty="0">
                  <a:solidFill>
                    <a:prstClr val="black"/>
                  </a:solidFill>
                  <a:latin typeface="Calibri Light" panose="020F03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C6A965-8BEE-45A9-809D-2CF30DC10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754" y="5214491"/>
                <a:ext cx="2781555" cy="898195"/>
              </a:xfrm>
              <a:prstGeom prst="rect">
                <a:avLst/>
              </a:prstGeom>
              <a:blipFill>
                <a:blip r:embed="rId4"/>
                <a:stretch>
                  <a:fillRect l="-1535" t="-2703" b="-473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A6BA388-2E47-4903-9E83-8BC48308966D}"/>
              </a:ext>
            </a:extLst>
          </p:cNvPr>
          <p:cNvSpPr txBox="1"/>
          <p:nvPr/>
        </p:nvSpPr>
        <p:spPr>
          <a:xfrm>
            <a:off x="3583683" y="477318"/>
            <a:ext cx="4445747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9347">
              <a:lnSpc>
                <a:spcPct val="250000"/>
              </a:lnSpc>
              <a:defRPr/>
            </a:pPr>
            <a:r>
              <a:rPr lang="en-US" sz="2658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Separation of leptons</a:t>
            </a:r>
          </a:p>
        </p:txBody>
      </p:sp>
      <p:pic>
        <p:nvPicPr>
          <p:cNvPr id="6" name="Content Placeholder 5" descr="A graph of energy with red arrows&#10;&#10;Description automatically generated">
            <a:extLst>
              <a:ext uri="{FF2B5EF4-FFF2-40B4-BE49-F238E27FC236}">
                <a16:creationId xmlns:a16="http://schemas.microsoft.com/office/drawing/2014/main" id="{5E1AD17B-D1F4-4BA9-A5CA-CA449447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791507"/>
            <a:ext cx="7027612" cy="441438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B9D9CA-9DD1-49C7-B9B1-5F6164689F42}"/>
              </a:ext>
            </a:extLst>
          </p:cNvPr>
          <p:cNvSpPr/>
          <p:nvPr/>
        </p:nvSpPr>
        <p:spPr>
          <a:xfrm>
            <a:off x="7840451" y="1978979"/>
            <a:ext cx="3661596" cy="234235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ln w="38100">
                <a:solidFill>
                  <a:prstClr val="black"/>
                </a:solidFill>
              </a:ln>
              <a:noFill/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12" name="Picture 11" descr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 title="IguanaTex Bitmap Display">
            <a:extLst>
              <a:ext uri="{FF2B5EF4-FFF2-40B4-BE49-F238E27FC236}">
                <a16:creationId xmlns:a16="http://schemas.microsoft.com/office/drawing/2014/main" id="{1014F51C-B1DE-4DF1-A195-F97B3D1202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0" y="2125592"/>
            <a:ext cx="3204301" cy="20992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9DF5C-24E5-465E-BCC4-951F30CE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59CB-A6BE-41D1-B85C-2A22925F8CE0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C6CED-9E9E-49CD-ACCC-F855DED4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209787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906F90-7A1E-415D-8DB4-06ACA0872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0"/>
          <a:stretch/>
        </p:blipFill>
        <p:spPr>
          <a:xfrm>
            <a:off x="0" y="103948"/>
            <a:ext cx="8133945" cy="49145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00AE7-09AA-405D-9C40-109CF95C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6</a:t>
            </a:fld>
            <a:endParaRPr lang="th-T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454871-DA2C-4BFC-ABF0-AC2388B14B86}"/>
                  </a:ext>
                </a:extLst>
              </p:cNvPr>
              <p:cNvSpPr txBox="1"/>
              <p:nvPr/>
            </p:nvSpPr>
            <p:spPr>
              <a:xfrm>
                <a:off x="1385741" y="5018516"/>
                <a:ext cx="5740923" cy="2166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Additional cuts</a:t>
                </a:r>
              </a:p>
              <a:p>
                <a:pPr marL="514350" marR="0" lvl="0" indent="-51435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χ</m:t>
                        </m:r>
                      </m:e>
                      <m:sup>
                        <m: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&lt; 40</a:t>
                </a: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.</a:t>
                </a:r>
              </a:p>
              <a:p>
                <a:pPr marL="514350" marR="0" lvl="0" indent="-514350" algn="l" defTabSz="914400" rtl="0" eaLnBrk="1" fontAlgn="auto" latinLnBrk="0" hangingPunct="1"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3.097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0.020 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454871-DA2C-4BFC-ABF0-AC2388B14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741" y="5018516"/>
                <a:ext cx="5740923" cy="2166619"/>
              </a:xfrm>
              <a:prstGeom prst="rect">
                <a:avLst/>
              </a:prstGeom>
              <a:blipFill>
                <a:blip r:embed="rId3"/>
                <a:stretch>
                  <a:fillRect l="-1699" t="-224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7834040-BC72-4CA2-869E-5893CDC8C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0537" y="3751868"/>
            <a:ext cx="5078298" cy="2900166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B6B3ADA-0635-4934-A0EB-90EB60CD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38EE-71AE-4077-9667-D164E1A05C83}" type="datetime3">
              <a:rPr lang="en-US" smtClean="0"/>
              <a:t>16 September 2025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425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592204-07AA-4FCE-9890-AF7AE76C2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01" y="640911"/>
            <a:ext cx="6464845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42E1C-D7EB-4A5F-93FF-493E7816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7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F32FCA-2524-431F-BA88-8C7AD9D21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" r="3540" b="35206"/>
          <a:stretch/>
        </p:blipFill>
        <p:spPr>
          <a:xfrm>
            <a:off x="6742049" y="1890416"/>
            <a:ext cx="5148402" cy="20299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4B61E9-05ED-4A12-BF47-F4E4880608AE}"/>
                  </a:ext>
                </a:extLst>
              </p:cNvPr>
              <p:cNvSpPr txBox="1"/>
              <p:nvPr/>
            </p:nvSpPr>
            <p:spPr>
              <a:xfrm>
                <a:off x="2792692" y="5479451"/>
                <a:ext cx="6094428" cy="737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f>
                          <m:fPr>
                            <m:type m:val="li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den>
                        </m:f>
                      </m:sub>
                    </m:sSub>
                    <m: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510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|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4B61E9-05ED-4A12-BF47-F4E488060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92" y="5479451"/>
                <a:ext cx="6094428" cy="737638"/>
              </a:xfrm>
              <a:prstGeom prst="rect">
                <a:avLst/>
              </a:prstGeom>
              <a:blipFill>
                <a:blip r:embed="rId5"/>
                <a:stretch>
                  <a:fillRect l="-2100" b="-1818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92D912A-6338-464A-A79E-D5299872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3AA3-07C5-46FE-9308-48BA04590DBC}" type="datetime3">
              <a:rPr lang="en-US" smtClean="0"/>
              <a:t>16 September 2025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93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6DE37-509A-40A7-ACEB-023448EE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8</a:t>
            </a:fld>
            <a:endParaRPr lang="th-TH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58ECC80-AFB0-4A65-AE2B-D83D7EF8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C30F-DEEC-4207-989B-9F9675692CEA}" type="datetime3">
              <a:rPr lang="en-US" smtClean="0"/>
              <a:t>16 September 2025</a:t>
            </a:fld>
            <a:endParaRPr lang="th-TH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A91D0-CEE6-4AF0-A9EB-8D2CBC3C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568" y="136525"/>
            <a:ext cx="5150347" cy="34869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0E6AE0-F906-4C2C-A5BF-1E19780AB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1"/>
          <a:stretch/>
        </p:blipFill>
        <p:spPr>
          <a:xfrm>
            <a:off x="2910500" y="3429000"/>
            <a:ext cx="5090501" cy="3429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990824-518F-4F60-8585-1077DF6B4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49" y="-10433"/>
            <a:ext cx="4984619" cy="3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5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ECD7-BECC-4483-8DB5-67A25987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flow</a:t>
            </a:r>
            <a:endParaRPr lang="th-TH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2F9817-359E-4332-81B7-829DF9DDC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11983"/>
            <a:ext cx="8226158" cy="32869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A0465-1455-4F90-BA45-C9426CF5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16 September 2025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9213E-71D6-4BB5-B4B5-D71BD247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9577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4.297"/>
  <p:tag name="ORIGINALWIDTH" val="4256.468"/>
  <p:tag name="OUTPUTTYPE" val="PNG"/>
  <p:tag name="IGUANATEXVERSION" val="160"/>
  <p:tag name="LATEXADDIN" val="\documentclass{article}&#10;\usepackage{amsmath}&#10;\usepackage{fontspec} &#10;\pagestyle{empty}&#10;\begin{document}&#10;&#10;&#10;&#10;\begin{itemize}&#10;    \item The lowest \( 1^{-+} \) light tetraquark state is around 2 GeV, which is significantly far from the observed \( \pi_{1}(1400) \), \( \pi_{1}(1600) \) and \( \eta_{1}(1855) \) state.&#10;&#10;    \item The observed state \( \pi_{1}(2015) \) is situated within the lowest \( 1^{-+} \) light tetraquark range. More experimental data and theoretical studies are essential for making unambiguous assignments.&#10;&#10;    \item The lowest \( 1^{-+} \) charmoniumlike tetraquark state is around 4.3 GeV, might be observed in \( \pi{\chi_{c1}} \), \( \eta{\chi_{c1}} \), and \( \gamma h_c \) decay processes.&#10;&#10;    \item The lowest \( 1^{-+} \) fully-charmed tetraquark state is around 6.8 GeV, may be searched in \( J/\psi h_c \) and, \( \eta_c \chi_{c1} \) decay channels.&#10;\end{itemize}&#10;&#10;&#10;&#10;&#10;&#10;&#10;\end{document}"/>
  <p:tag name="IGUANATEXSIZE" val="20"/>
  <p:tag name="IGUANATEXCURSOR" val="881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5.1594"/>
  <p:tag name="ORIGINALWIDTH" val="1106.862"/>
  <p:tag name="OUTPUTTYPE" val="PNG"/>
  <p:tag name="IGUANATEXVERSION" val="160"/>
  <p:tag name="LATEXADDIN" val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/>
  <p:tag name="IGUANATEXSIZE" val="20"/>
  <p:tag name="IGUANATEXCURSOR" val="283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2005.999"/>
  <p:tag name="OUTPUTTYPE" val="PNG"/>
  <p:tag name="IGUANATEXVERSION" val="160"/>
  <p:tag name="LATEXADDIN" val="\documentclass{article}&#10;\usepackage{amsmath}&#10;\pagestyle{empty}&#10;\begin{document}&#10;&#10;&#10;$\gamma \gamma \gamma \pi^+ \pi^- e^+ e^- \quad \text{or} \quad \gamma \gamma \gamma \pi^+ \pi^- \mu^+ \mu^-&#10;$&#10;&#10;\end{document}"/>
  <p:tag name="IGUANATEXSIZE" val="20"/>
  <p:tag name="IGUANATEXCURSOR" val="191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5.1594"/>
  <p:tag name="ORIGINALWIDTH" val="1106.862"/>
  <p:tag name="OUTPUTTYPE" val="PNG"/>
  <p:tag name="IGUANATEXVERSION" val="160"/>
  <p:tag name="LATEXADDIN" val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/>
  <p:tag name="IGUANATEXSIZE" val="20"/>
  <p:tag name="IGUANATEXCURSOR" val="283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263</Words>
  <Application>Microsoft Office PowerPoint</Application>
  <PresentationFormat>Widescreen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Cambria Math</vt:lpstr>
      <vt:lpstr>TH Sarabun New</vt:lpstr>
      <vt:lpstr>1_ธีมของ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Cut flow</vt:lpstr>
      <vt:lpstr>Next to do</vt:lpstr>
      <vt:lpstr>Run more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NATTAPAT TAGSINSIT</dc:creator>
  <cp:lastModifiedBy>NATTAPAT TAGSINSIT</cp:lastModifiedBy>
  <cp:revision>102</cp:revision>
  <dcterms:created xsi:type="dcterms:W3CDTF">2021-11-14T14:33:03Z</dcterms:created>
  <dcterms:modified xsi:type="dcterms:W3CDTF">2025-09-16T09:56:38Z</dcterms:modified>
</cp:coreProperties>
</file>