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65" r:id="rId2"/>
    <p:sldId id="294" r:id="rId3"/>
    <p:sldId id="256" r:id="rId4"/>
    <p:sldId id="257" r:id="rId5"/>
    <p:sldId id="261" r:id="rId6"/>
    <p:sldId id="262" r:id="rId7"/>
    <p:sldId id="263" r:id="rId8"/>
    <p:sldId id="258" r:id="rId9"/>
    <p:sldId id="259" r:id="rId10"/>
    <p:sldId id="260" r:id="rId11"/>
    <p:sldId id="264" r:id="rId12"/>
    <p:sldId id="295" r:id="rId13"/>
    <p:sldId id="296" r:id="rId14"/>
    <p:sldId id="297" r:id="rId15"/>
    <p:sldId id="299" r:id="rId16"/>
    <p:sldId id="301" r:id="rId17"/>
    <p:sldId id="300" r:id="rId18"/>
    <p:sldId id="298" r:id="rId19"/>
    <p:sldId id="302" r:id="rId20"/>
    <p:sldId id="303" r:id="rId21"/>
    <p:sldId id="304" r:id="rId22"/>
    <p:sldId id="305" r:id="rId23"/>
    <p:sldId id="306" r:id="rId24"/>
    <p:sldId id="307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08"/>
    <p:restoredTop sz="94674"/>
  </p:normalViewPr>
  <p:slideViewPr>
    <p:cSldViewPr snapToGrid="0">
      <p:cViewPr varScale="1">
        <p:scale>
          <a:sx n="112" d="100"/>
          <a:sy n="112" d="100"/>
        </p:scale>
        <p:origin x="208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09FD9-ED2E-D24C-ABA7-13FB48D91EC9}" type="datetimeFigureOut">
              <a:rPr kumimoji="1" lang="zh-CN" altLang="en-US" smtClean="0"/>
              <a:t>2025/9/19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F82F5-3AF2-7B47-800A-A91E4E146C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86335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82F5-3AF2-7B47-800A-A91E4E146CDB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46857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79215B-A49D-AC79-1E49-6998B672DD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4887003-534A-2E17-011F-85897898EA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265FA5-24D6-7FCC-79B3-8302B42C7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78F8-FE67-A842-9249-6D80E6B56A8F}" type="datetimeFigureOut">
              <a:rPr kumimoji="1" lang="zh-CN" altLang="en-US" smtClean="0"/>
              <a:t>2025/9/19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E0A154-D0E1-5E3A-A466-30F39B691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BA84E2-EAA7-E40A-7386-173A7C2BA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608B-2395-B84F-908E-9B40C055B2A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17804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A67601-B263-665C-854C-49DA39FA4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A818B5-5A3C-4C44-0213-F2D5CACCB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F1A9B5-F60C-91E1-0053-7796616AC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78F8-FE67-A842-9249-6D80E6B56A8F}" type="datetimeFigureOut">
              <a:rPr kumimoji="1" lang="zh-CN" altLang="en-US" smtClean="0"/>
              <a:t>2025/9/19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D3FC89-5156-64EC-9ABD-FB46C74FF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3E32F9-7F51-BA6C-7F70-414CF9B4E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608B-2395-B84F-908E-9B40C055B2A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00010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97DACC0-9ADE-51BD-3FE7-918418F146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0A124E-55F6-ED97-62E0-5BC81F9A8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C7B8EC-088F-D785-BA26-0A1FFABCA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78F8-FE67-A842-9249-6D80E6B56A8F}" type="datetimeFigureOut">
              <a:rPr kumimoji="1" lang="zh-CN" altLang="en-US" smtClean="0"/>
              <a:t>2025/9/19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F3A291-142A-E1CE-0C42-658D4D7B7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1D9464-3255-B8D1-C80A-56F91C9DB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608B-2395-B84F-908E-9B40C055B2A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535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6E863F-6BAA-CAA2-75BB-9A12156D2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6E7EAA-0268-8B70-0F76-2B3F086F0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8D18DD-0B14-2588-1B33-44E2005C1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78F8-FE67-A842-9249-6D80E6B56A8F}" type="datetimeFigureOut">
              <a:rPr kumimoji="1" lang="zh-CN" altLang="en-US" smtClean="0"/>
              <a:t>2025/9/19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0B2532-AFAF-B090-A917-1549D1C5E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3B0D59-D190-85D6-E215-ADF7A13DB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608B-2395-B84F-908E-9B40C055B2A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4691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6ED5FA-F17D-18CF-20E5-E7741CFB4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6A3D297-66F4-C9AF-1192-7E196CD9F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8C5AB8-1FAD-97BA-B6AA-C35F7A2A2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78F8-FE67-A842-9249-6D80E6B56A8F}" type="datetimeFigureOut">
              <a:rPr kumimoji="1" lang="zh-CN" altLang="en-US" smtClean="0"/>
              <a:t>2025/9/19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B87D97-7B7E-BB34-7D9D-EC9192A29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FBDF9C-86EB-DB30-AC65-D766115A3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608B-2395-B84F-908E-9B40C055B2A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127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F93C13-DD0F-A17B-492A-9D0DBAF32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36382F-67C7-06CF-5871-79026510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99A2015-BF37-BF77-054D-30D327588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A3A75EC-9954-23DA-D7D3-D8E2FE2CC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78F8-FE67-A842-9249-6D80E6B56A8F}" type="datetimeFigureOut">
              <a:rPr kumimoji="1" lang="zh-CN" altLang="en-US" smtClean="0"/>
              <a:t>2025/9/19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2BE371-08BB-7DED-3329-815EE2BA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178FC2C-BA10-FCED-C1AF-DBF8C56AC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608B-2395-B84F-908E-9B40C055B2A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96593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CFA2A9-8AA6-E676-4A19-3614B8CB7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3863301-D967-2029-32A0-1D7CAF133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087F95F-EE2A-C4E0-4DD1-903CB6B84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C301B2A-E52A-9D22-71F7-48B2CC76C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2E6FA47-B5E7-46B9-1BD0-CF77D5E2B0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A11F42B-E77B-F046-C47D-55B6E1B87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78F8-FE67-A842-9249-6D80E6B56A8F}" type="datetimeFigureOut">
              <a:rPr kumimoji="1" lang="zh-CN" altLang="en-US" smtClean="0"/>
              <a:t>2025/9/19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CE99A43-133C-1CA4-6CF6-E2345DFED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91C619-4CF3-BB1C-ECB4-83E3453B8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608B-2395-B84F-908E-9B40C055B2A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5007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B9AA29-9C4C-B7B5-01B9-C49BE6F1A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BD55279-2A7B-2E8B-1C3D-303706ED7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78F8-FE67-A842-9249-6D80E6B56A8F}" type="datetimeFigureOut">
              <a:rPr kumimoji="1" lang="zh-CN" altLang="en-US" smtClean="0"/>
              <a:t>2025/9/19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E9B1B76-2140-9826-74AA-88D40956A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38EF12-C71A-1A65-53ED-371CF5EE6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608B-2395-B84F-908E-9B40C055B2A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2428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7895BDC-D797-BB6C-D0F9-5C4CCE17B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78F8-FE67-A842-9249-6D80E6B56A8F}" type="datetimeFigureOut">
              <a:rPr kumimoji="1" lang="zh-CN" altLang="en-US" smtClean="0"/>
              <a:t>2025/9/19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BFDE15A-CA1E-04E8-B19C-4CBF63733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CFFA848-8CD1-7901-0FBD-B3220573E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608B-2395-B84F-908E-9B40C055B2A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3668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0CC408-C11A-CDDC-DAB1-744D0045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4A69F6-E537-964E-7533-A35D12878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E771E8A-12BA-60A7-CBD5-2D68FE0B6E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79444CD-4065-B50C-7922-B85C7BD77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78F8-FE67-A842-9249-6D80E6B56A8F}" type="datetimeFigureOut">
              <a:rPr kumimoji="1" lang="zh-CN" altLang="en-US" smtClean="0"/>
              <a:t>2025/9/19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1B3E43-EC93-4C24-5D29-73A776473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1722267-9BE2-15D4-8AE6-0E91F1E40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608B-2395-B84F-908E-9B40C055B2A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315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BEF9A3-2407-2F0A-8DA3-300B9C3A8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66936AE-F7FD-EDC7-97B2-926B9F1725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87C0448-DD2E-29D5-30FE-E1A5BC15D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AB81DB9-76D4-2FD6-9672-9787536B2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78F8-FE67-A842-9249-6D80E6B56A8F}" type="datetimeFigureOut">
              <a:rPr kumimoji="1" lang="zh-CN" altLang="en-US" smtClean="0"/>
              <a:t>2025/9/19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93ED5B0-B2A1-4A91-145B-DBFCA66CC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831AFD-6768-7692-37D9-B81FF3FB1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608B-2395-B84F-908E-9B40C055B2A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59283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F855234-58DC-857E-D36A-44D2DC9BF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44283AE-B302-7518-C7BC-47B3E27A7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AAA4A5-A59E-995D-FB12-721F59BCD8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778F8-FE67-A842-9249-6D80E6B56A8F}" type="datetimeFigureOut">
              <a:rPr kumimoji="1" lang="zh-CN" altLang="en-US" smtClean="0"/>
              <a:t>2025/9/19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DAACA7-73CC-1D68-EF00-E07ECE265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4E743A-448F-85AF-DE50-F9FD01B753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C608B-2395-B84F-908E-9B40C055B2A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1026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81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7751DF7-8670-7810-E560-AF3F7C7A7C20}"/>
                  </a:ext>
                </a:extLst>
              </p:cNvPr>
              <p:cNvSpPr txBox="1"/>
              <p:nvPr/>
            </p:nvSpPr>
            <p:spPr>
              <a:xfrm>
                <a:off x="2940167" y="2174790"/>
                <a:ext cx="63116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36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Study of </a:t>
                </a:r>
                <a14:m>
                  <m:oMath xmlns:m="http://schemas.openxmlformats.org/officeDocument/2006/math">
                    <m:r>
                      <a:rPr kumimoji="1" lang="en-US" altLang="zh-CN" sz="360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𝛾𝛾</m:t>
                    </m:r>
                    <m:r>
                      <a:rPr kumimoji="1" lang="en-US" altLang="zh-CN" sz="360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kumimoji="1" lang="en-US" altLang="zh-CN" sz="360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𝛾𝜓</m:t>
                    </m:r>
                    <m:r>
                      <a:rPr kumimoji="1" lang="en-US" altLang="zh-CN" sz="36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(2</m:t>
                    </m:r>
                    <m:r>
                      <a:rPr kumimoji="1" lang="en-US" altLang="zh-CN" sz="36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kumimoji="1" lang="en-US" altLang="zh-CN" sz="36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1" lang="en-US" altLang="zh-CN" sz="36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</a:t>
                </a:r>
                <a:r>
                  <a:rPr kumimoji="1" lang="en-US" altLang="zh-CN" sz="3600" dirty="0" err="1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BelleII</a:t>
                </a:r>
                <a:endParaRPr kumimoji="1" lang="zh-CN" altLang="en-US" sz="36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7751DF7-8670-7810-E560-AF3F7C7A7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167" y="2174790"/>
                <a:ext cx="6311663" cy="646331"/>
              </a:xfrm>
              <a:prstGeom prst="rect">
                <a:avLst/>
              </a:prstGeom>
              <a:blipFill>
                <a:blip r:embed="rId2"/>
                <a:stretch>
                  <a:fillRect l="-3012" t="-15385" r="-2209" b="-32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5861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443D941-C536-683B-F7FC-E9B3AF01B4A8}"/>
              </a:ext>
            </a:extLst>
          </p:cNvPr>
          <p:cNvSpPr txBox="1"/>
          <p:nvPr/>
        </p:nvSpPr>
        <p:spPr>
          <a:xfrm>
            <a:off x="383059" y="0"/>
            <a:ext cx="2965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Data-MC agreement</a:t>
            </a:r>
            <a:endParaRPr kumimoji="1" lang="zh-CN" altLang="en-US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4C2CE77-9E2B-3882-1079-4FB6D407E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18000"/>
            <a:ext cx="4080000" cy="306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7F76CF9-9973-5229-CCDB-456A7BFA1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332"/>
            <a:ext cx="4080000" cy="3060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9F64A81-86A9-12AF-2C3C-C9B897200631}"/>
              </a:ext>
            </a:extLst>
          </p:cNvPr>
          <p:cNvSpPr txBox="1"/>
          <p:nvPr/>
        </p:nvSpPr>
        <p:spPr>
          <a:xfrm>
            <a:off x="1458097" y="1136821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</a:t>
            </a:r>
            <a:endParaRPr kumimoji="1"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B067BBA-A432-BE53-D4CD-6B549462F58F}"/>
              </a:ext>
            </a:extLst>
          </p:cNvPr>
          <p:cNvSpPr txBox="1"/>
          <p:nvPr/>
        </p:nvSpPr>
        <p:spPr>
          <a:xfrm>
            <a:off x="1458097" y="4192155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</a:t>
            </a:r>
            <a:endParaRPr kumimoji="1"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9B36F2E-8DED-3400-CEA1-6B58D603B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0000" y="369332"/>
            <a:ext cx="4080000" cy="306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291D34D-3733-091E-D812-9DDD880F70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0000" y="3609332"/>
            <a:ext cx="4080000" cy="3060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1F83EE3-0064-B1BE-4666-2A2362C69A64}"/>
              </a:ext>
            </a:extLst>
          </p:cNvPr>
          <p:cNvSpPr txBox="1"/>
          <p:nvPr/>
        </p:nvSpPr>
        <p:spPr>
          <a:xfrm>
            <a:off x="5489804" y="1136821"/>
            <a:ext cx="1825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mumu</a:t>
            </a:r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</a:t>
            </a:r>
            <a:endParaRPr kumimoji="1"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B5D31B1-B04D-8C16-E6D7-756F29B6430C}"/>
              </a:ext>
            </a:extLst>
          </p:cNvPr>
          <p:cNvSpPr txBox="1"/>
          <p:nvPr/>
        </p:nvSpPr>
        <p:spPr>
          <a:xfrm>
            <a:off x="5489805" y="4192155"/>
            <a:ext cx="1615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mumu</a:t>
            </a:r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</a:t>
            </a:r>
            <a:endParaRPr kumimoji="1"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F80A73B-D2D1-7B1C-707D-273BECF888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2000" y="3618000"/>
            <a:ext cx="4080000" cy="306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2C4E31B-B2BE-A939-F40F-E19F9A3C87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2000" y="364957"/>
            <a:ext cx="4080000" cy="306000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8BF2036E-FFA4-15D2-3D05-BD2BE3FFEE4E}"/>
              </a:ext>
            </a:extLst>
          </p:cNvPr>
          <p:cNvSpPr txBox="1"/>
          <p:nvPr/>
        </p:nvSpPr>
        <p:spPr>
          <a:xfrm>
            <a:off x="9118573" y="4192155"/>
            <a:ext cx="1615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mode</a:t>
            </a:r>
            <a:endParaRPr kumimoji="1"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51C7EA0-ED4B-0541-EE84-0802353F6197}"/>
              </a:ext>
            </a:extLst>
          </p:cNvPr>
          <p:cNvSpPr txBox="1"/>
          <p:nvPr/>
        </p:nvSpPr>
        <p:spPr>
          <a:xfrm>
            <a:off x="9152108" y="1136821"/>
            <a:ext cx="1615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mode</a:t>
            </a:r>
            <a:endParaRPr kumimoji="1"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619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92FD786-3E8D-6CA3-5F15-CC6503FDDC31}"/>
              </a:ext>
            </a:extLst>
          </p:cNvPr>
          <p:cNvSpPr txBox="1"/>
          <p:nvPr/>
        </p:nvSpPr>
        <p:spPr>
          <a:xfrm>
            <a:off x="5029200" y="1482812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/>
              <a:t>FOM</a:t>
            </a:r>
            <a:r>
              <a:rPr kumimoji="1" lang="zh-CN" altLang="en-US" sz="2800" b="1" dirty="0"/>
              <a:t>优化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30C7F01-9F9A-821B-AC74-43069C78A31B}"/>
              </a:ext>
            </a:extLst>
          </p:cNvPr>
          <p:cNvSpPr txBox="1"/>
          <p:nvPr/>
        </p:nvSpPr>
        <p:spPr>
          <a:xfrm>
            <a:off x="2003853" y="2848399"/>
            <a:ext cx="81842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1.</a:t>
            </a:r>
            <a:r>
              <a:rPr kumimoji="1" lang="zh-CN" altLang="en-US" dirty="0"/>
              <a:t>重点优化</a:t>
            </a:r>
            <a:r>
              <a:rPr kumimoji="1" lang="en-US" altLang="zh-CN" dirty="0"/>
              <a:t>gamma_E,m2Recoil,</a:t>
            </a:r>
            <a:r>
              <a:rPr kumimoji="1" lang="zh-CN" altLang="en-US" dirty="0"/>
              <a:t>以及</a:t>
            </a:r>
            <a:r>
              <a:rPr kumimoji="1" lang="en-US" altLang="zh-CN" dirty="0"/>
              <a:t>psi(2S)</a:t>
            </a:r>
            <a:r>
              <a:rPr kumimoji="1" lang="zh-CN" altLang="en-US" dirty="0"/>
              <a:t>和</a:t>
            </a:r>
            <a:r>
              <a:rPr kumimoji="1" lang="en-US" altLang="zh-CN" dirty="0"/>
              <a:t>gamma psi(2S)</a:t>
            </a:r>
            <a:r>
              <a:rPr kumimoji="1" lang="zh-CN" altLang="en-US" dirty="0"/>
              <a:t>横动量，其他选择条件暂时保持与</a:t>
            </a:r>
            <a:r>
              <a:rPr kumimoji="1" lang="en-US" altLang="zh-CN" dirty="0"/>
              <a:t>belle</a:t>
            </a:r>
            <a:r>
              <a:rPr kumimoji="1" lang="zh-CN" altLang="en-US" dirty="0"/>
              <a:t>一致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2.</a:t>
            </a:r>
            <a:r>
              <a:rPr kumimoji="1" lang="zh-CN" altLang="en-US" dirty="0"/>
              <a:t>前两个变量通过</a:t>
            </a:r>
            <a:r>
              <a:rPr kumimoji="1" lang="en-US" altLang="zh-CN" dirty="0" err="1"/>
              <a:t>ponzi</a:t>
            </a:r>
            <a:r>
              <a:rPr kumimoji="1" lang="en-US" altLang="zh-CN" dirty="0"/>
              <a:t>-FOM</a:t>
            </a:r>
            <a:r>
              <a:rPr kumimoji="1" lang="zh-CN" altLang="en-US" dirty="0"/>
              <a:t>优化</a:t>
            </a:r>
            <a:r>
              <a:rPr kumimoji="1" lang="en-US" altLang="zh-CN" dirty="0"/>
              <a:t>(a</a:t>
            </a:r>
            <a:r>
              <a:rPr kumimoji="1" lang="zh-CN" altLang="en-US" dirty="0"/>
              <a:t>取</a:t>
            </a:r>
            <a:r>
              <a:rPr kumimoji="1" lang="en-US" altLang="zh-CN" dirty="0"/>
              <a:t>3)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3.</a:t>
            </a:r>
            <a:r>
              <a:rPr kumimoji="1" lang="zh-CN" altLang="en-US" dirty="0"/>
              <a:t>后面两个横动量用</a:t>
            </a:r>
            <a:r>
              <a:rPr kumimoji="1" lang="en-US" altLang="zh-CN" dirty="0"/>
              <a:t>MVA</a:t>
            </a:r>
            <a:r>
              <a:rPr kumimoji="1" lang="zh-CN" altLang="en-US" dirty="0"/>
              <a:t>来优化再分别投影</a:t>
            </a:r>
          </a:p>
        </p:txBody>
      </p:sp>
    </p:spTree>
    <p:extLst>
      <p:ext uri="{BB962C8B-B14F-4D97-AF65-F5344CB8AC3E}">
        <p14:creationId xmlns:p14="http://schemas.microsoft.com/office/powerpoint/2010/main" val="2495677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145F5F8-F8C0-451A-ECF4-B422A5FE3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1" y="819284"/>
            <a:ext cx="5510769" cy="3960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30E7C86A-CA0F-DA8E-50B4-391CE1270A60}"/>
              </a:ext>
            </a:extLst>
          </p:cNvPr>
          <p:cNvSpPr txBox="1"/>
          <p:nvPr/>
        </p:nvSpPr>
        <p:spPr>
          <a:xfrm>
            <a:off x="2301995" y="5006340"/>
            <a:ext cx="1577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m2Recoil&gt;10</a:t>
            </a:r>
            <a:endParaRPr kumimoji="1"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BBF0DDE-FA6D-42FD-8EF0-AB41008DCF68}"/>
              </a:ext>
            </a:extLst>
          </p:cNvPr>
          <p:cNvSpPr txBox="1"/>
          <p:nvPr/>
        </p:nvSpPr>
        <p:spPr>
          <a:xfrm>
            <a:off x="8055489" y="5006340"/>
            <a:ext cx="2091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/>
              <a:t>Gamma_E</a:t>
            </a:r>
            <a:r>
              <a:rPr kumimoji="1" lang="en-US" altLang="zh-CN" dirty="0"/>
              <a:t> &gt; 0.15</a:t>
            </a:r>
            <a:endParaRPr kumimoji="1"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F93C887-9A53-4203-1CF0-31884F21F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161" y="819284"/>
            <a:ext cx="5510769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B9DE04C5-783F-3A30-FC4F-DDB909912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08811" cy="3240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88845D4-C13C-29F8-3E23-CEB90842F465}"/>
              </a:ext>
            </a:extLst>
          </p:cNvPr>
          <p:cNvSpPr txBox="1"/>
          <p:nvPr/>
        </p:nvSpPr>
        <p:spPr>
          <a:xfrm>
            <a:off x="1096542" y="2377440"/>
            <a:ext cx="2315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MVA_3922&gt;0.80?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708530E-BA87-905E-B3A6-62A898EED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717" y="3479282"/>
            <a:ext cx="4508811" cy="324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8B6BA99-9BE3-6CE8-5A71-C69A9FCA8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7551" y="3479282"/>
            <a:ext cx="4508811" cy="3240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FC8A49F-4EB5-5A57-16A3-3193835AC180}"/>
              </a:ext>
            </a:extLst>
          </p:cNvPr>
          <p:cNvSpPr txBox="1"/>
          <p:nvPr/>
        </p:nvSpPr>
        <p:spPr>
          <a:xfrm>
            <a:off x="8164093" y="3947076"/>
            <a:ext cx="2315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MVA_3922&gt;0.90</a:t>
            </a:r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CCADE5D-B382-BA2D-24A1-530ED82BEFCE}"/>
              </a:ext>
            </a:extLst>
          </p:cNvPr>
          <p:cNvSpPr txBox="1"/>
          <p:nvPr/>
        </p:nvSpPr>
        <p:spPr>
          <a:xfrm>
            <a:off x="2906213" y="3947076"/>
            <a:ext cx="2315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MVA_3922&gt;0.80</a:t>
            </a:r>
            <a:endParaRPr kumimoji="1"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398D667-427F-682C-7C9D-7559F384A6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809" y="270000"/>
            <a:ext cx="3757343" cy="270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350EE36-53B1-BC1F-4BA5-E4BC4FD804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4997" y="270000"/>
            <a:ext cx="3757343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33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D87B355-0236-935C-266C-9EECCD337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744" y="189000"/>
            <a:ext cx="4508811" cy="324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01F71B3-8B97-0882-D516-8B3FA49A8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447" y="189000"/>
            <a:ext cx="4508811" cy="324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FB769A7-551D-CF7C-CB2E-BAB1BD747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44" y="3618000"/>
            <a:ext cx="4508811" cy="32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FA56C66C-5072-56B3-BB68-9FDEFFD960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9926776"/>
                  </p:ext>
                </p:extLst>
              </p:nvPr>
            </p:nvGraphicFramePr>
            <p:xfrm>
              <a:off x="7098030" y="3977640"/>
              <a:ext cx="3551293" cy="2560320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1539613">
                      <a:extLst>
                        <a:ext uri="{9D8B030D-6E8A-4147-A177-3AD203B41FA5}">
                          <a16:colId xmlns:a16="http://schemas.microsoft.com/office/drawing/2014/main" val="3302347665"/>
                        </a:ext>
                      </a:extLst>
                    </a:gridCol>
                    <a:gridCol w="2011680">
                      <a:extLst>
                        <a:ext uri="{9D8B030D-6E8A-4147-A177-3AD203B41FA5}">
                          <a16:colId xmlns:a16="http://schemas.microsoft.com/office/drawing/2014/main" val="4031715051"/>
                        </a:ext>
                      </a:extLst>
                    </a:gridCol>
                  </a:tblGrid>
                  <a:tr h="187779"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重建效率：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4604136"/>
                      </a:ext>
                    </a:extLst>
                  </a:tr>
                  <a:tr h="187779"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𝐵𝑒𝑙𝑙𝑒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a:fld id="{825F15A7-03F4-43D7-82C5-3E23DA2F108C}" type="mathplaceholder">
                                  <a:rPr lang="zh-CN" altLang="en-US" i="1" smtClean="0">
                                    <a:latin typeface="Cambria Math" panose="02040503050406030204" pitchFamily="18" charset="0"/>
                                  </a:rPr>
                                  <a:t>在此处键入公式。</a:t>
                                </a:fl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7998484"/>
                      </a:ext>
                    </a:extLst>
                  </a:tr>
                  <a:tr h="1877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𝑠𝑖𝑔𝑛𝑎𝑙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(3930)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12.29%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2902843"/>
                      </a:ext>
                    </a:extLst>
                  </a:tr>
                  <a:tr h="1877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𝑖𝑠𝑟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0.01%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9047707"/>
                      </a:ext>
                    </a:extLst>
                  </a:tr>
                  <a:tr h="187779"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𝐵𝑒𝑙𝑙𝑒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86076757"/>
                      </a:ext>
                    </a:extLst>
                  </a:tr>
                  <a:tr h="1877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𝑠𝑖𝑔𝑛𝑎𝑙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(3930)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14.4%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4412963"/>
                      </a:ext>
                    </a:extLst>
                  </a:tr>
                  <a:tr h="1877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𝑖𝑠𝑟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0.07%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49632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FA56C66C-5072-56B3-BB68-9FDEFFD960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9926776"/>
                  </p:ext>
                </p:extLst>
              </p:nvPr>
            </p:nvGraphicFramePr>
            <p:xfrm>
              <a:off x="7098030" y="3977640"/>
              <a:ext cx="3551293" cy="2560320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1539613">
                      <a:extLst>
                        <a:ext uri="{9D8B030D-6E8A-4147-A177-3AD203B41FA5}">
                          <a16:colId xmlns:a16="http://schemas.microsoft.com/office/drawing/2014/main" val="3302347665"/>
                        </a:ext>
                      </a:extLst>
                    </a:gridCol>
                    <a:gridCol w="2011680">
                      <a:extLst>
                        <a:ext uri="{9D8B030D-6E8A-4147-A177-3AD203B41FA5}">
                          <a16:colId xmlns:a16="http://schemas.microsoft.com/office/drawing/2014/main" val="403171505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重建效率：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4604136"/>
                      </a:ext>
                    </a:extLst>
                  </a:tr>
                  <a:tr h="365760">
                    <a:tc grid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t="-106897" r="-356" b="-50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a:fld id="{825F15A7-03F4-43D7-82C5-3E23DA2F108C}" type="mathplaceholder">
                                  <a:rPr lang="zh-CN" altLang="en-US" i="1" smtClean="0">
                                    <a:latin typeface="Cambria Math" panose="02040503050406030204" pitchFamily="18" charset="0"/>
                                  </a:rPr>
                                  <a:t>在此处键入公式。</a:t>
                                </a:fl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799848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t="-206897" r="-131148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76730" t="-206897" r="-629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290284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t="-317857" r="-131148" b="-3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76730" t="-317857" r="-629" b="-3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9047707"/>
                      </a:ext>
                    </a:extLst>
                  </a:tr>
                  <a:tr h="365760">
                    <a:tc grid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t="-403448" r="-356" b="-20344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8607675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t="-503448" r="-131148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76730" t="-503448" r="-629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441296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t="-603448" r="-131148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76730" t="-603448" r="-629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96323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27988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7751DF7-8670-7810-E560-AF3F7C7A7C20}"/>
                  </a:ext>
                </a:extLst>
              </p:cNvPr>
              <p:cNvSpPr txBox="1"/>
              <p:nvPr/>
            </p:nvSpPr>
            <p:spPr>
              <a:xfrm>
                <a:off x="2940167" y="2174790"/>
                <a:ext cx="63116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36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Study of </a:t>
                </a:r>
                <a14:m>
                  <m:oMath xmlns:m="http://schemas.openxmlformats.org/officeDocument/2006/math">
                    <m:r>
                      <a:rPr kumimoji="1" lang="en-US" altLang="zh-CN" sz="360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𝛾𝛾</m:t>
                    </m:r>
                    <m:r>
                      <a:rPr kumimoji="1" lang="en-US" altLang="zh-CN" sz="360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kumimoji="1" lang="en-US" altLang="zh-CN" sz="360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𝛾𝜓</m:t>
                    </m:r>
                    <m:r>
                      <a:rPr kumimoji="1" lang="en-US" altLang="zh-CN" sz="36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(2</m:t>
                    </m:r>
                    <m:r>
                      <a:rPr kumimoji="1" lang="en-US" altLang="zh-CN" sz="36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kumimoji="1" lang="en-US" altLang="zh-CN" sz="36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1" lang="en-US" altLang="zh-CN" sz="36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Belle</a:t>
                </a:r>
                <a:endParaRPr kumimoji="1" lang="zh-CN" altLang="en-US" sz="36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7751DF7-8670-7810-E560-AF3F7C7A7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167" y="2174790"/>
                <a:ext cx="6311663" cy="646331"/>
              </a:xfrm>
              <a:prstGeom prst="rect">
                <a:avLst/>
              </a:prstGeom>
              <a:blipFill>
                <a:blip r:embed="rId2"/>
                <a:stretch>
                  <a:fillRect l="-3012" t="-15385" b="-32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8446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CB5F0B2-5AD0-CEDE-3283-2E7795083E20}"/>
              </a:ext>
            </a:extLst>
          </p:cNvPr>
          <p:cNvSpPr txBox="1"/>
          <p:nvPr/>
        </p:nvSpPr>
        <p:spPr>
          <a:xfrm>
            <a:off x="182880" y="52859"/>
            <a:ext cx="18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Angle check</a:t>
            </a:r>
            <a:endParaRPr kumimoji="1" lang="zh-CN" altLang="en-US" sz="24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959759F-8ECF-DC07-695B-D36B137D2594}"/>
              </a:ext>
            </a:extLst>
          </p:cNvPr>
          <p:cNvSpPr txBox="1"/>
          <p:nvPr/>
        </p:nvSpPr>
        <p:spPr>
          <a:xfrm>
            <a:off x="5074639" y="114414"/>
            <a:ext cx="1966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rgbClr val="FF0000"/>
                </a:solidFill>
              </a:rPr>
              <a:t>Before rotation</a:t>
            </a:r>
            <a:endParaRPr kumimoji="1" lang="zh-CN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C342F0A-475D-3C82-9392-F7A86D190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42" y="738000"/>
            <a:ext cx="4786344" cy="306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55995D1-2803-F22E-ECC7-7E17F3F4F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666" y="675990"/>
            <a:ext cx="4738185" cy="3060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8DC233B-7A82-2C2D-928C-3C03EA41FBD5}"/>
              </a:ext>
            </a:extLst>
          </p:cNvPr>
          <p:cNvSpPr txBox="1"/>
          <p:nvPr/>
        </p:nvSpPr>
        <p:spPr>
          <a:xfrm>
            <a:off x="1125855" y="1807228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ISR MC</a:t>
            </a:r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9D0D9AC-7E6D-1594-0E9B-DA66FB6F5A04}"/>
              </a:ext>
            </a:extLst>
          </p:cNvPr>
          <p:cNvSpPr txBox="1"/>
          <p:nvPr/>
        </p:nvSpPr>
        <p:spPr>
          <a:xfrm>
            <a:off x="7240624" y="1717574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ISR MC</a:t>
            </a:r>
            <a:endParaRPr kumimoji="1"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38F7285-9326-6367-C94E-673B7425D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7666" y="3735990"/>
            <a:ext cx="4786344" cy="306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16C3DFE-48CD-8B08-4C55-5074DA15BE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1" y="3798000"/>
            <a:ext cx="4738185" cy="3060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56DCF76-821C-613D-E29B-E7C47C59B258}"/>
              </a:ext>
            </a:extLst>
          </p:cNvPr>
          <p:cNvSpPr txBox="1"/>
          <p:nvPr/>
        </p:nvSpPr>
        <p:spPr>
          <a:xfrm>
            <a:off x="1157513" y="5081324"/>
            <a:ext cx="160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Sig(3930) MC</a:t>
            </a:r>
            <a:endParaRPr kumimoji="1"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3A9E4ED-9F99-595C-2EDC-8ADEB9985C65}"/>
              </a:ext>
            </a:extLst>
          </p:cNvPr>
          <p:cNvSpPr txBox="1"/>
          <p:nvPr/>
        </p:nvSpPr>
        <p:spPr>
          <a:xfrm>
            <a:off x="7240624" y="5076298"/>
            <a:ext cx="160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Sig(3930) MC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8061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0664A6-EE04-E395-C4C2-FE5693EAC56F}"/>
              </a:ext>
            </a:extLst>
          </p:cNvPr>
          <p:cNvSpPr txBox="1"/>
          <p:nvPr/>
        </p:nvSpPr>
        <p:spPr>
          <a:xfrm>
            <a:off x="182880" y="52859"/>
            <a:ext cx="18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Angle check</a:t>
            </a:r>
            <a:endParaRPr kumimoji="1" lang="zh-CN" altLang="en-US" sz="24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ED75062-EA12-131B-2906-C474A1C3FBDF}"/>
              </a:ext>
            </a:extLst>
          </p:cNvPr>
          <p:cNvSpPr txBox="1"/>
          <p:nvPr/>
        </p:nvSpPr>
        <p:spPr>
          <a:xfrm>
            <a:off x="5074639" y="114414"/>
            <a:ext cx="1966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rgbClr val="FF0000"/>
                </a:solidFill>
              </a:rPr>
              <a:t>Before rotation</a:t>
            </a:r>
            <a:endParaRPr kumimoji="1" lang="zh-CN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FC21933-D88C-7152-464D-431B864F2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120" y="3798000"/>
            <a:ext cx="4786344" cy="306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6B5EE2E-1F31-9638-B43C-3FB48FE10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" y="3798000"/>
            <a:ext cx="4786344" cy="306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B880686-32BB-C2E7-086D-65F3F02E4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120" y="738000"/>
            <a:ext cx="4738184" cy="306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F43F6D4-4A9B-6EAA-A93E-081037C46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" y="738000"/>
            <a:ext cx="4786344" cy="3060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715DBB5-FE3A-A57B-EB83-BC056F44383E}"/>
              </a:ext>
            </a:extLst>
          </p:cNvPr>
          <p:cNvSpPr txBox="1"/>
          <p:nvPr/>
        </p:nvSpPr>
        <p:spPr>
          <a:xfrm>
            <a:off x="1125855" y="1807228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ISR MC</a:t>
            </a:r>
            <a:endParaRPr kumimoji="1"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AA735F5-A30B-A4FE-2C8A-D5572EFFD0F5}"/>
              </a:ext>
            </a:extLst>
          </p:cNvPr>
          <p:cNvSpPr txBox="1"/>
          <p:nvPr/>
        </p:nvSpPr>
        <p:spPr>
          <a:xfrm>
            <a:off x="7240624" y="1717574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ISR MC</a:t>
            </a:r>
            <a:endParaRPr kumimoji="1"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6574FF4-5F0D-40AF-8D0F-044288B5B895}"/>
              </a:ext>
            </a:extLst>
          </p:cNvPr>
          <p:cNvSpPr txBox="1"/>
          <p:nvPr/>
        </p:nvSpPr>
        <p:spPr>
          <a:xfrm>
            <a:off x="1157513" y="5081324"/>
            <a:ext cx="160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Sig(3930) MC</a:t>
            </a:r>
            <a:endParaRPr kumimoji="1"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5F5FBE9-F03D-74D7-7037-265596A3E98A}"/>
              </a:ext>
            </a:extLst>
          </p:cNvPr>
          <p:cNvSpPr txBox="1"/>
          <p:nvPr/>
        </p:nvSpPr>
        <p:spPr>
          <a:xfrm>
            <a:off x="7240624" y="5076298"/>
            <a:ext cx="160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Sig(3930) MC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0313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6D8EB40-7EB0-D2D9-A750-86B091883F85}"/>
              </a:ext>
            </a:extLst>
          </p:cNvPr>
          <p:cNvSpPr txBox="1"/>
          <p:nvPr/>
        </p:nvSpPr>
        <p:spPr>
          <a:xfrm>
            <a:off x="891540" y="0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Before rotation</a:t>
            </a:r>
            <a:endParaRPr kumimoji="1" lang="zh-CN" altLang="en-US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A771177-05EC-925B-4C93-2E18973A5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85" y="369332"/>
            <a:ext cx="4508810" cy="3240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DBCAD2B-F47D-207F-1A13-F62B8258E9AE}"/>
              </a:ext>
            </a:extLst>
          </p:cNvPr>
          <p:cNvSpPr txBox="1"/>
          <p:nvPr/>
        </p:nvSpPr>
        <p:spPr>
          <a:xfrm>
            <a:off x="7801605" y="0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after rotation</a:t>
            </a:r>
            <a:endParaRPr kumimoji="1" lang="zh-CN" altLang="en-US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21BB938-32D2-AB0B-A91D-AEF48A821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749" y="369332"/>
            <a:ext cx="4508811" cy="324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5174979-9430-5CC6-C2D7-B2B3D0FFF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750" y="3618000"/>
            <a:ext cx="4508811" cy="324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D736200-E451-6484-DCE8-E92F3BF9CD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884" y="3609332"/>
            <a:ext cx="4508811" cy="3240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A0421D9-25CD-09B2-F99D-EB12A097C467}"/>
              </a:ext>
            </a:extLst>
          </p:cNvPr>
          <p:cNvSpPr txBox="1"/>
          <p:nvPr/>
        </p:nvSpPr>
        <p:spPr>
          <a:xfrm>
            <a:off x="1031783" y="897944"/>
            <a:ext cx="160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Sig(3930) MC</a:t>
            </a:r>
            <a:endParaRPr kumimoji="1"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5837B2C-5180-931C-50C2-35BADF0471B7}"/>
              </a:ext>
            </a:extLst>
          </p:cNvPr>
          <p:cNvSpPr txBox="1"/>
          <p:nvPr/>
        </p:nvSpPr>
        <p:spPr>
          <a:xfrm>
            <a:off x="7114894" y="892918"/>
            <a:ext cx="160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Sig(3930) MC</a:t>
            </a:r>
            <a:endParaRPr kumimoji="1"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E9603AC-C158-5762-0CC5-C7743DBD39EA}"/>
              </a:ext>
            </a:extLst>
          </p:cNvPr>
          <p:cNvSpPr txBox="1"/>
          <p:nvPr/>
        </p:nvSpPr>
        <p:spPr>
          <a:xfrm>
            <a:off x="1031783" y="4366201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ISR MC</a:t>
            </a:r>
            <a:endParaRPr kumimoji="1"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20C7436-8FA0-5F1D-9C2E-7DE93586DC1A}"/>
              </a:ext>
            </a:extLst>
          </p:cNvPr>
          <p:cNvSpPr txBox="1"/>
          <p:nvPr/>
        </p:nvSpPr>
        <p:spPr>
          <a:xfrm>
            <a:off x="7146552" y="4276547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ISR MC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1196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52ABB5E-147C-486F-C87D-5409D1D16CFE}"/>
              </a:ext>
            </a:extLst>
          </p:cNvPr>
          <p:cNvSpPr txBox="1"/>
          <p:nvPr/>
        </p:nvSpPr>
        <p:spPr>
          <a:xfrm>
            <a:off x="3980075" y="98174"/>
            <a:ext cx="3888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charged tracks</a:t>
            </a:r>
            <a:endParaRPr kumimoji="1" lang="zh-CN" alt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2BC5DDC-27F8-CD9E-5A47-EC8002FAB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1394"/>
            <a:ext cx="4080000" cy="306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61A181C-D80A-2E67-DF49-980BE40FC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000" y="621394"/>
            <a:ext cx="4080000" cy="306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2BCE169-A7C8-4F74-60B7-3840A592F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000" y="621394"/>
            <a:ext cx="4080000" cy="3060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2ED04AA-27F7-1FB9-8F23-C0FD78FDEE92}"/>
              </a:ext>
            </a:extLst>
          </p:cNvPr>
          <p:cNvSpPr txBox="1"/>
          <p:nvPr/>
        </p:nvSpPr>
        <p:spPr>
          <a:xfrm>
            <a:off x="2332506" y="1966728"/>
            <a:ext cx="112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/>
              <a:t>ee</a:t>
            </a:r>
            <a:r>
              <a:rPr kumimoji="1" lang="en-US" altLang="zh-CN" dirty="0"/>
              <a:t> mode</a:t>
            </a:r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8699FC4-960F-462B-1212-4AA4D24A59C6}"/>
              </a:ext>
            </a:extLst>
          </p:cNvPr>
          <p:cNvSpPr txBox="1"/>
          <p:nvPr/>
        </p:nvSpPr>
        <p:spPr>
          <a:xfrm>
            <a:off x="6128286" y="1971068"/>
            <a:ext cx="152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/>
              <a:t>mumu</a:t>
            </a:r>
            <a:r>
              <a:rPr kumimoji="1" lang="en-US" altLang="zh-CN" dirty="0"/>
              <a:t> mode</a:t>
            </a:r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C458EA0-F144-2AC6-2531-63775CF48036}"/>
              </a:ext>
            </a:extLst>
          </p:cNvPr>
          <p:cNvSpPr txBox="1"/>
          <p:nvPr/>
        </p:nvSpPr>
        <p:spPr>
          <a:xfrm>
            <a:off x="10303026" y="1966728"/>
            <a:ext cx="1641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both mode</a:t>
            </a:r>
            <a:endParaRPr kumimoji="1"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4735754-2920-66BE-99AD-5CB86347D3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5500" y="4042602"/>
            <a:ext cx="8478188" cy="281539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4F8D123-8FC6-1AED-0C59-5E623F59E02C}"/>
              </a:ext>
            </a:extLst>
          </p:cNvPr>
          <p:cNvSpPr txBox="1"/>
          <p:nvPr/>
        </p:nvSpPr>
        <p:spPr>
          <a:xfrm>
            <a:off x="469416" y="4842062"/>
            <a:ext cx="1863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Previous belle: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073420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81B6859-6128-060F-DC51-BC9D2DFEBCF5}"/>
              </a:ext>
            </a:extLst>
          </p:cNvPr>
          <p:cNvSpPr txBox="1"/>
          <p:nvPr/>
        </p:nvSpPr>
        <p:spPr>
          <a:xfrm>
            <a:off x="4754881" y="0"/>
            <a:ext cx="2495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  <a:r>
              <a:rPr kumimoji="1" lang="zh-CN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endParaRPr kumimoji="1" lang="zh-CN" alt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E5726EF-CB93-92C7-156D-06A36793E282}"/>
                  </a:ext>
                </a:extLst>
              </p:cNvPr>
              <p:cNvSpPr txBox="1"/>
              <p:nvPr/>
            </p:nvSpPr>
            <p:spPr>
              <a:xfrm>
                <a:off x="540445" y="1298771"/>
                <a:ext cx="7723054" cy="4469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tracks: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2&lt;</m:t>
                    </m:r>
                    <m:r>
                      <m:rPr>
                        <m:sty m:val="p"/>
                      </m:rPr>
                      <a:rPr kumimoji="1" lang="en-US" altLang="zh-CN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nClean</m:t>
                    </m:r>
                    <m:r>
                      <m:rPr>
                        <m:sty m:val="p"/>
                      </m:rPr>
                      <a:rPr kumimoji="1" lang="en-US" altLang="zh-CN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ed</m:t>
                    </m:r>
                    <m:r>
                      <m:rPr>
                        <m:sty m:val="p"/>
                      </m:rPr>
                      <a:rPr kumimoji="1" lang="en-US" altLang="zh-CN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Track</m:t>
                    </m:r>
                    <m:r>
                      <m:rPr>
                        <m:sty m:val="p"/>
                      </m:rPr>
                      <a:rPr kumimoji="1" lang="en-US" altLang="zh-CN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kumimoji="1" lang="en-US" altLang="zh-CN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kumimoji="1" lang="en-US" altLang="zh-CN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dr</m:t>
                    </m:r>
                    <m:r>
                      <a:rPr kumimoji="1" lang="en-US" altLang="zh-CN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&lt;0.5</m:t>
                    </m:r>
                  </m:oMath>
                </a14:m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dz</m:t>
                    </m:r>
                    <m:r>
                      <a:rPr kumimoji="1" lang="en-US" altLang="zh-CN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&lt;2</m:t>
                    </m:r>
                  </m:oMath>
                </a14:m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ℛ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ℒ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ℒ</m:t>
                        </m:r>
                        <m:d>
                          <m:d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</m:d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ℒ</m:t>
                        </m:r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&lt;0.5</m:t>
                    </m:r>
                  </m:oMath>
                </a14:m>
                <a:endParaRPr kumimoji="1" lang="en-US" altLang="zh-CN" b="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electronID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noSVDnoTOP</m:t>
                        </m:r>
                      </m:sub>
                    </m:sSub>
                    <m: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&lt;0.9</m:t>
                    </m:r>
                  </m:oMath>
                </a14:m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p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𝑙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𝑜𝑟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electronID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noSVDnoTO</m:t>
                        </m:r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sub>
                      <m:sup>
                        <m:r>
                          <a:rPr kumimoji="1"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  <m: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&gt;0.1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and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Sup>
                      <m:sSubSupPr>
                        <m:ctrlP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electronID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noSVDnoTOP</m:t>
                        </m:r>
                      </m:sub>
                      <m:sup>
                        <m:r>
                          <a:rPr kumimoji="1"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kumimoji="1" lang="en-US" altLang="zh-CN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&gt;0.1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𝑙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kumimoji="1" lang="en-US" altLang="zh-CN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muon</m:t>
                        </m:r>
                        <m:r>
                          <m:rPr>
                            <m:sty m:val="p"/>
                          </m:rPr>
                          <a:rPr kumimoji="1" lang="en-US" altLang="zh-CN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ID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noSVDnoTO</m:t>
                        </m:r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sub>
                      <m:sup>
                        <m:r>
                          <a:rPr kumimoji="1"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  <m: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&gt;0.1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or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Sup>
                      <m:sSubSupPr>
                        <m:ctrlP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muon</m:t>
                        </m:r>
                        <m:r>
                          <m:rPr>
                            <m:sty m:val="p"/>
                          </m:rPr>
                          <a:rPr kumimoji="1" lang="en-US" altLang="zh-CN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ID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noSVDnoTOP</m:t>
                        </m:r>
                      </m:sub>
                      <m:sup>
                        <m:r>
                          <a:rPr kumimoji="1"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kumimoji="1" lang="en-US" altLang="zh-CN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&gt;0.1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𝑙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)</m:t>
                    </m:r>
                  </m:oMath>
                </a14:m>
                <a:endParaRPr kumimoji="1" lang="en-US" altLang="zh-CN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J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ψ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3.03&lt;</m:t>
                    </m:r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kumimoji="1" lang="en-US" altLang="zh-CN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kumimoji="1" lang="en-US" altLang="zh-CN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ψ</m:t>
                        </m:r>
                      </m:sub>
                    </m:sSub>
                    <m: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&lt;3.13</m:t>
                    </m:r>
                  </m:oMath>
                </a14:m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E5726EF-CB93-92C7-156D-06A36793E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45" y="1298771"/>
                <a:ext cx="7723054" cy="4469237"/>
              </a:xfrm>
              <a:prstGeom prst="rect">
                <a:avLst/>
              </a:prstGeom>
              <a:blipFill>
                <a:blip r:embed="rId2"/>
                <a:stretch>
                  <a:fillRect l="-657" t="-567" b="-2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047A1FF-460C-02B0-72EA-03A6EF5AF3BC}"/>
                  </a:ext>
                </a:extLst>
              </p:cNvPr>
              <p:cNvSpPr txBox="1"/>
              <p:nvPr/>
            </p:nvSpPr>
            <p:spPr>
              <a:xfrm>
                <a:off x="8058542" y="1298771"/>
                <a:ext cx="4041502" cy="32321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γ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sub>
                    </m:sSub>
                    <m:r>
                      <a:rPr kumimoji="1" lang="en-US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&gt;0.1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GeV</m:t>
                    </m:r>
                  </m:oMath>
                </a14:m>
                <a:endParaRPr kumimoji="1"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ψ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</m:d>
                    <m:r>
                      <a:rPr kumimoji="1"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zh-CN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ψ</m:t>
                            </m:r>
                            <m:d>
                              <m:d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zh-CN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S</m:t>
                                </m:r>
                              </m:e>
                            </m:d>
                          </m:sub>
                        </m:sSub>
                        <m:r>
                          <a:rPr kumimoji="1"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−3.686</m:t>
                        </m:r>
                      </m:e>
                    </m:d>
                    <m: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&lt;0.009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GeV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a:rPr kumimoji="1"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sub>
                      <m:sup>
                        <m:r>
                          <a:rPr kumimoji="1" lang="en-US" altLang="zh-CN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ψ</m:t>
                    </m:r>
                    <m:d>
                      <m:dPr>
                        <m:ctrlPr>
                          <a:rPr kumimoji="1"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kumimoji="1"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</m:d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kumimoji="1"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&gt;0.03(</m:t>
                    </m:r>
                    <m:r>
                      <a:rPr kumimoji="1" lang="zh-CN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暂时</m:t>
                    </m:r>
                    <m:r>
                      <a:rPr kumimoji="1" lang="zh-CN" alt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还没加</m:t>
                    </m:r>
                    <m:r>
                      <a:rPr kumimoji="1" lang="zh-CN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上</m:t>
                    </m:r>
                    <m:r>
                      <a:rPr kumimoji="1"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kumimoji="1"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γψ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CN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kumimoji="1" lang="en-US" altLang="zh-CN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sub>
                      <m:sup>
                        <m:r>
                          <a:rPr kumimoji="1" lang="en-US" altLang="zh-CN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γψ</m:t>
                    </m:r>
                    <m:d>
                      <m:dPr>
                        <m:ctrlPr>
                          <a:rPr kumimoji="1"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kumimoji="1"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</m:d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kumimoji="1"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&lt;0.2(</m:t>
                    </m:r>
                    <m:r>
                      <a:rPr kumimoji="1" lang="zh-CN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暂时</m:t>
                    </m:r>
                    <m:r>
                      <a:rPr kumimoji="1" lang="zh-CN" alt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还没加</m:t>
                    </m:r>
                    <m:r>
                      <a:rPr kumimoji="1" lang="zh-CN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上</m:t>
                    </m:r>
                    <m:r>
                      <a:rPr kumimoji="1"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kumimoji="1"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kumimoji="1" lang="en-US" altLang="zh-CN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kumimoji="1" lang="en-US" altLang="zh-CN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Recoil</m:t>
                    </m:r>
                    <m:r>
                      <a:rPr kumimoji="1" lang="en-US" altLang="zh-C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&gt;1</m:t>
                    </m:r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kumimoji="1"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3.7&lt;</m:t>
                    </m:r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γψ</m:t>
                        </m:r>
                        <m:d>
                          <m:d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kumimoji="1" lang="en-US" altLang="zh-CN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</m:d>
                      </m:sub>
                    </m:sSub>
                    <m: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&lt;4.2</m:t>
                    </m:r>
                  </m:oMath>
                </a14:m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047A1FF-460C-02B0-72EA-03A6EF5AF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542" y="1298771"/>
                <a:ext cx="4041502" cy="3232167"/>
              </a:xfrm>
              <a:prstGeom prst="rect">
                <a:avLst/>
              </a:prstGeom>
              <a:blipFill>
                <a:blip r:embed="rId3"/>
                <a:stretch>
                  <a:fillRect l="-1254" t="-784" b="-7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2500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A7EF0A7-CC96-E232-525F-A7277D6A138F}"/>
              </a:ext>
            </a:extLst>
          </p:cNvPr>
          <p:cNvSpPr txBox="1"/>
          <p:nvPr/>
        </p:nvSpPr>
        <p:spPr>
          <a:xfrm>
            <a:off x="4336968" y="-31378"/>
            <a:ext cx="3470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 Identification</a:t>
            </a:r>
            <a:endParaRPr kumimoji="1" lang="zh-CN" alt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B0D15E8-B362-9B33-AF79-5FA0E352F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810" y="396680"/>
            <a:ext cx="4320000" cy="324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5FFDCA8-9A83-3ADF-15E1-C0FFE20A0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690" y="436685"/>
            <a:ext cx="4320000" cy="3240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6EB6E81-71E5-94B3-2EE6-27F92E2820AA}"/>
              </a:ext>
            </a:extLst>
          </p:cNvPr>
          <p:cNvSpPr txBox="1"/>
          <p:nvPr/>
        </p:nvSpPr>
        <p:spPr>
          <a:xfrm>
            <a:off x="2171700" y="1748790"/>
            <a:ext cx="2205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/>
              <a:t>Jpsi</a:t>
            </a:r>
            <a:r>
              <a:rPr kumimoji="1" lang="en-US" altLang="zh-CN" dirty="0"/>
              <a:t>-&gt;</a:t>
            </a:r>
            <a:r>
              <a:rPr kumimoji="1" lang="en-US" altLang="zh-CN" dirty="0" err="1"/>
              <a:t>ll</a:t>
            </a:r>
            <a:r>
              <a:rPr kumimoji="1" lang="zh-CN" altLang="en-US" dirty="0"/>
              <a:t> </a:t>
            </a:r>
            <a:r>
              <a:rPr kumimoji="1" lang="en-US" altLang="zh-CN" dirty="0"/>
              <a:t>(</a:t>
            </a:r>
            <a:r>
              <a:rPr kumimoji="1" lang="en-US" altLang="zh-CN" dirty="0" err="1"/>
              <a:t>eID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90DE286-0BC0-3508-F52F-2B83D852AD9C}"/>
              </a:ext>
            </a:extLst>
          </p:cNvPr>
          <p:cNvSpPr txBox="1"/>
          <p:nvPr/>
        </p:nvSpPr>
        <p:spPr>
          <a:xfrm>
            <a:off x="7684770" y="1733883"/>
            <a:ext cx="2205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/>
              <a:t>Jpsi</a:t>
            </a:r>
            <a:r>
              <a:rPr kumimoji="1" lang="en-US" altLang="zh-CN" dirty="0"/>
              <a:t>-&gt;</a:t>
            </a:r>
            <a:r>
              <a:rPr kumimoji="1" lang="en-US" altLang="zh-CN" dirty="0" err="1"/>
              <a:t>ll</a:t>
            </a:r>
            <a:r>
              <a:rPr kumimoji="1" lang="zh-CN" altLang="en-US" dirty="0"/>
              <a:t> </a:t>
            </a:r>
            <a:r>
              <a:rPr kumimoji="1" lang="en-US" altLang="zh-CN" dirty="0"/>
              <a:t>(</a:t>
            </a:r>
            <a:r>
              <a:rPr kumimoji="1" lang="en-US" altLang="zh-CN" dirty="0" err="1"/>
              <a:t>muID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BEAB8D7-50F6-BD33-FD49-38F4477AA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42800"/>
            <a:ext cx="4080000" cy="306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F4C0029-2332-1902-000B-5DD146D917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2000" y="3642800"/>
            <a:ext cx="4080000" cy="306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DEB6DB7-1650-9402-7E43-A2C24CD46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2000" y="3636680"/>
            <a:ext cx="4080000" cy="30600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2819993B-582C-7BDA-47D4-FAF9F1BD04B3}"/>
              </a:ext>
            </a:extLst>
          </p:cNvPr>
          <p:cNvSpPr txBox="1"/>
          <p:nvPr/>
        </p:nvSpPr>
        <p:spPr>
          <a:xfrm>
            <a:off x="1040130" y="4720590"/>
            <a:ext cx="1405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/>
              <a:t>pi_kaonID</a:t>
            </a:r>
            <a:r>
              <a:rPr kumimoji="1" lang="en-US" altLang="zh-CN" dirty="0"/>
              <a:t> (</a:t>
            </a:r>
            <a:r>
              <a:rPr kumimoji="1" lang="en-US" altLang="zh-CN" dirty="0" err="1"/>
              <a:t>ee</a:t>
            </a:r>
            <a:r>
              <a:rPr kumimoji="1" lang="en-US" altLang="zh-CN" dirty="0"/>
              <a:t> mode)</a:t>
            </a:r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0B7ADE9-FA35-2105-1B20-4CFDAFE9C501}"/>
              </a:ext>
            </a:extLst>
          </p:cNvPr>
          <p:cNvSpPr txBox="1"/>
          <p:nvPr/>
        </p:nvSpPr>
        <p:spPr>
          <a:xfrm>
            <a:off x="5325210" y="4720589"/>
            <a:ext cx="1633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/>
              <a:t>pi_kaonID</a:t>
            </a:r>
            <a:r>
              <a:rPr kumimoji="1" lang="en-US" altLang="zh-CN" dirty="0"/>
              <a:t> (</a:t>
            </a:r>
            <a:r>
              <a:rPr kumimoji="1" lang="en-US" altLang="zh-CN" dirty="0" err="1"/>
              <a:t>mumu</a:t>
            </a:r>
            <a:r>
              <a:rPr kumimoji="1" lang="en-US" altLang="zh-CN" dirty="0"/>
              <a:t> mode)</a:t>
            </a:r>
            <a:endParaRPr kumimoji="1"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452E799-08C3-6F4A-2C68-8F024B1723E1}"/>
              </a:ext>
            </a:extLst>
          </p:cNvPr>
          <p:cNvSpPr txBox="1"/>
          <p:nvPr/>
        </p:nvSpPr>
        <p:spPr>
          <a:xfrm>
            <a:off x="9357210" y="4720588"/>
            <a:ext cx="1405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/>
              <a:t>pi_kaonID</a:t>
            </a:r>
            <a:r>
              <a:rPr kumimoji="1" lang="en-US" altLang="zh-CN" dirty="0"/>
              <a:t> (both mode)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5422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D2A2410-83E1-11A4-C138-F2A680852BC8}"/>
                  </a:ext>
                </a:extLst>
              </p:cNvPr>
              <p:cNvSpPr txBox="1"/>
              <p:nvPr/>
            </p:nvSpPr>
            <p:spPr>
              <a:xfrm>
                <a:off x="5187918" y="16941"/>
                <a:ext cx="22817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kumimoji="1" lang="en-US" altLang="zh-C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kumimoji="1" lang="en-US" altLang="zh-C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kumimoji="1" lang="en-US" altLang="zh-CN" sz="28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0" i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1" lang="en-US" altLang="zh-CN" sz="28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𝑠𝑖𝑔𝑛𝑎𝑙𝑠</m:t>
                    </m:r>
                  </m:oMath>
                </a14:m>
                <a:endParaRPr kumimoji="1" lang="zh-CN" alt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D2A2410-83E1-11A4-C138-F2A680852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918" y="16941"/>
                <a:ext cx="2281788" cy="523220"/>
              </a:xfrm>
              <a:prstGeom prst="rect">
                <a:avLst/>
              </a:prstGeom>
              <a:blipFill>
                <a:blip r:embed="rId2"/>
                <a:stretch>
                  <a:fillRect l="-2778" b="-238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DAE5187D-3AAE-AF2F-2C73-DFFBBAE45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161"/>
            <a:ext cx="4080000" cy="306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9A4F9FC-C66A-2913-CD1F-CA086D091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000" y="540161"/>
            <a:ext cx="4080000" cy="306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50AD0F9-9D7D-2194-8173-29EBB5E424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2000" y="540161"/>
            <a:ext cx="4080000" cy="3060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182514E-1832-5CF4-A94D-06B409B9F25B}"/>
              </a:ext>
            </a:extLst>
          </p:cNvPr>
          <p:cNvSpPr txBox="1"/>
          <p:nvPr/>
        </p:nvSpPr>
        <p:spPr>
          <a:xfrm>
            <a:off x="1143786" y="1063381"/>
            <a:ext cx="112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/>
              <a:t>ee</a:t>
            </a:r>
            <a:r>
              <a:rPr kumimoji="1" lang="en-US" altLang="zh-CN" dirty="0"/>
              <a:t> mode</a:t>
            </a:r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96B6E23-FAE2-665D-E347-678DD57A0238}"/>
              </a:ext>
            </a:extLst>
          </p:cNvPr>
          <p:cNvSpPr txBox="1"/>
          <p:nvPr/>
        </p:nvSpPr>
        <p:spPr>
          <a:xfrm>
            <a:off x="4939566" y="1067721"/>
            <a:ext cx="152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/>
              <a:t>mumu</a:t>
            </a:r>
            <a:r>
              <a:rPr kumimoji="1" lang="en-US" altLang="zh-CN" dirty="0"/>
              <a:t> mode</a:t>
            </a:r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EEC3231-52AB-41DC-A4F4-B9E23C825F99}"/>
              </a:ext>
            </a:extLst>
          </p:cNvPr>
          <p:cNvSpPr txBox="1"/>
          <p:nvPr/>
        </p:nvSpPr>
        <p:spPr>
          <a:xfrm>
            <a:off x="9114306" y="1063381"/>
            <a:ext cx="1641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both mode</a:t>
            </a:r>
            <a:endParaRPr kumimoji="1"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DB18FF0-79ED-D89A-8807-85A0265631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98000"/>
            <a:ext cx="4080000" cy="306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4F9DEE5-37D3-AAD0-7335-9A7E20EECA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0000" y="3798000"/>
            <a:ext cx="4080000" cy="306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E6949D5-1600-6EE4-E3DA-023EE7D4CD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2000" y="3798000"/>
            <a:ext cx="4080000" cy="30600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3026248-16AA-4768-140C-55E94DE34B77}"/>
              </a:ext>
            </a:extLst>
          </p:cNvPr>
          <p:cNvSpPr txBox="1"/>
          <p:nvPr/>
        </p:nvSpPr>
        <p:spPr>
          <a:xfrm>
            <a:off x="8160000" y="71910"/>
            <a:ext cx="4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Figures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of</a:t>
            </a:r>
            <a:r>
              <a:rPr kumimoji="1" lang="zh-CN" altLang="en-US" b="1" dirty="0"/>
              <a:t> </a:t>
            </a:r>
            <a:r>
              <a:rPr kumimoji="1" lang="en-US" altLang="zh-CN" b="1" dirty="0" err="1"/>
              <a:t>Jpsi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sideband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to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be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done…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081356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4691DA2-9361-BDB4-6A76-E568A770A6F0}"/>
                  </a:ext>
                </a:extLst>
              </p:cNvPr>
              <p:cNvSpPr txBox="1"/>
              <p:nvPr/>
            </p:nvSpPr>
            <p:spPr>
              <a:xfrm>
                <a:off x="4939707" y="9361"/>
                <a:ext cx="2806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kumimoji="1" lang="en-US" altLang="zh-C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(2</m:t>
                    </m:r>
                    <m:r>
                      <a:rPr kumimoji="1" lang="en-US" altLang="zh-C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kumimoji="1" lang="en-US" altLang="zh-C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1" lang="en-US" altLang="zh-CN" sz="28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0" i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1" lang="en-US" altLang="zh-CN" sz="28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𝑠𝑖𝑔𝑛𝑎𝑙𝑠</m:t>
                    </m:r>
                  </m:oMath>
                </a14:m>
                <a:endParaRPr kumimoji="1" lang="zh-CN" alt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4691DA2-9361-BDB4-6A76-E568A770A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707" y="9361"/>
                <a:ext cx="2806903" cy="523220"/>
              </a:xfrm>
              <a:prstGeom prst="rect">
                <a:avLst/>
              </a:prstGeom>
              <a:blipFill>
                <a:blip r:embed="rId2"/>
                <a:stretch>
                  <a:fillRect l="-2242" b="-238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D3422BE2-2D03-52FC-2902-9CDA78E59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000" y="624021"/>
            <a:ext cx="4080000" cy="306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5C52A3F-565C-C570-1464-0E12563863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24021"/>
            <a:ext cx="4080000" cy="306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3733CD0-D19A-8A8C-9EAF-0CBC15AACF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2000" y="624021"/>
            <a:ext cx="4080000" cy="3060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376DE28-EF1D-B842-09CB-54E9233B6E28}"/>
              </a:ext>
            </a:extLst>
          </p:cNvPr>
          <p:cNvSpPr txBox="1"/>
          <p:nvPr/>
        </p:nvSpPr>
        <p:spPr>
          <a:xfrm>
            <a:off x="1143786" y="1063381"/>
            <a:ext cx="112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/>
              <a:t>ee</a:t>
            </a:r>
            <a:r>
              <a:rPr kumimoji="1" lang="en-US" altLang="zh-CN" dirty="0"/>
              <a:t> mode</a:t>
            </a:r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B814728-D84F-0792-FD31-2081C4A8E7B7}"/>
              </a:ext>
            </a:extLst>
          </p:cNvPr>
          <p:cNvSpPr txBox="1"/>
          <p:nvPr/>
        </p:nvSpPr>
        <p:spPr>
          <a:xfrm>
            <a:off x="4939566" y="1067721"/>
            <a:ext cx="152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/>
              <a:t>mumu</a:t>
            </a:r>
            <a:r>
              <a:rPr kumimoji="1" lang="en-US" altLang="zh-CN" dirty="0"/>
              <a:t> mode</a:t>
            </a:r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D9C2737-C58E-C597-223D-C82456856817}"/>
              </a:ext>
            </a:extLst>
          </p:cNvPr>
          <p:cNvSpPr txBox="1"/>
          <p:nvPr/>
        </p:nvSpPr>
        <p:spPr>
          <a:xfrm>
            <a:off x="9114306" y="1063381"/>
            <a:ext cx="1641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both mode</a:t>
            </a:r>
            <a:endParaRPr kumimoji="1"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71BD55D-B05D-7EFE-39A1-AF8040B3A8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2000" y="3798000"/>
            <a:ext cx="4080000" cy="306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B62321B-F60A-1AD8-94E8-80371CBAFB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2000" y="3798000"/>
            <a:ext cx="4080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59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6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483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2507164-E971-903E-9E7D-453351148216}"/>
              </a:ext>
            </a:extLst>
          </p:cNvPr>
          <p:cNvSpPr txBox="1"/>
          <p:nvPr/>
        </p:nvSpPr>
        <p:spPr>
          <a:xfrm>
            <a:off x="849086" y="195943"/>
            <a:ext cx="158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重新训练</a:t>
            </a:r>
            <a:r>
              <a:rPr kumimoji="1" lang="en-US" altLang="zh-CN" dirty="0"/>
              <a:t>MVA</a:t>
            </a:r>
            <a:endParaRPr kumimoji="1"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68893D5-AC97-1819-2F56-DB9ADCA7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35" y="1063809"/>
            <a:ext cx="5949565" cy="396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66A8400-E0B5-4729-B3E4-99801AED8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769" y="1063809"/>
            <a:ext cx="5424796" cy="3960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5704AFC-3253-4429-5F19-4F3CCCF63A9A}"/>
              </a:ext>
            </a:extLst>
          </p:cNvPr>
          <p:cNvSpPr txBox="1"/>
          <p:nvPr/>
        </p:nvSpPr>
        <p:spPr>
          <a:xfrm>
            <a:off x="317746" y="5270099"/>
            <a:ext cx="609805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" dirty="0">
                <a:solidFill>
                  <a:srgbClr val="000000"/>
                </a:solidFill>
                <a:latin typeface="Menlo" panose="020B0609030804020204" pitchFamily="49" charset="0"/>
              </a:rPr>
              <a:t>训练</a:t>
            </a:r>
            <a:r>
              <a:rPr lang="zh-CN" altLang="en-US" dirty="0">
                <a:solidFill>
                  <a:srgbClr val="000000"/>
                </a:solidFill>
                <a:latin typeface="Menlo" panose="020B0609030804020204" pitchFamily="49" charset="0"/>
              </a:rPr>
              <a:t>所用参数：</a:t>
            </a:r>
            <a:endParaRPr lang="en" altLang="zh-CN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fastbdt_options.m_nTrees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" altLang="zh-CN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600</a:t>
            </a:r>
            <a:endParaRPr lang="en" altLang="zh-CN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fastbdt_options.m_nLevels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" altLang="zh-CN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2</a:t>
            </a:r>
            <a:endParaRPr lang="en" altLang="zh-CN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fastbdt_options.m_nCuts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" altLang="zh-CN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13</a:t>
            </a:r>
            <a:endParaRPr lang="en" altLang="zh-CN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fastbdt_options.m_shrinkage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" altLang="zh-CN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0.10</a:t>
            </a:r>
            <a:endParaRPr lang="en" altLang="zh-CN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581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11E39A9-A0AA-1E6B-A959-7A70B752E153}"/>
              </a:ext>
            </a:extLst>
          </p:cNvPr>
          <p:cNvSpPr txBox="1"/>
          <p:nvPr/>
        </p:nvSpPr>
        <p:spPr>
          <a:xfrm>
            <a:off x="3599935" y="1223320"/>
            <a:ext cx="6087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/>
              <a:t>Data-MC </a:t>
            </a:r>
            <a:r>
              <a:rPr kumimoji="1" lang="zh-CN" altLang="en-US" sz="2800" b="1" dirty="0"/>
              <a:t>一致性检查（</a:t>
            </a:r>
            <a:r>
              <a:rPr kumimoji="1" lang="en-US" altLang="zh-CN" sz="2800" b="1" dirty="0"/>
              <a:t>MC</a:t>
            </a:r>
            <a:r>
              <a:rPr kumimoji="1" lang="zh-CN" altLang="en-US" sz="2800" b="1" dirty="0"/>
              <a:t>仅指</a:t>
            </a:r>
            <a:r>
              <a:rPr kumimoji="1" lang="en-US" altLang="zh-CN" sz="2800" b="1" dirty="0" err="1"/>
              <a:t>isr</a:t>
            </a:r>
            <a:r>
              <a:rPr kumimoji="1" lang="zh-CN" altLang="en-US" sz="2800" b="1" dirty="0"/>
              <a:t>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C0D8FAE-C96C-5258-EA70-D0340F3C14B5}"/>
              </a:ext>
            </a:extLst>
          </p:cNvPr>
          <p:cNvSpPr txBox="1"/>
          <p:nvPr/>
        </p:nvSpPr>
        <p:spPr>
          <a:xfrm>
            <a:off x="2176848" y="2526138"/>
            <a:ext cx="89339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1.</a:t>
            </a:r>
            <a:r>
              <a:rPr kumimoji="1" lang="zh-CN" altLang="en-US" dirty="0"/>
              <a:t>还没加 </a:t>
            </a:r>
            <a:r>
              <a:rPr kumimoji="1" lang="en-US" altLang="zh-CN" dirty="0"/>
              <a:t>psi(2S)</a:t>
            </a:r>
            <a:r>
              <a:rPr kumimoji="1" lang="zh-CN" altLang="en-US" dirty="0"/>
              <a:t>和</a:t>
            </a:r>
            <a:r>
              <a:rPr kumimoji="1" lang="en-US" altLang="zh-CN" dirty="0"/>
              <a:t>gamma psi(2S)</a:t>
            </a:r>
            <a:r>
              <a:rPr kumimoji="1" lang="zh-CN" altLang="en-US" dirty="0"/>
              <a:t>横动量的</a:t>
            </a:r>
            <a:r>
              <a:rPr kumimoji="1" lang="en-US" altLang="zh-CN" dirty="0"/>
              <a:t>selection</a:t>
            </a:r>
            <a:r>
              <a:rPr kumimoji="1" lang="zh-CN" altLang="en-US" dirty="0"/>
              <a:t>，其他条件都加了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2.</a:t>
            </a:r>
            <a:r>
              <a:rPr kumimoji="1" lang="zh-CN" altLang="en-US" dirty="0"/>
              <a:t>其他条件保留与</a:t>
            </a:r>
            <a:r>
              <a:rPr kumimoji="1" lang="en-US" altLang="zh-CN" dirty="0"/>
              <a:t>belle</a:t>
            </a:r>
            <a:r>
              <a:rPr kumimoji="1" lang="zh-CN" altLang="en-US" dirty="0"/>
              <a:t>的分析一致</a:t>
            </a:r>
            <a:r>
              <a:rPr kumimoji="1" lang="en-US" altLang="zh-CN" dirty="0"/>
              <a:t>(</a:t>
            </a:r>
            <a:r>
              <a:rPr kumimoji="1" lang="zh-CN" altLang="en-US" dirty="0"/>
              <a:t>详细见第二页</a:t>
            </a:r>
            <a:r>
              <a:rPr kumimoji="1" lang="en-US" altLang="zh-CN" dirty="0"/>
              <a:t>)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3.</a:t>
            </a:r>
            <a:r>
              <a:rPr kumimoji="1" lang="zh-CN" altLang="en-US" dirty="0"/>
              <a:t>除了下面展示的分布，也检查了各</a:t>
            </a:r>
            <a:r>
              <a:rPr kumimoji="1" lang="en-US" altLang="zh-CN" dirty="0"/>
              <a:t>track</a:t>
            </a:r>
            <a:r>
              <a:rPr kumimoji="1" lang="zh-CN" altLang="en-US" dirty="0"/>
              <a:t>的</a:t>
            </a:r>
            <a:r>
              <a:rPr kumimoji="1" lang="en-US" altLang="zh-CN" dirty="0" err="1"/>
              <a:t>dr</a:t>
            </a:r>
            <a:r>
              <a:rPr kumimoji="1" lang="zh-CN" altLang="en-US" dirty="0"/>
              <a:t>和</a:t>
            </a:r>
            <a:r>
              <a:rPr kumimoji="1" lang="en-US" altLang="zh-CN" dirty="0" err="1"/>
              <a:t>dz</a:t>
            </a:r>
            <a:r>
              <a:rPr kumimoji="1" lang="zh-CN" altLang="en-US" dirty="0"/>
              <a:t>，没有发现明显的</a:t>
            </a:r>
            <a:r>
              <a:rPr kumimoji="1" lang="en-US" altLang="zh-CN" dirty="0"/>
              <a:t>data-MC</a:t>
            </a:r>
            <a:r>
              <a:rPr kumimoji="1" lang="zh-CN" altLang="en-US" dirty="0"/>
              <a:t>的差异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4.</a:t>
            </a:r>
            <a:r>
              <a:rPr kumimoji="1" lang="en-US" altLang="zh-CN" dirty="0">
                <a:solidFill>
                  <a:srgbClr val="FF0000"/>
                </a:solidFill>
              </a:rPr>
              <a:t>Jpsi</a:t>
            </a:r>
            <a:r>
              <a:rPr kumimoji="1" lang="zh-CN" altLang="en-US" dirty="0">
                <a:solidFill>
                  <a:srgbClr val="FF0000"/>
                </a:solidFill>
              </a:rPr>
              <a:t>、</a:t>
            </a:r>
            <a:r>
              <a:rPr kumimoji="1" lang="en-US" altLang="zh-CN" dirty="0">
                <a:solidFill>
                  <a:srgbClr val="FF0000"/>
                </a:solidFill>
              </a:rPr>
              <a:t>psi(2S)</a:t>
            </a:r>
            <a:r>
              <a:rPr kumimoji="1" lang="zh-CN" altLang="en-US" dirty="0">
                <a:solidFill>
                  <a:srgbClr val="FF0000"/>
                </a:solidFill>
              </a:rPr>
              <a:t>、</a:t>
            </a:r>
            <a:r>
              <a:rPr kumimoji="1" lang="en-US" altLang="zh-CN" dirty="0">
                <a:solidFill>
                  <a:srgbClr val="FF0000"/>
                </a:solidFill>
              </a:rPr>
              <a:t> gamma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psi(2S)</a:t>
            </a:r>
            <a:r>
              <a:rPr kumimoji="1" lang="zh-CN" altLang="en-US" dirty="0">
                <a:solidFill>
                  <a:srgbClr val="FF0000"/>
                </a:solidFill>
              </a:rPr>
              <a:t>的不变质量谱分布有点奇怪，</a:t>
            </a:r>
            <a:r>
              <a:rPr kumimoji="1" lang="en-US" altLang="zh-CN" dirty="0">
                <a:solidFill>
                  <a:srgbClr val="FF0000"/>
                </a:solidFill>
              </a:rPr>
              <a:t>data</a:t>
            </a:r>
            <a:r>
              <a:rPr kumimoji="1" lang="zh-CN" altLang="en-US" dirty="0">
                <a:solidFill>
                  <a:srgbClr val="FF0000"/>
                </a:solidFill>
              </a:rPr>
              <a:t>和</a:t>
            </a:r>
            <a:r>
              <a:rPr kumimoji="1" lang="en-US" altLang="zh-CN" dirty="0">
                <a:solidFill>
                  <a:srgbClr val="FF0000"/>
                </a:solidFill>
              </a:rPr>
              <a:t>MC</a:t>
            </a:r>
            <a:r>
              <a:rPr kumimoji="1" lang="zh-CN" altLang="en-US" dirty="0">
                <a:solidFill>
                  <a:srgbClr val="FF0000"/>
                </a:solidFill>
              </a:rPr>
              <a:t>有一定差异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endParaRPr kumimoji="1" lang="en-US" altLang="zh-CN" dirty="0">
              <a:solidFill>
                <a:srgbClr val="FF0000"/>
              </a:solidFill>
            </a:endParaRPr>
          </a:p>
          <a:p>
            <a:r>
              <a:rPr kumimoji="1" lang="en-US" altLang="zh-CN" dirty="0"/>
              <a:t>5.MVA</a:t>
            </a:r>
            <a:r>
              <a:rPr kumimoji="1" lang="zh-CN" altLang="en-US" dirty="0"/>
              <a:t>（仅由</a:t>
            </a:r>
            <a:r>
              <a:rPr kumimoji="1" lang="en-US" altLang="zh-CN" dirty="0"/>
              <a:t>psi(2S)</a:t>
            </a:r>
            <a:r>
              <a:rPr kumimoji="1" lang="zh-CN" altLang="en-US" dirty="0"/>
              <a:t>和</a:t>
            </a:r>
            <a:r>
              <a:rPr kumimoji="1" lang="en-US" altLang="zh-CN" dirty="0"/>
              <a:t>gamma psi(2S)</a:t>
            </a:r>
            <a:r>
              <a:rPr kumimoji="1" lang="zh-CN" altLang="en-US" dirty="0"/>
              <a:t>横动量训练得到）在靠近</a:t>
            </a:r>
            <a:r>
              <a:rPr kumimoji="1" lang="en-US" altLang="zh-CN" dirty="0"/>
              <a:t>0</a:t>
            </a:r>
            <a:r>
              <a:rPr kumimoji="1" lang="zh-CN" altLang="en-US" dirty="0"/>
              <a:t>那端也有一定差异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E3EE578-CBE7-6DE4-6F42-0A5E0DE48433}"/>
              </a:ext>
            </a:extLst>
          </p:cNvPr>
          <p:cNvSpPr txBox="1"/>
          <p:nvPr/>
        </p:nvSpPr>
        <p:spPr>
          <a:xfrm>
            <a:off x="1828800" y="5891059"/>
            <a:ext cx="8810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/>
              <a:t>isr</a:t>
            </a:r>
            <a:r>
              <a:rPr kumimoji="1" lang="zh-CN" altLang="en-US" dirty="0"/>
              <a:t>模拟的不好</a:t>
            </a:r>
            <a:r>
              <a:rPr kumimoji="1" lang="en-US" altLang="zh-CN" dirty="0"/>
              <a:t>(</a:t>
            </a:r>
            <a:r>
              <a:rPr kumimoji="1" lang="zh-CN" altLang="en-US" dirty="0"/>
              <a:t>用的是官方产生</a:t>
            </a:r>
            <a:r>
              <a:rPr kumimoji="1" lang="en-US" altLang="zh-CN" dirty="0"/>
              <a:t>MC15</a:t>
            </a:r>
            <a:r>
              <a:rPr kumimoji="1" lang="zh-CN" altLang="en-US" dirty="0"/>
              <a:t>样本</a:t>
            </a:r>
            <a:r>
              <a:rPr kumimoji="1" lang="en-US" altLang="zh-CN" dirty="0"/>
              <a:t>)</a:t>
            </a:r>
            <a:r>
              <a:rPr kumimoji="1" lang="zh-CN" altLang="en-US" dirty="0"/>
              <a:t>还是</a:t>
            </a:r>
            <a:r>
              <a:rPr kumimoji="1" lang="en-US" altLang="zh-CN" dirty="0"/>
              <a:t>data</a:t>
            </a:r>
            <a:r>
              <a:rPr kumimoji="1" lang="zh-CN" altLang="en-US" dirty="0"/>
              <a:t>需要修正</a:t>
            </a:r>
            <a:r>
              <a:rPr kumimoji="1" lang="en-US" altLang="zh-CN" dirty="0"/>
              <a:t>(run1</a:t>
            </a:r>
            <a:r>
              <a:rPr kumimoji="1" lang="zh-CN" altLang="en-US" dirty="0"/>
              <a:t>的</a:t>
            </a:r>
            <a:r>
              <a:rPr kumimoji="1" lang="en-US" altLang="zh-CN" dirty="0"/>
              <a:t>4S+4S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offres</a:t>
            </a:r>
            <a:r>
              <a:rPr kumimoji="1" lang="en-US" altLang="zh-CN" dirty="0"/>
              <a:t>)</a:t>
            </a:r>
            <a:r>
              <a:rPr kumimoji="1" lang="zh-CN" altLang="en-US" dirty="0"/>
              <a:t> ？</a:t>
            </a:r>
          </a:p>
        </p:txBody>
      </p:sp>
    </p:spTree>
    <p:extLst>
      <p:ext uri="{BB962C8B-B14F-4D97-AF65-F5344CB8AC3E}">
        <p14:creationId xmlns:p14="http://schemas.microsoft.com/office/powerpoint/2010/main" val="3102920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81DF7EA-1D39-E339-27BD-BE15916B652A}"/>
              </a:ext>
            </a:extLst>
          </p:cNvPr>
          <p:cNvSpPr txBox="1"/>
          <p:nvPr/>
        </p:nvSpPr>
        <p:spPr>
          <a:xfrm>
            <a:off x="358346" y="0"/>
            <a:ext cx="2965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Data-MC agreement</a:t>
            </a:r>
            <a:endParaRPr kumimoji="1" lang="zh-CN" altLang="en-US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4E25490-8BCB-1370-CD25-E18596E67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332"/>
            <a:ext cx="4080000" cy="306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F3EF79D-186F-88C6-20D1-3A46AED14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26668"/>
            <a:ext cx="4080000" cy="306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E857C20-FE7B-10C9-E2DD-89498EA13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0000" y="3626668"/>
            <a:ext cx="4080000" cy="306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4CFBE50-4D07-D26D-FD73-C62A869047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0000" y="369332"/>
            <a:ext cx="4080000" cy="306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B36F640-452E-846D-7E49-F305330018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2002" y="369000"/>
            <a:ext cx="4080000" cy="306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41B7005-2711-007D-AA17-96F5F0F052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2000" y="3626668"/>
            <a:ext cx="4080000" cy="3060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DEEE9ED-2EFD-9FA4-2C8F-307302EFE4D0}"/>
              </a:ext>
            </a:extLst>
          </p:cNvPr>
          <p:cNvSpPr txBox="1"/>
          <p:nvPr/>
        </p:nvSpPr>
        <p:spPr>
          <a:xfrm>
            <a:off x="1458097" y="1136821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</a:t>
            </a:r>
            <a:endParaRPr kumimoji="1"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395A876-CBA6-B052-98CB-8DB7E499EA7C}"/>
              </a:ext>
            </a:extLst>
          </p:cNvPr>
          <p:cNvSpPr txBox="1"/>
          <p:nvPr/>
        </p:nvSpPr>
        <p:spPr>
          <a:xfrm>
            <a:off x="1458097" y="4192155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</a:t>
            </a:r>
            <a:endParaRPr kumimoji="1"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083F8DF-9DC0-A6AE-C494-BA48787B146E}"/>
              </a:ext>
            </a:extLst>
          </p:cNvPr>
          <p:cNvSpPr txBox="1"/>
          <p:nvPr/>
        </p:nvSpPr>
        <p:spPr>
          <a:xfrm>
            <a:off x="5207302" y="4192155"/>
            <a:ext cx="1825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mumu</a:t>
            </a:r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</a:t>
            </a:r>
            <a:endParaRPr kumimoji="1"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8B88B41-F4FA-F001-6136-5C17F1B5F66B}"/>
              </a:ext>
            </a:extLst>
          </p:cNvPr>
          <p:cNvSpPr txBox="1"/>
          <p:nvPr/>
        </p:nvSpPr>
        <p:spPr>
          <a:xfrm>
            <a:off x="5393513" y="1136821"/>
            <a:ext cx="1615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mumu</a:t>
            </a:r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</a:t>
            </a:r>
            <a:endParaRPr kumimoji="1"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2A33055-311A-830D-CE60-03C5CB257C1F}"/>
              </a:ext>
            </a:extLst>
          </p:cNvPr>
          <p:cNvSpPr txBox="1"/>
          <p:nvPr/>
        </p:nvSpPr>
        <p:spPr>
          <a:xfrm>
            <a:off x="8956802" y="4192155"/>
            <a:ext cx="1615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mode</a:t>
            </a:r>
            <a:endParaRPr kumimoji="1"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05C2B91-28CD-18FE-C53E-E7A8ABE69177}"/>
              </a:ext>
            </a:extLst>
          </p:cNvPr>
          <p:cNvSpPr txBox="1"/>
          <p:nvPr/>
        </p:nvSpPr>
        <p:spPr>
          <a:xfrm>
            <a:off x="9152108" y="1136821"/>
            <a:ext cx="1615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mode</a:t>
            </a:r>
            <a:endParaRPr kumimoji="1"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74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81DF7EA-1D39-E339-27BD-BE15916B652A}"/>
              </a:ext>
            </a:extLst>
          </p:cNvPr>
          <p:cNvSpPr txBox="1"/>
          <p:nvPr/>
        </p:nvSpPr>
        <p:spPr>
          <a:xfrm>
            <a:off x="358346" y="0"/>
            <a:ext cx="2965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Data-MC agreement</a:t>
            </a:r>
            <a:endParaRPr kumimoji="1" lang="zh-CN" altLang="en-US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6ECFAA8-FBBE-A2EE-5BBA-C994859C1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666"/>
            <a:ext cx="4080000" cy="306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D0C3DD8-3C0A-3C01-1C8F-E0A65FD01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98000"/>
            <a:ext cx="4080000" cy="306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3EF00F1-F5E4-EB15-01EC-FF48F3A7D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000" y="463666"/>
            <a:ext cx="4080000" cy="306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8938823-C2AA-B04F-076D-F428614C31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0000" y="3798000"/>
            <a:ext cx="4080000" cy="306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75F8155-3D86-EA29-B729-C1277F8832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2000" y="463666"/>
            <a:ext cx="4080000" cy="306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DBB9314-0D79-238D-F1F1-69D119D8E3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2000" y="3798000"/>
            <a:ext cx="4080000" cy="30600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B1821A2-30C1-7356-2FB9-6D6BFA75B199}"/>
              </a:ext>
            </a:extLst>
          </p:cNvPr>
          <p:cNvSpPr txBox="1"/>
          <p:nvPr/>
        </p:nvSpPr>
        <p:spPr>
          <a:xfrm>
            <a:off x="1458097" y="1136821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</a:t>
            </a:r>
            <a:endParaRPr kumimoji="1"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1611E09-5176-7CE7-ECE5-61E54DCE0C0F}"/>
              </a:ext>
            </a:extLst>
          </p:cNvPr>
          <p:cNvSpPr txBox="1"/>
          <p:nvPr/>
        </p:nvSpPr>
        <p:spPr>
          <a:xfrm>
            <a:off x="1458097" y="4192155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</a:t>
            </a:r>
            <a:endParaRPr kumimoji="1"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CBC9F98-1AC9-B83C-2307-7FBFEAA0022F}"/>
              </a:ext>
            </a:extLst>
          </p:cNvPr>
          <p:cNvSpPr txBox="1"/>
          <p:nvPr/>
        </p:nvSpPr>
        <p:spPr>
          <a:xfrm>
            <a:off x="5207302" y="4192155"/>
            <a:ext cx="1825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mumu</a:t>
            </a:r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</a:t>
            </a:r>
            <a:endParaRPr kumimoji="1"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E518C2B-7312-1677-080F-9D07C459E952}"/>
              </a:ext>
            </a:extLst>
          </p:cNvPr>
          <p:cNvSpPr txBox="1"/>
          <p:nvPr/>
        </p:nvSpPr>
        <p:spPr>
          <a:xfrm>
            <a:off x="5393513" y="1136821"/>
            <a:ext cx="1615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mumu</a:t>
            </a:r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</a:t>
            </a:r>
            <a:endParaRPr kumimoji="1"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3D8BCBC-D535-622C-1DC4-80F70A62E188}"/>
              </a:ext>
            </a:extLst>
          </p:cNvPr>
          <p:cNvSpPr txBox="1"/>
          <p:nvPr/>
        </p:nvSpPr>
        <p:spPr>
          <a:xfrm>
            <a:off x="8956802" y="4192155"/>
            <a:ext cx="1615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mode</a:t>
            </a:r>
            <a:endParaRPr kumimoji="1"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3BECC4C-D14C-E1D0-721F-5E661A8AE0A7}"/>
              </a:ext>
            </a:extLst>
          </p:cNvPr>
          <p:cNvSpPr txBox="1"/>
          <p:nvPr/>
        </p:nvSpPr>
        <p:spPr>
          <a:xfrm>
            <a:off x="9152108" y="1136821"/>
            <a:ext cx="1615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mode</a:t>
            </a:r>
            <a:endParaRPr kumimoji="1"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554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81DF7EA-1D39-E339-27BD-BE15916B652A}"/>
              </a:ext>
            </a:extLst>
          </p:cNvPr>
          <p:cNvSpPr txBox="1"/>
          <p:nvPr/>
        </p:nvSpPr>
        <p:spPr>
          <a:xfrm>
            <a:off x="358346" y="0"/>
            <a:ext cx="2965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Data-MC agreement</a:t>
            </a:r>
            <a:endParaRPr kumimoji="1" lang="zh-CN" altLang="en-US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D3FFB3B-6358-B260-F9C9-051130DD1472}"/>
              </a:ext>
            </a:extLst>
          </p:cNvPr>
          <p:cNvSpPr txBox="1"/>
          <p:nvPr/>
        </p:nvSpPr>
        <p:spPr>
          <a:xfrm>
            <a:off x="8587946" y="48932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A1521DB-5241-1D40-9AB9-A75FE8644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3666"/>
            <a:ext cx="4080000" cy="306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E733273-0346-C9CB-761A-B27CEADD5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98000"/>
            <a:ext cx="4080000" cy="306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1CD5ADA-55A0-9DB7-B770-598392054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0000" y="553666"/>
            <a:ext cx="4080000" cy="306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4D5C636-1FC7-46F6-D43A-41C44CDDF4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2002" y="3798000"/>
            <a:ext cx="4080000" cy="306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EFC5DE4-6FC7-CC2E-7BE2-5EF391E84C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2000" y="553666"/>
            <a:ext cx="4080000" cy="306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DC2DE30-5703-1862-4720-51E6C10DEB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2000" y="3798000"/>
            <a:ext cx="4080000" cy="30600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2DA8E3C9-7D8B-2782-C95F-D9ECA858050F}"/>
              </a:ext>
            </a:extLst>
          </p:cNvPr>
          <p:cNvSpPr txBox="1"/>
          <p:nvPr/>
        </p:nvSpPr>
        <p:spPr>
          <a:xfrm>
            <a:off x="1458097" y="1136821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</a:t>
            </a:r>
            <a:endParaRPr kumimoji="1"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0FBE59F-BEE3-4B75-9251-4E4938CC8DFD}"/>
              </a:ext>
            </a:extLst>
          </p:cNvPr>
          <p:cNvSpPr txBox="1"/>
          <p:nvPr/>
        </p:nvSpPr>
        <p:spPr>
          <a:xfrm>
            <a:off x="1458097" y="4192155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</a:t>
            </a:r>
            <a:endParaRPr kumimoji="1"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B50A308-3A17-7749-9638-38DD801C55B9}"/>
              </a:ext>
            </a:extLst>
          </p:cNvPr>
          <p:cNvSpPr txBox="1"/>
          <p:nvPr/>
        </p:nvSpPr>
        <p:spPr>
          <a:xfrm>
            <a:off x="5207302" y="4192155"/>
            <a:ext cx="1825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mumu</a:t>
            </a:r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</a:t>
            </a:r>
            <a:endParaRPr kumimoji="1"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2ADE7B6-5B20-D264-3C55-00E369A3BA4F}"/>
              </a:ext>
            </a:extLst>
          </p:cNvPr>
          <p:cNvSpPr txBox="1"/>
          <p:nvPr/>
        </p:nvSpPr>
        <p:spPr>
          <a:xfrm>
            <a:off x="5393513" y="1136821"/>
            <a:ext cx="1615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mumu</a:t>
            </a:r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</a:t>
            </a:r>
            <a:endParaRPr kumimoji="1"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45BC30F-3B4B-3BB0-D876-6EC397798F56}"/>
              </a:ext>
            </a:extLst>
          </p:cNvPr>
          <p:cNvSpPr txBox="1"/>
          <p:nvPr/>
        </p:nvSpPr>
        <p:spPr>
          <a:xfrm>
            <a:off x="8956802" y="4192155"/>
            <a:ext cx="1615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mode</a:t>
            </a:r>
            <a:endParaRPr kumimoji="1"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FCD6044-C0B7-C763-9519-FFB57F45F179}"/>
              </a:ext>
            </a:extLst>
          </p:cNvPr>
          <p:cNvSpPr txBox="1"/>
          <p:nvPr/>
        </p:nvSpPr>
        <p:spPr>
          <a:xfrm>
            <a:off x="9152108" y="1136821"/>
            <a:ext cx="1615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mode</a:t>
            </a:r>
            <a:endParaRPr kumimoji="1"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909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443D941-C536-683B-F7FC-E9B3AF01B4A8}"/>
              </a:ext>
            </a:extLst>
          </p:cNvPr>
          <p:cNvSpPr txBox="1"/>
          <p:nvPr/>
        </p:nvSpPr>
        <p:spPr>
          <a:xfrm>
            <a:off x="358346" y="0"/>
            <a:ext cx="2965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Data-MC agreement</a:t>
            </a:r>
            <a:endParaRPr kumimoji="1" lang="zh-CN" altLang="en-US" b="1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95D7093-B240-6EC6-E18F-DE0B66852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749"/>
            <a:ext cx="4080000" cy="306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CF28825-96E8-B197-1A53-F9FACA085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61749"/>
            <a:ext cx="4080000" cy="3060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4736ECA-F9CC-23A0-23FD-90FBEA1EE986}"/>
              </a:ext>
            </a:extLst>
          </p:cNvPr>
          <p:cNvSpPr txBox="1"/>
          <p:nvPr/>
        </p:nvSpPr>
        <p:spPr>
          <a:xfrm>
            <a:off x="1458097" y="1136821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</a:t>
            </a:r>
            <a:endParaRPr kumimoji="1"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64D8121-2177-0ABD-E01B-88C93EB81533}"/>
              </a:ext>
            </a:extLst>
          </p:cNvPr>
          <p:cNvSpPr txBox="1"/>
          <p:nvPr/>
        </p:nvSpPr>
        <p:spPr>
          <a:xfrm>
            <a:off x="1458097" y="4192155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</a:t>
            </a:r>
            <a:endParaRPr kumimoji="1"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1C438B3-E3DD-F38E-841D-DE565D0DEB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0000" y="3559220"/>
            <a:ext cx="4080000" cy="306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7970D57-812E-01C9-5FB5-3FA95E1F31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2000" y="369332"/>
            <a:ext cx="4080000" cy="306000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A8F68194-C7BC-3525-51E6-69483D8E5BAE}"/>
              </a:ext>
            </a:extLst>
          </p:cNvPr>
          <p:cNvSpPr txBox="1"/>
          <p:nvPr/>
        </p:nvSpPr>
        <p:spPr>
          <a:xfrm>
            <a:off x="5207302" y="4192155"/>
            <a:ext cx="1825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mumu</a:t>
            </a:r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</a:t>
            </a:r>
            <a:endParaRPr kumimoji="1"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3996312-925F-1A31-7E70-2F76C95CE135}"/>
              </a:ext>
            </a:extLst>
          </p:cNvPr>
          <p:cNvSpPr txBox="1"/>
          <p:nvPr/>
        </p:nvSpPr>
        <p:spPr>
          <a:xfrm>
            <a:off x="5393513" y="1136821"/>
            <a:ext cx="1615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mumu</a:t>
            </a:r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</a:t>
            </a:r>
            <a:endParaRPr kumimoji="1"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2C28EFFD-519F-E970-734A-FBB1782B77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2000" y="3559220"/>
            <a:ext cx="4080000" cy="3060000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DB640BA5-D682-CCD2-45E6-50A284FC7C87}"/>
              </a:ext>
            </a:extLst>
          </p:cNvPr>
          <p:cNvSpPr txBox="1"/>
          <p:nvPr/>
        </p:nvSpPr>
        <p:spPr>
          <a:xfrm>
            <a:off x="8956802" y="4192155"/>
            <a:ext cx="1615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mode</a:t>
            </a:r>
            <a:endParaRPr kumimoji="1"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B31A8FB3-2236-01B7-7232-5939159A4F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000" y="369332"/>
            <a:ext cx="4080000" cy="3060000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B9D5AF05-EF24-E257-4B9D-341BCCFB4249}"/>
              </a:ext>
            </a:extLst>
          </p:cNvPr>
          <p:cNvSpPr txBox="1"/>
          <p:nvPr/>
        </p:nvSpPr>
        <p:spPr>
          <a:xfrm>
            <a:off x="9152108" y="1136821"/>
            <a:ext cx="1615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mode</a:t>
            </a:r>
            <a:endParaRPr kumimoji="1"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094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443D941-C536-683B-F7FC-E9B3AF01B4A8}"/>
              </a:ext>
            </a:extLst>
          </p:cNvPr>
          <p:cNvSpPr txBox="1"/>
          <p:nvPr/>
        </p:nvSpPr>
        <p:spPr>
          <a:xfrm>
            <a:off x="383059" y="0"/>
            <a:ext cx="2965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Data-MC agreement</a:t>
            </a:r>
            <a:endParaRPr kumimoji="1" lang="zh-CN" altLang="en-US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1C83759-FA21-31F4-2B9B-D8EDCD512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000"/>
            <a:ext cx="4080000" cy="306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34EE34F-AC58-D0E1-78FA-554D704C2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09000"/>
            <a:ext cx="4080000" cy="3060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3888DD7-3CBE-4595-8453-FC9DAA2BA28A}"/>
              </a:ext>
            </a:extLst>
          </p:cNvPr>
          <p:cNvSpPr txBox="1"/>
          <p:nvPr/>
        </p:nvSpPr>
        <p:spPr>
          <a:xfrm>
            <a:off x="1458097" y="1136821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</a:t>
            </a:r>
            <a:endParaRPr kumimoji="1"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28C7FEF-6415-312A-CDBB-C0B902D76C4F}"/>
              </a:ext>
            </a:extLst>
          </p:cNvPr>
          <p:cNvSpPr txBox="1"/>
          <p:nvPr/>
        </p:nvSpPr>
        <p:spPr>
          <a:xfrm>
            <a:off x="1458097" y="4192155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</a:t>
            </a:r>
            <a:endParaRPr kumimoji="1"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3D5D560-D92A-4A59-1A75-7ADFF5F6B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0000" y="369000"/>
            <a:ext cx="4080000" cy="306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3348250-8205-406A-30F4-C350F49D84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0000" y="3609000"/>
            <a:ext cx="4080000" cy="3060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C61794E-9E95-5DA5-15A0-13AE70188642}"/>
              </a:ext>
            </a:extLst>
          </p:cNvPr>
          <p:cNvSpPr txBox="1"/>
          <p:nvPr/>
        </p:nvSpPr>
        <p:spPr>
          <a:xfrm>
            <a:off x="5489804" y="1136821"/>
            <a:ext cx="1825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mumu</a:t>
            </a:r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</a:t>
            </a:r>
            <a:endParaRPr kumimoji="1"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125523F-B22C-3ACD-E92A-2F541642F6DA}"/>
              </a:ext>
            </a:extLst>
          </p:cNvPr>
          <p:cNvSpPr txBox="1"/>
          <p:nvPr/>
        </p:nvSpPr>
        <p:spPr>
          <a:xfrm>
            <a:off x="5489805" y="4192155"/>
            <a:ext cx="1615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mumu</a:t>
            </a:r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</a:t>
            </a:r>
            <a:endParaRPr kumimoji="1"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94CBFF6-764D-AC73-7F4D-11F521B5A2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2000" y="3609000"/>
            <a:ext cx="4080000" cy="306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17A4742-0346-FD33-F144-0346A58BFA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2000" y="369000"/>
            <a:ext cx="4080000" cy="306000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E2CB4BCB-30EA-6AD3-1977-9CE0AAD7EBE3}"/>
              </a:ext>
            </a:extLst>
          </p:cNvPr>
          <p:cNvSpPr txBox="1"/>
          <p:nvPr/>
        </p:nvSpPr>
        <p:spPr>
          <a:xfrm>
            <a:off x="8956802" y="4192155"/>
            <a:ext cx="1615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mode</a:t>
            </a:r>
            <a:endParaRPr kumimoji="1"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5C78A66-5EB1-E0CD-899D-5EC71B03556B}"/>
              </a:ext>
            </a:extLst>
          </p:cNvPr>
          <p:cNvSpPr txBox="1"/>
          <p:nvPr/>
        </p:nvSpPr>
        <p:spPr>
          <a:xfrm>
            <a:off x="9152108" y="1136821"/>
            <a:ext cx="1615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mode</a:t>
            </a:r>
            <a:endParaRPr kumimoji="1"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769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674</Words>
  <Application>Microsoft Macintosh PowerPoint</Application>
  <PresentationFormat>宽屏</PresentationFormat>
  <Paragraphs>149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等线</vt:lpstr>
      <vt:lpstr>等线 Light</vt:lpstr>
      <vt:lpstr>Arial</vt:lpstr>
      <vt:lpstr>Cambria Math</vt:lpstr>
      <vt:lpstr>Menlo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小庄</dc:creator>
  <cp:lastModifiedBy>小庄</cp:lastModifiedBy>
  <cp:revision>7</cp:revision>
  <dcterms:created xsi:type="dcterms:W3CDTF">2025-09-17T04:32:45Z</dcterms:created>
  <dcterms:modified xsi:type="dcterms:W3CDTF">2025-09-19T07:33:29Z</dcterms:modified>
</cp:coreProperties>
</file>