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312" r:id="rId4"/>
    <p:sldId id="315" r:id="rId5"/>
    <p:sldId id="333" r:id="rId6"/>
    <p:sldId id="334" r:id="rId7"/>
    <p:sldId id="335" r:id="rId8"/>
    <p:sldId id="341" r:id="rId9"/>
    <p:sldId id="336" r:id="rId10"/>
    <p:sldId id="337" r:id="rId11"/>
    <p:sldId id="338" r:id="rId12"/>
    <p:sldId id="339" r:id="rId13"/>
    <p:sldId id="340" r:id="rId14"/>
    <p:sldId id="314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9BD5"/>
    <a:srgbClr val="0000FF"/>
    <a:srgbClr val="66FF33"/>
    <a:srgbClr val="EBFAE8"/>
    <a:srgbClr val="F2F2F2"/>
    <a:srgbClr val="78C7FE"/>
    <a:srgbClr val="5C84C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6A66-5860-48FE-AB15-628E2A9E50E8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D1E4-73D3-45E7-8C23-8F07062CD3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9BEE-254B-D3C8-9508-2267FDF1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B850B0-0E32-B6A8-36CF-179261B57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D3D38-0A5E-258C-8493-11A5FC94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52C0-2E03-E794-DE8C-C826EEFA5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9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9BEE-254B-D3C8-9508-2267FDF1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B850B0-0E32-B6A8-36CF-179261B57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D3D38-0A5E-258C-8493-11A5FC94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52C0-2E03-E794-DE8C-C826EEFA5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5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9BEE-254B-D3C8-9508-2267FDF1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B850B0-0E32-B6A8-36CF-179261B57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D3D38-0A5E-258C-8493-11A5FC94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52C0-2E03-E794-DE8C-C826EEFA5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87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9BEE-254B-D3C8-9508-2267FDF1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B850B0-0E32-B6A8-36CF-179261B57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D3D38-0A5E-258C-8493-11A5FC94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52C0-2E03-E794-DE8C-C826EEFA5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20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5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1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05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26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4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B9DD5-608A-D78F-D48B-D9FD04D77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7FF344-ECDB-77A9-AB58-ADA2D60D7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0105C5-4C59-96FE-16F3-124F15852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1DD5F5-A7AE-9234-3D63-77E77BED5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5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8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1816-D9D2-42AF-90D9-8D39095C0386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16A69-F0AD-4CE2-9526-3B3906C35FE7}"/>
              </a:ext>
            </a:extLst>
          </p:cNvPr>
          <p:cNvSpPr>
            <a:spLocks noGrp="1"/>
          </p:cNvSpPr>
          <p:nvPr/>
        </p:nvSpPr>
        <p:spPr>
          <a:xfrm>
            <a:off x="1992796" y="483137"/>
            <a:ext cx="8393595" cy="1809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78026" rtl="0" eaLnBrk="1" latinLnBrk="0" hangingPunct="1">
              <a:spcBef>
                <a:spcPct val="0"/>
              </a:spcBef>
              <a:buNone/>
              <a:defRPr sz="446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US" altLang="zh-CN" sz="4400" b="1" dirty="0">
                <a:solidFill>
                  <a:schemeClr val="tx1"/>
                </a:solidFill>
              </a:rPr>
              <a:t>Nuclear uncertainties related to MeV gamma-ray astronomy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0388C2A4-D697-400B-8558-25866FB6D4B3}"/>
              </a:ext>
            </a:extLst>
          </p:cNvPr>
          <p:cNvSpPr>
            <a:spLocks noGrp="1"/>
          </p:cNvSpPr>
          <p:nvPr/>
        </p:nvSpPr>
        <p:spPr>
          <a:xfrm>
            <a:off x="1080608" y="2882356"/>
            <a:ext cx="10339762" cy="1709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Bingshui Gao</a:t>
            </a: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Institute of Modern Physics, </a:t>
            </a: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Chinese Academy of Sciences</a:t>
            </a:r>
            <a:endParaRPr lang="zh-CN" altLang="en-US" sz="24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DB1F1F-E864-1031-2821-385F6D1B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10" y="6086225"/>
            <a:ext cx="3881880" cy="75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BC74F2-0F37-30D2-A6C1-BF29BC1DAE3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10057" y="6086225"/>
            <a:ext cx="1964880" cy="729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63A0FB98-1F8F-0B85-ADC0-8B5A89F5F78F}"/>
              </a:ext>
            </a:extLst>
          </p:cNvPr>
          <p:cNvSpPr>
            <a:spLocks noGrp="1"/>
          </p:cNvSpPr>
          <p:nvPr/>
        </p:nvSpPr>
        <p:spPr>
          <a:xfrm>
            <a:off x="2962967" y="4870411"/>
            <a:ext cx="6575045" cy="937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IHEP MeV Mission Workshop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Sep. 16-17, 2025, Beijing </a:t>
            </a:r>
            <a:endParaRPr lang="zh-CN" altLang="en-US" sz="28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2204-8E36-652B-A0EC-D7288DF7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1BEC0468-DB27-6821-91D4-16404B77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A0C04B8-3201-BAAF-98E5-D7680F12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49F6354-440B-D04B-8DEF-9A10816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4449B0A7-F285-2088-F2B4-EADABA94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B837B0-5149-52FC-EDED-5E474DCCBDFF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9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0D0339-7C15-624D-7F3F-74D09570A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12" y="1075744"/>
            <a:ext cx="5217027" cy="52981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7E424AA-5C72-7AAA-D6F2-7456B3D0C01C}"/>
              </a:ext>
            </a:extLst>
          </p:cNvPr>
          <p:cNvSpPr txBox="1"/>
          <p:nvPr/>
        </p:nvSpPr>
        <p:spPr>
          <a:xfrm>
            <a:off x="495298" y="1202649"/>
            <a:ext cx="6074229" cy="541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Core H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>
                <a:solidFill>
                  <a:srgbClr val="FF0000"/>
                </a:solidFill>
              </a:rPr>
              <a:t>25</a:t>
            </a:r>
            <a:r>
              <a:rPr lang="en-US" altLang="zh-CN" sz="2000" b="1" dirty="0">
                <a:solidFill>
                  <a:srgbClr val="FF0000"/>
                </a:solidFill>
              </a:rPr>
              <a:t>Mg(</a:t>
            </a:r>
            <a:r>
              <a:rPr lang="en-US" altLang="zh-CN" sz="2000" b="1" dirty="0" err="1">
                <a:solidFill>
                  <a:srgbClr val="FF0000"/>
                </a:solidFill>
              </a:rPr>
              <a:t>p,</a:t>
            </a:r>
            <a:r>
              <a:rPr lang="en-US" altLang="zh-CN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rgbClr val="FF0000"/>
                </a:solidFill>
              </a:rPr>
              <a:t>)  (Production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p</a:t>
            </a:r>
            <a:r>
              <a:rPr lang="en-US" altLang="zh-CN" sz="2000" b="1" dirty="0" err="1">
                <a:latin typeface="Symbol" panose="05050102010706020507" pitchFamily="18" charset="2"/>
              </a:rPr>
              <a:t>,g</a:t>
            </a:r>
            <a:r>
              <a:rPr lang="en-US" altLang="zh-CN" sz="2000" b="1" dirty="0"/>
              <a:t>) (Destruction channel)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C-shell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p</a:t>
            </a:r>
            <a:r>
              <a:rPr lang="en-US" altLang="zh-CN" sz="2000" b="1" dirty="0" err="1">
                <a:latin typeface="Symbol" panose="05050102010706020507" pitchFamily="18" charset="2"/>
              </a:rPr>
              <a:t>,g</a:t>
            </a:r>
            <a:r>
              <a:rPr lang="en-US" altLang="zh-CN" sz="2000" b="1" dirty="0"/>
              <a:t>) (Production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23</a:t>
            </a:r>
            <a:r>
              <a:rPr lang="en-US" altLang="zh-CN" sz="2000" b="1" dirty="0"/>
              <a:t>Na(</a:t>
            </a:r>
            <a:r>
              <a:rPr lang="en-US" altLang="zh-CN" sz="2000" b="1" dirty="0" err="1"/>
              <a:t>p,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/>
              <a:t>) (Proton poison)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12</a:t>
            </a:r>
            <a:r>
              <a:rPr lang="en-US" altLang="zh-CN" sz="2000" b="1" dirty="0"/>
              <a:t>C(</a:t>
            </a:r>
            <a:r>
              <a:rPr lang="en-US" altLang="zh-CN" sz="2000" b="1" baseline="30000" dirty="0"/>
              <a:t>12</a:t>
            </a:r>
            <a:r>
              <a:rPr lang="en-US" altLang="zh-CN" sz="2000" b="1" dirty="0"/>
              <a:t>C,p) (Proton producer)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n,p</a:t>
            </a:r>
            <a:r>
              <a:rPr lang="en-US" altLang="zh-CN" sz="2000" b="1" dirty="0"/>
              <a:t>) (Destruction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n</a:t>
            </a:r>
            <a:r>
              <a:rPr lang="en-US" altLang="zh-CN" sz="2000" b="1" dirty="0" err="1">
                <a:latin typeface="Symbol" panose="05050102010706020507" pitchFamily="18" charset="2"/>
              </a:rPr>
              <a:t>,a</a:t>
            </a:r>
            <a:r>
              <a:rPr lang="en-US" altLang="zh-CN" sz="2000" b="1" dirty="0"/>
              <a:t>) (Destruction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 (</a:t>
            </a: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 poison)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 err="1"/>
              <a:t>,n</a:t>
            </a:r>
            <a:r>
              <a:rPr lang="en-US" altLang="zh-CN" sz="2000" b="1" dirty="0"/>
              <a:t>) (</a:t>
            </a: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 poison)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Ne explosive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b="1" dirty="0"/>
              <a:t>Mg(</a:t>
            </a:r>
            <a:r>
              <a:rPr lang="en-US" altLang="zh-CN" sz="2000" b="1" dirty="0" err="1">
                <a:latin typeface="Symbol" panose="05050102010706020507" pitchFamily="18" charset="2"/>
              </a:rPr>
              <a:t>n</a:t>
            </a:r>
            <a:r>
              <a:rPr lang="en-US" altLang="zh-CN" b="1" dirty="0" err="1"/>
              <a:t>,e</a:t>
            </a:r>
            <a:r>
              <a:rPr lang="en-US" altLang="zh-CN" b="1" dirty="0"/>
              <a:t>-) (Production channel)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…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89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2204-8E36-652B-A0EC-D7288DF7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1BEC0468-DB27-6821-91D4-16404B77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A0C04B8-3201-BAAF-98E5-D7680F12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49F6354-440B-D04B-8DEF-9A10816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4449B0A7-F285-2088-F2B4-EADABA94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B837B0-5149-52FC-EDED-5E474DCCBDFF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10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F44948-2DB7-CAE8-B8BF-C8B8E806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4" y="865826"/>
            <a:ext cx="6012447" cy="55801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7DA473-1044-B3FC-B411-F36AF11C774A}"/>
              </a:ext>
            </a:extLst>
          </p:cNvPr>
          <p:cNvSpPr txBox="1"/>
          <p:nvPr/>
        </p:nvSpPr>
        <p:spPr>
          <a:xfrm>
            <a:off x="7535652" y="91722"/>
            <a:ext cx="3792401" cy="83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p,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 cross section dominated by resonant states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432AEA-9D6F-28B1-8166-072B0263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25" y="1251020"/>
            <a:ext cx="3523025" cy="26880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E5F787-4EC6-856F-81BE-FE871E9F7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" y="3772238"/>
            <a:ext cx="5890382" cy="27472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EFAD3C-64BD-9A51-071D-AB86FF1C574E}"/>
              </a:ext>
            </a:extLst>
          </p:cNvPr>
          <p:cNvSpPr txBox="1"/>
          <p:nvPr/>
        </p:nvSpPr>
        <p:spPr>
          <a:xfrm>
            <a:off x="6737420" y="6453859"/>
            <a:ext cx="3648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L</a:t>
            </a:r>
            <a:r>
              <a:rPr lang="zh-CN" altLang="en-US" sz="1600" b="1" dirty="0"/>
              <a:t>aird </a:t>
            </a:r>
            <a:r>
              <a:rPr lang="en-US" altLang="zh-CN" sz="1600" b="1" dirty="0"/>
              <a:t>et al., </a:t>
            </a:r>
            <a:r>
              <a:rPr lang="zh-CN" altLang="en-US" sz="1600" b="1" dirty="0"/>
              <a:t>.</a:t>
            </a:r>
            <a:r>
              <a:rPr lang="en-US" altLang="zh-CN" sz="1600" b="1" dirty="0"/>
              <a:t>JPG</a:t>
            </a:r>
            <a:r>
              <a:rPr lang="zh-CN" altLang="en-US" sz="1600" b="1" dirty="0"/>
              <a:t> 50.033002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2024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95CC2A-E5C7-A504-47E0-23C056657315}"/>
              </a:ext>
            </a:extLst>
          </p:cNvPr>
          <p:cNvSpPr txBox="1"/>
          <p:nvPr/>
        </p:nvSpPr>
        <p:spPr>
          <a:xfrm>
            <a:off x="1281090" y="6519446"/>
            <a:ext cx="3648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Liu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et al., </a:t>
            </a:r>
            <a:r>
              <a:rPr lang="zh-CN" altLang="en-US" sz="1600" b="1" dirty="0"/>
              <a:t>.</a:t>
            </a:r>
            <a:r>
              <a:rPr lang="en-US" altLang="zh-CN" sz="1600" b="1" dirty="0"/>
              <a:t>NRAPS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202</a:t>
            </a:r>
            <a:r>
              <a:rPr lang="en-US" altLang="zh-CN" sz="1600" b="1" dirty="0"/>
              <a:t>5)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589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2204-8E36-652B-A0EC-D7288DF7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1BEC0468-DB27-6821-91D4-16404B77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A0C04B8-3201-BAAF-98E5-D7680F12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49F6354-440B-D04B-8DEF-9A10816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4449B0A7-F285-2088-F2B4-EADABA94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B837B0-5149-52FC-EDED-5E474DCCBDFF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11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F44948-2DB7-CAE8-B8BF-C8B8E806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7" y="872163"/>
            <a:ext cx="6012447" cy="55801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7DA473-1044-B3FC-B411-F36AF11C774A}"/>
              </a:ext>
            </a:extLst>
          </p:cNvPr>
          <p:cNvSpPr txBox="1"/>
          <p:nvPr/>
        </p:nvSpPr>
        <p:spPr>
          <a:xfrm>
            <a:off x="7492145" y="98059"/>
            <a:ext cx="3792401" cy="83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p,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 cross section dominated by resonant states</a:t>
            </a:r>
            <a:endParaRPr lang="zh-CN" alt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2AEC82-B61F-F357-2C0C-295DFE4D1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8" y="1248331"/>
            <a:ext cx="5247306" cy="53658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C97A14-82CC-BAFC-AA80-42F30EF163BF}"/>
              </a:ext>
            </a:extLst>
          </p:cNvPr>
          <p:cNvSpPr txBox="1"/>
          <p:nvPr/>
        </p:nvSpPr>
        <p:spPr>
          <a:xfrm>
            <a:off x="6737420" y="6453859"/>
            <a:ext cx="3648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L</a:t>
            </a:r>
            <a:r>
              <a:rPr lang="zh-CN" altLang="en-US" sz="1600" b="1" dirty="0"/>
              <a:t>aird </a:t>
            </a:r>
            <a:r>
              <a:rPr lang="en-US" altLang="zh-CN" sz="1600" b="1" dirty="0"/>
              <a:t>et al., </a:t>
            </a:r>
            <a:r>
              <a:rPr lang="zh-CN" altLang="en-US" sz="1600" b="1" dirty="0"/>
              <a:t>.</a:t>
            </a:r>
            <a:r>
              <a:rPr lang="en-US" altLang="zh-CN" sz="1600" b="1" dirty="0"/>
              <a:t>JPG</a:t>
            </a:r>
            <a:r>
              <a:rPr lang="zh-CN" altLang="en-US" sz="1600" b="1" dirty="0"/>
              <a:t> 50.033002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2024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0C3DBA-C9C6-BB0D-EE28-C3A447EAE56F}"/>
              </a:ext>
            </a:extLst>
          </p:cNvPr>
          <p:cNvSpPr txBox="1"/>
          <p:nvPr/>
        </p:nvSpPr>
        <p:spPr>
          <a:xfrm>
            <a:off x="861985" y="6510698"/>
            <a:ext cx="3648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Su et al, .</a:t>
            </a:r>
            <a:r>
              <a:rPr lang="en-US" altLang="zh-CN" sz="1600" b="1" dirty="0" err="1"/>
              <a:t>Sci.Bull</a:t>
            </a:r>
            <a:r>
              <a:rPr lang="en-US" altLang="zh-CN" sz="1600" b="1" dirty="0"/>
              <a:t>. 67.125 (2022)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93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2204-8E36-652B-A0EC-D7288DF7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1BEC0468-DB27-6821-91D4-16404B77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44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A0C04B8-3201-BAAF-98E5-D7680F12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49F6354-440B-D04B-8DEF-9A108168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4449B0A7-F285-2088-F2B4-EADABA94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B837B0-5149-52FC-EDED-5E474DCCBDFF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12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4E2DB7-3920-131E-8EBF-2D3EA8AC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" y="1873439"/>
            <a:ext cx="7529564" cy="422768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7903DF-11A7-2DF3-CB69-588DD52B47AE}"/>
              </a:ext>
            </a:extLst>
          </p:cNvPr>
          <p:cNvSpPr/>
          <p:nvPr/>
        </p:nvSpPr>
        <p:spPr>
          <a:xfrm>
            <a:off x="7625660" y="5571810"/>
            <a:ext cx="899328" cy="849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40Ca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38F878A-B87E-AAF0-EF3F-25C889E1D597}"/>
              </a:ext>
            </a:extLst>
          </p:cNvPr>
          <p:cNvSpPr/>
          <p:nvPr/>
        </p:nvSpPr>
        <p:spPr>
          <a:xfrm>
            <a:off x="9275265" y="4195180"/>
            <a:ext cx="899328" cy="849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44Ti</a:t>
            </a:r>
            <a:endParaRPr lang="zh-CN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936BBF-14C6-959A-4E64-A7788442D807}"/>
              </a:ext>
            </a:extLst>
          </p:cNvPr>
          <p:cNvSpPr/>
          <p:nvPr/>
        </p:nvSpPr>
        <p:spPr>
          <a:xfrm>
            <a:off x="11171053" y="3289153"/>
            <a:ext cx="899328" cy="849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47V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80B086-2BA5-8473-DB2D-23FFDF19CA42}"/>
              </a:ext>
            </a:extLst>
          </p:cNvPr>
          <p:cNvSpPr/>
          <p:nvPr/>
        </p:nvSpPr>
        <p:spPr>
          <a:xfrm>
            <a:off x="9275265" y="3289153"/>
            <a:ext cx="899328" cy="849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45V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9088F59-6F99-1B9C-A32D-EA8D584C37AA}"/>
              </a:ext>
            </a:extLst>
          </p:cNvPr>
          <p:cNvSpPr/>
          <p:nvPr/>
        </p:nvSpPr>
        <p:spPr>
          <a:xfrm>
            <a:off x="10223159" y="3289153"/>
            <a:ext cx="899328" cy="849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46V</a:t>
            </a:r>
            <a:endParaRPr lang="zh-CN" altLang="en-US" b="1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575A9CA-64FA-FFFD-0799-D0629881BBD7}"/>
              </a:ext>
            </a:extLst>
          </p:cNvPr>
          <p:cNvCxnSpPr/>
          <p:nvPr/>
        </p:nvCxnSpPr>
        <p:spPr>
          <a:xfrm flipV="1">
            <a:off x="8270430" y="4898571"/>
            <a:ext cx="1175658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7BA6374-858E-15D1-6178-CEA4BFB42BD9}"/>
              </a:ext>
            </a:extLst>
          </p:cNvPr>
          <p:cNvCxnSpPr>
            <a:cxnSpLocks/>
          </p:cNvCxnSpPr>
          <p:nvPr/>
        </p:nvCxnSpPr>
        <p:spPr>
          <a:xfrm flipV="1">
            <a:off x="9995395" y="3959050"/>
            <a:ext cx="1410121" cy="695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FBDFAF2-1C7C-8CEA-6D83-D80B3DD7D364}"/>
              </a:ext>
            </a:extLst>
          </p:cNvPr>
          <p:cNvCxnSpPr>
            <a:cxnSpLocks/>
          </p:cNvCxnSpPr>
          <p:nvPr/>
        </p:nvCxnSpPr>
        <p:spPr>
          <a:xfrm flipV="1">
            <a:off x="9683898" y="3808734"/>
            <a:ext cx="0" cy="724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D5EB21A-E87F-3D1C-113B-9F78A3A0F5EF}"/>
              </a:ext>
            </a:extLst>
          </p:cNvPr>
          <p:cNvSpPr txBox="1"/>
          <p:nvPr/>
        </p:nvSpPr>
        <p:spPr>
          <a:xfrm rot="19093863">
            <a:off x="8365781" y="4951388"/>
            <a:ext cx="8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a,g</a:t>
            </a:r>
            <a:r>
              <a:rPr lang="en-US" altLang="zh-CN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394F50-FAD7-09AD-3E5A-44CED1D2BBAF}"/>
              </a:ext>
            </a:extLst>
          </p:cNvPr>
          <p:cNvSpPr txBox="1"/>
          <p:nvPr/>
        </p:nvSpPr>
        <p:spPr>
          <a:xfrm rot="19980240">
            <a:off x="10346981" y="4206558"/>
            <a:ext cx="8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a,</a:t>
            </a:r>
            <a:r>
              <a:rPr lang="en-US" altLang="zh-CN" sz="2000" b="1" dirty="0" err="1">
                <a:solidFill>
                  <a:srgbClr val="FF0000"/>
                </a:solidFill>
                <a:ea typeface="Microsoft YaHei UI" panose="020B0503020204020204" pitchFamily="34" charset="-122"/>
              </a:rPr>
              <a:t>p</a:t>
            </a:r>
            <a:r>
              <a:rPr lang="en-US" altLang="zh-CN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25920E-FCF1-622E-1CA2-092537353CFB}"/>
              </a:ext>
            </a:extLst>
          </p:cNvPr>
          <p:cNvSpPr txBox="1"/>
          <p:nvPr/>
        </p:nvSpPr>
        <p:spPr>
          <a:xfrm rot="16200000">
            <a:off x="8995714" y="3999301"/>
            <a:ext cx="8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</a:rPr>
              <a:t>p</a:t>
            </a:r>
            <a:r>
              <a:rPr lang="en-US" altLang="zh-CN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,g</a:t>
            </a:r>
            <a:r>
              <a:rPr lang="en-US" altLang="zh-CN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5EE00C-CA03-8E09-D6BB-BE21A28270D2}"/>
              </a:ext>
            </a:extLst>
          </p:cNvPr>
          <p:cNvSpPr txBox="1"/>
          <p:nvPr/>
        </p:nvSpPr>
        <p:spPr>
          <a:xfrm>
            <a:off x="8853233" y="6101122"/>
            <a:ext cx="256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ymbol" panose="05050102010706020507" pitchFamily="18" charset="2"/>
              </a:rPr>
              <a:t>a</a:t>
            </a:r>
            <a:r>
              <a:rPr lang="en-US" altLang="zh-CN" sz="2400" b="1" dirty="0"/>
              <a:t>-rich freeze out</a:t>
            </a:r>
            <a:endParaRPr lang="zh-CN" altLang="en-US" sz="2400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5CC7AA5-B39A-4F82-EF51-57637625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449" y="-283899"/>
            <a:ext cx="5237118" cy="448665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CEB71AE-2770-9B6E-A0DC-2A7497132EC4}"/>
              </a:ext>
            </a:extLst>
          </p:cNvPr>
          <p:cNvSpPr txBox="1"/>
          <p:nvPr/>
        </p:nvSpPr>
        <p:spPr>
          <a:xfrm>
            <a:off x="1444249" y="6393510"/>
            <a:ext cx="3951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Margerin</a:t>
            </a:r>
            <a:r>
              <a:rPr lang="en-US" altLang="zh-CN" sz="1600" b="1" dirty="0"/>
              <a:t> et al.,  PLB</a:t>
            </a:r>
            <a:r>
              <a:rPr lang="zh-CN" altLang="en-US" sz="1600" b="1" dirty="0"/>
              <a:t>.731.358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2014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5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4171C1-371F-5591-4B67-D407068607AF}"/>
              </a:ext>
            </a:extLst>
          </p:cNvPr>
          <p:cNvSpPr/>
          <p:nvPr/>
        </p:nvSpPr>
        <p:spPr>
          <a:xfrm>
            <a:off x="3057347" y="2497976"/>
            <a:ext cx="60773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r>
              <a:rPr lang="zh-CN" altLang="en-US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0852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Symbol" panose="05050102010706020507" pitchFamily="18" charset="2"/>
                <a:ea typeface="微软雅黑" panose="020B0503020204020204" pitchFamily="34" charset="-122"/>
                <a:sym typeface="微软雅黑" panose="020B0503020204020204" pitchFamily="34" charset="-122"/>
              </a:rPr>
              <a:t>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lines from the Galaxy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472305-279C-66C5-8751-CEE0854629E0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31BC41-6D48-B00B-A909-7344912238F0}"/>
              </a:ext>
            </a:extLst>
          </p:cNvPr>
          <p:cNvSpPr txBox="1"/>
          <p:nvPr/>
        </p:nvSpPr>
        <p:spPr>
          <a:xfrm>
            <a:off x="578229" y="1371600"/>
            <a:ext cx="10922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Symbol" panose="05050102010706020507" pitchFamily="18" charset="2"/>
              </a:rPr>
              <a:t>g</a:t>
            </a:r>
            <a:r>
              <a:rPr lang="en-US" altLang="zh-CN" sz="2400" b="1" dirty="0"/>
              <a:t>-lines from a few nuclei have been observed, e.g. </a:t>
            </a:r>
            <a:r>
              <a:rPr lang="en-US" altLang="zh-CN" sz="2400" b="1" baseline="30000" dirty="0"/>
              <a:t>60</a:t>
            </a:r>
            <a:r>
              <a:rPr lang="en-US" altLang="zh-CN" sz="2400" b="1" dirty="0"/>
              <a:t>Fe, </a:t>
            </a:r>
            <a:r>
              <a:rPr lang="en-US" altLang="zh-CN" sz="2400" b="1" baseline="30000" dirty="0"/>
              <a:t>56,57</a:t>
            </a:r>
            <a:r>
              <a:rPr lang="en-US" altLang="zh-CN" sz="2400" b="1" dirty="0"/>
              <a:t>Co, </a:t>
            </a:r>
            <a:r>
              <a:rPr lang="en-US" altLang="zh-CN" sz="2400" b="1" baseline="30000" dirty="0"/>
              <a:t>44</a:t>
            </a:r>
            <a:r>
              <a:rPr lang="en-US" altLang="zh-CN" sz="2400" b="1" dirty="0"/>
              <a:t>Ti, </a:t>
            </a:r>
            <a:r>
              <a:rPr lang="en-US" altLang="zh-CN" sz="2400" b="1" baseline="30000" dirty="0"/>
              <a:t>26</a:t>
            </a:r>
            <a:r>
              <a:rPr lang="en-US" altLang="zh-CN" sz="2400" b="1" dirty="0"/>
              <a:t>Al…, which provides valuable information about the evolution of stars and the Galaxy.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Efforts from multiple fields are necessary to decipher such information, including stellar models, </a:t>
            </a:r>
            <a:r>
              <a:rPr lang="en-US" altLang="zh-CN" sz="2400" b="1" dirty="0">
                <a:solidFill>
                  <a:srgbClr val="FF0000"/>
                </a:solidFill>
              </a:rPr>
              <a:t>nuclear physics</a:t>
            </a:r>
            <a:r>
              <a:rPr lang="en-US" altLang="zh-CN" sz="2400" b="1" dirty="0"/>
              <a:t>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More </a:t>
            </a:r>
            <a:r>
              <a:rPr lang="en-US" altLang="zh-CN" sz="2400" b="1" dirty="0">
                <a:latin typeface="Symbol" panose="05050102010706020507" pitchFamily="18" charset="2"/>
              </a:rPr>
              <a:t>g</a:t>
            </a:r>
            <a:r>
              <a:rPr lang="en-US" altLang="zh-CN" sz="2400" b="1" dirty="0"/>
              <a:t>-lines and exciting science to be expected from next generation MeV missions!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Technologies in Nuclear Physics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73413E-E572-55F5-47AC-965A9BB7DDDD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3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76A855-61ED-A3AA-6212-B468984DF125}"/>
              </a:ext>
            </a:extLst>
          </p:cNvPr>
          <p:cNvSpPr txBox="1"/>
          <p:nvPr/>
        </p:nvSpPr>
        <p:spPr>
          <a:xfrm>
            <a:off x="2548950" y="1179562"/>
            <a:ext cx="690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Nuclear physics enter the problem by providing reaction/decay rates to stellar evolution models</a:t>
            </a:r>
            <a:endParaRPr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E74582-3ED0-A215-B7A5-6BE6FDD5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812" y="2674700"/>
            <a:ext cx="4421765" cy="3788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D402CB-7488-EE67-3072-C88D5754A629}"/>
              </a:ext>
            </a:extLst>
          </p:cNvPr>
          <p:cNvSpPr txBox="1"/>
          <p:nvPr/>
        </p:nvSpPr>
        <p:spPr>
          <a:xfrm>
            <a:off x="296427" y="6170135"/>
            <a:ext cx="243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From Q.T. Li’s slide</a:t>
            </a:r>
            <a:endParaRPr lang="zh-CN" altLang="en-US" sz="1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E4C54B-E581-6C0E-02A4-CA98831A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590" y="3124210"/>
            <a:ext cx="3986577" cy="30459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691566-705E-CE5F-5650-9127EAF06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787" y="3265708"/>
            <a:ext cx="4002683" cy="23613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1931941-341E-2D52-D954-0AB9EA6B8985}"/>
              </a:ext>
            </a:extLst>
          </p:cNvPr>
          <p:cNvSpPr txBox="1"/>
          <p:nvPr/>
        </p:nvSpPr>
        <p:spPr>
          <a:xfrm>
            <a:off x="296427" y="2471795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Time Projection Chamber (TPC)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958CBA-C760-B642-268C-0FA50F3E2E1E}"/>
              </a:ext>
            </a:extLst>
          </p:cNvPr>
          <p:cNvSpPr txBox="1"/>
          <p:nvPr/>
        </p:nvSpPr>
        <p:spPr>
          <a:xfrm>
            <a:off x="4638531" y="2447006"/>
            <a:ext cx="272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Deep Underground Lab</a:t>
            </a:r>
            <a:endParaRPr lang="zh-CN" altLang="en-US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7B9628F-513A-CAE2-1CDE-A822127AB566}"/>
              </a:ext>
            </a:extLst>
          </p:cNvPr>
          <p:cNvSpPr txBox="1"/>
          <p:nvPr/>
        </p:nvSpPr>
        <p:spPr>
          <a:xfrm>
            <a:off x="8882742" y="2471795"/>
            <a:ext cx="301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Charge-exchange reaction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140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4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DD2D04-BAC0-8BF5-4F2D-696988720BBF}"/>
              </a:ext>
            </a:extLst>
          </p:cNvPr>
          <p:cNvSpPr txBox="1"/>
          <p:nvPr/>
        </p:nvSpPr>
        <p:spPr>
          <a:xfrm>
            <a:off x="269963" y="1210827"/>
            <a:ext cx="700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Reaction rates that matter </a:t>
            </a:r>
            <a:r>
              <a:rPr lang="en-US" altLang="zh-CN" sz="2400" b="1" dirty="0">
                <a:solidFill>
                  <a:srgbClr val="FF0000"/>
                </a:solidFill>
              </a:rPr>
              <a:t>locally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globally: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3B5C2C-8437-EA51-66F6-2F79A698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" y="1826115"/>
            <a:ext cx="6219930" cy="247927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8DAE18-C519-8A0F-2E25-DB9028D93F7D}"/>
              </a:ext>
            </a:extLst>
          </p:cNvPr>
          <p:cNvGrpSpPr/>
          <p:nvPr/>
        </p:nvGrpSpPr>
        <p:grpSpPr>
          <a:xfrm>
            <a:off x="3270291" y="4282087"/>
            <a:ext cx="4126191" cy="2572043"/>
            <a:chOff x="269963" y="4341543"/>
            <a:chExt cx="4126191" cy="257204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18577E9-F444-77DB-54BE-7F64997D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8" y="4341543"/>
              <a:ext cx="3408236" cy="223306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BA1E092-C303-BB3F-7AE0-5CF4E9130F5E}"/>
                </a:ext>
              </a:extLst>
            </p:cNvPr>
            <p:cNvSpPr txBox="1"/>
            <p:nvPr/>
          </p:nvSpPr>
          <p:spPr>
            <a:xfrm>
              <a:off x="335278" y="6329231"/>
              <a:ext cx="944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baseline="30000" dirty="0"/>
                <a:t>22</a:t>
              </a:r>
              <a:r>
                <a:rPr lang="en-US" altLang="zh-CN" sz="2400" b="1" dirty="0"/>
                <a:t>Ne</a:t>
              </a:r>
              <a:endParaRPr lang="zh-CN" altLang="en-US" sz="2400" b="1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1ABF2FA-4C46-C572-2624-5B95BEC623EA}"/>
                </a:ext>
              </a:extLst>
            </p:cNvPr>
            <p:cNvSpPr txBox="1"/>
            <p:nvPr/>
          </p:nvSpPr>
          <p:spPr>
            <a:xfrm>
              <a:off x="269963" y="4547323"/>
              <a:ext cx="944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baseline="30000" dirty="0"/>
                <a:t>4</a:t>
              </a:r>
              <a:r>
                <a:rPr lang="en-US" altLang="zh-CN" sz="2400" b="1" dirty="0"/>
                <a:t>He</a:t>
              </a:r>
              <a:endParaRPr lang="zh-CN" altLang="en-US" sz="2400" b="1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69DB382-B7EB-B3D2-EFF6-6927CE04BB32}"/>
                </a:ext>
              </a:extLst>
            </p:cNvPr>
            <p:cNvSpPr txBox="1"/>
            <p:nvPr/>
          </p:nvSpPr>
          <p:spPr>
            <a:xfrm>
              <a:off x="2905649" y="6451921"/>
              <a:ext cx="944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baseline="30000" dirty="0"/>
                <a:t>25</a:t>
              </a:r>
              <a:r>
                <a:rPr lang="en-US" altLang="zh-CN" sz="2400" b="1" dirty="0"/>
                <a:t>Mg</a:t>
              </a:r>
              <a:endParaRPr lang="zh-CN" altLang="en-US" sz="24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FB6B38D-0253-84C7-55E7-CF9253883198}"/>
                </a:ext>
              </a:extLst>
            </p:cNvPr>
            <p:cNvSpPr txBox="1"/>
            <p:nvPr/>
          </p:nvSpPr>
          <p:spPr>
            <a:xfrm>
              <a:off x="3002783" y="4341543"/>
              <a:ext cx="139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neutron</a:t>
              </a:r>
              <a:endParaRPr lang="zh-CN" altLang="en-US" sz="2400" b="1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9623CFA-2C89-7677-65BB-502765A59D6F}"/>
              </a:ext>
            </a:extLst>
          </p:cNvPr>
          <p:cNvSpPr txBox="1"/>
          <p:nvPr/>
        </p:nvSpPr>
        <p:spPr>
          <a:xfrm>
            <a:off x="388618" y="4631803"/>
            <a:ext cx="2538883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60</a:t>
            </a:r>
            <a:r>
              <a:rPr lang="en-US" altLang="zh-CN" sz="2000" b="1" dirty="0"/>
              <a:t>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 beta decay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60</a:t>
            </a:r>
            <a:r>
              <a:rPr lang="en-US" altLang="zh-CN" sz="2000" b="1" dirty="0"/>
              <a:t>Fe(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61</a:t>
            </a:r>
            <a:r>
              <a:rPr lang="en-US" altLang="zh-CN" sz="2000" b="1" dirty="0"/>
              <a:t>Fe</a:t>
            </a:r>
            <a:endParaRPr lang="zh-CN" altLang="en-US" sz="20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6E59A8-240C-5DEA-DAE9-B6EA7351BC08}"/>
              </a:ext>
            </a:extLst>
          </p:cNvPr>
          <p:cNvSpPr txBox="1"/>
          <p:nvPr/>
        </p:nvSpPr>
        <p:spPr>
          <a:xfrm>
            <a:off x="8561478" y="4622616"/>
            <a:ext cx="2440075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baseline="30000" dirty="0"/>
              <a:t>22</a:t>
            </a:r>
            <a:r>
              <a:rPr lang="en-US" altLang="zh-CN" sz="2000" b="1" dirty="0"/>
              <a:t>Ne(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 err="1"/>
              <a:t>,n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</a:t>
            </a:r>
          </a:p>
          <a:p>
            <a:pPr>
              <a:lnSpc>
                <a:spcPct val="150000"/>
              </a:lnSpc>
            </a:pPr>
            <a:r>
              <a:rPr lang="en-US" altLang="zh-CN" sz="2000" b="1" baseline="30000" dirty="0"/>
              <a:t>12</a:t>
            </a:r>
            <a:r>
              <a:rPr lang="en-US" altLang="zh-CN" sz="2000" b="1" dirty="0"/>
              <a:t>C(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 err="1"/>
              <a:t>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16</a:t>
            </a:r>
            <a:r>
              <a:rPr lang="en-US" altLang="zh-CN" sz="2000" b="1" dirty="0"/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…</a:t>
            </a:r>
            <a:endParaRPr lang="zh-CN" altLang="en-US" sz="20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090BCC-AA5B-2886-4C85-06B764D5D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958" y="271749"/>
            <a:ext cx="4128141" cy="42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5/23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DD2D04-BAC0-8BF5-4F2D-696988720BBF}"/>
              </a:ext>
            </a:extLst>
          </p:cNvPr>
          <p:cNvSpPr txBox="1"/>
          <p:nvPr/>
        </p:nvSpPr>
        <p:spPr>
          <a:xfrm>
            <a:off x="269963" y="1210827"/>
            <a:ext cx="700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Reaction rates that matter </a:t>
            </a:r>
            <a:r>
              <a:rPr lang="en-US" altLang="zh-CN" sz="2400" b="1" dirty="0">
                <a:solidFill>
                  <a:srgbClr val="FF0000"/>
                </a:solidFill>
              </a:rPr>
              <a:t>locally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globally: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3B5C2C-8437-EA51-66F6-2F79A698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" y="1826115"/>
            <a:ext cx="6219930" cy="24792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9623CFA-2C89-7677-65BB-502765A59D6F}"/>
              </a:ext>
            </a:extLst>
          </p:cNvPr>
          <p:cNvSpPr txBox="1"/>
          <p:nvPr/>
        </p:nvSpPr>
        <p:spPr>
          <a:xfrm>
            <a:off x="388618" y="4631803"/>
            <a:ext cx="2538883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60</a:t>
            </a:r>
            <a:r>
              <a:rPr lang="en-US" altLang="zh-CN" sz="2000" b="1" dirty="0"/>
              <a:t>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59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 beta decay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60</a:t>
            </a:r>
            <a:r>
              <a:rPr lang="en-US" altLang="zh-CN" sz="2000" b="1" dirty="0"/>
              <a:t>Fe(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</a:t>
            </a:r>
            <a:r>
              <a:rPr lang="en-US" altLang="zh-CN" sz="2000" b="1" baseline="30000" dirty="0"/>
              <a:t>61</a:t>
            </a:r>
            <a:r>
              <a:rPr lang="en-US" altLang="zh-CN" sz="2000" b="1" dirty="0"/>
              <a:t>Fe</a:t>
            </a:r>
            <a:endParaRPr lang="zh-CN" alt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EB957B-E9A2-E9F8-3C3D-1F148D0E0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01" y="205990"/>
            <a:ext cx="4602847" cy="31488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547E6D-5C73-ED93-83C7-5C9799B5E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02" y="3276576"/>
            <a:ext cx="4642379" cy="34100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37A7207-9B4B-97BA-5EA5-8CAB8DE9199B}"/>
              </a:ext>
            </a:extLst>
          </p:cNvPr>
          <p:cNvSpPr txBox="1"/>
          <p:nvPr/>
        </p:nvSpPr>
        <p:spPr>
          <a:xfrm>
            <a:off x="388618" y="6190732"/>
            <a:ext cx="4055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[1]</a:t>
            </a:r>
            <a:r>
              <a:rPr lang="en-US" altLang="zh-CN" sz="1400" b="1" dirty="0" err="1"/>
              <a:t>Uberseder</a:t>
            </a:r>
            <a:r>
              <a:rPr lang="en-US" altLang="zh-CN" sz="1400" b="1" dirty="0"/>
              <a:t> et al., .PRL 112.211101(2014)</a:t>
            </a:r>
          </a:p>
          <a:p>
            <a:r>
              <a:rPr lang="es-ES" altLang="zh-CN" sz="1400" b="1" dirty="0"/>
              <a:t>[2]Yan et al., ApJ 919.81 (2021)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296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6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DD2D04-BAC0-8BF5-4F2D-696988720BBF}"/>
              </a:ext>
            </a:extLst>
          </p:cNvPr>
          <p:cNvSpPr txBox="1"/>
          <p:nvPr/>
        </p:nvSpPr>
        <p:spPr>
          <a:xfrm>
            <a:off x="269963" y="1210827"/>
            <a:ext cx="700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Reaction rates that matter </a:t>
            </a:r>
            <a:r>
              <a:rPr lang="en-US" altLang="zh-CN" sz="2400" b="1" dirty="0">
                <a:solidFill>
                  <a:srgbClr val="FF0000"/>
                </a:solidFill>
              </a:rPr>
              <a:t>locally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globally: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3B5C2C-8437-EA51-66F6-2F79A698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" y="1826115"/>
            <a:ext cx="6219930" cy="24792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9623CFA-2C89-7677-65BB-502765A59D6F}"/>
              </a:ext>
            </a:extLst>
          </p:cNvPr>
          <p:cNvSpPr txBox="1"/>
          <p:nvPr/>
        </p:nvSpPr>
        <p:spPr>
          <a:xfrm>
            <a:off x="388618" y="4631803"/>
            <a:ext cx="2538883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59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 beta decay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61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8124D6-3E38-63B8-1C9A-750EFE4A0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97" y="0"/>
            <a:ext cx="4574685" cy="651210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272A017-69BF-C161-22C9-3240765A7297}"/>
              </a:ext>
            </a:extLst>
          </p:cNvPr>
          <p:cNvSpPr txBox="1"/>
          <p:nvPr/>
        </p:nvSpPr>
        <p:spPr>
          <a:xfrm>
            <a:off x="388618" y="6385853"/>
            <a:ext cx="4055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1400" b="1" dirty="0"/>
              <a:t>[1] Gao et al., PRL 126.152701 (2021)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65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7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DD2D04-BAC0-8BF5-4F2D-696988720BBF}"/>
              </a:ext>
            </a:extLst>
          </p:cNvPr>
          <p:cNvSpPr txBox="1"/>
          <p:nvPr/>
        </p:nvSpPr>
        <p:spPr>
          <a:xfrm>
            <a:off x="269963" y="1210827"/>
            <a:ext cx="700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Reaction rates that matter </a:t>
            </a:r>
            <a:r>
              <a:rPr lang="en-US" altLang="zh-CN" sz="2400" b="1" dirty="0">
                <a:solidFill>
                  <a:srgbClr val="FF0000"/>
                </a:solidFill>
              </a:rPr>
              <a:t>locally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globally: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3B5C2C-8437-EA51-66F6-2F79A698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" y="1826115"/>
            <a:ext cx="6219930" cy="24792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9623CFA-2C89-7677-65BB-502765A59D6F}"/>
              </a:ext>
            </a:extLst>
          </p:cNvPr>
          <p:cNvSpPr txBox="1"/>
          <p:nvPr/>
        </p:nvSpPr>
        <p:spPr>
          <a:xfrm>
            <a:off x="388618" y="4631803"/>
            <a:ext cx="2538883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59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 beta decay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61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1BAC98-C08B-AA9E-E6A8-908ECFB9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896"/>
            <a:ext cx="12192000" cy="53978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508EECC-1E5A-0558-8168-6F03656511DE}"/>
              </a:ext>
            </a:extLst>
          </p:cNvPr>
          <p:cNvSpPr txBox="1"/>
          <p:nvPr/>
        </p:nvSpPr>
        <p:spPr>
          <a:xfrm>
            <a:off x="1234691" y="6478536"/>
            <a:ext cx="4141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S</a:t>
            </a:r>
            <a:r>
              <a:rPr lang="zh-CN" altLang="en-US" sz="1600" b="1" dirty="0"/>
              <a:t>pyrou </a:t>
            </a:r>
            <a:r>
              <a:rPr lang="en-US" altLang="zh-CN" sz="1600" b="1" dirty="0"/>
              <a:t>et al, </a:t>
            </a:r>
            <a:r>
              <a:rPr lang="zh-CN" altLang="en-US" sz="1600" b="1" dirty="0"/>
              <a:t>.</a:t>
            </a:r>
            <a:r>
              <a:rPr lang="en-US" altLang="zh-CN" sz="1600" b="1" dirty="0"/>
              <a:t>Nat. Comm.</a:t>
            </a:r>
            <a:r>
              <a:rPr lang="zh-CN" altLang="en-US" sz="1600" b="1" dirty="0"/>
              <a:t> 15.9608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2024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8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9F7E7-94CB-DAB6-84B9-4C9003BE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749A0506-EE70-E37E-3D6E-4EFA518F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DDC94BD-E2B5-FEE0-B01C-58436B841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8563654C-06A1-E722-5C16-9AA18CD6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EAD32C4A-A2AF-406E-9372-02AE765CA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459780-666C-3084-F4CF-8027B23E1E0C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7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21D28F-C2F6-2014-245D-F25E4E07922F}"/>
              </a:ext>
            </a:extLst>
          </p:cNvPr>
          <p:cNvSpPr txBox="1"/>
          <p:nvPr/>
        </p:nvSpPr>
        <p:spPr>
          <a:xfrm>
            <a:off x="269963" y="1210827"/>
            <a:ext cx="700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Reaction rates that matter </a:t>
            </a:r>
            <a:r>
              <a:rPr lang="en-US" altLang="zh-CN" sz="2400" b="1" dirty="0">
                <a:solidFill>
                  <a:srgbClr val="FF0000"/>
                </a:solidFill>
              </a:rPr>
              <a:t>locally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globally: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00D686-5D4F-85C7-EDBF-33B826ACB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" y="1826115"/>
            <a:ext cx="6219930" cy="24792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A4748C-C5AD-6C0D-16BC-A676F2B3C10B}"/>
              </a:ext>
            </a:extLst>
          </p:cNvPr>
          <p:cNvSpPr txBox="1"/>
          <p:nvPr/>
        </p:nvSpPr>
        <p:spPr>
          <a:xfrm>
            <a:off x="388618" y="4631803"/>
            <a:ext cx="2538883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59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/>
              <a:t>59</a:t>
            </a:r>
            <a:r>
              <a:rPr lang="en-US" altLang="zh-CN" sz="2000" b="1" dirty="0"/>
              <a:t>Fe beta decay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60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Fe(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</a:rPr>
              <a:t>n,</a:t>
            </a:r>
            <a:r>
              <a:rPr lang="en-US" altLang="zh-CN" sz="2000" b="1" dirty="0" err="1">
                <a:solidFill>
                  <a:schemeClr val="bg1">
                    <a:lumMod val="8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en-US" altLang="zh-CN" sz="2000" b="1" baseline="30000" dirty="0">
                <a:solidFill>
                  <a:schemeClr val="bg1">
                    <a:lumMod val="85000"/>
                  </a:schemeClr>
                </a:solidFill>
              </a:rPr>
              <a:t>61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Fe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0268B7-FCD6-4D23-0B89-BAC3937B49CD}"/>
              </a:ext>
            </a:extLst>
          </p:cNvPr>
          <p:cNvSpPr txBox="1"/>
          <p:nvPr/>
        </p:nvSpPr>
        <p:spPr>
          <a:xfrm>
            <a:off x="1234691" y="6478536"/>
            <a:ext cx="4141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S</a:t>
            </a:r>
            <a:r>
              <a:rPr lang="zh-CN" altLang="en-US" sz="1600" b="1" dirty="0"/>
              <a:t>pyrou </a:t>
            </a:r>
            <a:r>
              <a:rPr lang="en-US" altLang="zh-CN" sz="1600" b="1" dirty="0"/>
              <a:t>et al, </a:t>
            </a:r>
            <a:r>
              <a:rPr lang="zh-CN" altLang="en-US" sz="1600" b="1" dirty="0"/>
              <a:t>.</a:t>
            </a:r>
            <a:r>
              <a:rPr lang="en-US" altLang="zh-CN" sz="1600" b="1" dirty="0"/>
              <a:t>Nat. Comm.</a:t>
            </a:r>
            <a:r>
              <a:rPr lang="zh-CN" altLang="en-US" sz="1600" b="1" dirty="0"/>
              <a:t> 15.9608 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2024</a:t>
            </a:r>
            <a:r>
              <a:rPr lang="en-US" altLang="zh-CN" sz="1600" b="1" dirty="0"/>
              <a:t>)</a:t>
            </a:r>
            <a:endParaRPr lang="zh-CN" altLang="en-US" sz="16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A3A374-2225-847E-FFBE-A152C35F8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27"/>
            <a:ext cx="12192000" cy="4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case of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8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0279FC-BB30-1F9E-A78E-6ED82BB03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12" y="1075744"/>
            <a:ext cx="5217027" cy="52981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B6E39B7-3CE7-25FD-58BB-7088CBC33002}"/>
              </a:ext>
            </a:extLst>
          </p:cNvPr>
          <p:cNvSpPr txBox="1"/>
          <p:nvPr/>
        </p:nvSpPr>
        <p:spPr>
          <a:xfrm>
            <a:off x="495298" y="1202649"/>
            <a:ext cx="6074229" cy="541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Core H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p,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  (Production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p</a:t>
            </a:r>
            <a:r>
              <a:rPr lang="en-US" altLang="zh-CN" sz="2000" b="1" dirty="0" err="1">
                <a:latin typeface="Symbol" panose="05050102010706020507" pitchFamily="18" charset="2"/>
              </a:rPr>
              <a:t>,g</a:t>
            </a:r>
            <a:r>
              <a:rPr lang="en-US" altLang="zh-CN" sz="2000" b="1" dirty="0"/>
              <a:t>) (Destruction channel)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C-shell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p</a:t>
            </a:r>
            <a:r>
              <a:rPr lang="en-US" altLang="zh-CN" sz="2000" b="1" dirty="0" err="1">
                <a:latin typeface="Symbol" panose="05050102010706020507" pitchFamily="18" charset="2"/>
              </a:rPr>
              <a:t>,g</a:t>
            </a:r>
            <a:r>
              <a:rPr lang="en-US" altLang="zh-CN" sz="2000" b="1" dirty="0"/>
              <a:t>) (Production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23</a:t>
            </a:r>
            <a:r>
              <a:rPr lang="en-US" altLang="zh-CN" sz="2000" b="1" dirty="0"/>
              <a:t>Na(</a:t>
            </a:r>
            <a:r>
              <a:rPr lang="en-US" altLang="zh-CN" sz="2000" b="1" dirty="0" err="1"/>
              <a:t>p,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/>
              <a:t>) (Proton poison)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12</a:t>
            </a:r>
            <a:r>
              <a:rPr lang="en-US" altLang="zh-CN" sz="2000" b="1" dirty="0"/>
              <a:t>C(</a:t>
            </a:r>
            <a:r>
              <a:rPr lang="en-US" altLang="zh-CN" sz="2000" b="1" baseline="30000" dirty="0"/>
              <a:t>12</a:t>
            </a:r>
            <a:r>
              <a:rPr lang="en-US" altLang="zh-CN" sz="2000" b="1" dirty="0"/>
              <a:t>C,p) (Proton producer)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n,p</a:t>
            </a:r>
            <a:r>
              <a:rPr lang="en-US" altLang="zh-CN" sz="2000" b="1" dirty="0"/>
              <a:t>) (Destruction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sz="2000" b="1" dirty="0"/>
              <a:t>Al(</a:t>
            </a:r>
            <a:r>
              <a:rPr lang="en-US" altLang="zh-CN" sz="2000" b="1" dirty="0" err="1"/>
              <a:t>n</a:t>
            </a:r>
            <a:r>
              <a:rPr lang="en-US" altLang="zh-CN" sz="2000" b="1" dirty="0" err="1">
                <a:latin typeface="Symbol" panose="05050102010706020507" pitchFamily="18" charset="2"/>
              </a:rPr>
              <a:t>,a</a:t>
            </a:r>
            <a:r>
              <a:rPr lang="en-US" altLang="zh-CN" sz="2000" b="1" dirty="0"/>
              <a:t>) (Destruction channel)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/>
              <a:t>n,</a:t>
            </a:r>
            <a:r>
              <a:rPr lang="en-US" altLang="zh-CN" sz="2000" b="1" dirty="0" err="1">
                <a:latin typeface="Symbol" panose="05050102010706020507" pitchFamily="18" charset="2"/>
              </a:rPr>
              <a:t>g</a:t>
            </a:r>
            <a:r>
              <a:rPr lang="en-US" altLang="zh-CN" sz="2000" b="1" dirty="0"/>
              <a:t>) (</a:t>
            </a: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 poison)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Mg(</a:t>
            </a:r>
            <a:r>
              <a:rPr lang="en-US" altLang="zh-CN" sz="2000" b="1" dirty="0" err="1">
                <a:latin typeface="Symbol" panose="05050102010706020507" pitchFamily="18" charset="2"/>
              </a:rPr>
              <a:t>a</a:t>
            </a:r>
            <a:r>
              <a:rPr lang="en-US" altLang="zh-CN" sz="2000" b="1" dirty="0" err="1"/>
              <a:t>,n</a:t>
            </a:r>
            <a:r>
              <a:rPr lang="en-US" altLang="zh-CN" sz="2000" b="1" dirty="0"/>
              <a:t>) (</a:t>
            </a:r>
            <a:r>
              <a:rPr lang="en-US" altLang="zh-CN" sz="2000" b="1" baseline="30000" dirty="0"/>
              <a:t>25</a:t>
            </a:r>
            <a:r>
              <a:rPr lang="en-US" altLang="zh-CN" sz="2000" b="1" dirty="0"/>
              <a:t>Mg poison)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Ne explosive burning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2000" b="1" baseline="30000" dirty="0"/>
              <a:t>26</a:t>
            </a:r>
            <a:r>
              <a:rPr lang="en-US" altLang="zh-CN" b="1" dirty="0"/>
              <a:t>Mg(</a:t>
            </a:r>
            <a:r>
              <a:rPr lang="en-US" altLang="zh-CN" sz="2000" b="1" dirty="0" err="1">
                <a:latin typeface="Symbol" panose="05050102010706020507" pitchFamily="18" charset="2"/>
              </a:rPr>
              <a:t>n</a:t>
            </a:r>
            <a:r>
              <a:rPr lang="en-US" altLang="zh-CN" b="1" dirty="0" err="1"/>
              <a:t>,e</a:t>
            </a:r>
            <a:r>
              <a:rPr lang="en-US" altLang="zh-CN" b="1" dirty="0"/>
              <a:t>-) (Production channel)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…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96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e18ff93-1f58-4427-ac64-d7a51c4f07ad"/>
  <p:tag name="COMMONDATA" val="eyJjb3VudCI6MSwiaGRpZCI6IjFlYWJhZWY3MjhhM2NkZTE4ZmEyZTU5NmM3MDlhMjEy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15536</TotalTime>
  <Words>744</Words>
  <Application>Microsoft Office PowerPoint</Application>
  <PresentationFormat>宽屏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Microsoft YaHei UI</vt:lpstr>
      <vt:lpstr>等线</vt:lpstr>
      <vt:lpstr>等线 Light</vt:lpstr>
      <vt:lpstr>宋体</vt:lpstr>
      <vt:lpstr>微软雅黑</vt:lpstr>
      <vt:lpstr>Microsoft YaHei Light</vt:lpstr>
      <vt:lpstr>Arial</vt:lpstr>
      <vt:lpstr>Symbol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gaobsh</dc:creator>
  <cp:lastModifiedBy>bingshui gao</cp:lastModifiedBy>
  <cp:revision>150</cp:revision>
  <dcterms:created xsi:type="dcterms:W3CDTF">2018-06-08T08:12:00Z</dcterms:created>
  <dcterms:modified xsi:type="dcterms:W3CDTF">2025-09-16T13:56:26Z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v1.0_mb_7VzIqZStIpSVcXNGdiXjdA==</vt:lpwstr>
  </property>
  <property fmtid="{D5CDD505-2E9C-101B-9397-08002B2CF9AE}" pid="4" name="ICV">
    <vt:lpwstr>97B5EC90155546DDB15AE9D6633F7669</vt:lpwstr>
  </property>
</Properties>
</file>