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305" r:id="rId2"/>
    <p:sldId id="283" r:id="rId3"/>
    <p:sldId id="288" r:id="rId4"/>
    <p:sldId id="306" r:id="rId5"/>
    <p:sldId id="312" r:id="rId6"/>
    <p:sldId id="309" r:id="rId7"/>
    <p:sldId id="310" r:id="rId8"/>
    <p:sldId id="279" r:id="rId9"/>
    <p:sldId id="280" r:id="rId10"/>
    <p:sldId id="261" r:id="rId11"/>
    <p:sldId id="281" r:id="rId12"/>
    <p:sldId id="284" r:id="rId13"/>
    <p:sldId id="300" r:id="rId14"/>
    <p:sldId id="301" r:id="rId15"/>
    <p:sldId id="299" r:id="rId16"/>
    <p:sldId id="298" r:id="rId17"/>
    <p:sldId id="302" r:id="rId18"/>
    <p:sldId id="311" r:id="rId19"/>
    <p:sldId id="308" r:id="rId20"/>
    <p:sldId id="287" r:id="rId21"/>
    <p:sldId id="297" r:id="rId22"/>
  </p:sldIdLst>
  <p:sldSz cx="9144000" cy="6858000" type="overhead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90"/>
    <p:restoredTop sz="93216"/>
  </p:normalViewPr>
  <p:slideViewPr>
    <p:cSldViewPr snapToGrid="0" snapToObjects="1">
      <p:cViewPr varScale="1">
        <p:scale>
          <a:sx n="110" d="100"/>
          <a:sy n="110" d="100"/>
        </p:scale>
        <p:origin x="2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A33B6-BE77-0045-9021-3514E458D5D4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5E32-051A-A544-8662-BE922CE2486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8194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FDE0-3C8C-8E45-B0E1-938B4F378BE2}" type="datetimeFigureOut">
              <a:rPr kumimoji="1" lang="zh-TW" altLang="en-US" smtClean="0"/>
              <a:t>2025/9/15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31ECD-C780-E943-A4BA-8A2064398BD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5067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D55321B-3A1D-61A2-5B80-5824F8F144D3}"/>
              </a:ext>
            </a:extLst>
          </p:cNvPr>
          <p:cNvCxnSpPr>
            <a:cxnSpLocks/>
          </p:cNvCxnSpPr>
          <p:nvPr/>
        </p:nvCxnSpPr>
        <p:spPr>
          <a:xfrm>
            <a:off x="152400" y="25146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7FA5922-AA3D-1B06-550E-980BED5B65D1}"/>
              </a:ext>
            </a:extLst>
          </p:cNvPr>
          <p:cNvCxnSpPr>
            <a:cxnSpLocks/>
          </p:cNvCxnSpPr>
          <p:nvPr/>
        </p:nvCxnSpPr>
        <p:spPr>
          <a:xfrm>
            <a:off x="152400" y="642747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F8B276B-AE1D-76F6-E2C7-8E7557BCA32C}"/>
              </a:ext>
            </a:extLst>
          </p:cNvPr>
          <p:cNvSpPr txBox="1"/>
          <p:nvPr/>
        </p:nvSpPr>
        <p:spPr>
          <a:xfrm>
            <a:off x="152400" y="6427470"/>
            <a:ext cx="5148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dirty="0">
                <a:ea typeface="新細明體"/>
                <a:cs typeface="Calibri"/>
              </a:rPr>
              <a:t>MeV Workshop, IHEP, CAS, Beijing,  Oct 16-17, 2025</a:t>
            </a:r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FFC570C-352A-0A26-6458-95315D9BB7F8}"/>
              </a:ext>
            </a:extLst>
          </p:cNvPr>
          <p:cNvSpPr txBox="1"/>
          <p:nvPr/>
        </p:nvSpPr>
        <p:spPr>
          <a:xfrm>
            <a:off x="797050" y="562881"/>
            <a:ext cx="753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 dirty="0"/>
              <a:t>MeV Observations of Pulsars</a:t>
            </a:r>
            <a:endParaRPr kumimoji="1" lang="zh-TW" altLang="en-US" sz="4800" b="1" dirty="0">
              <a:solidFill>
                <a:srgbClr val="7030A0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C8D6226-C11B-90BD-49C1-18BA9BFDFC65}"/>
              </a:ext>
            </a:extLst>
          </p:cNvPr>
          <p:cNvSpPr txBox="1"/>
          <p:nvPr/>
        </p:nvSpPr>
        <p:spPr>
          <a:xfrm>
            <a:off x="797050" y="1774625"/>
            <a:ext cx="726756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zh-TW" sz="3600" dirty="0"/>
              <a:t>High energy emissions from pulsars</a:t>
            </a:r>
          </a:p>
          <a:p>
            <a:pPr marL="457200" indent="-457200">
              <a:buAutoNum type="arabicPeriod"/>
            </a:pPr>
            <a:r>
              <a:rPr kumimoji="1" lang="en-US" altLang="zh-TW" sz="3600" dirty="0"/>
              <a:t>MeV observations of pulsars</a:t>
            </a:r>
          </a:p>
          <a:p>
            <a:r>
              <a:rPr kumimoji="1" lang="en-US" altLang="zh-TW" sz="3600" dirty="0"/>
              <a:t>    </a:t>
            </a:r>
            <a:r>
              <a:rPr kumimoji="1" lang="en-US" altLang="zh-TW" sz="2800" dirty="0">
                <a:solidFill>
                  <a:srgbClr val="FF0000"/>
                </a:solidFill>
              </a:rPr>
              <a:t>Spectra, pulse profiles, polarization, </a:t>
            </a:r>
          </a:p>
          <a:p>
            <a:r>
              <a:rPr kumimoji="1" lang="en-US" altLang="zh-TW" sz="2800" dirty="0">
                <a:solidFill>
                  <a:srgbClr val="FF0000"/>
                </a:solidFill>
              </a:rPr>
              <a:t>     a possible population of ‘MeV Pulsars’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A9EF09-39F2-5A20-D1C0-4D32BEF66483}"/>
              </a:ext>
            </a:extLst>
          </p:cNvPr>
          <p:cNvSpPr txBox="1"/>
          <p:nvPr/>
        </p:nvSpPr>
        <p:spPr>
          <a:xfrm>
            <a:off x="202520" y="4578932"/>
            <a:ext cx="87700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ea typeface="新細明體"/>
                <a:cs typeface="Calibri" panose="020F0502020204030204" pitchFamily="34" charset="0"/>
              </a:rPr>
              <a:t>Hsiang-Kuang Chang</a:t>
            </a:r>
            <a:endParaRPr lang="en" altLang="zh-TW" sz="2400" dirty="0">
              <a:cs typeface="Calibri" panose="020F0502020204030204" pitchFamily="34" charset="0"/>
            </a:endParaRPr>
          </a:p>
          <a:p>
            <a:r>
              <a:rPr lang="en-US" altLang="zh-TW" sz="2400" dirty="0">
                <a:ea typeface="新細明體"/>
                <a:cs typeface="Calibri"/>
              </a:rPr>
              <a:t>Institute of Astronomy, National Tsing Hua University (NTHU), Taiwan</a:t>
            </a:r>
          </a:p>
          <a:p>
            <a:endParaRPr lang="en-US" altLang="zh-TW" dirty="0">
              <a:ea typeface="新細明體"/>
              <a:cs typeface="Calibri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A26BD99-906F-A501-D36C-3575F470B51D}"/>
              </a:ext>
            </a:extLst>
          </p:cNvPr>
          <p:cNvCxnSpPr>
            <a:cxnSpLocks/>
          </p:cNvCxnSpPr>
          <p:nvPr/>
        </p:nvCxnSpPr>
        <p:spPr>
          <a:xfrm>
            <a:off x="152400" y="433094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433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6C51A0-466C-820C-BAF8-0241F968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+mn-lt"/>
                <a:ea typeface="新細明體"/>
                <a:cs typeface="Calibri Light"/>
              </a:rPr>
              <a:t>Crab</a:t>
            </a:r>
            <a:r>
              <a:rPr lang="en-US" altLang="zh-TW" sz="2800" dirty="0">
                <a:solidFill>
                  <a:srgbClr val="7030A0"/>
                </a:solidFill>
                <a:latin typeface="+mn-lt"/>
                <a:ea typeface="新細明體"/>
                <a:cs typeface="Calibri Light"/>
              </a:rPr>
              <a:t>’s polarization</a:t>
            </a:r>
            <a:r>
              <a:rPr lang="zh-TW" altLang="en-US" sz="2800" dirty="0">
                <a:solidFill>
                  <a:srgbClr val="7030A0"/>
                </a:solidFill>
                <a:latin typeface="+mn-lt"/>
                <a:ea typeface="新細明體"/>
                <a:cs typeface="Calibri Light"/>
              </a:rPr>
              <a:t> (PoGO+</a:t>
            </a:r>
            <a:r>
              <a:rPr lang="en-US" altLang="zh-TW" sz="2800" dirty="0">
                <a:solidFill>
                  <a:srgbClr val="7030A0"/>
                </a:solidFill>
                <a:latin typeface="+mn-lt"/>
                <a:ea typeface="新細明體"/>
                <a:cs typeface="Calibri Light"/>
              </a:rPr>
              <a:t> vs </a:t>
            </a:r>
            <a:r>
              <a:rPr lang="en-US" altLang="zh-TW" sz="2800" dirty="0" err="1">
                <a:solidFill>
                  <a:srgbClr val="7030A0"/>
                </a:solidFill>
                <a:latin typeface="+mn-lt"/>
                <a:ea typeface="新細明體"/>
                <a:cs typeface="Calibri Light"/>
              </a:rPr>
              <a:t>AstroSat</a:t>
            </a:r>
            <a:r>
              <a:rPr lang="en-US" altLang="zh-TW" sz="2800" dirty="0">
                <a:solidFill>
                  <a:srgbClr val="7030A0"/>
                </a:solidFill>
                <a:latin typeface="+mn-lt"/>
                <a:ea typeface="新細明體"/>
                <a:cs typeface="Calibri Light"/>
              </a:rPr>
              <a:t>/CZTI</a:t>
            </a:r>
            <a:r>
              <a:rPr lang="zh-TW" altLang="en-US" sz="2800" dirty="0">
                <a:solidFill>
                  <a:srgbClr val="7030A0"/>
                </a:solidFill>
                <a:latin typeface="+mn-lt"/>
                <a:ea typeface="新細明體"/>
                <a:cs typeface="Calibri Light"/>
              </a:rPr>
              <a:t>)</a:t>
            </a:r>
            <a:endParaRPr lang="zh-TW" sz="28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圖片 2" descr="一張含有 文字, 圖表, 行, 繪圖 的圖片&#10;&#10;自動產生的描述">
            <a:extLst>
              <a:ext uri="{FF2B5EF4-FFF2-40B4-BE49-F238E27FC236}">
                <a16:creationId xmlns:a16="http://schemas.microsoft.com/office/drawing/2014/main" id="{0DDC6823-99F3-B26B-963C-F2BDFA004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" y="2066128"/>
            <a:ext cx="5406189" cy="3507796"/>
          </a:xfrm>
          <a:prstGeom prst="rect">
            <a:avLst/>
          </a:prstGeom>
        </p:spPr>
      </p:pic>
      <p:pic>
        <p:nvPicPr>
          <p:cNvPr id="5" name="圖片 4" descr="一張含有 文字, 圖表, 行, 繪圖 的圖片&#10;&#10;自動產生的描述">
            <a:extLst>
              <a:ext uri="{FF2B5EF4-FFF2-40B4-BE49-F238E27FC236}">
                <a16:creationId xmlns:a16="http://schemas.microsoft.com/office/drawing/2014/main" id="{BB624D4A-0632-B2E7-2C8C-2E9F0B8B0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406" y="2070194"/>
            <a:ext cx="3571373" cy="248700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5E42923-A4CD-7334-CE7A-0CF08331F8D9}"/>
              </a:ext>
            </a:extLst>
          </p:cNvPr>
          <p:cNvSpPr/>
          <p:nvPr/>
        </p:nvSpPr>
        <p:spPr>
          <a:xfrm>
            <a:off x="3769895" y="1980198"/>
            <a:ext cx="1644315" cy="365960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2E54C46-25B7-9E1A-2BCF-8BAEE1A50D94}"/>
              </a:ext>
            </a:extLst>
          </p:cNvPr>
          <p:cNvCxnSpPr/>
          <p:nvPr/>
        </p:nvCxnSpPr>
        <p:spPr>
          <a:xfrm flipV="1">
            <a:off x="5432260" y="4503822"/>
            <a:ext cx="2460456" cy="5875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2384F01-5182-6D50-D8DA-E65BFE0EA7A1}"/>
              </a:ext>
            </a:extLst>
          </p:cNvPr>
          <p:cNvSpPr txBox="1"/>
          <p:nvPr/>
        </p:nvSpPr>
        <p:spPr>
          <a:xfrm>
            <a:off x="4488041" y="5865199"/>
            <a:ext cx="1888438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500" dirty="0">
                <a:ea typeface="+mn-lt"/>
                <a:cs typeface="+mn-lt"/>
              </a:rPr>
              <a:t>Chauvin et al. (2018)</a:t>
            </a:r>
            <a:endParaRPr lang="zh-TW" altLang="en-US" sz="135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049C043-E1D9-D08A-8007-22B599204F6C}"/>
              </a:ext>
            </a:extLst>
          </p:cNvPr>
          <p:cNvSpPr txBox="1"/>
          <p:nvPr/>
        </p:nvSpPr>
        <p:spPr>
          <a:xfrm>
            <a:off x="628650" y="5949244"/>
            <a:ext cx="2054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err="1"/>
              <a:t>PoGO</a:t>
            </a:r>
            <a:r>
              <a:rPr kumimoji="1" lang="en-US" altLang="zh-TW" dirty="0"/>
              <a:t>+ : 20-160 keV</a:t>
            </a:r>
          </a:p>
          <a:p>
            <a:r>
              <a:rPr kumimoji="1" lang="en-US" altLang="zh-TW" dirty="0"/>
              <a:t>CZTI : 100-380 keV</a:t>
            </a:r>
            <a:endParaRPr kumimoji="1"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EC01A09-EAD3-1027-10B4-101B8B8B3AE0}"/>
              </a:ext>
            </a:extLst>
          </p:cNvPr>
          <p:cNvSpPr txBox="1"/>
          <p:nvPr/>
        </p:nvSpPr>
        <p:spPr>
          <a:xfrm>
            <a:off x="5634157" y="5233106"/>
            <a:ext cx="350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This issue awaits new observations.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F3209B6-709B-DABF-12A3-36A3C755DBA3}"/>
              </a:ext>
            </a:extLst>
          </p:cNvPr>
          <p:cNvSpPr/>
          <p:nvPr/>
        </p:nvSpPr>
        <p:spPr>
          <a:xfrm>
            <a:off x="5492417" y="5112999"/>
            <a:ext cx="3651583" cy="6395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1" name="向上箭號 10">
            <a:extLst>
              <a:ext uri="{FF2B5EF4-FFF2-40B4-BE49-F238E27FC236}">
                <a16:creationId xmlns:a16="http://schemas.microsoft.com/office/drawing/2014/main" id="{89FEF32F-CEDB-42E9-5DB8-BDB044B58816}"/>
              </a:ext>
            </a:extLst>
          </p:cNvPr>
          <p:cNvSpPr/>
          <p:nvPr/>
        </p:nvSpPr>
        <p:spPr>
          <a:xfrm>
            <a:off x="8345347" y="4513900"/>
            <a:ext cx="170003" cy="55560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3948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96FF42A-F78A-5E4E-A312-F3FD2869AEFC}"/>
              </a:ext>
            </a:extLst>
          </p:cNvPr>
          <p:cNvSpPr txBox="1"/>
          <p:nvPr/>
        </p:nvSpPr>
        <p:spPr>
          <a:xfrm>
            <a:off x="5928192" y="1216576"/>
            <a:ext cx="29781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POLAR, 50-500 keV, 4.4 </a:t>
            </a:r>
            <a:r>
              <a:rPr kumimoji="1" lang="en-US" altLang="zh-TW" dirty="0" err="1"/>
              <a:t>Ms</a:t>
            </a:r>
            <a:r>
              <a:rPr kumimoji="1" lang="en-US" altLang="zh-TW" dirty="0"/>
              <a:t>, 2016-2017 (Li+ 2022)</a:t>
            </a:r>
          </a:p>
          <a:p>
            <a:endParaRPr kumimoji="1" lang="en-US" altLang="zh-TW" dirty="0"/>
          </a:p>
          <a:p>
            <a:r>
              <a:rPr kumimoji="1" lang="en-US" altLang="zh-TW" dirty="0" err="1"/>
              <a:t>PoGO</a:t>
            </a:r>
            <a:r>
              <a:rPr kumimoji="1" lang="en-US" altLang="zh-TW" dirty="0"/>
              <a:t>+, 20-160 keV, 92 </a:t>
            </a:r>
            <a:r>
              <a:rPr kumimoji="1" lang="en-US" altLang="zh-TW" dirty="0" err="1"/>
              <a:t>ks</a:t>
            </a:r>
            <a:r>
              <a:rPr kumimoji="1" lang="en-US" altLang="zh-TW" dirty="0"/>
              <a:t>, July 2016 (Chauvin+ 2017)</a:t>
            </a:r>
          </a:p>
          <a:p>
            <a:endParaRPr kumimoji="1" lang="en-US" altLang="zh-TW" dirty="0"/>
          </a:p>
          <a:p>
            <a:r>
              <a:rPr kumimoji="1" lang="en-US" altLang="zh-TW" dirty="0"/>
              <a:t>The red dashed circle represents 33.5% PD (of the </a:t>
            </a:r>
            <a:r>
              <a:rPr kumimoji="1" lang="en-US" altLang="zh-TW" dirty="0" err="1"/>
              <a:t>PoGO</a:t>
            </a:r>
            <a:r>
              <a:rPr kumimoji="1" lang="en-US" altLang="zh-TW" dirty="0"/>
              <a:t>+ P2, OP-subtracted).</a:t>
            </a:r>
            <a:endParaRPr kumimoji="1"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5A32E7-6375-194E-95AB-462E61542F64}"/>
              </a:ext>
            </a:extLst>
          </p:cNvPr>
          <p:cNvSpPr txBox="1"/>
          <p:nvPr/>
        </p:nvSpPr>
        <p:spPr>
          <a:xfrm>
            <a:off x="317040" y="113389"/>
            <a:ext cx="8096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7030A0"/>
                </a:solidFill>
              </a:rPr>
              <a:t>Crab’s polarization (POLAR and </a:t>
            </a:r>
            <a:r>
              <a:rPr kumimoji="1" lang="en-US" altLang="zh-TW" sz="2800" dirty="0" err="1">
                <a:solidFill>
                  <a:srgbClr val="7030A0"/>
                </a:solidFill>
              </a:rPr>
              <a:t>PoGO</a:t>
            </a:r>
            <a:r>
              <a:rPr kumimoji="1" lang="en-US" altLang="zh-TW" sz="2800" dirty="0">
                <a:solidFill>
                  <a:srgbClr val="7030A0"/>
                </a:solidFill>
              </a:rPr>
              <a:t>+ in peak phases)</a:t>
            </a:r>
            <a:endParaRPr kumimoji="1" lang="zh-TW" altLang="en-US" sz="2800" dirty="0">
              <a:solidFill>
                <a:srgbClr val="7030A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3B88278-08A0-09D3-7FE3-21329B8DD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9" y="655205"/>
            <a:ext cx="5776033" cy="483574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6957445-380F-808B-EDA8-99DED261BFA3}"/>
              </a:ext>
            </a:extLst>
          </p:cNvPr>
          <p:cNvSpPr txBox="1"/>
          <p:nvPr/>
        </p:nvSpPr>
        <p:spPr>
          <a:xfrm>
            <a:off x="5748035" y="451311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(Li+ 2022)</a:t>
            </a:r>
            <a:endParaRPr kumimoji="1"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7B8D49-8A27-720F-F1C2-65B09DFA1A8B}"/>
              </a:ext>
            </a:extLst>
          </p:cNvPr>
          <p:cNvSpPr txBox="1"/>
          <p:nvPr/>
        </p:nvSpPr>
        <p:spPr>
          <a:xfrm>
            <a:off x="603180" y="5593657"/>
            <a:ext cx="812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The PD and PA of the two peaks and the bridge, as well as of the off-pulse phase, are currently not well determined. </a:t>
            </a:r>
            <a:endParaRPr kumimoji="1" lang="zh-TW" altLang="en-US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18A53C-7552-EAC6-4D92-D45D4CCE74F6}"/>
              </a:ext>
            </a:extLst>
          </p:cNvPr>
          <p:cNvSpPr/>
          <p:nvPr/>
        </p:nvSpPr>
        <p:spPr>
          <a:xfrm>
            <a:off x="521189" y="5509549"/>
            <a:ext cx="8101621" cy="8413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1593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E64D39A-561C-F9B9-1D2B-441CA7BB8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58972"/>
            <a:ext cx="7772400" cy="262653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0723844-5778-169B-9753-F53ABD0CB107}"/>
              </a:ext>
            </a:extLst>
          </p:cNvPr>
          <p:cNvSpPr txBox="1"/>
          <p:nvPr/>
        </p:nvSpPr>
        <p:spPr>
          <a:xfrm>
            <a:off x="323851" y="178378"/>
            <a:ext cx="8820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‘MeV Pulsars’: </a:t>
            </a:r>
            <a:endParaRPr kumimoji="1" lang="en-US" altLang="zh-TW" sz="2400" dirty="0"/>
          </a:p>
          <a:p>
            <a:r>
              <a:rPr kumimoji="1" lang="en-US" altLang="zh-TW" sz="2400" dirty="0">
                <a:solidFill>
                  <a:srgbClr val="7030A0"/>
                </a:solidFill>
              </a:rPr>
              <a:t>There is a possible, distinct population of pulsars showing some common characteristics: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TW" sz="2400" dirty="0">
                <a:solidFill>
                  <a:srgbClr val="7030A0"/>
                </a:solidFill>
              </a:rPr>
              <a:t>energy output peaking around MeV,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TW" sz="2400" dirty="0">
                <a:solidFill>
                  <a:srgbClr val="7030A0"/>
                </a:solidFill>
              </a:rPr>
              <a:t>a single broad pulse in the hard X-ray band,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TW" sz="2400" dirty="0">
                <a:solidFill>
                  <a:srgbClr val="7030A0"/>
                </a:solidFill>
              </a:rPr>
              <a:t>a single radio peak,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TW" sz="2400" dirty="0">
                <a:solidFill>
                  <a:srgbClr val="7030A0"/>
                </a:solidFill>
              </a:rPr>
              <a:t>a large offset in phase between radio and  X-ray pulse peaks.</a:t>
            </a:r>
          </a:p>
          <a:p>
            <a:pPr marL="342900" indent="-342900">
              <a:buFont typeface="Wingdings" pitchFamily="2" charset="2"/>
              <a:buChar char="ü"/>
            </a:pPr>
            <a:endParaRPr kumimoji="1" lang="en-US" altLang="zh-TW" sz="2400" dirty="0"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6E4745B-7F52-CA9B-0DDC-1D9572A7E191}"/>
              </a:ext>
            </a:extLst>
          </p:cNvPr>
          <p:cNvCxnSpPr>
            <a:cxnSpLocks/>
          </p:cNvCxnSpPr>
          <p:nvPr/>
        </p:nvCxnSpPr>
        <p:spPr>
          <a:xfrm>
            <a:off x="152400" y="642747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D4A060-8843-799C-C9C4-88E501563578}"/>
              </a:ext>
            </a:extLst>
          </p:cNvPr>
          <p:cNvSpPr txBox="1"/>
          <p:nvPr/>
        </p:nvSpPr>
        <p:spPr>
          <a:xfrm>
            <a:off x="589403" y="5873473"/>
            <a:ext cx="796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800" dirty="0"/>
              <a:t>(</a:t>
            </a:r>
            <a:r>
              <a:rPr kumimoji="1" lang="en-US" altLang="zh-TW" sz="1800" dirty="0"/>
              <a:t>Kuiper &amp; Hermsen 2015; Kuiper+ 2018; </a:t>
            </a:r>
            <a:r>
              <a:rPr lang="en-GB" altLang="zh-TW" sz="1800" kern="0" dirty="0">
                <a:effectLst/>
                <a:ea typeface="新細明體" panose="02020500000000000000" pitchFamily="18" charset="-120"/>
              </a:rPr>
              <a:t>Hare+ 2021; </a:t>
            </a:r>
            <a:r>
              <a:rPr lang="en" altLang="zh-TW" sz="1800" dirty="0"/>
              <a:t>Gagnon+ 2024; Takata+ 2024)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0500391-AC07-FFDB-3D3F-E372D4E7083A}"/>
              </a:ext>
            </a:extLst>
          </p:cNvPr>
          <p:cNvSpPr txBox="1"/>
          <p:nvPr/>
        </p:nvSpPr>
        <p:spPr>
          <a:xfrm>
            <a:off x="609600" y="2935051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Possible MeV pulsars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5636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84CF3B-E8DC-4CD4-C130-3BCB231F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06" y="0"/>
            <a:ext cx="6850388" cy="685800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AF80B5B1-3845-C59A-235D-BA9CE1F9F54F}"/>
              </a:ext>
            </a:extLst>
          </p:cNvPr>
          <p:cNvSpPr/>
          <p:nvPr/>
        </p:nvSpPr>
        <p:spPr>
          <a:xfrm rot="9176436">
            <a:off x="4049717" y="2091062"/>
            <a:ext cx="1550372" cy="358927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630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2414BB9-72A0-D15F-D159-22787E18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06" y="0"/>
            <a:ext cx="6850388" cy="685800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444F204F-AF7A-F159-A060-1226EBC0AC34}"/>
              </a:ext>
            </a:extLst>
          </p:cNvPr>
          <p:cNvSpPr/>
          <p:nvPr/>
        </p:nvSpPr>
        <p:spPr>
          <a:xfrm rot="11364326">
            <a:off x="4911252" y="1585167"/>
            <a:ext cx="1143061" cy="358927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927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AEEC0CF-0E22-F217-9420-86DAC2E2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06" y="0"/>
            <a:ext cx="6850388" cy="685800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444F204F-AF7A-F159-A060-1226EBC0AC34}"/>
              </a:ext>
            </a:extLst>
          </p:cNvPr>
          <p:cNvSpPr/>
          <p:nvPr/>
        </p:nvSpPr>
        <p:spPr>
          <a:xfrm rot="12324252">
            <a:off x="4583803" y="4280022"/>
            <a:ext cx="1348287" cy="358927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3719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15B6F4-033B-E487-710B-9989EAE7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06" y="0"/>
            <a:ext cx="6850388" cy="685800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CE4B90A3-FB13-A1AF-A5D1-E7664C45D469}"/>
              </a:ext>
            </a:extLst>
          </p:cNvPr>
          <p:cNvSpPr/>
          <p:nvPr/>
        </p:nvSpPr>
        <p:spPr>
          <a:xfrm rot="8691779">
            <a:off x="4692814" y="1811025"/>
            <a:ext cx="1316772" cy="358927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0799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C382118-0CA6-D275-87BB-3833AF633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06" y="0"/>
            <a:ext cx="6850388" cy="6858000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444F204F-AF7A-F159-A060-1226EBC0AC34}"/>
              </a:ext>
            </a:extLst>
          </p:cNvPr>
          <p:cNvSpPr/>
          <p:nvPr/>
        </p:nvSpPr>
        <p:spPr>
          <a:xfrm rot="12204790">
            <a:off x="4125083" y="1659744"/>
            <a:ext cx="1468245" cy="435476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445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6E4745B-7F52-CA9B-0DDC-1D9572A7E191}"/>
              </a:ext>
            </a:extLst>
          </p:cNvPr>
          <p:cNvCxnSpPr>
            <a:cxnSpLocks/>
          </p:cNvCxnSpPr>
          <p:nvPr/>
        </p:nvCxnSpPr>
        <p:spPr>
          <a:xfrm>
            <a:off x="152400" y="642747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68E9006A-732A-7779-63D7-9E9EC68B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2099803"/>
            <a:ext cx="9144000" cy="451233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A581A4F-6E6B-A3A5-3DAD-9ED4A574ACB1}"/>
              </a:ext>
            </a:extLst>
          </p:cNvPr>
          <p:cNvSpPr/>
          <p:nvPr/>
        </p:nvSpPr>
        <p:spPr>
          <a:xfrm>
            <a:off x="161926" y="430529"/>
            <a:ext cx="8820149" cy="8853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CBB89B1-727B-D0F2-FE47-AFF148DDE73D}"/>
              </a:ext>
            </a:extLst>
          </p:cNvPr>
          <p:cNvSpPr txBox="1"/>
          <p:nvPr/>
        </p:nvSpPr>
        <p:spPr>
          <a:xfrm>
            <a:off x="152400" y="1454879"/>
            <a:ext cx="609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(Kuiper &amp; Hermsen 2015: pulsars detected in 20 keV – 30 MeV)</a:t>
            </a:r>
            <a:endParaRPr kumimoji="1" lang="zh-TW" altLang="en-US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8BD7AF6-879C-531B-112A-F5B02D601B31}"/>
              </a:ext>
            </a:extLst>
          </p:cNvPr>
          <p:cNvCxnSpPr>
            <a:cxnSpLocks/>
          </p:cNvCxnSpPr>
          <p:nvPr/>
        </p:nvCxnSpPr>
        <p:spPr>
          <a:xfrm>
            <a:off x="2263140" y="1953491"/>
            <a:ext cx="0" cy="4109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B44A0737-8A2C-65AA-BA28-7BAD2FF16A0E}"/>
              </a:ext>
            </a:extLst>
          </p:cNvPr>
          <p:cNvCxnSpPr>
            <a:cxnSpLocks/>
          </p:cNvCxnSpPr>
          <p:nvPr/>
        </p:nvCxnSpPr>
        <p:spPr>
          <a:xfrm>
            <a:off x="2895600" y="1953491"/>
            <a:ext cx="0" cy="4109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B7B9514-96D8-D48B-CEF0-BEAEE8D09075}"/>
              </a:ext>
            </a:extLst>
          </p:cNvPr>
          <p:cNvCxnSpPr>
            <a:cxnSpLocks/>
          </p:cNvCxnSpPr>
          <p:nvPr/>
        </p:nvCxnSpPr>
        <p:spPr>
          <a:xfrm>
            <a:off x="6781800" y="1953491"/>
            <a:ext cx="0" cy="4109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2EE5A367-09B6-9777-3F24-3478731FB269}"/>
              </a:ext>
            </a:extLst>
          </p:cNvPr>
          <p:cNvCxnSpPr>
            <a:cxnSpLocks/>
          </p:cNvCxnSpPr>
          <p:nvPr/>
        </p:nvCxnSpPr>
        <p:spPr>
          <a:xfrm>
            <a:off x="7414260" y="1953491"/>
            <a:ext cx="0" cy="4109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A12EF931-E38D-9C8D-DFC2-CC1EA79E9179}"/>
              </a:ext>
            </a:extLst>
          </p:cNvPr>
          <p:cNvCxnSpPr>
            <a:cxnSpLocks/>
          </p:cNvCxnSpPr>
          <p:nvPr/>
        </p:nvCxnSpPr>
        <p:spPr>
          <a:xfrm>
            <a:off x="1812867" y="2228850"/>
            <a:ext cx="0" cy="3833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D31EEDCF-88D6-B239-510D-FF1AB21F86D6}"/>
              </a:ext>
            </a:extLst>
          </p:cNvPr>
          <p:cNvCxnSpPr>
            <a:cxnSpLocks/>
          </p:cNvCxnSpPr>
          <p:nvPr/>
        </p:nvCxnSpPr>
        <p:spPr>
          <a:xfrm>
            <a:off x="3246813" y="2228850"/>
            <a:ext cx="0" cy="3833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62BBAE1-50BC-572D-55DA-E0A98D2B2411}"/>
              </a:ext>
            </a:extLst>
          </p:cNvPr>
          <p:cNvCxnSpPr>
            <a:cxnSpLocks/>
          </p:cNvCxnSpPr>
          <p:nvPr/>
        </p:nvCxnSpPr>
        <p:spPr>
          <a:xfrm>
            <a:off x="6332913" y="2228850"/>
            <a:ext cx="0" cy="3833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A471CB5F-FDBD-1781-106E-B24C19AA0DF8}"/>
              </a:ext>
            </a:extLst>
          </p:cNvPr>
          <p:cNvCxnSpPr>
            <a:cxnSpLocks/>
          </p:cNvCxnSpPr>
          <p:nvPr/>
        </p:nvCxnSpPr>
        <p:spPr>
          <a:xfrm>
            <a:off x="7756467" y="2228850"/>
            <a:ext cx="0" cy="3833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笑臉 27">
            <a:extLst>
              <a:ext uri="{FF2B5EF4-FFF2-40B4-BE49-F238E27FC236}">
                <a16:creationId xmlns:a16="http://schemas.microsoft.com/office/drawing/2014/main" id="{5FBEEB19-35B6-0D17-F75A-B45B9181BCDE}"/>
              </a:ext>
            </a:extLst>
          </p:cNvPr>
          <p:cNvSpPr/>
          <p:nvPr/>
        </p:nvSpPr>
        <p:spPr>
          <a:xfrm>
            <a:off x="2509792" y="3501755"/>
            <a:ext cx="161365" cy="15493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9" name="笑臉 28">
            <a:extLst>
              <a:ext uri="{FF2B5EF4-FFF2-40B4-BE49-F238E27FC236}">
                <a16:creationId xmlns:a16="http://schemas.microsoft.com/office/drawing/2014/main" id="{4EF9B866-BD34-79B4-452E-B714E13C19DA}"/>
              </a:ext>
            </a:extLst>
          </p:cNvPr>
          <p:cNvSpPr/>
          <p:nvPr/>
        </p:nvSpPr>
        <p:spPr>
          <a:xfrm>
            <a:off x="7032966" y="3501755"/>
            <a:ext cx="161365" cy="15493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FF3A4A-7879-5BC6-A779-0BC705BC44EB}"/>
              </a:ext>
            </a:extLst>
          </p:cNvPr>
          <p:cNvSpPr txBox="1"/>
          <p:nvPr/>
        </p:nvSpPr>
        <p:spPr>
          <a:xfrm>
            <a:off x="161925" y="473848"/>
            <a:ext cx="882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Only the Crab pulsar, the Vela pulsar and PSR B1509-58 are detected in the energy range of 0.2-5 MeV. </a:t>
            </a:r>
            <a:endParaRPr kumimoji="1" lang="zh-TW" altLang="en-US" sz="2400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4DB9B42-C65B-D03E-EE73-F992676BBCB1}"/>
              </a:ext>
            </a:extLst>
          </p:cNvPr>
          <p:cNvCxnSpPr>
            <a:cxnSpLocks/>
          </p:cNvCxnSpPr>
          <p:nvPr/>
        </p:nvCxnSpPr>
        <p:spPr>
          <a:xfrm>
            <a:off x="2263140" y="4899378"/>
            <a:ext cx="12477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ABA5544-DFDF-FFA7-0101-03C70AC64EC1}"/>
              </a:ext>
            </a:extLst>
          </p:cNvPr>
          <p:cNvCxnSpPr>
            <a:cxnSpLocks/>
          </p:cNvCxnSpPr>
          <p:nvPr/>
        </p:nvCxnSpPr>
        <p:spPr>
          <a:xfrm>
            <a:off x="2285539" y="5029201"/>
            <a:ext cx="17445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91B2C39-27E8-A445-249A-B56060012584}"/>
              </a:ext>
            </a:extLst>
          </p:cNvPr>
          <p:cNvCxnSpPr>
            <a:cxnSpLocks/>
          </p:cNvCxnSpPr>
          <p:nvPr/>
        </p:nvCxnSpPr>
        <p:spPr>
          <a:xfrm>
            <a:off x="2263140" y="5153378"/>
            <a:ext cx="14057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D0EC6258-2DA8-4578-8DE0-39AB054A8EAE}"/>
              </a:ext>
            </a:extLst>
          </p:cNvPr>
          <p:cNvCxnSpPr>
            <a:cxnSpLocks/>
          </p:cNvCxnSpPr>
          <p:nvPr/>
        </p:nvCxnSpPr>
        <p:spPr>
          <a:xfrm>
            <a:off x="2271748" y="5288844"/>
            <a:ext cx="1397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37D133B-7E63-022D-92FD-7FD82BFE0C97}"/>
              </a:ext>
            </a:extLst>
          </p:cNvPr>
          <p:cNvCxnSpPr>
            <a:cxnSpLocks/>
          </p:cNvCxnSpPr>
          <p:nvPr/>
        </p:nvCxnSpPr>
        <p:spPr>
          <a:xfrm flipV="1">
            <a:off x="6781800" y="4899378"/>
            <a:ext cx="1425222" cy="56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9A90915-C192-D873-2CC5-FA03C4AE5EE7}"/>
              </a:ext>
            </a:extLst>
          </p:cNvPr>
          <p:cNvCxnSpPr>
            <a:cxnSpLocks/>
          </p:cNvCxnSpPr>
          <p:nvPr/>
        </p:nvCxnSpPr>
        <p:spPr>
          <a:xfrm>
            <a:off x="6766794" y="5034846"/>
            <a:ext cx="1830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0886355-9721-5EF2-0BDE-694DDA91DA5F}"/>
              </a:ext>
            </a:extLst>
          </p:cNvPr>
          <p:cNvCxnSpPr>
            <a:cxnSpLocks/>
          </p:cNvCxnSpPr>
          <p:nvPr/>
        </p:nvCxnSpPr>
        <p:spPr>
          <a:xfrm>
            <a:off x="6766794" y="5169228"/>
            <a:ext cx="15644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2BB9E393-793B-ED36-7440-0707A7CA8164}"/>
              </a:ext>
            </a:extLst>
          </p:cNvPr>
          <p:cNvCxnSpPr>
            <a:cxnSpLocks/>
          </p:cNvCxnSpPr>
          <p:nvPr/>
        </p:nvCxnSpPr>
        <p:spPr>
          <a:xfrm>
            <a:off x="6701649" y="5427789"/>
            <a:ext cx="980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3D375AF3-1035-97CD-CE1E-DDF96C4D6159}"/>
              </a:ext>
            </a:extLst>
          </p:cNvPr>
          <p:cNvCxnSpPr>
            <a:cxnSpLocks/>
          </p:cNvCxnSpPr>
          <p:nvPr/>
        </p:nvCxnSpPr>
        <p:spPr>
          <a:xfrm flipV="1">
            <a:off x="6701649" y="5571279"/>
            <a:ext cx="1425222" cy="56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593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D55321B-3A1D-61A2-5B80-5824F8F144D3}"/>
              </a:ext>
            </a:extLst>
          </p:cNvPr>
          <p:cNvCxnSpPr>
            <a:cxnSpLocks/>
          </p:cNvCxnSpPr>
          <p:nvPr/>
        </p:nvCxnSpPr>
        <p:spPr>
          <a:xfrm>
            <a:off x="152400" y="25146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7FA5922-AA3D-1B06-550E-980BED5B65D1}"/>
              </a:ext>
            </a:extLst>
          </p:cNvPr>
          <p:cNvCxnSpPr>
            <a:cxnSpLocks/>
          </p:cNvCxnSpPr>
          <p:nvPr/>
        </p:nvCxnSpPr>
        <p:spPr>
          <a:xfrm>
            <a:off x="152400" y="642747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F8B276B-AE1D-76F6-E2C7-8E7557BCA32C}"/>
              </a:ext>
            </a:extLst>
          </p:cNvPr>
          <p:cNvSpPr txBox="1"/>
          <p:nvPr/>
        </p:nvSpPr>
        <p:spPr>
          <a:xfrm>
            <a:off x="152400" y="6427470"/>
            <a:ext cx="5148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dirty="0">
                <a:ea typeface="新細明體"/>
                <a:cs typeface="Calibri"/>
              </a:rPr>
              <a:t>MeV Workshop, IHEP, CAS, Beijing,  Oct 16-17, 2025</a:t>
            </a:r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FFC570C-352A-0A26-6458-95315D9BB7F8}"/>
              </a:ext>
            </a:extLst>
          </p:cNvPr>
          <p:cNvSpPr txBox="1"/>
          <p:nvPr/>
        </p:nvSpPr>
        <p:spPr>
          <a:xfrm>
            <a:off x="797050" y="562881"/>
            <a:ext cx="753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 dirty="0"/>
              <a:t>MeV Observations of Pulsars</a:t>
            </a:r>
            <a:endParaRPr kumimoji="1" lang="zh-TW" altLang="en-US" sz="4800" b="1" dirty="0">
              <a:solidFill>
                <a:srgbClr val="7030A0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C8D6226-C11B-90BD-49C1-18BA9BFDFC65}"/>
              </a:ext>
            </a:extLst>
          </p:cNvPr>
          <p:cNvSpPr txBox="1"/>
          <p:nvPr/>
        </p:nvSpPr>
        <p:spPr>
          <a:xfrm>
            <a:off x="797050" y="1774625"/>
            <a:ext cx="726756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zh-TW" sz="3600" dirty="0"/>
              <a:t>High energy emissions from pulsars</a:t>
            </a:r>
          </a:p>
          <a:p>
            <a:pPr marL="457200" indent="-457200">
              <a:buAutoNum type="arabicPeriod"/>
            </a:pPr>
            <a:r>
              <a:rPr kumimoji="1" lang="en-US" altLang="zh-TW" sz="3600" dirty="0"/>
              <a:t>MeV observations of pulsars</a:t>
            </a:r>
          </a:p>
          <a:p>
            <a:r>
              <a:rPr kumimoji="1" lang="en-US" altLang="zh-TW" sz="3600" dirty="0"/>
              <a:t>    </a:t>
            </a:r>
            <a:r>
              <a:rPr kumimoji="1" lang="en-US" altLang="zh-TW" sz="2800" dirty="0">
                <a:solidFill>
                  <a:srgbClr val="FF0000"/>
                </a:solidFill>
              </a:rPr>
              <a:t>Spectra, pulse profiles, polarization, </a:t>
            </a:r>
          </a:p>
          <a:p>
            <a:r>
              <a:rPr kumimoji="1" lang="en-US" altLang="zh-TW" sz="2800" dirty="0">
                <a:solidFill>
                  <a:srgbClr val="FF0000"/>
                </a:solidFill>
              </a:rPr>
              <a:t>     a possible population of ‘MeV Pulsars’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A9EF09-39F2-5A20-D1C0-4D32BEF66483}"/>
              </a:ext>
            </a:extLst>
          </p:cNvPr>
          <p:cNvSpPr txBox="1"/>
          <p:nvPr/>
        </p:nvSpPr>
        <p:spPr>
          <a:xfrm>
            <a:off x="202520" y="4578932"/>
            <a:ext cx="87700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ea typeface="新細明體"/>
                <a:cs typeface="Calibri" panose="020F0502020204030204" pitchFamily="34" charset="0"/>
              </a:rPr>
              <a:t>Hsiang-Kuang Chang</a:t>
            </a:r>
            <a:endParaRPr lang="en" altLang="zh-TW" sz="2400" dirty="0">
              <a:cs typeface="Calibri" panose="020F0502020204030204" pitchFamily="34" charset="0"/>
            </a:endParaRPr>
          </a:p>
          <a:p>
            <a:r>
              <a:rPr lang="en-US" altLang="zh-TW" sz="2400" dirty="0">
                <a:ea typeface="新細明體"/>
                <a:cs typeface="Calibri"/>
              </a:rPr>
              <a:t>Institute of Astronomy, National Tsing Hua University (NTHU), Taiwan</a:t>
            </a:r>
          </a:p>
          <a:p>
            <a:endParaRPr lang="en-US" altLang="zh-TW" dirty="0">
              <a:ea typeface="新細明體"/>
              <a:cs typeface="Calibri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A26BD99-906F-A501-D36C-3575F470B51D}"/>
              </a:ext>
            </a:extLst>
          </p:cNvPr>
          <p:cNvCxnSpPr>
            <a:cxnSpLocks/>
          </p:cNvCxnSpPr>
          <p:nvPr/>
        </p:nvCxnSpPr>
        <p:spPr>
          <a:xfrm>
            <a:off x="152400" y="433094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7AD5E636-B934-4EB8-64AE-7428A6E42402}"/>
              </a:ext>
            </a:extLst>
          </p:cNvPr>
          <p:cNvSpPr txBox="1"/>
          <p:nvPr/>
        </p:nvSpPr>
        <p:spPr>
          <a:xfrm>
            <a:off x="797050" y="5550309"/>
            <a:ext cx="684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solidFill>
                  <a:srgbClr val="FF0000"/>
                </a:solidFill>
              </a:rPr>
              <a:t>Looking forwards to a new era! Thanks!</a:t>
            </a:r>
            <a:endParaRPr kumimoji="1"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4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6C8E1037-148D-C1C9-1F61-52EEE1982925}"/>
              </a:ext>
            </a:extLst>
          </p:cNvPr>
          <p:cNvCxnSpPr>
            <a:cxnSpLocks/>
          </p:cNvCxnSpPr>
          <p:nvPr/>
        </p:nvCxnSpPr>
        <p:spPr>
          <a:xfrm>
            <a:off x="152400" y="725593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6E4745B-7F52-CA9B-0DDC-1D9572A7E191}"/>
              </a:ext>
            </a:extLst>
          </p:cNvPr>
          <p:cNvCxnSpPr>
            <a:cxnSpLocks/>
          </p:cNvCxnSpPr>
          <p:nvPr/>
        </p:nvCxnSpPr>
        <p:spPr>
          <a:xfrm>
            <a:off x="152400" y="642747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F0723844-5778-169B-9753-F53ABD0CB107}"/>
              </a:ext>
            </a:extLst>
          </p:cNvPr>
          <p:cNvSpPr txBox="1"/>
          <p:nvPr/>
        </p:nvSpPr>
        <p:spPr>
          <a:xfrm>
            <a:off x="4635310" y="884460"/>
            <a:ext cx="450869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zh-TW" sz="2000" dirty="0"/>
              <a:t>Pulsars are fast-rotating, strongly-magnetized neutron stars.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zh-TW" sz="2000" dirty="0"/>
              <a:t>They are extensively observed in radio, X-ray and GeV gamma-ray bands.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zh-TW" sz="2000" dirty="0"/>
              <a:t>Recent models for high energy emissions from pulsars and their polarization include, e.g.,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TW" sz="2000" dirty="0">
                <a:solidFill>
                  <a:srgbClr val="7030A0"/>
                </a:solidFill>
              </a:rPr>
              <a:t>the striped-wind model (Petri 2015; Petri 2013),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TW" sz="2000" dirty="0">
                <a:solidFill>
                  <a:srgbClr val="7030A0"/>
                </a:solidFill>
              </a:rPr>
              <a:t>the extended slot-gap and equatorial current-sheet model ( Harding+ 2021; Harding+ 2017</a:t>
            </a:r>
            <a:r>
              <a:rPr lang="en" altLang="zh-TW" sz="2000" dirty="0">
                <a:solidFill>
                  <a:srgbClr val="7030A0"/>
                </a:solidFill>
              </a:rPr>
              <a:t>) and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" altLang="zh-TW" sz="2000" dirty="0">
                <a:solidFill>
                  <a:srgbClr val="7030A0"/>
                </a:solidFill>
              </a:rPr>
              <a:t>the non-stationary outer-gap model (Takata+ 2016; Takata+ 2007)</a:t>
            </a:r>
            <a:r>
              <a:rPr kumimoji="1" lang="en-US" altLang="zh-TW" sz="2000" dirty="0">
                <a:solidFill>
                  <a:srgbClr val="7030A0"/>
                </a:solidFill>
              </a:rPr>
              <a:t>.</a:t>
            </a:r>
          </a:p>
          <a:p>
            <a:endParaRPr kumimoji="1" lang="en-US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4263D4F-28CC-405C-8789-2212C320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0" y="903196"/>
            <a:ext cx="4327715" cy="429013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AE99C0C-C150-F9F3-D236-878BB1E21636}"/>
              </a:ext>
            </a:extLst>
          </p:cNvPr>
          <p:cNvSpPr txBox="1"/>
          <p:nvPr/>
        </p:nvSpPr>
        <p:spPr>
          <a:xfrm>
            <a:off x="651896" y="5271793"/>
            <a:ext cx="320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</a:t>
            </a:r>
            <a:r>
              <a:rPr kumimoji="1" lang="en-US" altLang="zh-TW" dirty="0" err="1"/>
              <a:t>Caraveo</a:t>
            </a:r>
            <a:r>
              <a:rPr kumimoji="1" lang="en-US" altLang="zh-TW" dirty="0"/>
              <a:t> 2014, ARA&amp;A, 52, 211)</a:t>
            </a:r>
            <a:endParaRPr kumimoji="1"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18D67C5-ED18-E251-6304-838FF21019ED}"/>
              </a:ext>
            </a:extLst>
          </p:cNvPr>
          <p:cNvSpPr txBox="1"/>
          <p:nvPr/>
        </p:nvSpPr>
        <p:spPr>
          <a:xfrm>
            <a:off x="225235" y="5641124"/>
            <a:ext cx="882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The MeV band is relatively poorly explored. New observations, in particular with polarization measurements, may help to constrain/improve theoretical models. </a:t>
            </a:r>
            <a:endParaRPr kumimoji="1"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86CB180-A3CB-89C8-62F6-9A4EF0392267}"/>
              </a:ext>
            </a:extLst>
          </p:cNvPr>
          <p:cNvSpPr txBox="1"/>
          <p:nvPr/>
        </p:nvSpPr>
        <p:spPr>
          <a:xfrm>
            <a:off x="1552168" y="122940"/>
            <a:ext cx="5337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7030A0"/>
                </a:solidFill>
              </a:rPr>
              <a:t>High energy emissions from pulsars</a:t>
            </a:r>
            <a:endParaRPr kumimoji="1" lang="zh-TW" alt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51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9EB14A7-0E8D-F44A-B8F7-56CFCE81D359}"/>
              </a:ext>
            </a:extLst>
          </p:cNvPr>
          <p:cNvSpPr txBox="1"/>
          <p:nvPr/>
        </p:nvSpPr>
        <p:spPr>
          <a:xfrm>
            <a:off x="219328" y="64140"/>
            <a:ext cx="8705344" cy="10741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dirty="0"/>
              <a:t>References:</a:t>
            </a:r>
          </a:p>
          <a:p>
            <a:endParaRPr kumimoji="1" lang="en-US" altLang="zh-TW" sz="1600" dirty="0"/>
          </a:p>
          <a:p>
            <a:r>
              <a:rPr lang="en" altLang="zh-TW" sz="1200" dirty="0" err="1"/>
              <a:t>Aharonian</a:t>
            </a:r>
            <a:r>
              <a:rPr lang="en" altLang="zh-TW" sz="1200" dirty="0"/>
              <a:t> F. et al., 2018, PASJ, 70, 113</a:t>
            </a:r>
          </a:p>
          <a:p>
            <a:r>
              <a:rPr lang="en" altLang="zh-TW" sz="1200" dirty="0"/>
              <a:t>Chauvin M., Roques J. P., Clark D. J., Jourdain E., 2013, </a:t>
            </a:r>
            <a:r>
              <a:rPr lang="en" altLang="zh-TW" sz="1200" dirty="0" err="1"/>
              <a:t>ApJ</a:t>
            </a:r>
            <a:r>
              <a:rPr lang="en" altLang="zh-TW" sz="1200" dirty="0"/>
              <a:t>, 769, 137</a:t>
            </a:r>
            <a:br>
              <a:rPr lang="en" altLang="zh-TW" sz="1200" dirty="0"/>
            </a:br>
            <a:r>
              <a:rPr lang="en" altLang="zh-TW" sz="1200" dirty="0"/>
              <a:t>Chauvin M. et al., 2017, Sci. Rep., 7, 7816</a:t>
            </a:r>
            <a:br>
              <a:rPr lang="en" altLang="zh-TW" sz="1200" dirty="0"/>
            </a:br>
            <a:r>
              <a:rPr lang="en" altLang="zh-TW" sz="1200" dirty="0"/>
              <a:t>Chauvin M. et al., 2018, MNRAS, 477, L45</a:t>
            </a:r>
          </a:p>
          <a:p>
            <a:r>
              <a:rPr lang="en" altLang="zh-TW" sz="1200" dirty="0" err="1"/>
              <a:t>Coti</a:t>
            </a:r>
            <a:r>
              <a:rPr lang="en" altLang="zh-TW" sz="1200" dirty="0"/>
              <a:t> </a:t>
            </a:r>
            <a:r>
              <a:rPr lang="en" altLang="zh-TW" sz="1200" dirty="0" err="1"/>
              <a:t>Zelati</a:t>
            </a:r>
            <a:r>
              <a:rPr lang="en" altLang="zh-TW" sz="1200" dirty="0"/>
              <a:t> F. et al., 2020, MNRAS, 492, 1025</a:t>
            </a:r>
          </a:p>
          <a:p>
            <a:r>
              <a:rPr lang="en" altLang="zh-TW" sz="1200" dirty="0"/>
              <a:t>Dean A. J. et al., 2008, Sci, 321, 1183</a:t>
            </a:r>
          </a:p>
          <a:p>
            <a:r>
              <a:rPr lang="en" altLang="zh-TW" sz="1200" dirty="0"/>
              <a:t>Feng H. et al., 2020, Nature Astron., 4, 511</a:t>
            </a:r>
          </a:p>
          <a:p>
            <a:r>
              <a:rPr lang="en" altLang="zh-TW" sz="1200" dirty="0" err="1"/>
              <a:t>Forot</a:t>
            </a:r>
            <a:r>
              <a:rPr lang="en" altLang="zh-TW" sz="1200" dirty="0"/>
              <a:t> M., Laurent P., </a:t>
            </a:r>
            <a:r>
              <a:rPr lang="en" altLang="zh-TW" sz="1200" dirty="0" err="1"/>
              <a:t>Grenier</a:t>
            </a:r>
            <a:r>
              <a:rPr lang="en" altLang="zh-TW" sz="1200" dirty="0"/>
              <a:t> I. A., </a:t>
            </a:r>
            <a:r>
              <a:rPr lang="en" altLang="zh-TW" sz="1200" dirty="0" err="1"/>
              <a:t>Gouiffes</a:t>
            </a:r>
            <a:r>
              <a:rPr lang="en" altLang="zh-TW" sz="1200" dirty="0"/>
              <a:t> C., Lebrun F., 2008, </a:t>
            </a:r>
            <a:r>
              <a:rPr lang="en" altLang="zh-TW" sz="1200" dirty="0" err="1"/>
              <a:t>ApJL</a:t>
            </a:r>
            <a:r>
              <a:rPr lang="en" altLang="zh-TW" sz="1200" dirty="0"/>
              <a:t>, 688, L29</a:t>
            </a:r>
          </a:p>
          <a:p>
            <a:r>
              <a:rPr lang="en" altLang="zh-TW" sz="1200" dirty="0"/>
              <a:t>Gagnon S. et al., 2024, </a:t>
            </a:r>
            <a:r>
              <a:rPr lang="en" altLang="zh-TW" sz="1200" dirty="0" err="1"/>
              <a:t>ApJ</a:t>
            </a:r>
            <a:r>
              <a:rPr lang="en" altLang="zh-TW" sz="1200" dirty="0"/>
              <a:t>, 968:67</a:t>
            </a:r>
          </a:p>
          <a:p>
            <a:r>
              <a:rPr lang="en" altLang="zh-TW" sz="1200" dirty="0"/>
              <a:t>Gelfand J. D. et al., 2019, BAAS, 51, id 513</a:t>
            </a:r>
          </a:p>
          <a:p>
            <a:r>
              <a:rPr lang="en" altLang="zh-TW" sz="1200" dirty="0"/>
              <a:t>Harding A., </a:t>
            </a:r>
            <a:r>
              <a:rPr lang="en" altLang="zh-TW" sz="1200" dirty="0" err="1"/>
              <a:t>Kalapotharakos</a:t>
            </a:r>
            <a:r>
              <a:rPr lang="en" altLang="zh-TW" sz="1200" dirty="0"/>
              <a:t> C., 2015, </a:t>
            </a:r>
            <a:r>
              <a:rPr lang="en" altLang="zh-TW" sz="1200" dirty="0" err="1"/>
              <a:t>ApJ</a:t>
            </a:r>
            <a:r>
              <a:rPr lang="en" altLang="zh-TW" sz="1200" dirty="0"/>
              <a:t>, 811, 63</a:t>
            </a:r>
          </a:p>
          <a:p>
            <a:r>
              <a:rPr lang="en" altLang="zh-TW" sz="1200" dirty="0"/>
              <a:t>Harding A., </a:t>
            </a:r>
            <a:r>
              <a:rPr lang="en" altLang="zh-TW" sz="1200" dirty="0" err="1"/>
              <a:t>Kalapotharakos</a:t>
            </a:r>
            <a:r>
              <a:rPr lang="en" altLang="zh-TW" sz="1200" dirty="0"/>
              <a:t> C., 2017, </a:t>
            </a:r>
            <a:r>
              <a:rPr lang="en" altLang="zh-TW" sz="1200" dirty="0" err="1"/>
              <a:t>ApJ</a:t>
            </a:r>
            <a:r>
              <a:rPr lang="en" altLang="zh-TW" sz="1200" dirty="0"/>
              <a:t>, 840, 73</a:t>
            </a:r>
          </a:p>
          <a:p>
            <a:r>
              <a:rPr lang="en" altLang="zh-TW" sz="1200" dirty="0"/>
              <a:t>Harding A., Venter C., </a:t>
            </a:r>
            <a:r>
              <a:rPr lang="en" altLang="zh-TW" sz="1200" dirty="0" err="1"/>
              <a:t>Kalapotharakos</a:t>
            </a:r>
            <a:r>
              <a:rPr lang="en" altLang="zh-TW" sz="1200" dirty="0"/>
              <a:t> C., 2021, </a:t>
            </a:r>
            <a:r>
              <a:rPr lang="en" altLang="zh-TW" sz="1200" dirty="0" err="1"/>
              <a:t>ApJ</a:t>
            </a:r>
            <a:r>
              <a:rPr lang="en" altLang="zh-TW" sz="1200" dirty="0"/>
              <a:t>, 923, 194</a:t>
            </a:r>
          </a:p>
          <a:p>
            <a:r>
              <a:rPr lang="en" altLang="zh-TW" sz="1200" dirty="0"/>
              <a:t>Hare J. et al., 2021, </a:t>
            </a:r>
            <a:r>
              <a:rPr lang="en" altLang="zh-TW" sz="1200" dirty="0" err="1"/>
              <a:t>ApJ</a:t>
            </a:r>
            <a:r>
              <a:rPr lang="en" altLang="zh-TW" sz="1200" dirty="0"/>
              <a:t>, </a:t>
            </a:r>
            <a:r>
              <a:rPr lang="en-GB" altLang="zh-TW" sz="1200" kern="0" dirty="0">
                <a:effectLst/>
                <a:ea typeface="新細明體" panose="02020500000000000000" pitchFamily="18" charset="-120"/>
              </a:rPr>
              <a:t>923, 249</a:t>
            </a:r>
            <a:r>
              <a:rPr lang="zh-TW" altLang="zh-TW" sz="1200" dirty="0">
                <a:effectLst/>
              </a:rPr>
              <a:t> </a:t>
            </a:r>
            <a:endParaRPr lang="en-US" altLang="zh-TW" sz="1200" dirty="0">
              <a:effectLst/>
            </a:endParaRPr>
          </a:p>
          <a:p>
            <a:r>
              <a:rPr lang="en" altLang="zh-TW" sz="1200" dirty="0"/>
              <a:t>Kuiper L. et al, 2001, A&amp;A, 378, 918</a:t>
            </a:r>
            <a:r>
              <a:rPr lang="en-US" altLang="zh-TW" sz="1200" dirty="0"/>
              <a:t> </a:t>
            </a:r>
            <a:endParaRPr lang="en" altLang="zh-TW" sz="1200" dirty="0"/>
          </a:p>
          <a:p>
            <a:r>
              <a:rPr lang="en" altLang="zh-TW" sz="1200" dirty="0"/>
              <a:t>Kuiper L, Hermsen W., 2015, MNRAS, </a:t>
            </a:r>
            <a:r>
              <a:rPr lang="en-US" altLang="zh-TW" sz="1200" dirty="0"/>
              <a:t>449</a:t>
            </a:r>
            <a:r>
              <a:rPr lang="en-US" altLang="zh-TW" sz="1200" b="1" dirty="0"/>
              <a:t>, </a:t>
            </a:r>
            <a:r>
              <a:rPr lang="en-US" altLang="zh-TW" sz="1200" dirty="0"/>
              <a:t>3827 </a:t>
            </a:r>
          </a:p>
          <a:p>
            <a:r>
              <a:rPr lang="en" altLang="zh-TW" sz="1200" dirty="0"/>
              <a:t>Kuiper L, Hermsen W., Dekker A., 2018, MNRAS, </a:t>
            </a:r>
            <a:r>
              <a:rPr lang="en-US" altLang="zh-TW" sz="1200" dirty="0"/>
              <a:t>475</a:t>
            </a:r>
            <a:r>
              <a:rPr lang="en-US" altLang="zh-TW" sz="1200" b="1" dirty="0"/>
              <a:t>, </a:t>
            </a:r>
            <a:r>
              <a:rPr lang="en-US" altLang="zh-TW" sz="1200" dirty="0"/>
              <a:t>1238</a:t>
            </a:r>
            <a:br>
              <a:rPr lang="en" altLang="zh-TW" sz="1200" dirty="0"/>
            </a:br>
            <a:r>
              <a:rPr lang="en" altLang="zh-TW" sz="1200" dirty="0"/>
              <a:t>Li H. et al., 2022, MNRAS, 512, 2827</a:t>
            </a:r>
          </a:p>
          <a:p>
            <a:r>
              <a:rPr lang="en" altLang="zh-TW" sz="1200" dirty="0"/>
              <a:t>Long X. et al, 2021, </a:t>
            </a:r>
            <a:r>
              <a:rPr lang="en" altLang="zh-TW" sz="1200" dirty="0" err="1"/>
              <a:t>ApJL</a:t>
            </a:r>
            <a:r>
              <a:rPr lang="en" altLang="zh-TW" sz="1200" dirty="0"/>
              <a:t>, 912: L28</a:t>
            </a:r>
          </a:p>
          <a:p>
            <a:r>
              <a:rPr lang="en" altLang="zh-TW" sz="1200" dirty="0"/>
              <a:t>Marchesi S. et al., 2024, </a:t>
            </a:r>
            <a:r>
              <a:rPr lang="en" altLang="zh-TW" sz="1200" dirty="0" err="1"/>
              <a:t>ApJ</a:t>
            </a:r>
            <a:r>
              <a:rPr lang="en" altLang="zh-TW" sz="1200" dirty="0"/>
              <a:t>, 964: 132</a:t>
            </a:r>
          </a:p>
          <a:p>
            <a:r>
              <a:rPr lang="en" altLang="zh-TW" sz="1200" dirty="0" err="1"/>
              <a:t>Mattana</a:t>
            </a:r>
            <a:r>
              <a:rPr lang="en" altLang="zh-TW" sz="1200" dirty="0"/>
              <a:t> F. et al., 2011, </a:t>
            </a:r>
            <a:r>
              <a:rPr lang="en" altLang="zh-TW" sz="1200" dirty="0" err="1"/>
              <a:t>ApJL</a:t>
            </a:r>
            <a:r>
              <a:rPr lang="en" altLang="zh-TW" sz="1200" dirty="0"/>
              <a:t>, 743: L18</a:t>
            </a:r>
          </a:p>
          <a:p>
            <a:r>
              <a:rPr lang="en" altLang="zh-TW" sz="1200" dirty="0"/>
              <a:t>Moffett D.A., Hankins T.H., 1996, </a:t>
            </a:r>
            <a:r>
              <a:rPr lang="en" altLang="zh-TW" sz="1200" dirty="0" err="1"/>
              <a:t>ApJ</a:t>
            </a:r>
            <a:r>
              <a:rPr lang="en" altLang="zh-TW" sz="1200" dirty="0"/>
              <a:t>, 468, 779</a:t>
            </a:r>
          </a:p>
          <a:p>
            <a:r>
              <a:rPr lang="en" altLang="zh-TW" sz="1200" dirty="0"/>
              <a:t>Moran P. et al., 2013, MNRAS, 433, 2564</a:t>
            </a:r>
            <a:br>
              <a:rPr lang="en" altLang="zh-TW" sz="1200" dirty="0"/>
            </a:br>
            <a:r>
              <a:rPr lang="en" altLang="zh-TW" sz="1200" dirty="0"/>
              <a:t>Moran P. et al., 2016, MNRAS, 456, 2974</a:t>
            </a:r>
          </a:p>
          <a:p>
            <a:r>
              <a:rPr lang="en" altLang="zh-TW" sz="1200" dirty="0"/>
              <a:t>Petri J., 2013, MNRAS, 434, 2636</a:t>
            </a:r>
          </a:p>
          <a:p>
            <a:r>
              <a:rPr lang="en" altLang="zh-TW" sz="1200" dirty="0"/>
              <a:t>Reynolds S. P. et al., 2017, </a:t>
            </a:r>
            <a:r>
              <a:rPr lang="en" altLang="zh-TW" sz="1200" dirty="0" err="1"/>
              <a:t>SSRv</a:t>
            </a:r>
            <a:r>
              <a:rPr lang="en" altLang="zh-TW" sz="1200" dirty="0"/>
              <a:t>, 207, 175</a:t>
            </a:r>
            <a:br>
              <a:rPr lang="en" altLang="zh-TW" sz="1200" dirty="0"/>
            </a:br>
            <a:r>
              <a:rPr lang="en" altLang="zh-TW" sz="1200" dirty="0" err="1"/>
              <a:t>Slowikowska</a:t>
            </a:r>
            <a:r>
              <a:rPr lang="en" altLang="zh-TW" sz="1200" dirty="0"/>
              <a:t> A., </a:t>
            </a:r>
            <a:r>
              <a:rPr lang="en" altLang="zh-TW" sz="1200" dirty="0" err="1"/>
              <a:t>Kanbach</a:t>
            </a:r>
            <a:r>
              <a:rPr lang="en" altLang="zh-TW" sz="1200" dirty="0"/>
              <a:t> G., Kramer M., </a:t>
            </a:r>
            <a:r>
              <a:rPr lang="en" altLang="zh-TW" sz="1200" dirty="0" err="1"/>
              <a:t>Stefanescu</a:t>
            </a:r>
            <a:r>
              <a:rPr lang="en" altLang="zh-TW" sz="1200" dirty="0"/>
              <a:t> A., 2009, MNRAS, 397, 103</a:t>
            </a:r>
            <a:br>
              <a:rPr lang="en" altLang="zh-TW" sz="1200" dirty="0"/>
            </a:br>
            <a:r>
              <a:rPr lang="en" altLang="zh-TW" sz="1200" dirty="0"/>
              <a:t>Takata J., Chang H.-K., 2007, </a:t>
            </a:r>
            <a:r>
              <a:rPr lang="en" altLang="zh-TW" sz="1200" dirty="0" err="1"/>
              <a:t>ApJ</a:t>
            </a:r>
            <a:r>
              <a:rPr lang="en" altLang="zh-TW" sz="1200" dirty="0"/>
              <a:t>, 670, 677</a:t>
            </a:r>
          </a:p>
          <a:p>
            <a:r>
              <a:rPr lang="en" altLang="zh-TW" sz="1200" dirty="0"/>
              <a:t>Takata J. et al., 2024, </a:t>
            </a:r>
            <a:r>
              <a:rPr lang="en" altLang="zh-TW" sz="1200" dirty="0" err="1"/>
              <a:t>ApJ</a:t>
            </a:r>
            <a:r>
              <a:rPr lang="en" altLang="zh-TW" sz="1200" dirty="0"/>
              <a:t>, 965: 126</a:t>
            </a:r>
          </a:p>
          <a:p>
            <a:r>
              <a:rPr lang="en" altLang="zh-TW" sz="1200" dirty="0"/>
              <a:t>Ulmer M.P. et al. 1993, </a:t>
            </a:r>
            <a:r>
              <a:rPr lang="en" altLang="zh-TW" sz="1200" dirty="0" err="1"/>
              <a:t>ApJ</a:t>
            </a:r>
            <a:r>
              <a:rPr lang="en" altLang="zh-TW" sz="1200" dirty="0"/>
              <a:t>, 417, 738</a:t>
            </a:r>
            <a:br>
              <a:rPr lang="en" altLang="zh-TW" sz="1200" dirty="0"/>
            </a:br>
            <a:r>
              <a:rPr lang="en" altLang="zh-TW" sz="1200" dirty="0" err="1"/>
              <a:t>Vadawale</a:t>
            </a:r>
            <a:r>
              <a:rPr lang="en" altLang="zh-TW" sz="1200" dirty="0"/>
              <a:t> S. V. et al., 2018, Nature Astron., 2, 50 </a:t>
            </a:r>
          </a:p>
          <a:p>
            <a:r>
              <a:rPr lang="en" altLang="zh-TW" sz="1200" dirty="0"/>
              <a:t>Weisskopf M. C., Silver E. H., Kestenbaum H. L., Long K. S., Novick R., 1978, </a:t>
            </a:r>
            <a:r>
              <a:rPr lang="en" altLang="zh-TW" sz="1200" dirty="0" err="1"/>
              <a:t>ApJ</a:t>
            </a:r>
            <a:r>
              <a:rPr lang="en" altLang="zh-TW" sz="1200" dirty="0"/>
              <a:t>, 220, L117</a:t>
            </a:r>
          </a:p>
          <a:p>
            <a:r>
              <a:rPr lang="en" altLang="zh-TW" sz="1200" dirty="0">
                <a:effectLst/>
              </a:rPr>
              <a:t>Xiao Y., Wu K., Fang J., 2024, arXiv:2408.06939 </a:t>
            </a:r>
            <a:endParaRPr lang="en" altLang="zh-TW" sz="1200" dirty="0"/>
          </a:p>
          <a:p>
            <a:endParaRPr lang="en" altLang="zh-TW" sz="1600" dirty="0"/>
          </a:p>
          <a:p>
            <a:br>
              <a:rPr lang="en" altLang="zh-TW" sz="1600" dirty="0"/>
            </a:br>
            <a:endParaRPr lang="en" altLang="zh-TW" sz="1600" dirty="0"/>
          </a:p>
          <a:p>
            <a:br>
              <a:rPr lang="en" altLang="zh-TW" dirty="0"/>
            </a:br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br>
              <a:rPr lang="en" altLang="zh-TW" dirty="0"/>
            </a:br>
            <a:endParaRPr lang="en" altLang="zh-TW" dirty="0"/>
          </a:p>
          <a:p>
            <a:br>
              <a:rPr lang="en" altLang="zh-TW" dirty="0"/>
            </a:br>
            <a:endParaRPr lang="en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2779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96FF42A-F78A-5E4E-A312-F3FD2869AEFC}"/>
              </a:ext>
            </a:extLst>
          </p:cNvPr>
          <p:cNvSpPr txBox="1"/>
          <p:nvPr/>
        </p:nvSpPr>
        <p:spPr>
          <a:xfrm>
            <a:off x="1360405" y="6220823"/>
            <a:ext cx="548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err="1">
                <a:solidFill>
                  <a:srgbClr val="FF0000"/>
                </a:solidFill>
              </a:rPr>
              <a:t>PoGO</a:t>
            </a:r>
            <a:r>
              <a:rPr kumimoji="1" lang="en-US" altLang="zh-TW" dirty="0">
                <a:solidFill>
                  <a:srgbClr val="FF0000"/>
                </a:solidFill>
              </a:rPr>
              <a:t>+</a:t>
            </a:r>
            <a:r>
              <a:rPr kumimoji="1" lang="en-US" altLang="zh-TW" dirty="0"/>
              <a:t>, 20-160 keV, 92 </a:t>
            </a:r>
            <a:r>
              <a:rPr kumimoji="1" lang="en-US" altLang="zh-TW" dirty="0" err="1"/>
              <a:t>ks</a:t>
            </a:r>
            <a:r>
              <a:rPr kumimoji="1" lang="en-US" altLang="zh-TW" dirty="0"/>
              <a:t>, July 2016 (Chauvin et al. 2017)</a:t>
            </a:r>
            <a:endParaRPr kumimoji="1"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5A32E7-6375-194E-95AB-462E61542F64}"/>
              </a:ext>
            </a:extLst>
          </p:cNvPr>
          <p:cNvSpPr txBox="1"/>
          <p:nvPr/>
        </p:nvSpPr>
        <p:spPr>
          <a:xfrm>
            <a:off x="62397" y="150581"/>
            <a:ext cx="6405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7030A0"/>
                </a:solidFill>
              </a:rPr>
              <a:t>Crab’s polarization (</a:t>
            </a:r>
            <a:r>
              <a:rPr kumimoji="1" lang="en-US" altLang="zh-TW" sz="2800" dirty="0" err="1">
                <a:solidFill>
                  <a:srgbClr val="7030A0"/>
                </a:solidFill>
              </a:rPr>
              <a:t>PoGO</a:t>
            </a:r>
            <a:r>
              <a:rPr kumimoji="1" lang="en-US" altLang="zh-TW" sz="2800" dirty="0">
                <a:solidFill>
                  <a:srgbClr val="7030A0"/>
                </a:solidFill>
              </a:rPr>
              <a:t>+ in peak phases)</a:t>
            </a:r>
            <a:endParaRPr kumimoji="1" lang="zh-TW" altLang="en-US" sz="2800" dirty="0">
              <a:solidFill>
                <a:srgbClr val="7030A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21DB609-0D0B-2C45-A156-450FCD23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99" y="754912"/>
            <a:ext cx="4902958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4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6E4745B-7F52-CA9B-0DDC-1D9572A7E191}"/>
              </a:ext>
            </a:extLst>
          </p:cNvPr>
          <p:cNvCxnSpPr>
            <a:cxnSpLocks/>
          </p:cNvCxnSpPr>
          <p:nvPr/>
        </p:nvCxnSpPr>
        <p:spPr>
          <a:xfrm>
            <a:off x="152400" y="6427470"/>
            <a:ext cx="8820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68E9006A-732A-7779-63D7-9E9EC68B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2099803"/>
            <a:ext cx="9144000" cy="451233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A581A4F-6E6B-A3A5-3DAD-9ED4A574ACB1}"/>
              </a:ext>
            </a:extLst>
          </p:cNvPr>
          <p:cNvSpPr/>
          <p:nvPr/>
        </p:nvSpPr>
        <p:spPr>
          <a:xfrm>
            <a:off x="161926" y="430529"/>
            <a:ext cx="8820149" cy="8853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CBB89B1-727B-D0F2-FE47-AFF148DDE73D}"/>
              </a:ext>
            </a:extLst>
          </p:cNvPr>
          <p:cNvSpPr txBox="1"/>
          <p:nvPr/>
        </p:nvSpPr>
        <p:spPr>
          <a:xfrm>
            <a:off x="152400" y="1454879"/>
            <a:ext cx="609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(Kuiper &amp; Hermsen 2015: pulsars detected in 20 keV – 30 MeV)</a:t>
            </a:r>
            <a:endParaRPr kumimoji="1" lang="zh-TW" altLang="en-US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8BD7AF6-879C-531B-112A-F5B02D601B31}"/>
              </a:ext>
            </a:extLst>
          </p:cNvPr>
          <p:cNvCxnSpPr>
            <a:cxnSpLocks/>
          </p:cNvCxnSpPr>
          <p:nvPr/>
        </p:nvCxnSpPr>
        <p:spPr>
          <a:xfrm>
            <a:off x="2263140" y="1953491"/>
            <a:ext cx="0" cy="4109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B44A0737-8A2C-65AA-BA28-7BAD2FF16A0E}"/>
              </a:ext>
            </a:extLst>
          </p:cNvPr>
          <p:cNvCxnSpPr>
            <a:cxnSpLocks/>
          </p:cNvCxnSpPr>
          <p:nvPr/>
        </p:nvCxnSpPr>
        <p:spPr>
          <a:xfrm>
            <a:off x="2895600" y="1953491"/>
            <a:ext cx="0" cy="4109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B7B9514-96D8-D48B-CEF0-BEAEE8D09075}"/>
              </a:ext>
            </a:extLst>
          </p:cNvPr>
          <p:cNvCxnSpPr>
            <a:cxnSpLocks/>
          </p:cNvCxnSpPr>
          <p:nvPr/>
        </p:nvCxnSpPr>
        <p:spPr>
          <a:xfrm>
            <a:off x="6781800" y="1953491"/>
            <a:ext cx="0" cy="4109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2EE5A367-09B6-9777-3F24-3478731FB269}"/>
              </a:ext>
            </a:extLst>
          </p:cNvPr>
          <p:cNvCxnSpPr>
            <a:cxnSpLocks/>
          </p:cNvCxnSpPr>
          <p:nvPr/>
        </p:nvCxnSpPr>
        <p:spPr>
          <a:xfrm>
            <a:off x="7414260" y="1953491"/>
            <a:ext cx="0" cy="4109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A12EF931-E38D-9C8D-DFC2-CC1EA79E9179}"/>
              </a:ext>
            </a:extLst>
          </p:cNvPr>
          <p:cNvCxnSpPr>
            <a:cxnSpLocks/>
          </p:cNvCxnSpPr>
          <p:nvPr/>
        </p:nvCxnSpPr>
        <p:spPr>
          <a:xfrm>
            <a:off x="1812867" y="2228850"/>
            <a:ext cx="0" cy="3833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D31EEDCF-88D6-B239-510D-FF1AB21F86D6}"/>
              </a:ext>
            </a:extLst>
          </p:cNvPr>
          <p:cNvCxnSpPr>
            <a:cxnSpLocks/>
          </p:cNvCxnSpPr>
          <p:nvPr/>
        </p:nvCxnSpPr>
        <p:spPr>
          <a:xfrm>
            <a:off x="3246813" y="2228850"/>
            <a:ext cx="0" cy="3833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62BBAE1-50BC-572D-55DA-E0A98D2B2411}"/>
              </a:ext>
            </a:extLst>
          </p:cNvPr>
          <p:cNvCxnSpPr>
            <a:cxnSpLocks/>
          </p:cNvCxnSpPr>
          <p:nvPr/>
        </p:nvCxnSpPr>
        <p:spPr>
          <a:xfrm>
            <a:off x="6332913" y="2228850"/>
            <a:ext cx="0" cy="3833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A471CB5F-FDBD-1781-106E-B24C19AA0DF8}"/>
              </a:ext>
            </a:extLst>
          </p:cNvPr>
          <p:cNvCxnSpPr>
            <a:cxnSpLocks/>
          </p:cNvCxnSpPr>
          <p:nvPr/>
        </p:nvCxnSpPr>
        <p:spPr>
          <a:xfrm>
            <a:off x="7756467" y="2228850"/>
            <a:ext cx="0" cy="3833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笑臉 27">
            <a:extLst>
              <a:ext uri="{FF2B5EF4-FFF2-40B4-BE49-F238E27FC236}">
                <a16:creationId xmlns:a16="http://schemas.microsoft.com/office/drawing/2014/main" id="{5FBEEB19-35B6-0D17-F75A-B45B9181BCDE}"/>
              </a:ext>
            </a:extLst>
          </p:cNvPr>
          <p:cNvSpPr/>
          <p:nvPr/>
        </p:nvSpPr>
        <p:spPr>
          <a:xfrm>
            <a:off x="2509792" y="3501755"/>
            <a:ext cx="161365" cy="15493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9" name="笑臉 28">
            <a:extLst>
              <a:ext uri="{FF2B5EF4-FFF2-40B4-BE49-F238E27FC236}">
                <a16:creationId xmlns:a16="http://schemas.microsoft.com/office/drawing/2014/main" id="{4EF9B866-BD34-79B4-452E-B714E13C19DA}"/>
              </a:ext>
            </a:extLst>
          </p:cNvPr>
          <p:cNvSpPr/>
          <p:nvPr/>
        </p:nvSpPr>
        <p:spPr>
          <a:xfrm>
            <a:off x="7032966" y="3501755"/>
            <a:ext cx="161365" cy="15493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FF3A4A-7879-5BC6-A779-0BC705BC44EB}"/>
              </a:ext>
            </a:extLst>
          </p:cNvPr>
          <p:cNvSpPr txBox="1"/>
          <p:nvPr/>
        </p:nvSpPr>
        <p:spPr>
          <a:xfrm>
            <a:off x="161925" y="473848"/>
            <a:ext cx="8820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Only the Crab pulsar, the Vela pulsar and PSR B1509-58 are detected in the energy range of 0.2-5 MeV. </a:t>
            </a:r>
            <a:endParaRPr kumimoji="1" lang="zh-TW" altLang="en-US" sz="2400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4DB9B42-C65B-D03E-EE73-F992676BBCB1}"/>
              </a:ext>
            </a:extLst>
          </p:cNvPr>
          <p:cNvCxnSpPr>
            <a:cxnSpLocks/>
          </p:cNvCxnSpPr>
          <p:nvPr/>
        </p:nvCxnSpPr>
        <p:spPr>
          <a:xfrm>
            <a:off x="2263140" y="4899378"/>
            <a:ext cx="12477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ABA5544-DFDF-FFA7-0101-03C70AC64EC1}"/>
              </a:ext>
            </a:extLst>
          </p:cNvPr>
          <p:cNvCxnSpPr>
            <a:cxnSpLocks/>
          </p:cNvCxnSpPr>
          <p:nvPr/>
        </p:nvCxnSpPr>
        <p:spPr>
          <a:xfrm>
            <a:off x="2285539" y="5029201"/>
            <a:ext cx="17445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91B2C39-27E8-A445-249A-B56060012584}"/>
              </a:ext>
            </a:extLst>
          </p:cNvPr>
          <p:cNvCxnSpPr>
            <a:cxnSpLocks/>
          </p:cNvCxnSpPr>
          <p:nvPr/>
        </p:nvCxnSpPr>
        <p:spPr>
          <a:xfrm>
            <a:off x="2263140" y="5153378"/>
            <a:ext cx="14057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D0EC6258-2DA8-4578-8DE0-39AB054A8EAE}"/>
              </a:ext>
            </a:extLst>
          </p:cNvPr>
          <p:cNvCxnSpPr>
            <a:cxnSpLocks/>
          </p:cNvCxnSpPr>
          <p:nvPr/>
        </p:nvCxnSpPr>
        <p:spPr>
          <a:xfrm>
            <a:off x="2271748" y="5288844"/>
            <a:ext cx="1397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37D133B-7E63-022D-92FD-7FD82BFE0C97}"/>
              </a:ext>
            </a:extLst>
          </p:cNvPr>
          <p:cNvCxnSpPr>
            <a:cxnSpLocks/>
          </p:cNvCxnSpPr>
          <p:nvPr/>
        </p:nvCxnSpPr>
        <p:spPr>
          <a:xfrm flipV="1">
            <a:off x="6781800" y="4899378"/>
            <a:ext cx="1425222" cy="56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9A90915-C192-D873-2CC5-FA03C4AE5EE7}"/>
              </a:ext>
            </a:extLst>
          </p:cNvPr>
          <p:cNvCxnSpPr>
            <a:cxnSpLocks/>
          </p:cNvCxnSpPr>
          <p:nvPr/>
        </p:nvCxnSpPr>
        <p:spPr>
          <a:xfrm>
            <a:off x="6766794" y="5034846"/>
            <a:ext cx="1830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0886355-9721-5EF2-0BDE-694DDA91DA5F}"/>
              </a:ext>
            </a:extLst>
          </p:cNvPr>
          <p:cNvCxnSpPr>
            <a:cxnSpLocks/>
          </p:cNvCxnSpPr>
          <p:nvPr/>
        </p:nvCxnSpPr>
        <p:spPr>
          <a:xfrm>
            <a:off x="6766794" y="5169228"/>
            <a:ext cx="15644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2BB9E393-793B-ED36-7440-0707A7CA8164}"/>
              </a:ext>
            </a:extLst>
          </p:cNvPr>
          <p:cNvCxnSpPr>
            <a:cxnSpLocks/>
          </p:cNvCxnSpPr>
          <p:nvPr/>
        </p:nvCxnSpPr>
        <p:spPr>
          <a:xfrm>
            <a:off x="6701649" y="5427789"/>
            <a:ext cx="980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3D375AF3-1035-97CD-CE1E-DDF96C4D6159}"/>
              </a:ext>
            </a:extLst>
          </p:cNvPr>
          <p:cNvCxnSpPr>
            <a:cxnSpLocks/>
          </p:cNvCxnSpPr>
          <p:nvPr/>
        </p:nvCxnSpPr>
        <p:spPr>
          <a:xfrm flipV="1">
            <a:off x="6701649" y="5571279"/>
            <a:ext cx="1425222" cy="56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13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B8259B-A0D5-DB27-600A-6CAEBFA7C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407006"/>
            <a:ext cx="3755923" cy="243777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5A0FD5F-0BD5-E84E-24CD-3F7E8A13ABE4}"/>
              </a:ext>
            </a:extLst>
          </p:cNvPr>
          <p:cNvSpPr txBox="1"/>
          <p:nvPr/>
        </p:nvSpPr>
        <p:spPr>
          <a:xfrm>
            <a:off x="6762519" y="2844782"/>
            <a:ext cx="1363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(Harding+ 2021)</a:t>
            </a:r>
            <a:endParaRPr kumimoji="1" lang="zh-TW" altLang="en-US" sz="1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66AE35A-F717-390C-35A9-08FB844311C5}"/>
              </a:ext>
            </a:extLst>
          </p:cNvPr>
          <p:cNvSpPr txBox="1"/>
          <p:nvPr/>
        </p:nvSpPr>
        <p:spPr>
          <a:xfrm>
            <a:off x="1633260" y="54880"/>
            <a:ext cx="102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err="1"/>
              <a:t>Geminga</a:t>
            </a:r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8CF3E9B-720F-FB6D-E0C0-73B081BB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244" y="371248"/>
            <a:ext cx="3911331" cy="25510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B0B4472-4471-2954-A641-291F4E96EDA5}"/>
              </a:ext>
            </a:extLst>
          </p:cNvPr>
          <p:cNvSpPr txBox="1"/>
          <p:nvPr/>
        </p:nvSpPr>
        <p:spPr>
          <a:xfrm>
            <a:off x="5648407" y="5488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PSR B1706-44</a:t>
            </a:r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D55CF70-9D4E-A60E-90C3-8C9287EF1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1" y="3429000"/>
            <a:ext cx="2964327" cy="192791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AFDE638-8245-ABD3-9F51-7ABFEB6ABEB3}"/>
              </a:ext>
            </a:extLst>
          </p:cNvPr>
          <p:cNvSpPr txBox="1"/>
          <p:nvPr/>
        </p:nvSpPr>
        <p:spPr>
          <a:xfrm>
            <a:off x="941276" y="307276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PSR J0218_4232</a:t>
            </a:r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63B9341-B316-CA81-F7BF-93A7A5CEBE3B}"/>
              </a:ext>
            </a:extLst>
          </p:cNvPr>
          <p:cNvSpPr txBox="1"/>
          <p:nvPr/>
        </p:nvSpPr>
        <p:spPr>
          <a:xfrm>
            <a:off x="2617676" y="2817404"/>
            <a:ext cx="1403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(Harding+ 2021)</a:t>
            </a:r>
            <a:endParaRPr kumimoji="1" lang="zh-TW" altLang="en-US" sz="1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1F59C0C-13C2-D6EC-47A2-BDA77D32AB7B}"/>
              </a:ext>
            </a:extLst>
          </p:cNvPr>
          <p:cNvSpPr txBox="1"/>
          <p:nvPr/>
        </p:nvSpPr>
        <p:spPr>
          <a:xfrm>
            <a:off x="1896219" y="5381690"/>
            <a:ext cx="1363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(Harding+ 2021)</a:t>
            </a:r>
            <a:endParaRPr kumimoji="1" lang="zh-TW" altLang="en-US" sz="1400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A2FFB83-B6F6-9F14-4036-612ED4225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129" y="3197188"/>
            <a:ext cx="2964327" cy="223117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43D149C-8261-7A14-685A-D80B03395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456" y="3197188"/>
            <a:ext cx="2667006" cy="226803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4A5C85C1-8938-0628-48FC-1E1CAA0C75DC}"/>
              </a:ext>
            </a:extLst>
          </p:cNvPr>
          <p:cNvSpPr txBox="1"/>
          <p:nvPr/>
        </p:nvSpPr>
        <p:spPr>
          <a:xfrm>
            <a:off x="4564643" y="5395491"/>
            <a:ext cx="1363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(Harding+ 2015)</a:t>
            </a:r>
            <a:endParaRPr kumimoji="1" lang="zh-TW" altLang="en-US" sz="1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932016E-EAAC-466B-EEF4-5DD7180CFDE2}"/>
              </a:ext>
            </a:extLst>
          </p:cNvPr>
          <p:cNvSpPr txBox="1"/>
          <p:nvPr/>
        </p:nvSpPr>
        <p:spPr>
          <a:xfrm>
            <a:off x="7444340" y="5428359"/>
            <a:ext cx="1363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(Harding+ 2015)</a:t>
            </a:r>
            <a:endParaRPr kumimoji="1" lang="zh-TW" altLang="en-US" sz="1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3007F6B-368F-00CC-BF38-BD54501160F7}"/>
              </a:ext>
            </a:extLst>
          </p:cNvPr>
          <p:cNvSpPr txBox="1"/>
          <p:nvPr/>
        </p:nvSpPr>
        <p:spPr>
          <a:xfrm>
            <a:off x="201937" y="6012577"/>
            <a:ext cx="894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FF0000"/>
                </a:solidFill>
              </a:rPr>
              <a:t>More MeV detections may shed new light on pulsar models.</a:t>
            </a:r>
            <a:endParaRPr kumimoji="1"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2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93C6642-B762-E054-A681-5AA71F4A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1384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D0C958F-1322-2982-ECBA-FC07A7406ED8}"/>
              </a:ext>
            </a:extLst>
          </p:cNvPr>
          <p:cNvSpPr txBox="1"/>
          <p:nvPr/>
        </p:nvSpPr>
        <p:spPr>
          <a:xfrm>
            <a:off x="8072809" y="243068"/>
            <a:ext cx="10711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The Crab </a:t>
            </a:r>
          </a:p>
          <a:p>
            <a:r>
              <a:rPr kumimoji="1" lang="en-US" altLang="zh-TW" dirty="0">
                <a:solidFill>
                  <a:srgbClr val="FF0000"/>
                </a:solidFill>
              </a:rPr>
              <a:t>Pulsar</a:t>
            </a:r>
          </a:p>
          <a:p>
            <a:endParaRPr kumimoji="1" lang="en-US" altLang="zh-TW" dirty="0"/>
          </a:p>
          <a:p>
            <a:r>
              <a:rPr kumimoji="1" lang="en-US" altLang="zh-TW" dirty="0"/>
              <a:t>(Left: </a:t>
            </a:r>
          </a:p>
          <a:p>
            <a:r>
              <a:rPr kumimoji="1" lang="en-US" altLang="zh-TW" dirty="0"/>
              <a:t>Moffett+</a:t>
            </a:r>
          </a:p>
          <a:p>
            <a:r>
              <a:rPr kumimoji="1" lang="en-US" altLang="zh-TW" dirty="0"/>
              <a:t>1996)</a:t>
            </a:r>
          </a:p>
          <a:p>
            <a:endParaRPr kumimoji="1" lang="en-US" altLang="zh-TW" dirty="0"/>
          </a:p>
          <a:p>
            <a:r>
              <a:rPr kumimoji="1" lang="en-US" altLang="zh-TW" dirty="0"/>
              <a:t>(Right:</a:t>
            </a:r>
          </a:p>
          <a:p>
            <a:r>
              <a:rPr kumimoji="1" lang="en-US" altLang="zh-TW" dirty="0"/>
              <a:t>Kuiper+</a:t>
            </a:r>
          </a:p>
          <a:p>
            <a:r>
              <a:rPr kumimoji="1" lang="en-US" altLang="zh-TW" dirty="0"/>
              <a:t>2001)</a:t>
            </a:r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E9BF020-BB3A-1AB3-4259-0CDE975A6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460" y="76200"/>
            <a:ext cx="3767940" cy="665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6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1FFD213-DA8D-F546-DE96-D6AF68E9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06" y="0"/>
            <a:ext cx="8692587" cy="649545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0688351-87A5-F61B-F576-C1B3197236B4}"/>
              </a:ext>
            </a:extLst>
          </p:cNvPr>
          <p:cNvSpPr txBox="1"/>
          <p:nvPr/>
        </p:nvSpPr>
        <p:spPr>
          <a:xfrm>
            <a:off x="7141579" y="6227180"/>
            <a:ext cx="157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(Kuiper+ 2015)</a:t>
            </a:r>
            <a:endParaRPr kumimoji="1"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0C73E7-1940-E7AC-C993-3F090F1C4B41}"/>
              </a:ext>
            </a:extLst>
          </p:cNvPr>
          <p:cNvSpPr txBox="1"/>
          <p:nvPr/>
        </p:nvSpPr>
        <p:spPr>
          <a:xfrm>
            <a:off x="431542" y="6227180"/>
            <a:ext cx="2089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The Vela pulsar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2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88637E7-5A74-FB23-9535-849289F3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200" y="0"/>
            <a:ext cx="4331788" cy="659651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888BD59-969E-1C41-DF15-2340C499A7BC}"/>
              </a:ext>
            </a:extLst>
          </p:cNvPr>
          <p:cNvSpPr txBox="1"/>
          <p:nvPr/>
        </p:nvSpPr>
        <p:spPr>
          <a:xfrm>
            <a:off x="7085109" y="6227180"/>
            <a:ext cx="157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(Kuiper+ 2015)</a:t>
            </a:r>
            <a:endParaRPr kumimoji="1"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1B781AE-DB69-1CB5-0571-55E82530D908}"/>
              </a:ext>
            </a:extLst>
          </p:cNvPr>
          <p:cNvSpPr txBox="1"/>
          <p:nvPr/>
        </p:nvSpPr>
        <p:spPr>
          <a:xfrm>
            <a:off x="72285" y="6296761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rgbClr val="FF0000"/>
                </a:solidFill>
              </a:rPr>
              <a:t>PSR B1509-58</a:t>
            </a:r>
            <a:endParaRPr kumimoji="1"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0121C92-30A8-8CDF-F7B6-31A5AF5FA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96" y="11575"/>
            <a:ext cx="3672739" cy="637765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3E40352-AA32-C529-C907-6E5886B601E9}"/>
              </a:ext>
            </a:extLst>
          </p:cNvPr>
          <p:cNvSpPr txBox="1"/>
          <p:nvPr/>
        </p:nvSpPr>
        <p:spPr>
          <a:xfrm>
            <a:off x="2615325" y="6342928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(Ulmer+ 1993)</a:t>
            </a:r>
            <a:endParaRPr kumimoji="1"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3A35B58-15A1-715C-CB20-1D0E892C0818}"/>
              </a:ext>
            </a:extLst>
          </p:cNvPr>
          <p:cNvSpPr txBox="1"/>
          <p:nvPr/>
        </p:nvSpPr>
        <p:spPr>
          <a:xfrm>
            <a:off x="1400089" y="10641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1.52 GHz+2.36 GHz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397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40314C-7389-DA50-572A-82BDD689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5372"/>
            <a:ext cx="9001054" cy="5460536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0" y="134491"/>
            <a:ext cx="7642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7030A0"/>
                </a:solidFill>
              </a:rPr>
              <a:t>Crab’s polarization (phase-integrated and off-pulse)</a:t>
            </a:r>
            <a:endParaRPr kumimoji="1" lang="zh-TW" altLang="en-US" sz="2800" dirty="0">
              <a:solidFill>
                <a:srgbClr val="7030A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7A4F833-B651-CA40-A2EC-CCB361BF3005}"/>
              </a:ext>
            </a:extLst>
          </p:cNvPr>
          <p:cNvSpPr txBox="1"/>
          <p:nvPr/>
        </p:nvSpPr>
        <p:spPr>
          <a:xfrm>
            <a:off x="0" y="6115908"/>
            <a:ext cx="9247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# The phase-integrated PA change found in Moran et al. (2016) is not seen in other observations.</a:t>
            </a:r>
          </a:p>
          <a:p>
            <a:r>
              <a:rPr kumimoji="1" lang="en-US" altLang="zh-TW" dirty="0"/>
              <a:t># The off-pulse PFs measured by SPI and IBIS are not consistent.</a:t>
            </a:r>
          </a:p>
          <a:p>
            <a:endParaRPr kumimoji="1" lang="zh-TW" altLang="en-US" dirty="0"/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EB011805-86B5-4335-D8C6-337F97A99D67}"/>
              </a:ext>
            </a:extLst>
          </p:cNvPr>
          <p:cNvSpPr/>
          <p:nvPr/>
        </p:nvSpPr>
        <p:spPr>
          <a:xfrm>
            <a:off x="3472404" y="2746139"/>
            <a:ext cx="3240912" cy="6395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6B60E73D-37AE-802E-9A84-44CE4DDD4250}"/>
              </a:ext>
            </a:extLst>
          </p:cNvPr>
          <p:cNvSpPr/>
          <p:nvPr/>
        </p:nvSpPr>
        <p:spPr>
          <a:xfrm>
            <a:off x="972273" y="5563127"/>
            <a:ext cx="2696901" cy="6395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181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0" y="-18491"/>
            <a:ext cx="6153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7030A0"/>
                </a:solidFill>
              </a:rPr>
              <a:t>Crab’s polarization (CZTI; phase resolved)</a:t>
            </a:r>
            <a:endParaRPr kumimoji="1" lang="zh-TW" altLang="en-US" sz="2800" dirty="0">
              <a:solidFill>
                <a:srgbClr val="7030A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32229" y="5945538"/>
            <a:ext cx="828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CZTI</a:t>
            </a:r>
            <a:r>
              <a:rPr kumimoji="1" lang="en-US" altLang="zh-TW" dirty="0"/>
              <a:t>, 100-380 keV, 800 </a:t>
            </a:r>
            <a:r>
              <a:rPr kumimoji="1" lang="en-US" altLang="zh-TW" dirty="0" err="1"/>
              <a:t>ks</a:t>
            </a:r>
            <a:r>
              <a:rPr kumimoji="1" lang="en-US" altLang="zh-TW" dirty="0"/>
              <a:t>, 2015-2017 (</a:t>
            </a:r>
            <a:r>
              <a:rPr kumimoji="1" lang="en-US" altLang="zh-TW" dirty="0" err="1"/>
              <a:t>Vadawale</a:t>
            </a:r>
            <a:r>
              <a:rPr kumimoji="1" lang="en-US" altLang="zh-TW" dirty="0"/>
              <a:t> et al. 2018)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5B5A532-B456-594D-A8CA-F6BB0934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504729"/>
            <a:ext cx="8737600" cy="529798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C5D6884-0FA0-1742-971D-E6CB48C99605}"/>
              </a:ext>
            </a:extLst>
          </p:cNvPr>
          <p:cNvSpPr txBox="1"/>
          <p:nvPr/>
        </p:nvSpPr>
        <p:spPr>
          <a:xfrm>
            <a:off x="6581983" y="5448351"/>
            <a:ext cx="2450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The white arrow is the </a:t>
            </a:r>
          </a:p>
          <a:p>
            <a:r>
              <a:rPr kumimoji="1" lang="en-US" altLang="zh-TW" sz="1400" dirty="0"/>
              <a:t>off-pulse (0.82-1.18) PA 140.9</a:t>
            </a:r>
            <a:r>
              <a:rPr kumimoji="1" lang="en-US" altLang="zh-TW" sz="1400" baseline="30000" dirty="0"/>
              <a:t>o</a:t>
            </a:r>
            <a:r>
              <a:rPr kumimoji="1" lang="en-US" altLang="zh-TW" sz="1400" dirty="0"/>
              <a:t>.</a:t>
            </a:r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97994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26595</TotalTime>
  <Words>1215</Words>
  <Application>Microsoft Macintosh PowerPoint</Application>
  <PresentationFormat>投影片</PresentationFormat>
  <Paragraphs>123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Crab’s polarization (PoGO+ vs AstroSat/CZTI)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Microsoft Office User</cp:lastModifiedBy>
  <cp:revision>78</cp:revision>
  <dcterms:created xsi:type="dcterms:W3CDTF">2021-09-22T00:37:08Z</dcterms:created>
  <dcterms:modified xsi:type="dcterms:W3CDTF">2025-09-15T00:17:03Z</dcterms:modified>
</cp:coreProperties>
</file>