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75775"/>
  </p:normalViewPr>
  <p:slideViewPr>
    <p:cSldViewPr snapToGrid="0">
      <p:cViewPr varScale="1">
        <p:scale>
          <a:sx n="92" d="100"/>
          <a:sy n="92"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7A951-C9FE-354D-8D37-64E974BFE31C}" type="datetimeFigureOut">
              <a:rPr lang="en-CN" smtClean="0"/>
              <a:t>9/16/25</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931A0-8277-644E-9D59-46CC459BDAD8}" type="slidenum">
              <a:rPr lang="en-CN" smtClean="0"/>
              <a:t>‹#›</a:t>
            </a:fld>
            <a:endParaRPr lang="en-CN"/>
          </a:p>
        </p:txBody>
      </p:sp>
    </p:spTree>
    <p:extLst>
      <p:ext uri="{BB962C8B-B14F-4D97-AF65-F5344CB8AC3E}">
        <p14:creationId xmlns:p14="http://schemas.microsoft.com/office/powerpoint/2010/main" val="14455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1</a:t>
            </a:fld>
            <a:endParaRPr lang="en-CN"/>
          </a:p>
        </p:txBody>
      </p:sp>
    </p:spTree>
    <p:extLst>
      <p:ext uri="{BB962C8B-B14F-4D97-AF65-F5344CB8AC3E}">
        <p14:creationId xmlns:p14="http://schemas.microsoft.com/office/powerpoint/2010/main" val="227288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92F"/>
                </a:solidFill>
                <a:effectLst/>
                <a:latin typeface="Noto Sans SC"/>
              </a:rPr>
              <a:t>Let‘s start with some background. What is the </a:t>
            </a:r>
            <a:r>
              <a:rPr lang="en-US" altLang="zh-CN" b="0" i="0" u="none" strike="noStrike" dirty="0">
                <a:solidFill>
                  <a:srgbClr val="24292F"/>
                </a:solidFill>
                <a:effectLst/>
                <a:latin typeface="Noto Sans SC"/>
              </a:rPr>
              <a:t>outcome</a:t>
            </a:r>
            <a:r>
              <a:rPr lang="en-GB" b="0" i="0" u="none" strike="noStrike" dirty="0">
                <a:solidFill>
                  <a:srgbClr val="24292F"/>
                </a:solidFill>
                <a:effectLst/>
                <a:latin typeface="Noto Sans SC"/>
              </a:rPr>
              <a:t> of a binary neutron star merger? There are many possibilities. When the mass of the merger product is large enough, it may immediately collapse into a black hole. Alternatively, due to the centrifugal force caused by rapid rotation, part of the gravity is balanced, so the product does not collapse immediately but forms a </a:t>
            </a:r>
            <a:r>
              <a:rPr lang="en-GB" b="0" i="0" u="none" strike="noStrike" dirty="0" err="1">
                <a:solidFill>
                  <a:srgbClr val="24292F"/>
                </a:solidFill>
                <a:effectLst/>
                <a:latin typeface="Noto Sans SC"/>
              </a:rPr>
              <a:t>hypermassive</a:t>
            </a:r>
            <a:r>
              <a:rPr lang="en-GB" b="0" i="0" u="none" strike="noStrike" dirty="0">
                <a:solidFill>
                  <a:srgbClr val="24292F"/>
                </a:solidFill>
                <a:effectLst/>
                <a:latin typeface="Noto Sans SC"/>
              </a:rPr>
              <a:t> neutron star. Here, </a:t>
            </a:r>
            <a:r>
              <a:rPr lang="en-GB" b="0" i="0" u="none" strike="noStrike" dirty="0" err="1">
                <a:solidFill>
                  <a:srgbClr val="24292F"/>
                </a:solidFill>
                <a:effectLst/>
                <a:latin typeface="Noto Sans SC"/>
              </a:rPr>
              <a:t>hypermassive</a:t>
            </a:r>
            <a:r>
              <a:rPr lang="en-GB" b="0" i="0" u="none" strike="noStrike" dirty="0">
                <a:solidFill>
                  <a:srgbClr val="24292F"/>
                </a:solidFill>
                <a:effectLst/>
                <a:latin typeface="Noto Sans SC"/>
              </a:rPr>
              <a:t> refers to a mass that clearly exceeds the theoretical limit of </a:t>
            </a:r>
            <a:r>
              <a:rPr lang="en-US" altLang="zh-CN" b="0" i="0" u="none" strike="noStrike" dirty="0">
                <a:solidFill>
                  <a:srgbClr val="24292F"/>
                </a:solidFill>
                <a:effectLst/>
                <a:latin typeface="Noto Sans SC"/>
              </a:rPr>
              <a:t>a</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static</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neutron star mass</a:t>
            </a:r>
            <a:r>
              <a:rPr lang="en-US" altLang="zh-CN" b="0" i="0" u="none" strike="noStrike" dirty="0">
                <a:solidFill>
                  <a:srgbClr val="24292F"/>
                </a:solidFill>
                <a:effectLst/>
                <a:latin typeface="Noto Sans SC"/>
              </a:rPr>
              <a:t>,</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or</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the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TOV</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limit</a:t>
            </a:r>
            <a:r>
              <a:rPr lang="en-GB" b="0" i="0" u="none" strike="noStrike" dirty="0">
                <a:solidFill>
                  <a:srgbClr val="24292F"/>
                </a:solidFill>
                <a:effectLst/>
                <a:latin typeface="Noto Sans SC"/>
              </a:rPr>
              <a:t>. Subsequently, the differentially rotating part of its spin is dissipated within milliseconds, resulting in uniform rotation. At this point, two different scenarios may occur: one is that there is no longer enough centrifugal force to support it, and the </a:t>
            </a:r>
            <a:r>
              <a:rPr lang="en-GB" b="0" i="0" u="none" strike="noStrike" dirty="0" err="1">
                <a:solidFill>
                  <a:srgbClr val="24292F"/>
                </a:solidFill>
                <a:effectLst/>
                <a:latin typeface="Noto Sans SC"/>
              </a:rPr>
              <a:t>hypermassive</a:t>
            </a:r>
            <a:r>
              <a:rPr lang="en-GB" b="0" i="0" u="none" strike="noStrike" dirty="0">
                <a:solidFill>
                  <a:srgbClr val="24292F"/>
                </a:solidFill>
                <a:effectLst/>
                <a:latin typeface="Noto Sans SC"/>
              </a:rPr>
              <a:t> magnetar collapses into a black hole. The other scenario is that the centrifugal force of uniform rotation is still sufficient, so it continues to exist as a magnetar. At this stage, due to magnetic dipole radiation braking, the spin rate will rapidly decrease, and it will quickly </a:t>
            </a:r>
            <a:r>
              <a:rPr lang="en-GB" b="0" i="0" u="none" strike="noStrike" dirty="0" err="1">
                <a:solidFill>
                  <a:srgbClr val="24292F"/>
                </a:solidFill>
                <a:effectLst/>
                <a:latin typeface="Noto Sans SC"/>
              </a:rPr>
              <a:t>spindown</a:t>
            </a:r>
            <a:r>
              <a:rPr lang="en-GB" b="0" i="0" u="none" strike="noStrike" dirty="0">
                <a:solidFill>
                  <a:srgbClr val="24292F"/>
                </a:solidFill>
                <a:effectLst/>
                <a:latin typeface="Noto Sans SC"/>
              </a:rPr>
              <a:t> within hours. Then two situations may arise: it collapses into a black hole during the </a:t>
            </a:r>
            <a:r>
              <a:rPr lang="en-GB" b="0" i="0" u="none" strike="noStrike" dirty="0" err="1">
                <a:solidFill>
                  <a:srgbClr val="24292F"/>
                </a:solidFill>
                <a:effectLst/>
                <a:latin typeface="Noto Sans SC"/>
              </a:rPr>
              <a:t>spindown</a:t>
            </a:r>
            <a:r>
              <a:rPr lang="en-GB" b="0" i="0" u="none" strike="noStrike" dirty="0">
                <a:solidFill>
                  <a:srgbClr val="24292F"/>
                </a:solidFill>
                <a:effectLst/>
                <a:latin typeface="Noto Sans SC"/>
              </a:rPr>
              <a:t> process, or it survives steadily. In the afterglow of gamma-ray bursts</a:t>
            </a:r>
            <a:r>
              <a:rPr lang="en-US" altLang="zh-CN" b="0" i="0" u="none" strike="noStrike" dirty="0">
                <a:solidFill>
                  <a:srgbClr val="24292F"/>
                </a:solidFill>
                <a:effectLst/>
                <a:latin typeface="Noto Sans SC"/>
              </a:rPr>
              <a:t>,</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there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are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evidences</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that,</a:t>
            </a:r>
            <a:endParaRPr lang="en-GB" altLang="zh-CN" b="0" i="0" u="none" strike="noStrike" dirty="0">
              <a:solidFill>
                <a:srgbClr val="24292F"/>
              </a:solidFill>
              <a:effectLst/>
              <a:latin typeface="Noto Sans SC"/>
            </a:endParaRPr>
          </a:p>
          <a:p>
            <a:r>
              <a:rPr lang="en-GB" b="0" i="0" u="none" strike="noStrike" dirty="0">
                <a:solidFill>
                  <a:srgbClr val="24292F"/>
                </a:solidFill>
                <a:effectLst/>
                <a:latin typeface="Noto Sans SC"/>
              </a:rPr>
              <a:t>the </a:t>
            </a:r>
            <a:r>
              <a:rPr lang="en-US" altLang="zh-CN" b="0" i="0" u="none" strike="noStrike" dirty="0">
                <a:solidFill>
                  <a:srgbClr val="24292F"/>
                </a:solidFill>
                <a:effectLst/>
                <a:latin typeface="Noto Sans SC"/>
              </a:rPr>
              <a:t>pulsar</a:t>
            </a:r>
            <a:r>
              <a:rPr lang="en-GB" b="0" i="0" u="none" strike="noStrike" dirty="0">
                <a:solidFill>
                  <a:srgbClr val="24292F"/>
                </a:solidFill>
                <a:effectLst/>
                <a:latin typeface="Noto Sans SC"/>
              </a:rPr>
              <a:t> wind from such a stably surviving magnetar is a continuous energy </a:t>
            </a:r>
            <a:r>
              <a:rPr lang="en-US" altLang="zh-CN" b="0" i="0" u="none" strike="noStrike" dirty="0">
                <a:solidFill>
                  <a:srgbClr val="24292F"/>
                </a:solidFill>
                <a:effectLst/>
                <a:latin typeface="Noto Sans SC"/>
              </a:rPr>
              <a:t>injection</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sources</a:t>
            </a:r>
            <a:r>
              <a:rPr lang="en-GB" b="0" i="0" u="none" strike="noStrike" dirty="0">
                <a:solidFill>
                  <a:srgbClr val="24292F"/>
                </a:solidFill>
                <a:effectLst/>
                <a:latin typeface="Noto Sans SC"/>
              </a:rPr>
              <a:t>. Our study focuses on </a:t>
            </a:r>
            <a:r>
              <a:rPr lang="en-US" altLang="zh-CN" b="0" i="0" u="none" strike="noStrike" dirty="0">
                <a:solidFill>
                  <a:srgbClr val="24292F"/>
                </a:solidFill>
                <a:effectLst/>
                <a:latin typeface="Noto Sans SC"/>
              </a:rPr>
              <a:t>such</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long</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live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magnetars</a:t>
            </a:r>
            <a:r>
              <a:rPr lang="en-GB" b="0" i="0" u="none" strike="noStrike" dirty="0">
                <a:solidFill>
                  <a:srgbClr val="24292F"/>
                </a:solidFill>
                <a:effectLst/>
                <a:latin typeface="Noto Sans SC"/>
              </a:rPr>
              <a:t>.</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2</a:t>
            </a:fld>
            <a:endParaRPr lang="en-CN"/>
          </a:p>
        </p:txBody>
      </p:sp>
    </p:spTree>
    <p:extLst>
      <p:ext uri="{BB962C8B-B14F-4D97-AF65-F5344CB8AC3E}">
        <p14:creationId xmlns:p14="http://schemas.microsoft.com/office/powerpoint/2010/main" val="325459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92F"/>
                </a:solidFill>
                <a:effectLst/>
                <a:latin typeface="Noto Sans SC"/>
              </a:rPr>
              <a:t>Having discussed this special kind of magnetar, let‘s talk about general magnetar bursts. In our galaxy, there are many neutron stars with very strong magnetic fields, which we call magnetars</a:t>
            </a:r>
            <a:r>
              <a:rPr lang="en-US" altLang="zh-CN" b="0" i="0" u="none" strike="noStrike" dirty="0">
                <a:solidFill>
                  <a:srgbClr val="24292F"/>
                </a:solidFill>
                <a:effectLst/>
                <a:latin typeface="Noto Sans SC"/>
              </a:rPr>
              <a:t>.</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Their magnetic fields can reach 1e14-15, but typical neutron stars only have 1e12. These magnetars often exhibit flares in soft gamma rays, known as soft gamma-ray repeaters. The energy of each magnetar flare can span many orders of magnitude, from 1e41 to giant flares of 10e46. It is not very clear whether these different energy flares have the same physical origin. It is speculated that they may have the same physical origin but that the energy release follows a cascading power-law distribution, such as the power-law distribution predicted by self-organized criticality phenomena.</a:t>
            </a:r>
          </a:p>
          <a:p>
            <a:endParaRPr lang="en-GB" b="0" i="0" u="none" strike="noStrike" dirty="0">
              <a:solidFill>
                <a:srgbClr val="24292F"/>
              </a:solidFill>
              <a:effectLst/>
              <a:latin typeface="Noto Sans SC"/>
            </a:endParaRPr>
          </a:p>
          <a:p>
            <a:r>
              <a:rPr lang="en-GB" b="0" i="0" u="none" strike="noStrike" dirty="0">
                <a:solidFill>
                  <a:srgbClr val="24292F"/>
                </a:solidFill>
                <a:effectLst/>
                <a:latin typeface="Noto Sans SC"/>
              </a:rPr>
              <a:t>Two types of mechanisms have been proposed to explain magnetar bursts. One is that magnetar bursts are caused by starquakes in the crust of neutron stars, where the shaking of these plates drives magnetic field lines, ultimately leading to magnetic reconnection in the magnetosphere and triggering radiation.</a:t>
            </a:r>
            <a:br>
              <a:rPr lang="en-GB" dirty="0"/>
            </a:br>
            <a:r>
              <a:rPr lang="en-GB" b="0" i="0" u="none" strike="noStrike" dirty="0">
                <a:solidFill>
                  <a:srgbClr val="24292F"/>
                </a:solidFill>
                <a:effectLst/>
                <a:latin typeface="Noto Sans SC"/>
              </a:rPr>
              <a:t>The other is that when </a:t>
            </a:r>
            <a:r>
              <a:rPr lang="en-US" altLang="zh-CN" b="0" i="0" u="none" strike="noStrike" dirty="0">
                <a:solidFill>
                  <a:srgbClr val="24292F"/>
                </a:solidFill>
                <a:effectLst/>
                <a:latin typeface="Noto Sans SC"/>
              </a:rPr>
              <a:t>accumulating</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magnetic stresses reach a critical value</a:t>
            </a:r>
            <a:r>
              <a:rPr lang="en-US" altLang="zh-CN" b="0" i="0" u="none" strike="noStrike" dirty="0">
                <a:solidFill>
                  <a:srgbClr val="24292F"/>
                </a:solidFill>
                <a:effectLst/>
                <a:latin typeface="Noto Sans SC"/>
              </a:rPr>
              <a:t>,</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the sudden </a:t>
            </a:r>
            <a:r>
              <a:rPr lang="en-US" altLang="zh-CN" b="0" i="0" u="none" strike="noStrike" dirty="0">
                <a:solidFill>
                  <a:srgbClr val="24292F"/>
                </a:solidFill>
                <a:effectLst/>
                <a:latin typeface="Noto Sans SC"/>
              </a:rPr>
              <a:t>reconfiguration</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in the magnetosphere,, leads to magnetic reconnection and ultimately a burst.</a:t>
            </a:r>
          </a:p>
          <a:p>
            <a:endParaRPr lang="en-GB" b="0" i="0" u="none" strike="noStrike" dirty="0">
              <a:solidFill>
                <a:srgbClr val="24292F"/>
              </a:solidFill>
              <a:effectLst/>
              <a:latin typeface="Noto Sans SC"/>
            </a:endParaRPr>
          </a:p>
          <a:p>
            <a:r>
              <a:rPr lang="en-GB" b="0" i="0" u="none" strike="noStrike" dirty="0">
                <a:solidFill>
                  <a:srgbClr val="24292F"/>
                </a:solidFill>
                <a:effectLst/>
                <a:latin typeface="Noto Sans SC"/>
              </a:rPr>
              <a:t>The starting point of our work is based on two propositions. 1. Such magnetar bursts will also occur in massive magnetars produced by binary neutron star mergers. This is not difficult for everyone to accept. 2. The second: The magnetar burst activity of newly formed merger magnetars is much more frequent than that of galactic magnetars. We will now explain this second claim.</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3</a:t>
            </a:fld>
            <a:endParaRPr lang="en-CN"/>
          </a:p>
        </p:txBody>
      </p:sp>
    </p:spTree>
    <p:extLst>
      <p:ext uri="{BB962C8B-B14F-4D97-AF65-F5344CB8AC3E}">
        <p14:creationId xmlns:p14="http://schemas.microsoft.com/office/powerpoint/2010/main" val="33012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92F"/>
                </a:solidFill>
                <a:effectLst/>
                <a:latin typeface="Noto Sans SC"/>
              </a:rPr>
              <a:t>Let's first assume the framework of the starquake model. A newly born merger magnetar has a millisecond-level spin period, due to the large orbital angular momentum of its progenitor binary. At the same time, it has a very large magnetic field, which is amplified during its differentially rotating period through the dynamo effect. Therefore, its magnetic dipole braking is very large. A simple calculation shows that its </a:t>
            </a:r>
            <a:r>
              <a:rPr lang="en-GB" b="0" i="0" u="none" strike="noStrike" dirty="0" err="1">
                <a:solidFill>
                  <a:srgbClr val="24292F"/>
                </a:solidFill>
                <a:effectLst/>
                <a:latin typeface="Noto Sans SC"/>
              </a:rPr>
              <a:t>spindown</a:t>
            </a:r>
            <a:r>
              <a:rPr lang="en-GB" b="0" i="0" u="none" strike="noStrike" dirty="0">
                <a:solidFill>
                  <a:srgbClr val="24292F"/>
                </a:solidFill>
                <a:effectLst/>
                <a:latin typeface="Noto Sans SC"/>
              </a:rPr>
              <a:t> timescale is on the order of days, meaning that within one day, it will rapidly transition from millisecond spin to second-level spin. It can be imagined that the change in centrifugal force on the neutron star crust is also very rapid. (Pointing to the diagram) As shown in the schematic diagram, from a millisecond-spinning neutron star to a second-period neutron star, the centrifugal force decreases rapidly. We imagine that within a small time interval delta t, the change in centrifugal force at a local point on the crust will cause a displacement delta l. Kappa is equivalent to the elastic coefficient of a spring, or Young's modulus. Then the change in gravitational potential energy corresponding to this displacement is delta E.</a:t>
            </a:r>
            <a:br>
              <a:rPr lang="en-GB" dirty="0"/>
            </a:br>
            <a:r>
              <a:rPr lang="en-GB" b="0" i="0" u="none" strike="noStrike" dirty="0">
                <a:solidFill>
                  <a:srgbClr val="24292F"/>
                </a:solidFill>
                <a:effectLst/>
                <a:latin typeface="Noto Sans SC"/>
              </a:rPr>
              <a:t>We assume that the release of this gravitational potential energy causes Delta N local crustal fracture events. Each fracture releases energy with a typical value </a:t>
            </a:r>
            <a:r>
              <a:rPr lang="en-GB" b="0" i="0" u="none" strike="noStrike" dirty="0" err="1">
                <a:solidFill>
                  <a:srgbClr val="24292F"/>
                </a:solidFill>
                <a:effectLst/>
                <a:latin typeface="Noto Sans SC"/>
              </a:rPr>
              <a:t>Ecrack</a:t>
            </a:r>
            <a:r>
              <a:rPr lang="en-GB" b="0" i="0" u="none" strike="noStrike" dirty="0">
                <a:solidFill>
                  <a:srgbClr val="24292F"/>
                </a:solidFill>
                <a:effectLst/>
                <a:latin typeface="Noto Sans SC"/>
              </a:rPr>
              <a:t>, so this Delta N can be related to the rate of change of centrifugal force. And the number of fractures per unit event under the starquake framework is equal to the rate of magnetar bursts. Therefore, the rate of magnetar bursts is related to the rate of change of centrifugal force. After some deductions, it can be found that the rate of magnetar bursts is inversely proportional to the fourth power of the magnetar's spin period. Therefore, for a merger magnetar, its burst rate in the first phase, that is, within 1 day of millisecond-level spin, is much greater than the subsequent long second-level spin phase.</a:t>
            </a:r>
            <a:endParaRPr lang="en-US" altLang="zh-CN" dirty="0"/>
          </a:p>
        </p:txBody>
      </p:sp>
      <p:sp>
        <p:nvSpPr>
          <p:cNvPr id="4" name="Slide Number Placeholder 3"/>
          <p:cNvSpPr>
            <a:spLocks noGrp="1"/>
          </p:cNvSpPr>
          <p:nvPr>
            <p:ph type="sldNum" sz="quarter" idx="5"/>
          </p:nvPr>
        </p:nvSpPr>
        <p:spPr/>
        <p:txBody>
          <a:bodyPr/>
          <a:lstStyle/>
          <a:p>
            <a:fld id="{708931A0-8277-644E-9D59-46CC459BDAD8}" type="slidenum">
              <a:rPr lang="en-CN" smtClean="0"/>
              <a:t>4</a:t>
            </a:fld>
            <a:endParaRPr lang="en-CN"/>
          </a:p>
        </p:txBody>
      </p:sp>
    </p:spTree>
    <p:extLst>
      <p:ext uri="{BB962C8B-B14F-4D97-AF65-F5344CB8AC3E}">
        <p14:creationId xmlns:p14="http://schemas.microsoft.com/office/powerpoint/2010/main" val="213423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92F"/>
                </a:solidFill>
                <a:effectLst/>
                <a:latin typeface="Noto Sans SC"/>
              </a:rPr>
              <a:t>For the framework of magnetospheric readjustment, we can have a similar discussion. For a rapidly </a:t>
            </a:r>
            <a:r>
              <a:rPr lang="en-GB" b="0" i="0" u="none" strike="noStrike" dirty="0" err="1">
                <a:solidFill>
                  <a:srgbClr val="24292F"/>
                </a:solidFill>
                <a:effectLst/>
                <a:latin typeface="Noto Sans SC"/>
              </a:rPr>
              <a:t>spindown</a:t>
            </a:r>
            <a:r>
              <a:rPr lang="en-GB" b="0" i="0" u="none" strike="noStrike" dirty="0">
                <a:solidFill>
                  <a:srgbClr val="24292F"/>
                </a:solidFill>
                <a:effectLst/>
                <a:latin typeface="Noto Sans SC"/>
              </a:rPr>
              <a:t> neutron star, the area in its magnetosphere that needs to be reconfigured quickly is near its light cylinder. The light cylinder is where the co-rotational speed of the magnetosphere equals the speed of light. It is also the boundary between open magnetic field lines and closed magnetic field lines. When a magnetar rapidly </a:t>
            </a:r>
            <a:r>
              <a:rPr lang="en-GB" b="0" i="0" u="none" strike="noStrike" dirty="0" err="1">
                <a:solidFill>
                  <a:srgbClr val="24292F"/>
                </a:solidFill>
                <a:effectLst/>
                <a:latin typeface="Noto Sans SC"/>
              </a:rPr>
              <a:t>spindowns</a:t>
            </a:r>
            <a:r>
              <a:rPr lang="en-GB" b="0" i="0" u="none" strike="noStrike" dirty="0">
                <a:solidFill>
                  <a:srgbClr val="24292F"/>
                </a:solidFill>
                <a:effectLst/>
                <a:latin typeface="Noto Sans SC"/>
              </a:rPr>
              <a:t>, the light cylinder also rapidly expands outward. During this process, open magnetic field lines become closed magnetic field lines, which will cause magnetic field readjustment and produce flares. We still consider the volume swept by the light cylinder within a delta t, which can be written like this. The magnetic energy contained in this volume is the magnetic energy density times this volume. We assume that this energy also becomes the flare released by the magnetar, so it will cause delta N flares, so delta N/delta t is the flare rate. Therefore, we can also relate the flare rate to the spin period of the neutron star. The conclusion is similar, that is,</a:t>
            </a:r>
            <a:br>
              <a:rPr lang="en-GB" dirty="0"/>
            </a:br>
            <a:r>
              <a:rPr lang="en-GB" b="0" i="0" u="none" strike="noStrike" dirty="0">
                <a:solidFill>
                  <a:srgbClr val="24292F"/>
                </a:solidFill>
                <a:effectLst/>
                <a:latin typeface="Noto Sans SC"/>
              </a:rPr>
              <a:t>"The burst rate during the millisecond-level spin phase within 1 day is much greater than the subsequent long second-level spin phase."</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5</a:t>
            </a:fld>
            <a:endParaRPr lang="en-CN"/>
          </a:p>
        </p:txBody>
      </p:sp>
    </p:spTree>
    <p:extLst>
      <p:ext uri="{BB962C8B-B14F-4D97-AF65-F5344CB8AC3E}">
        <p14:creationId xmlns:p14="http://schemas.microsoft.com/office/powerpoint/2010/main" val="17825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4292F"/>
                </a:solidFill>
                <a:effectLst/>
                <a:latin typeface="Noto Sans SC"/>
              </a:rPr>
              <a:t>Okay, now we want to calculate the flare event rate from all merger magnetars in the nearby universe. This is simply the birth rate of merger magnetars multiplied by the average number of flares per magnetar. In reality, because the sensitivity of detectors is always limited, we also need to consider a flux or fluence threshold. So we also need to assume a distribution of burst energy. Here we assume it to be a power-law form, and the power index uses 5/3 from self-similar critical processes, which is also supported by real statistical literature. With these, we can simply derive the relationship between the detection rate and the fluence limit of </a:t>
            </a:r>
            <a:r>
              <a:rPr lang="en-GB" b="0" i="0" u="none" strike="noStrike" dirty="0" err="1">
                <a:solidFill>
                  <a:srgbClr val="24292F"/>
                </a:solidFill>
                <a:effectLst/>
                <a:latin typeface="Noto Sans SC"/>
              </a:rPr>
              <a:t>th</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e</a:t>
            </a:r>
            <a:r>
              <a:rPr lang="en-US" altLang="zh-CN" b="0" i="0" u="none" strike="noStrike" dirty="0">
                <a:solidFill>
                  <a:srgbClr val="24292F"/>
                </a:solidFill>
                <a:effectLst/>
                <a:latin typeface="Noto Sans SC"/>
              </a:rPr>
              <a:t>GRB</a:t>
            </a:r>
            <a:r>
              <a:rPr lang="zh-CN" altLang="en-US" b="0" i="0" u="none" strike="noStrike" dirty="0">
                <a:solidFill>
                  <a:srgbClr val="24292F"/>
                </a:solidFill>
                <a:effectLst/>
                <a:latin typeface="Noto Sans SC"/>
              </a:rPr>
              <a:t> </a:t>
            </a:r>
            <a:r>
              <a:rPr lang="en-GB" b="0" i="0" u="none" strike="noStrike" dirty="0">
                <a:solidFill>
                  <a:srgbClr val="24292F"/>
                </a:solidFill>
                <a:effectLst/>
                <a:latin typeface="Noto Sans SC"/>
              </a:rPr>
              <a:t> instrument. It is the black dashed line on the right side of the figure. Since there is some uncertainty in the parameters used here, such as the binary neutron star merger rate and the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ratio</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of</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long</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lived</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magnetars</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out</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of</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the</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mergers</a:t>
            </a:r>
            <a:r>
              <a:rPr lang="en-GB" b="0" i="0" u="none" strike="noStrike" dirty="0">
                <a:solidFill>
                  <a:srgbClr val="24292F"/>
                </a:solidFill>
                <a:effectLst/>
                <a:latin typeface="Noto Sans SC"/>
              </a:rPr>
              <a:t>, the corresponding detection rate is also uncertain, within this band. In addition, we want to ask, how many of these can be detected as electromagnetic counterparts to gravitational waves? For this, we need to limit the distance to within the detection range of gravitational wave detectors. This blue band is the detection rate curve with the sensitivity of gamma-ray burst detectors considering the gravitational wave detection distance limit. We see that the reduction in </a:t>
            </a:r>
            <a:r>
              <a:rPr lang="en-US" altLang="zh-CN" b="0" i="0" u="none" strike="noStrike" dirty="0">
                <a:solidFill>
                  <a:srgbClr val="24292F"/>
                </a:solidFill>
                <a:effectLst/>
                <a:latin typeface="Noto Sans SC"/>
              </a:rPr>
              <a:t>flux</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limit</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of</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GRB</a:t>
            </a:r>
            <a:r>
              <a:rPr lang="zh-CN" altLang="en-US" b="0" i="0" u="none" strike="noStrike" dirty="0">
                <a:solidFill>
                  <a:srgbClr val="24292F"/>
                </a:solidFill>
                <a:effectLst/>
                <a:latin typeface="Noto Sans SC"/>
              </a:rPr>
              <a:t> </a:t>
            </a:r>
            <a:r>
              <a:rPr lang="en-US" altLang="zh-CN" b="0" i="0" u="none" strike="noStrike" dirty="0">
                <a:solidFill>
                  <a:srgbClr val="24292F"/>
                </a:solidFill>
                <a:effectLst/>
                <a:latin typeface="Noto Sans SC"/>
              </a:rPr>
              <a:t>detection</a:t>
            </a:r>
            <a:r>
              <a:rPr lang="en-GB" b="0" i="0" u="none" strike="noStrike" dirty="0">
                <a:solidFill>
                  <a:srgbClr val="24292F"/>
                </a:solidFill>
                <a:effectLst/>
                <a:latin typeface="Noto Sans SC"/>
              </a:rPr>
              <a:t> has two effects: one is that more bursts with lower intrinsic energy can be seen, and the other is that more distant magnetar bursts with larger intrinsic energy can be seen. These two points together cause the slope of this curve. However, when the threshold of the gamma-ray burst detector is less than a certain range, the detection range of the gravitational wave detector limits the distance range of the magnetars that can be seen, so the rising slope is only controlled by one factor, so the rise slows down.</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6</a:t>
            </a:fld>
            <a:endParaRPr lang="en-CN"/>
          </a:p>
        </p:txBody>
      </p:sp>
    </p:spTree>
    <p:extLst>
      <p:ext uri="{BB962C8B-B14F-4D97-AF65-F5344CB8AC3E}">
        <p14:creationId xmlns:p14="http://schemas.microsoft.com/office/powerpoint/2010/main" val="135965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discussion</a:t>
            </a:r>
            <a:r>
              <a:rPr lang="zh-CN" altLang="en-US" dirty="0"/>
              <a:t> </a:t>
            </a:r>
            <a:r>
              <a:rPr lang="en-US" altLang="zh-CN" dirty="0"/>
              <a:t>so</a:t>
            </a:r>
            <a:r>
              <a:rPr lang="zh-CN" altLang="en-US" dirty="0"/>
              <a:t> </a:t>
            </a:r>
            <a:r>
              <a:rPr lang="en-US" altLang="zh-CN" dirty="0"/>
              <a:t>far</a:t>
            </a:r>
            <a:r>
              <a:rPr lang="en-GB" dirty="0"/>
              <a:t> actually missed a very important </a:t>
            </a:r>
            <a:r>
              <a:rPr lang="en-US" altLang="zh-CN" dirty="0"/>
              <a:t>thing:</a:t>
            </a:r>
            <a:r>
              <a:rPr lang="en-GB" dirty="0"/>
              <a:t> which is that we are now considering flares produced by magnetars newly born from the merger of binary neutron stars. Therefore, the absorption by circumstellar material must be taken into account. Especially since we know that a large amount of ejecta is produced after the merger of binary neutron stars, and this ejecta is optically thick for about a day, which is why the optical afterglow of the neutron star merger and </a:t>
            </a:r>
            <a:r>
              <a:rPr lang="en-GB" dirty="0" err="1"/>
              <a:t>kilonova</a:t>
            </a:r>
            <a:r>
              <a:rPr lang="en-GB" dirty="0"/>
              <a:t> optical signals are generally believed to appear about a day after the gravitational wave signal. For gamma rays, the absorption by these ejecta is also very significant, especially for keV photons. We used a code that calculates the absorption of ejecta from binary neutron star mergers to compute its effect on the absorption of a typical magnetar giant flare input spectrum. The result is this figure. From bottom to top, it shows the emission spectra 0.2 days, 0.3 days, 0.6 days, 1 day, and 2 days after the merger. As you can see, up to one day, the absorption for photons below 1 MeV is very strong. Therefore, we defined an absorption coefficient \epsilon, which is the ratio of the absorbed energy in the spectrum to the total energy. So here, 1-epsilon is the ratio of the emitted flare energy to the total energy. We see that if we use a detector operating in the 1 MeV to 10 MeV range, then basically after one day, these absorption effects become insignificant. Conversely, for a detector in the 10-100 keV range, we have to wait until after 10 days for the absorption effects to become insignificant. The uncertain shadow drawn here arises from the uncertainty in the total mass, velocity, composition, and so on, of the ejecta.</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7</a:t>
            </a:fld>
            <a:endParaRPr lang="en-CN"/>
          </a:p>
        </p:txBody>
      </p:sp>
    </p:spTree>
    <p:extLst>
      <p:ext uri="{BB962C8B-B14F-4D97-AF65-F5344CB8AC3E}">
        <p14:creationId xmlns:p14="http://schemas.microsoft.com/office/powerpoint/2010/main" val="406042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into account the absorption coefficient mentioned above, we can revise our calculation of the event rate. The blue band corresponds to an MeV detector with a working range of 1 MeV to 10 MeV, and the yellow corresponds to a working range of 100 keV to 1 MeV, similar to the situation with Fermi/GBM. To summarize, if we want to observe magnetar bursts from magnetars produced by mergers, we should focus on gamma-ray transient signals occurring about a day after the gravitational wave event of a binary neutron star merger. The energy spectrum of this signal has a significant characteristic: it is truncated below 100 keV, which is due to the absorption by the circumstellar ejecta. At the same time, we may be able to see features of spin modulation and noticeable spin-down.</a:t>
            </a:r>
          </a:p>
          <a:p>
            <a:endParaRPr lang="en-GB" dirty="0"/>
          </a:p>
          <a:p>
            <a:r>
              <a:rPr lang="en-GB" dirty="0"/>
              <a:t>Based on our estimates, there may be some such bursts in the Fermi short gamma-ray burst </a:t>
            </a:r>
            <a:r>
              <a:rPr lang="en-GB" dirty="0" err="1"/>
              <a:t>catalog</a:t>
            </a:r>
            <a:r>
              <a:rPr lang="en-GB" dirty="0"/>
              <a:t>. In the future, with a new generation of detectors working in the MeV energy range, we might see about 100 such electromagnetic counterparts per year. Because these bursts are isotropic, the probability of them being detected as gravitational wave electromagnetic counterparts is greater than the typical gamma-ray burst afterglow radiation. They represent an excellent new scientific target for gamma-ray band gravitational wave electromagnetic counterparts.</a:t>
            </a:r>
            <a:endParaRPr lang="en-CN" dirty="0"/>
          </a:p>
          <a:p>
            <a:r>
              <a:rPr lang="en-CN" dirty="0"/>
              <a:t>考虑到上面的吸收系数之后</a:t>
            </a:r>
            <a:r>
              <a:rPr lang="zh-CN" altLang="en-US" dirty="0"/>
              <a:t>，我们可以重新修正我们对事件率的计算。蓝色这个条带是对与</a:t>
            </a:r>
            <a:r>
              <a:rPr lang="en-US" altLang="zh-CN" dirty="0"/>
              <a:t>MeV</a:t>
            </a:r>
            <a:r>
              <a:rPr lang="zh-CN" altLang="en-US" dirty="0"/>
              <a:t>探测器，它的工作范围是</a:t>
            </a:r>
            <a:r>
              <a:rPr lang="en-US" altLang="zh-CN" dirty="0"/>
              <a:t>1MeV-10MeV</a:t>
            </a:r>
            <a:r>
              <a:rPr lang="zh-CN" altLang="en-US" dirty="0"/>
              <a:t>，黄色对应于工作范围在</a:t>
            </a:r>
            <a:r>
              <a:rPr lang="en-US" altLang="zh-CN" dirty="0"/>
              <a:t>100keV-1MeV</a:t>
            </a:r>
            <a:r>
              <a:rPr lang="zh-CN" altLang="en-US" dirty="0"/>
              <a:t>，类似于</a:t>
            </a:r>
            <a:r>
              <a:rPr lang="en-US" altLang="zh-CN" dirty="0"/>
              <a:t>Fermi/GBM</a:t>
            </a:r>
            <a:r>
              <a:rPr lang="zh-CN" altLang="en-US" dirty="0"/>
              <a:t>的情况。总结一下，我们如果想看到来自并合产生的磁星的磁星暴，我们应该关注双中子星并合引力波事件发生后大约一天的伽马射线暂现信号。这个信号的能谱有个显著的特点，就是</a:t>
            </a:r>
            <a:r>
              <a:rPr lang="en-US" altLang="zh-CN" dirty="0"/>
              <a:t>100keV</a:t>
            </a:r>
            <a:r>
              <a:rPr lang="zh-CN" altLang="en-US" dirty="0"/>
              <a:t>一下被截断，这是来自星周抛射物的吸收。与此同时，可能可以看到自转调制和明显的自转减慢的特征。</a:t>
            </a:r>
            <a:endParaRPr lang="en-US" altLang="zh-CN" dirty="0"/>
          </a:p>
          <a:p>
            <a:endParaRPr lang="en-US" dirty="0"/>
          </a:p>
          <a:p>
            <a:r>
              <a:rPr lang="zh-CN" altLang="en-US" dirty="0"/>
              <a:t>基于我们的估计，在</a:t>
            </a:r>
            <a:r>
              <a:rPr lang="en-US" altLang="zh-CN" dirty="0"/>
              <a:t>FERMI</a:t>
            </a:r>
            <a:r>
              <a:rPr lang="zh-CN" altLang="en-US" dirty="0"/>
              <a:t> 的短伽马暴的源表里，可能存在一些这样的暴发。未来，如果有了新一代的工作在</a:t>
            </a:r>
            <a:r>
              <a:rPr lang="en-US" altLang="zh-CN" dirty="0"/>
              <a:t>MeV</a:t>
            </a:r>
            <a:r>
              <a:rPr lang="zh-CN" altLang="en-CN" dirty="0"/>
              <a:t>能区</a:t>
            </a:r>
            <a:r>
              <a:rPr lang="zh-CN" altLang="en-US" dirty="0"/>
              <a:t>的探测器，或许可以看到大约一年</a:t>
            </a:r>
            <a:r>
              <a:rPr lang="en-US" altLang="zh-CN" dirty="0"/>
              <a:t>100</a:t>
            </a:r>
            <a:r>
              <a:rPr lang="zh-CN" altLang="en-US" dirty="0"/>
              <a:t>个这样的电磁对应体。因为这种暴发是各向同性的，所以它作为引力波电磁对应体被探测到的概率比一般说的伽马暴瞬时辐射还要大。是一种很好的新伽马射线波段的引力波电磁对应体科学目标。</a:t>
            </a:r>
            <a:endParaRPr lang="en-CN" dirty="0"/>
          </a:p>
        </p:txBody>
      </p:sp>
      <p:sp>
        <p:nvSpPr>
          <p:cNvPr id="4" name="Slide Number Placeholder 3"/>
          <p:cNvSpPr>
            <a:spLocks noGrp="1"/>
          </p:cNvSpPr>
          <p:nvPr>
            <p:ph type="sldNum" sz="quarter" idx="5"/>
          </p:nvPr>
        </p:nvSpPr>
        <p:spPr/>
        <p:txBody>
          <a:bodyPr/>
          <a:lstStyle/>
          <a:p>
            <a:fld id="{708931A0-8277-644E-9D59-46CC459BDAD8}" type="slidenum">
              <a:rPr lang="en-CN" smtClean="0"/>
              <a:t>8</a:t>
            </a:fld>
            <a:endParaRPr lang="en-CN"/>
          </a:p>
        </p:txBody>
      </p:sp>
    </p:spTree>
    <p:extLst>
      <p:ext uri="{BB962C8B-B14F-4D97-AF65-F5344CB8AC3E}">
        <p14:creationId xmlns:p14="http://schemas.microsoft.com/office/powerpoint/2010/main" val="54688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1DA4-BD84-BDE4-79CD-5CD45417E8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N"/>
          </a:p>
        </p:txBody>
      </p:sp>
      <p:sp>
        <p:nvSpPr>
          <p:cNvPr id="3" name="Subtitle 2">
            <a:extLst>
              <a:ext uri="{FF2B5EF4-FFF2-40B4-BE49-F238E27FC236}">
                <a16:creationId xmlns:a16="http://schemas.microsoft.com/office/drawing/2014/main" id="{2DD76F43-C14B-9141-589B-425098631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N"/>
          </a:p>
        </p:txBody>
      </p:sp>
      <p:sp>
        <p:nvSpPr>
          <p:cNvPr id="4" name="Date Placeholder 3">
            <a:extLst>
              <a:ext uri="{FF2B5EF4-FFF2-40B4-BE49-F238E27FC236}">
                <a16:creationId xmlns:a16="http://schemas.microsoft.com/office/drawing/2014/main" id="{75ABB85A-853A-231B-A991-97A5C286C10A}"/>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E038C5BC-9529-088E-AD87-58B5E701811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E2C4DD3A-0ED6-B9B7-2150-5683E5943368}"/>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352684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EEB8-7F52-9476-81C2-9F70E6891B80}"/>
              </a:ext>
            </a:extLst>
          </p:cNvPr>
          <p:cNvSpPr>
            <a:spLocks noGrp="1"/>
          </p:cNvSpPr>
          <p:nvPr>
            <p:ph type="title"/>
          </p:nvPr>
        </p:nvSpPr>
        <p:spPr/>
        <p:txBody>
          <a:bodyPr/>
          <a:lstStyle/>
          <a:p>
            <a:r>
              <a:rPr lang="en-GB"/>
              <a:t>Click to edit Master title style</a:t>
            </a:r>
            <a:endParaRPr lang="en-CN"/>
          </a:p>
        </p:txBody>
      </p:sp>
      <p:sp>
        <p:nvSpPr>
          <p:cNvPr id="3" name="Vertical Text Placeholder 2">
            <a:extLst>
              <a:ext uri="{FF2B5EF4-FFF2-40B4-BE49-F238E27FC236}">
                <a16:creationId xmlns:a16="http://schemas.microsoft.com/office/drawing/2014/main" id="{C9059B35-0060-3DB1-EE0D-5A410D050A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143FFDC9-ACF5-F650-3218-EAE93E90AC3B}"/>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85E6CCA5-67AC-5BFD-7E23-EC192165D8E0}"/>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4698176-5347-9BEF-9536-24CD7E50F645}"/>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28844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03FD5-9ED7-981E-D22D-92C7AF0EBA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N"/>
          </a:p>
        </p:txBody>
      </p:sp>
      <p:sp>
        <p:nvSpPr>
          <p:cNvPr id="3" name="Vertical Text Placeholder 2">
            <a:extLst>
              <a:ext uri="{FF2B5EF4-FFF2-40B4-BE49-F238E27FC236}">
                <a16:creationId xmlns:a16="http://schemas.microsoft.com/office/drawing/2014/main" id="{62064201-33BA-4DBE-50EF-26366FDCF38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8B8C9333-1194-B4B6-7EFA-55632B166976}"/>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3E563CE2-77C6-13DC-37E0-692E0225F0F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C74C380-D1E9-6B06-03DD-5188BDCCF393}"/>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319149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E9D4-E54B-9E4E-C1A6-C837547AAC84}"/>
              </a:ext>
            </a:extLst>
          </p:cNvPr>
          <p:cNvSpPr>
            <a:spLocks noGrp="1"/>
          </p:cNvSpPr>
          <p:nvPr>
            <p:ph type="title"/>
          </p:nvPr>
        </p:nvSpPr>
        <p:spPr/>
        <p:txBody>
          <a:bodyPr/>
          <a:lstStyle/>
          <a:p>
            <a:r>
              <a:rPr lang="en-GB"/>
              <a:t>Click to edit Master title style</a:t>
            </a:r>
            <a:endParaRPr lang="en-CN"/>
          </a:p>
        </p:txBody>
      </p:sp>
      <p:sp>
        <p:nvSpPr>
          <p:cNvPr id="3" name="Content Placeholder 2">
            <a:extLst>
              <a:ext uri="{FF2B5EF4-FFF2-40B4-BE49-F238E27FC236}">
                <a16:creationId xmlns:a16="http://schemas.microsoft.com/office/drawing/2014/main" id="{8D18C49F-04E5-7AA5-81A3-F89A894E71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51C720E8-3562-4278-829A-26A028BD1A71}"/>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E658F4A2-4469-8ED2-023A-491FE8B89FB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901450B-D96E-5B2E-D114-FC2397115519}"/>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360831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5E94-3A12-0D63-D734-25EEA19C9D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N"/>
          </a:p>
        </p:txBody>
      </p:sp>
      <p:sp>
        <p:nvSpPr>
          <p:cNvPr id="3" name="Text Placeholder 2">
            <a:extLst>
              <a:ext uri="{FF2B5EF4-FFF2-40B4-BE49-F238E27FC236}">
                <a16:creationId xmlns:a16="http://schemas.microsoft.com/office/drawing/2014/main" id="{FF46AAE4-C9BC-630F-D053-525A3488B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CDCEEF-BBAF-6343-587C-AE4956CA1CC6}"/>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EC559BCF-0206-D8B8-6287-B43269030CD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E260981-6D5F-D025-9101-7BFFE56ECBBB}"/>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181329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4830-6950-8F66-D473-62D36BF9DFEE}"/>
              </a:ext>
            </a:extLst>
          </p:cNvPr>
          <p:cNvSpPr>
            <a:spLocks noGrp="1"/>
          </p:cNvSpPr>
          <p:nvPr>
            <p:ph type="title"/>
          </p:nvPr>
        </p:nvSpPr>
        <p:spPr/>
        <p:txBody>
          <a:bodyPr/>
          <a:lstStyle/>
          <a:p>
            <a:r>
              <a:rPr lang="en-GB"/>
              <a:t>Click to edit Master title style</a:t>
            </a:r>
            <a:endParaRPr lang="en-CN"/>
          </a:p>
        </p:txBody>
      </p:sp>
      <p:sp>
        <p:nvSpPr>
          <p:cNvPr id="3" name="Content Placeholder 2">
            <a:extLst>
              <a:ext uri="{FF2B5EF4-FFF2-40B4-BE49-F238E27FC236}">
                <a16:creationId xmlns:a16="http://schemas.microsoft.com/office/drawing/2014/main" id="{CBBC5508-D333-BBCF-BB61-4C0B86D3B5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Content Placeholder 3">
            <a:extLst>
              <a:ext uri="{FF2B5EF4-FFF2-40B4-BE49-F238E27FC236}">
                <a16:creationId xmlns:a16="http://schemas.microsoft.com/office/drawing/2014/main" id="{DD2432FF-EE26-88E7-7D1B-00ACFA1AD8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5" name="Date Placeholder 4">
            <a:extLst>
              <a:ext uri="{FF2B5EF4-FFF2-40B4-BE49-F238E27FC236}">
                <a16:creationId xmlns:a16="http://schemas.microsoft.com/office/drawing/2014/main" id="{7B554608-3FAF-E2FA-3CAF-4315BEA99377}"/>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6" name="Footer Placeholder 5">
            <a:extLst>
              <a:ext uri="{FF2B5EF4-FFF2-40B4-BE49-F238E27FC236}">
                <a16:creationId xmlns:a16="http://schemas.microsoft.com/office/drawing/2014/main" id="{38FF2894-4AAD-ABDB-35A9-1C9EA163CFE6}"/>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CA8D4DB-4D2B-FF47-289B-5E5DE53E2800}"/>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111871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F912-A753-2CF4-A5FD-7F0943A7B4B5}"/>
              </a:ext>
            </a:extLst>
          </p:cNvPr>
          <p:cNvSpPr>
            <a:spLocks noGrp="1"/>
          </p:cNvSpPr>
          <p:nvPr>
            <p:ph type="title"/>
          </p:nvPr>
        </p:nvSpPr>
        <p:spPr>
          <a:xfrm>
            <a:off x="839788" y="365125"/>
            <a:ext cx="10515600" cy="1325563"/>
          </a:xfrm>
        </p:spPr>
        <p:txBody>
          <a:bodyPr/>
          <a:lstStyle/>
          <a:p>
            <a:r>
              <a:rPr lang="en-GB"/>
              <a:t>Click to edit Master title style</a:t>
            </a:r>
            <a:endParaRPr lang="en-CN"/>
          </a:p>
        </p:txBody>
      </p:sp>
      <p:sp>
        <p:nvSpPr>
          <p:cNvPr id="3" name="Text Placeholder 2">
            <a:extLst>
              <a:ext uri="{FF2B5EF4-FFF2-40B4-BE49-F238E27FC236}">
                <a16:creationId xmlns:a16="http://schemas.microsoft.com/office/drawing/2014/main" id="{F7DD81CD-2384-C3B3-541A-C60D007F5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97D8D1-0EC8-FEA8-F76D-E1BDC2F2DC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5" name="Text Placeholder 4">
            <a:extLst>
              <a:ext uri="{FF2B5EF4-FFF2-40B4-BE49-F238E27FC236}">
                <a16:creationId xmlns:a16="http://schemas.microsoft.com/office/drawing/2014/main" id="{CF5A4E0C-6C8C-3DBF-2DF7-E56DA7894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DEAD58-24CB-F242-6C38-B7008D9BB8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7" name="Date Placeholder 6">
            <a:extLst>
              <a:ext uri="{FF2B5EF4-FFF2-40B4-BE49-F238E27FC236}">
                <a16:creationId xmlns:a16="http://schemas.microsoft.com/office/drawing/2014/main" id="{7162AAE5-D665-5333-9AA9-6E58CBC6D348}"/>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8" name="Footer Placeholder 7">
            <a:extLst>
              <a:ext uri="{FF2B5EF4-FFF2-40B4-BE49-F238E27FC236}">
                <a16:creationId xmlns:a16="http://schemas.microsoft.com/office/drawing/2014/main" id="{6B44E97A-AB79-F03D-2CF2-9404416CB748}"/>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77045511-4A63-216B-B3EC-F5DDC2BFD09A}"/>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246290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51ED-3EE7-D411-DB4B-C3A0FFCCD949}"/>
              </a:ext>
            </a:extLst>
          </p:cNvPr>
          <p:cNvSpPr>
            <a:spLocks noGrp="1"/>
          </p:cNvSpPr>
          <p:nvPr>
            <p:ph type="title"/>
          </p:nvPr>
        </p:nvSpPr>
        <p:spPr/>
        <p:txBody>
          <a:bodyPr/>
          <a:lstStyle/>
          <a:p>
            <a:r>
              <a:rPr lang="en-GB"/>
              <a:t>Click to edit Master title style</a:t>
            </a:r>
            <a:endParaRPr lang="en-CN"/>
          </a:p>
        </p:txBody>
      </p:sp>
      <p:sp>
        <p:nvSpPr>
          <p:cNvPr id="3" name="Date Placeholder 2">
            <a:extLst>
              <a:ext uri="{FF2B5EF4-FFF2-40B4-BE49-F238E27FC236}">
                <a16:creationId xmlns:a16="http://schemas.microsoft.com/office/drawing/2014/main" id="{513DC6D4-1100-CD47-F3B8-F5DC009D89AC}"/>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4" name="Footer Placeholder 3">
            <a:extLst>
              <a:ext uri="{FF2B5EF4-FFF2-40B4-BE49-F238E27FC236}">
                <a16:creationId xmlns:a16="http://schemas.microsoft.com/office/drawing/2014/main" id="{E37EFC9E-BC74-5AC4-0FF2-9090459346E4}"/>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406E56E8-1C0E-F24F-68EA-611F0BB721E1}"/>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35425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0AE2A-C95B-0DE9-1371-67AB54ACE934}"/>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3" name="Footer Placeholder 2">
            <a:extLst>
              <a:ext uri="{FF2B5EF4-FFF2-40B4-BE49-F238E27FC236}">
                <a16:creationId xmlns:a16="http://schemas.microsoft.com/office/drawing/2014/main" id="{F07F042D-5971-11F9-25B3-15D81147C6D4}"/>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5484F2BB-D46C-CB8C-4245-1E62B3996C3C}"/>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88297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C577-3044-D2B9-45F9-8B0DC4B206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N"/>
          </a:p>
        </p:txBody>
      </p:sp>
      <p:sp>
        <p:nvSpPr>
          <p:cNvPr id="3" name="Content Placeholder 2">
            <a:extLst>
              <a:ext uri="{FF2B5EF4-FFF2-40B4-BE49-F238E27FC236}">
                <a16:creationId xmlns:a16="http://schemas.microsoft.com/office/drawing/2014/main" id="{7E4DBFC8-91DA-B8C1-6FDE-BF42DB5B0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Text Placeholder 3">
            <a:extLst>
              <a:ext uri="{FF2B5EF4-FFF2-40B4-BE49-F238E27FC236}">
                <a16:creationId xmlns:a16="http://schemas.microsoft.com/office/drawing/2014/main" id="{B1919B82-B3B8-5E88-0E4B-CC4EBF43B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7B1336-2A52-987C-73C2-0C5BCFC06936}"/>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6" name="Footer Placeholder 5">
            <a:extLst>
              <a:ext uri="{FF2B5EF4-FFF2-40B4-BE49-F238E27FC236}">
                <a16:creationId xmlns:a16="http://schemas.microsoft.com/office/drawing/2014/main" id="{8C5DFDEC-0318-8363-51CB-2FD8B6C4BAF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8283DDFB-18E6-B3BF-D8BF-F9175874CDE5}"/>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193711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A29D-12EA-2812-21D7-BD46A849B4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N"/>
          </a:p>
        </p:txBody>
      </p:sp>
      <p:sp>
        <p:nvSpPr>
          <p:cNvPr id="3" name="Picture Placeholder 2">
            <a:extLst>
              <a:ext uri="{FF2B5EF4-FFF2-40B4-BE49-F238E27FC236}">
                <a16:creationId xmlns:a16="http://schemas.microsoft.com/office/drawing/2014/main" id="{0F6A4117-EE7D-B40A-A485-7337DAB92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AFED0D66-B974-F3D5-B5B3-761519619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B30AD7-C85F-400C-1826-D06D508C0F49}"/>
              </a:ext>
            </a:extLst>
          </p:cNvPr>
          <p:cNvSpPr>
            <a:spLocks noGrp="1"/>
          </p:cNvSpPr>
          <p:nvPr>
            <p:ph type="dt" sz="half" idx="10"/>
          </p:nvPr>
        </p:nvSpPr>
        <p:spPr/>
        <p:txBody>
          <a:bodyPr/>
          <a:lstStyle/>
          <a:p>
            <a:fld id="{A010B62E-4EB6-544F-94C2-16AAE098F24A}" type="datetimeFigureOut">
              <a:rPr lang="en-CN" smtClean="0"/>
              <a:t>9/16/25</a:t>
            </a:fld>
            <a:endParaRPr lang="en-CN"/>
          </a:p>
        </p:txBody>
      </p:sp>
      <p:sp>
        <p:nvSpPr>
          <p:cNvPr id="6" name="Footer Placeholder 5">
            <a:extLst>
              <a:ext uri="{FF2B5EF4-FFF2-40B4-BE49-F238E27FC236}">
                <a16:creationId xmlns:a16="http://schemas.microsoft.com/office/drawing/2014/main" id="{AB1B198A-7EBF-C373-68FA-A12C83530494}"/>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C6CCA1BC-0874-E30F-6B3E-588E0A87CBFA}"/>
              </a:ext>
            </a:extLst>
          </p:cNvPr>
          <p:cNvSpPr>
            <a:spLocks noGrp="1"/>
          </p:cNvSpPr>
          <p:nvPr>
            <p:ph type="sldNum" sz="quarter" idx="12"/>
          </p:nvPr>
        </p:nvSpPr>
        <p:spPr/>
        <p:txBody>
          <a:bodyPr/>
          <a:lstStyle/>
          <a:p>
            <a:fld id="{CC8D8DBF-D67D-714B-A0E2-70C6B9323CE0}" type="slidenum">
              <a:rPr lang="en-CN" smtClean="0"/>
              <a:t>‹#›</a:t>
            </a:fld>
            <a:endParaRPr lang="en-CN"/>
          </a:p>
        </p:txBody>
      </p:sp>
    </p:spTree>
    <p:extLst>
      <p:ext uri="{BB962C8B-B14F-4D97-AF65-F5344CB8AC3E}">
        <p14:creationId xmlns:p14="http://schemas.microsoft.com/office/powerpoint/2010/main" val="375020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627DD-4320-7668-3D4F-03A8940B8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N"/>
          </a:p>
        </p:txBody>
      </p:sp>
      <p:sp>
        <p:nvSpPr>
          <p:cNvPr id="3" name="Text Placeholder 2">
            <a:extLst>
              <a:ext uri="{FF2B5EF4-FFF2-40B4-BE49-F238E27FC236}">
                <a16:creationId xmlns:a16="http://schemas.microsoft.com/office/drawing/2014/main" id="{B1243AEA-6F59-60E7-1333-8DF928CC0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N"/>
          </a:p>
        </p:txBody>
      </p:sp>
      <p:sp>
        <p:nvSpPr>
          <p:cNvPr id="4" name="Date Placeholder 3">
            <a:extLst>
              <a:ext uri="{FF2B5EF4-FFF2-40B4-BE49-F238E27FC236}">
                <a16:creationId xmlns:a16="http://schemas.microsoft.com/office/drawing/2014/main" id="{71E59178-2560-64D7-85F8-7728AB7AA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0B62E-4EB6-544F-94C2-16AAE098F24A}" type="datetimeFigureOut">
              <a:rPr lang="en-CN" smtClean="0"/>
              <a:t>9/16/25</a:t>
            </a:fld>
            <a:endParaRPr lang="en-CN"/>
          </a:p>
        </p:txBody>
      </p:sp>
      <p:sp>
        <p:nvSpPr>
          <p:cNvPr id="5" name="Footer Placeholder 4">
            <a:extLst>
              <a:ext uri="{FF2B5EF4-FFF2-40B4-BE49-F238E27FC236}">
                <a16:creationId xmlns:a16="http://schemas.microsoft.com/office/drawing/2014/main" id="{E62F25BD-1024-A749-F349-11E3613FA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0308A355-E265-8E7B-BA85-E61587E96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8DBF-D67D-714B-A0E2-70C6B9323CE0}" type="slidenum">
              <a:rPr lang="en-CN" smtClean="0"/>
              <a:t>‹#›</a:t>
            </a:fld>
            <a:endParaRPr lang="en-CN"/>
          </a:p>
        </p:txBody>
      </p:sp>
    </p:spTree>
    <p:extLst>
      <p:ext uri="{BB962C8B-B14F-4D97-AF65-F5344CB8AC3E}">
        <p14:creationId xmlns:p14="http://schemas.microsoft.com/office/powerpoint/2010/main" val="254809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8899-A0AE-F165-0154-5B63A5777439}"/>
              </a:ext>
            </a:extLst>
          </p:cNvPr>
          <p:cNvSpPr>
            <a:spLocks noGrp="1"/>
          </p:cNvSpPr>
          <p:nvPr>
            <p:ph type="ctrTitle"/>
          </p:nvPr>
        </p:nvSpPr>
        <p:spPr>
          <a:xfrm>
            <a:off x="1524000" y="1767440"/>
            <a:ext cx="9144000" cy="2387600"/>
          </a:xfrm>
        </p:spPr>
        <p:txBody>
          <a:bodyPr>
            <a:normAutofit fontScale="90000"/>
          </a:bodyPr>
          <a:lstStyle/>
          <a:p>
            <a:r>
              <a:rPr lang="en-GB" b="1" dirty="0"/>
              <a:t>Flares from merged magnetars as a new population of MeV counterparts of GW</a:t>
            </a:r>
            <a:endParaRPr lang="en-CN" b="1" dirty="0"/>
          </a:p>
        </p:txBody>
      </p:sp>
      <p:sp>
        <p:nvSpPr>
          <p:cNvPr id="3" name="Subtitle 2">
            <a:extLst>
              <a:ext uri="{FF2B5EF4-FFF2-40B4-BE49-F238E27FC236}">
                <a16:creationId xmlns:a16="http://schemas.microsoft.com/office/drawing/2014/main" id="{F5231F33-CDD3-2528-C5D2-4E85267CF978}"/>
              </a:ext>
            </a:extLst>
          </p:cNvPr>
          <p:cNvSpPr>
            <a:spLocks noGrp="1"/>
          </p:cNvSpPr>
          <p:nvPr>
            <p:ph type="subTitle" idx="1"/>
          </p:nvPr>
        </p:nvSpPr>
        <p:spPr>
          <a:xfrm>
            <a:off x="1524000" y="4155039"/>
            <a:ext cx="9144000" cy="1655762"/>
          </a:xfrm>
        </p:spPr>
        <p:txBody>
          <a:bodyPr>
            <a:normAutofit/>
          </a:bodyPr>
          <a:lstStyle/>
          <a:p>
            <a:endParaRPr lang="en-US" sz="2000" i="1" dirty="0"/>
          </a:p>
          <a:p>
            <a:r>
              <a:rPr lang="en-CN" sz="2000" i="1"/>
              <a:t>Shu-Xu </a:t>
            </a:r>
            <a:r>
              <a:rPr lang="en-CN" sz="2000" i="1" dirty="0"/>
              <a:t>Yi, Zhen Zhang, Xi-Lu Wang</a:t>
            </a:r>
          </a:p>
          <a:p>
            <a:r>
              <a:rPr lang="en-CN" sz="2000" i="1" dirty="0"/>
              <a:t>present by Shu</a:t>
            </a:r>
            <a:r>
              <a:rPr lang="en-US" altLang="zh-CN" sz="2000" i="1" dirty="0"/>
              <a:t>-</a:t>
            </a:r>
            <a:r>
              <a:rPr lang="en-CN" sz="2000" i="1" dirty="0"/>
              <a:t>xu </a:t>
            </a:r>
            <a:r>
              <a:rPr lang="en-US" altLang="zh-CN" sz="2000" i="1" dirty="0"/>
              <a:t>Yi</a:t>
            </a:r>
            <a:r>
              <a:rPr lang="en-CN" sz="2000" i="1" dirty="0"/>
              <a:t>@</a:t>
            </a:r>
            <a:r>
              <a:rPr lang="en-US" altLang="zh-CN" sz="2000" i="1" dirty="0"/>
              <a:t>ENGRAVE</a:t>
            </a:r>
            <a:r>
              <a:rPr lang="zh-CN" altLang="en-US" sz="2000" i="1" dirty="0"/>
              <a:t> </a:t>
            </a:r>
            <a:r>
              <a:rPr lang="en-US" altLang="zh-CN" sz="2000" i="1" dirty="0"/>
              <a:t>Webinar</a:t>
            </a:r>
            <a:r>
              <a:rPr lang="en-CN" sz="2000" i="1"/>
              <a:t>,</a:t>
            </a:r>
            <a:r>
              <a:rPr lang="zh-CN" altLang="en-US" sz="2000" i="1" dirty="0"/>
              <a:t> </a:t>
            </a:r>
            <a:r>
              <a:rPr lang="en-US" altLang="zh-CN" sz="2000" i="1" dirty="0"/>
              <a:t>16</a:t>
            </a:r>
            <a:r>
              <a:rPr lang="en-US" altLang="zh-CN" sz="2000" i="1" baseline="30000" dirty="0"/>
              <a:t>th</a:t>
            </a:r>
            <a:r>
              <a:rPr lang="zh-CN" altLang="en-US" sz="2000" i="1" dirty="0"/>
              <a:t> </a:t>
            </a:r>
            <a:r>
              <a:rPr lang="en-US" altLang="zh-CN" sz="2000" i="1" dirty="0"/>
              <a:t>Sep.</a:t>
            </a:r>
            <a:r>
              <a:rPr lang="en-CN" sz="2000" i="1"/>
              <a:t> 202</a:t>
            </a:r>
            <a:r>
              <a:rPr lang="en-US" sz="2000" i="1" dirty="0"/>
              <a:t>5</a:t>
            </a:r>
            <a:endParaRPr lang="en-CN" sz="2000" i="1" dirty="0"/>
          </a:p>
        </p:txBody>
      </p:sp>
      <p:sp>
        <p:nvSpPr>
          <p:cNvPr id="4" name="TextBox 3">
            <a:extLst>
              <a:ext uri="{FF2B5EF4-FFF2-40B4-BE49-F238E27FC236}">
                <a16:creationId xmlns:a16="http://schemas.microsoft.com/office/drawing/2014/main" id="{5DAE3F3F-46A4-63E5-E7DC-53E256BC0999}"/>
              </a:ext>
            </a:extLst>
          </p:cNvPr>
          <p:cNvSpPr txBox="1"/>
          <p:nvPr/>
        </p:nvSpPr>
        <p:spPr>
          <a:xfrm>
            <a:off x="10301739" y="6488668"/>
            <a:ext cx="1835759" cy="369332"/>
          </a:xfrm>
          <a:prstGeom prst="rect">
            <a:avLst/>
          </a:prstGeom>
          <a:noFill/>
        </p:spPr>
        <p:txBody>
          <a:bodyPr wrap="none" rtlCol="0">
            <a:spAutoFit/>
          </a:bodyPr>
          <a:lstStyle/>
          <a:p>
            <a:r>
              <a:rPr lang="en-US" altLang="zh-CN" dirty="0" err="1"/>
              <a:t>ApJ</a:t>
            </a:r>
            <a:r>
              <a:rPr lang="zh-CN" altLang="en-US" dirty="0"/>
              <a:t> </a:t>
            </a:r>
            <a:r>
              <a:rPr lang="en-US" altLang="zh-CN" dirty="0"/>
              <a:t>2023,</a:t>
            </a:r>
            <a:r>
              <a:rPr lang="zh-CN" altLang="en-US" dirty="0"/>
              <a:t> </a:t>
            </a:r>
            <a:r>
              <a:rPr lang="en-US" altLang="zh-CN" dirty="0"/>
              <a:t>955,</a:t>
            </a:r>
            <a:r>
              <a:rPr lang="zh-CN" altLang="en-US" dirty="0"/>
              <a:t> </a:t>
            </a:r>
            <a:r>
              <a:rPr lang="en-US" altLang="zh-CN" dirty="0"/>
              <a:t>4Y</a:t>
            </a:r>
            <a:endParaRPr lang="en-CN" dirty="0"/>
          </a:p>
        </p:txBody>
      </p:sp>
      <p:pic>
        <p:nvPicPr>
          <p:cNvPr id="6" name="Picture 5">
            <a:extLst>
              <a:ext uri="{FF2B5EF4-FFF2-40B4-BE49-F238E27FC236}">
                <a16:creationId xmlns:a16="http://schemas.microsoft.com/office/drawing/2014/main" id="{1F5BDA6F-0DC6-6EFE-CB13-02DFE91DF7AB}"/>
              </a:ext>
            </a:extLst>
          </p:cNvPr>
          <p:cNvPicPr>
            <a:picLocks noChangeAspect="1"/>
          </p:cNvPicPr>
          <p:nvPr/>
        </p:nvPicPr>
        <p:blipFill>
          <a:blip r:embed="rId3"/>
          <a:stretch>
            <a:fillRect/>
          </a:stretch>
        </p:blipFill>
        <p:spPr>
          <a:xfrm>
            <a:off x="292527" y="18906"/>
            <a:ext cx="2188908" cy="1471535"/>
          </a:xfrm>
          <a:prstGeom prst="rect">
            <a:avLst/>
          </a:prstGeom>
        </p:spPr>
      </p:pic>
      <p:sp>
        <p:nvSpPr>
          <p:cNvPr id="7" name="TextBox 6">
            <a:extLst>
              <a:ext uri="{FF2B5EF4-FFF2-40B4-BE49-F238E27FC236}">
                <a16:creationId xmlns:a16="http://schemas.microsoft.com/office/drawing/2014/main" id="{5F286E3E-57BE-0235-ABD8-6ADDA0D11F11}"/>
              </a:ext>
            </a:extLst>
          </p:cNvPr>
          <p:cNvSpPr txBox="1"/>
          <p:nvPr/>
        </p:nvSpPr>
        <p:spPr>
          <a:xfrm>
            <a:off x="33521" y="1490441"/>
            <a:ext cx="2447914" cy="276999"/>
          </a:xfrm>
          <a:prstGeom prst="rect">
            <a:avLst/>
          </a:prstGeom>
          <a:noFill/>
        </p:spPr>
        <p:txBody>
          <a:bodyPr wrap="none" rtlCol="0">
            <a:spAutoFit/>
          </a:bodyPr>
          <a:lstStyle/>
          <a:p>
            <a:r>
              <a:rPr lang="en-US" altLang="zh-CN" sz="1200" dirty="0"/>
              <a:t>Institute</a:t>
            </a:r>
            <a:r>
              <a:rPr lang="zh-CN" altLang="en-US" sz="1200" dirty="0"/>
              <a:t> </a:t>
            </a:r>
            <a:r>
              <a:rPr lang="en-US" altLang="zh-CN" sz="1200" dirty="0"/>
              <a:t>of</a:t>
            </a:r>
            <a:r>
              <a:rPr lang="zh-CN" altLang="en-US" sz="1200" dirty="0"/>
              <a:t> </a:t>
            </a:r>
            <a:r>
              <a:rPr lang="en-US" altLang="zh-CN" sz="1200" dirty="0"/>
              <a:t>High</a:t>
            </a:r>
            <a:r>
              <a:rPr lang="zh-CN" altLang="en-US" sz="1200" dirty="0"/>
              <a:t> </a:t>
            </a:r>
            <a:r>
              <a:rPr lang="en-US" altLang="zh-CN" sz="1200" dirty="0"/>
              <a:t>Energy</a:t>
            </a:r>
            <a:r>
              <a:rPr lang="zh-CN" altLang="en-US" sz="1200" dirty="0"/>
              <a:t> </a:t>
            </a:r>
            <a:r>
              <a:rPr lang="en-US" altLang="zh-CN" sz="1200" dirty="0"/>
              <a:t>Physics,</a:t>
            </a:r>
            <a:r>
              <a:rPr lang="zh-CN" altLang="en-US" sz="1200" dirty="0"/>
              <a:t> </a:t>
            </a:r>
            <a:r>
              <a:rPr lang="en-US" altLang="zh-CN" sz="1200" dirty="0"/>
              <a:t>CAS</a:t>
            </a:r>
            <a:endParaRPr lang="en-CN" sz="1200" dirty="0"/>
          </a:p>
        </p:txBody>
      </p:sp>
      <p:pic>
        <p:nvPicPr>
          <p:cNvPr id="8" name="图片 10">
            <a:extLst>
              <a:ext uri="{FF2B5EF4-FFF2-40B4-BE49-F238E27FC236}">
                <a16:creationId xmlns:a16="http://schemas.microsoft.com/office/drawing/2014/main" id="{375728DE-C540-81CA-7DD9-36055F6F3796}"/>
              </a:ext>
            </a:extLst>
          </p:cNvPr>
          <p:cNvPicPr>
            <a:picLocks noChangeAspect="1"/>
          </p:cNvPicPr>
          <p:nvPr/>
        </p:nvPicPr>
        <p:blipFill>
          <a:blip r:embed="rId4"/>
          <a:stretch>
            <a:fillRect/>
          </a:stretch>
        </p:blipFill>
        <p:spPr>
          <a:xfrm>
            <a:off x="10668000" y="82337"/>
            <a:ext cx="1460879" cy="1517864"/>
          </a:xfrm>
          <a:prstGeom prst="rect">
            <a:avLst/>
          </a:prstGeom>
        </p:spPr>
      </p:pic>
    </p:spTree>
    <p:extLst>
      <p:ext uri="{BB962C8B-B14F-4D97-AF65-F5344CB8AC3E}">
        <p14:creationId xmlns:p14="http://schemas.microsoft.com/office/powerpoint/2010/main" val="232960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69FE-075A-878C-8824-2B7B0784C732}"/>
              </a:ext>
            </a:extLst>
          </p:cNvPr>
          <p:cNvSpPr>
            <a:spLocks noGrp="1"/>
          </p:cNvSpPr>
          <p:nvPr>
            <p:ph type="title"/>
          </p:nvPr>
        </p:nvSpPr>
        <p:spPr/>
        <p:txBody>
          <a:bodyPr>
            <a:normAutofit/>
          </a:bodyPr>
          <a:lstStyle/>
          <a:p>
            <a:r>
              <a:rPr lang="en-CN" dirty="0"/>
              <a:t>Remnant of binary neutron star mergers</a:t>
            </a:r>
          </a:p>
        </p:txBody>
      </p:sp>
      <p:pic>
        <p:nvPicPr>
          <p:cNvPr id="4" name="Content Placeholder 3">
            <a:extLst>
              <a:ext uri="{FF2B5EF4-FFF2-40B4-BE49-F238E27FC236}">
                <a16:creationId xmlns:a16="http://schemas.microsoft.com/office/drawing/2014/main" id="{B0E43DB2-8151-97F5-C5A3-9CEE1060D038}"/>
              </a:ext>
            </a:extLst>
          </p:cNvPr>
          <p:cNvPicPr>
            <a:picLocks noGrp="1" noChangeAspect="1"/>
          </p:cNvPicPr>
          <p:nvPr>
            <p:ph idx="1"/>
          </p:nvPr>
        </p:nvPicPr>
        <p:blipFill>
          <a:blip r:embed="rId3"/>
          <a:stretch>
            <a:fillRect/>
          </a:stretch>
        </p:blipFill>
        <p:spPr>
          <a:xfrm>
            <a:off x="838199" y="1310427"/>
            <a:ext cx="9615395" cy="4351338"/>
          </a:xfrm>
          <a:prstGeom prst="rect">
            <a:avLst/>
          </a:prstGeom>
        </p:spPr>
      </p:pic>
      <p:sp>
        <p:nvSpPr>
          <p:cNvPr id="6" name="TextBox 5">
            <a:extLst>
              <a:ext uri="{FF2B5EF4-FFF2-40B4-BE49-F238E27FC236}">
                <a16:creationId xmlns:a16="http://schemas.microsoft.com/office/drawing/2014/main" id="{2E35E292-3179-46E5-3D39-16FBFECD1698}"/>
              </a:ext>
            </a:extLst>
          </p:cNvPr>
          <p:cNvSpPr txBox="1"/>
          <p:nvPr/>
        </p:nvSpPr>
        <p:spPr>
          <a:xfrm>
            <a:off x="7227951" y="6455489"/>
            <a:ext cx="6096000" cy="400110"/>
          </a:xfrm>
          <a:prstGeom prst="rect">
            <a:avLst/>
          </a:prstGeom>
          <a:noFill/>
        </p:spPr>
        <p:txBody>
          <a:bodyPr wrap="square">
            <a:spAutoFit/>
          </a:bodyPr>
          <a:lstStyle/>
          <a:p>
            <a:pPr algn="ctr"/>
            <a:r>
              <a:rPr lang="en-GB" sz="2000" dirty="0"/>
              <a:t>figure from S. </a:t>
            </a:r>
            <a:r>
              <a:rPr lang="en-GB" sz="2000" dirty="0" err="1"/>
              <a:t>Ascenzi</a:t>
            </a:r>
            <a:r>
              <a:rPr lang="en-GB" sz="2000" dirty="0"/>
              <a:t> et al.  (2020)</a:t>
            </a:r>
          </a:p>
        </p:txBody>
      </p:sp>
      <p:sp>
        <p:nvSpPr>
          <p:cNvPr id="7" name="TextBox 6">
            <a:extLst>
              <a:ext uri="{FF2B5EF4-FFF2-40B4-BE49-F238E27FC236}">
                <a16:creationId xmlns:a16="http://schemas.microsoft.com/office/drawing/2014/main" id="{EC5BFC89-D158-337E-E61E-442F7CF88226}"/>
              </a:ext>
            </a:extLst>
          </p:cNvPr>
          <p:cNvSpPr txBox="1"/>
          <p:nvPr/>
        </p:nvSpPr>
        <p:spPr>
          <a:xfrm>
            <a:off x="4911625" y="3941380"/>
            <a:ext cx="1468544" cy="646331"/>
          </a:xfrm>
          <a:prstGeom prst="rect">
            <a:avLst/>
          </a:prstGeom>
          <a:noFill/>
        </p:spPr>
        <p:txBody>
          <a:bodyPr wrap="none" rtlCol="0">
            <a:spAutoFit/>
          </a:bodyPr>
          <a:lstStyle/>
          <a:p>
            <a:r>
              <a:rPr lang="en-CN" dirty="0"/>
              <a:t>hypermassive</a:t>
            </a:r>
          </a:p>
          <a:p>
            <a:r>
              <a:rPr lang="en-CN" dirty="0"/>
              <a:t>NS: P&lt;1ms</a:t>
            </a:r>
          </a:p>
        </p:txBody>
      </p:sp>
      <p:sp>
        <p:nvSpPr>
          <p:cNvPr id="8" name="TextBox 7">
            <a:extLst>
              <a:ext uri="{FF2B5EF4-FFF2-40B4-BE49-F238E27FC236}">
                <a16:creationId xmlns:a16="http://schemas.microsoft.com/office/drawing/2014/main" id="{5413AE55-1C7C-3303-DADA-8624D50325E2}"/>
              </a:ext>
            </a:extLst>
          </p:cNvPr>
          <p:cNvSpPr txBox="1"/>
          <p:nvPr/>
        </p:nvSpPr>
        <p:spPr>
          <a:xfrm>
            <a:off x="6784427" y="4587711"/>
            <a:ext cx="1458413" cy="646331"/>
          </a:xfrm>
          <a:prstGeom prst="rect">
            <a:avLst/>
          </a:prstGeom>
          <a:noFill/>
        </p:spPr>
        <p:txBody>
          <a:bodyPr wrap="none" rtlCol="0">
            <a:spAutoFit/>
          </a:bodyPr>
          <a:lstStyle/>
          <a:p>
            <a:r>
              <a:rPr lang="en-CN" dirty="0"/>
              <a:t>supermassive</a:t>
            </a:r>
          </a:p>
          <a:p>
            <a:r>
              <a:rPr lang="en-CN" dirty="0"/>
              <a:t>NS: P~1ms</a:t>
            </a:r>
          </a:p>
        </p:txBody>
      </p:sp>
      <p:sp>
        <p:nvSpPr>
          <p:cNvPr id="9" name="TextBox 8">
            <a:extLst>
              <a:ext uri="{FF2B5EF4-FFF2-40B4-BE49-F238E27FC236}">
                <a16:creationId xmlns:a16="http://schemas.microsoft.com/office/drawing/2014/main" id="{A48DE4BD-5C0D-F05B-AF7C-480C73A76343}"/>
              </a:ext>
            </a:extLst>
          </p:cNvPr>
          <p:cNvSpPr txBox="1"/>
          <p:nvPr/>
        </p:nvSpPr>
        <p:spPr>
          <a:xfrm>
            <a:off x="8713076" y="5281503"/>
            <a:ext cx="1973938" cy="646331"/>
          </a:xfrm>
          <a:prstGeom prst="rect">
            <a:avLst/>
          </a:prstGeom>
          <a:noFill/>
        </p:spPr>
        <p:txBody>
          <a:bodyPr wrap="none" rtlCol="0">
            <a:spAutoFit/>
          </a:bodyPr>
          <a:lstStyle/>
          <a:p>
            <a:r>
              <a:rPr lang="en-CN" dirty="0">
                <a:solidFill>
                  <a:srgbClr val="FF0000"/>
                </a:solidFill>
              </a:rPr>
              <a:t>long-lived-massive </a:t>
            </a:r>
          </a:p>
          <a:p>
            <a:r>
              <a:rPr lang="en-CN" dirty="0">
                <a:solidFill>
                  <a:srgbClr val="FF0000"/>
                </a:solidFill>
              </a:rPr>
              <a:t>magnetar </a:t>
            </a:r>
          </a:p>
        </p:txBody>
      </p:sp>
      <p:sp>
        <p:nvSpPr>
          <p:cNvPr id="10" name="TextBox 9">
            <a:extLst>
              <a:ext uri="{FF2B5EF4-FFF2-40B4-BE49-F238E27FC236}">
                <a16:creationId xmlns:a16="http://schemas.microsoft.com/office/drawing/2014/main" id="{227E06BA-CB7A-B5F1-0AC7-B7582812F2C4}"/>
              </a:ext>
            </a:extLst>
          </p:cNvPr>
          <p:cNvSpPr txBox="1"/>
          <p:nvPr/>
        </p:nvSpPr>
        <p:spPr>
          <a:xfrm>
            <a:off x="6069553" y="2588983"/>
            <a:ext cx="734496" cy="369332"/>
          </a:xfrm>
          <a:prstGeom prst="rect">
            <a:avLst/>
          </a:prstGeom>
          <a:noFill/>
        </p:spPr>
        <p:txBody>
          <a:bodyPr wrap="none" rtlCol="0">
            <a:spAutoFit/>
          </a:bodyPr>
          <a:lstStyle/>
          <a:p>
            <a:r>
              <a:rPr lang="en-CN" dirty="0"/>
              <a:t>~0.1 s</a:t>
            </a:r>
          </a:p>
        </p:txBody>
      </p:sp>
      <p:sp>
        <p:nvSpPr>
          <p:cNvPr id="11" name="TextBox 10">
            <a:extLst>
              <a:ext uri="{FF2B5EF4-FFF2-40B4-BE49-F238E27FC236}">
                <a16:creationId xmlns:a16="http://schemas.microsoft.com/office/drawing/2014/main" id="{4F9FA4D6-2457-E137-9E47-62570FCA6D47}"/>
              </a:ext>
            </a:extLst>
          </p:cNvPr>
          <p:cNvSpPr txBox="1"/>
          <p:nvPr/>
        </p:nvSpPr>
        <p:spPr>
          <a:xfrm>
            <a:off x="7881566" y="3244334"/>
            <a:ext cx="831510" cy="369332"/>
          </a:xfrm>
          <a:prstGeom prst="rect">
            <a:avLst/>
          </a:prstGeom>
          <a:noFill/>
        </p:spPr>
        <p:txBody>
          <a:bodyPr wrap="none" rtlCol="0">
            <a:spAutoFit/>
          </a:bodyPr>
          <a:lstStyle/>
          <a:p>
            <a:r>
              <a:rPr lang="en-CN" dirty="0"/>
              <a:t>~hours</a:t>
            </a:r>
          </a:p>
        </p:txBody>
      </p:sp>
      <p:sp>
        <p:nvSpPr>
          <p:cNvPr id="12" name="TextBox 11">
            <a:extLst>
              <a:ext uri="{FF2B5EF4-FFF2-40B4-BE49-F238E27FC236}">
                <a16:creationId xmlns:a16="http://schemas.microsoft.com/office/drawing/2014/main" id="{E57E72B9-7CAA-768D-1F2D-DA1AECDB9150}"/>
              </a:ext>
            </a:extLst>
          </p:cNvPr>
          <p:cNvSpPr txBox="1"/>
          <p:nvPr/>
        </p:nvSpPr>
        <p:spPr>
          <a:xfrm rot="1288881">
            <a:off x="5048748" y="5062448"/>
            <a:ext cx="2662845" cy="369332"/>
          </a:xfrm>
          <a:prstGeom prst="rect">
            <a:avLst/>
          </a:prstGeom>
          <a:noFill/>
        </p:spPr>
        <p:txBody>
          <a:bodyPr wrap="none" rtlCol="0">
            <a:spAutoFit/>
          </a:bodyPr>
          <a:lstStyle/>
          <a:p>
            <a:r>
              <a:rPr lang="en-CN" dirty="0"/>
              <a:t>magnetic field magnifying</a:t>
            </a:r>
          </a:p>
        </p:txBody>
      </p:sp>
      <p:cxnSp>
        <p:nvCxnSpPr>
          <p:cNvPr id="14" name="Straight Arrow Connector 13">
            <a:extLst>
              <a:ext uri="{FF2B5EF4-FFF2-40B4-BE49-F238E27FC236}">
                <a16:creationId xmlns:a16="http://schemas.microsoft.com/office/drawing/2014/main" id="{C6A30642-4E8E-8165-A551-84278C88DE15}"/>
              </a:ext>
            </a:extLst>
          </p:cNvPr>
          <p:cNvCxnSpPr>
            <a:cxnSpLocks/>
          </p:cNvCxnSpPr>
          <p:nvPr/>
        </p:nvCxnSpPr>
        <p:spPr>
          <a:xfrm>
            <a:off x="5645896" y="4652884"/>
            <a:ext cx="1054097" cy="422416"/>
          </a:xfrm>
          <a:prstGeom prst="straightConnector1">
            <a:avLst/>
          </a:prstGeom>
          <a:ln w="666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09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C493-CED6-E966-8CA5-87ED2B18B1F4}"/>
              </a:ext>
            </a:extLst>
          </p:cNvPr>
          <p:cNvSpPr>
            <a:spLocks noGrp="1"/>
          </p:cNvSpPr>
          <p:nvPr>
            <p:ph type="title"/>
          </p:nvPr>
        </p:nvSpPr>
        <p:spPr/>
        <p:txBody>
          <a:bodyPr/>
          <a:lstStyle/>
          <a:p>
            <a:r>
              <a:rPr lang="en-CN" dirty="0"/>
              <a:t>Magnetar flares</a:t>
            </a:r>
          </a:p>
        </p:txBody>
      </p:sp>
      <p:sp>
        <p:nvSpPr>
          <p:cNvPr id="3" name="Content Placeholder 2">
            <a:extLst>
              <a:ext uri="{FF2B5EF4-FFF2-40B4-BE49-F238E27FC236}">
                <a16:creationId xmlns:a16="http://schemas.microsoft.com/office/drawing/2014/main" id="{BB953B0B-89CF-2F89-D5F1-9E30542747ED}"/>
              </a:ext>
            </a:extLst>
          </p:cNvPr>
          <p:cNvSpPr>
            <a:spLocks noGrp="1"/>
          </p:cNvSpPr>
          <p:nvPr>
            <p:ph idx="1"/>
          </p:nvPr>
        </p:nvSpPr>
        <p:spPr>
          <a:xfrm>
            <a:off x="838200" y="1596864"/>
            <a:ext cx="10515600" cy="4351338"/>
          </a:xfrm>
        </p:spPr>
        <p:txBody>
          <a:bodyPr/>
          <a:lstStyle/>
          <a:p>
            <a:r>
              <a:rPr lang="en-CN" dirty="0"/>
              <a:t>B~10</a:t>
            </a:r>
            <a:r>
              <a:rPr lang="en-CN" baseline="30000" dirty="0"/>
              <a:t>14-15</a:t>
            </a:r>
            <a:r>
              <a:rPr lang="en-CN" dirty="0"/>
              <a:t>G</a:t>
            </a:r>
          </a:p>
          <a:p>
            <a:r>
              <a:rPr lang="en-CN" dirty="0"/>
              <a:t>Soft-Gamma-ray Repeaters</a:t>
            </a:r>
          </a:p>
        </p:txBody>
      </p:sp>
      <p:cxnSp>
        <p:nvCxnSpPr>
          <p:cNvPr id="5" name="Straight Arrow Connector 4">
            <a:extLst>
              <a:ext uri="{FF2B5EF4-FFF2-40B4-BE49-F238E27FC236}">
                <a16:creationId xmlns:a16="http://schemas.microsoft.com/office/drawing/2014/main" id="{77AA56BA-4FFB-785E-4845-51DED6EF3102}"/>
              </a:ext>
            </a:extLst>
          </p:cNvPr>
          <p:cNvCxnSpPr/>
          <p:nvPr/>
        </p:nvCxnSpPr>
        <p:spPr>
          <a:xfrm>
            <a:off x="838200" y="5993027"/>
            <a:ext cx="460907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1C9D0D5-E272-0D30-56B3-69AA182974F5}"/>
              </a:ext>
            </a:extLst>
          </p:cNvPr>
          <p:cNvSpPr txBox="1"/>
          <p:nvPr/>
        </p:nvSpPr>
        <p:spPr>
          <a:xfrm>
            <a:off x="5303732" y="6176963"/>
            <a:ext cx="792268" cy="369332"/>
          </a:xfrm>
          <a:prstGeom prst="rect">
            <a:avLst/>
          </a:prstGeom>
          <a:noFill/>
        </p:spPr>
        <p:txBody>
          <a:bodyPr wrap="none" rtlCol="0">
            <a:spAutoFit/>
          </a:bodyPr>
          <a:lstStyle/>
          <a:p>
            <a:r>
              <a:rPr lang="en-CN" dirty="0"/>
              <a:t>E (erg)</a:t>
            </a:r>
          </a:p>
        </p:txBody>
      </p:sp>
      <p:cxnSp>
        <p:nvCxnSpPr>
          <p:cNvPr id="8" name="Straight Connector 7">
            <a:extLst>
              <a:ext uri="{FF2B5EF4-FFF2-40B4-BE49-F238E27FC236}">
                <a16:creationId xmlns:a16="http://schemas.microsoft.com/office/drawing/2014/main" id="{92C5BFC9-816E-E523-C6D9-E4858E8FA554}"/>
              </a:ext>
            </a:extLst>
          </p:cNvPr>
          <p:cNvCxnSpPr/>
          <p:nvPr/>
        </p:nvCxnSpPr>
        <p:spPr>
          <a:xfrm>
            <a:off x="1223317" y="5869459"/>
            <a:ext cx="0" cy="12356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EBC0B3-68EB-3317-14DA-C4469F74CE9F}"/>
              </a:ext>
            </a:extLst>
          </p:cNvPr>
          <p:cNvSpPr txBox="1"/>
          <p:nvPr/>
        </p:nvSpPr>
        <p:spPr>
          <a:xfrm>
            <a:off x="1075038" y="6176963"/>
            <a:ext cx="575799" cy="369332"/>
          </a:xfrm>
          <a:prstGeom prst="rect">
            <a:avLst/>
          </a:prstGeom>
          <a:noFill/>
        </p:spPr>
        <p:txBody>
          <a:bodyPr wrap="none" rtlCol="0">
            <a:spAutoFit/>
          </a:bodyPr>
          <a:lstStyle/>
          <a:p>
            <a:r>
              <a:rPr lang="en-CN" dirty="0"/>
              <a:t>10</a:t>
            </a:r>
            <a:r>
              <a:rPr lang="en-CN" baseline="30000" dirty="0"/>
              <a:t>41</a:t>
            </a:r>
            <a:endParaRPr lang="en-CN" dirty="0"/>
          </a:p>
        </p:txBody>
      </p:sp>
      <p:cxnSp>
        <p:nvCxnSpPr>
          <p:cNvPr id="11" name="Straight Connector 10">
            <a:extLst>
              <a:ext uri="{FF2B5EF4-FFF2-40B4-BE49-F238E27FC236}">
                <a16:creationId xmlns:a16="http://schemas.microsoft.com/office/drawing/2014/main" id="{387CE6BC-A244-70C8-C7D3-364D0643D1D4}"/>
              </a:ext>
            </a:extLst>
          </p:cNvPr>
          <p:cNvCxnSpPr/>
          <p:nvPr/>
        </p:nvCxnSpPr>
        <p:spPr>
          <a:xfrm>
            <a:off x="2092409" y="5869459"/>
            <a:ext cx="0" cy="12356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2391BD-6370-40F7-356A-D9EB79ADB0EF}"/>
              </a:ext>
            </a:extLst>
          </p:cNvPr>
          <p:cNvSpPr txBox="1"/>
          <p:nvPr/>
        </p:nvSpPr>
        <p:spPr>
          <a:xfrm>
            <a:off x="1804509" y="6176662"/>
            <a:ext cx="575799" cy="369332"/>
          </a:xfrm>
          <a:prstGeom prst="rect">
            <a:avLst/>
          </a:prstGeom>
          <a:noFill/>
        </p:spPr>
        <p:txBody>
          <a:bodyPr wrap="none" rtlCol="0">
            <a:spAutoFit/>
          </a:bodyPr>
          <a:lstStyle/>
          <a:p>
            <a:r>
              <a:rPr lang="en-CN" dirty="0"/>
              <a:t>10</a:t>
            </a:r>
            <a:r>
              <a:rPr lang="en-CN" baseline="30000" dirty="0"/>
              <a:t>44</a:t>
            </a:r>
            <a:endParaRPr lang="en-CN" dirty="0"/>
          </a:p>
        </p:txBody>
      </p:sp>
      <p:cxnSp>
        <p:nvCxnSpPr>
          <p:cNvPr id="13" name="Straight Connector 12">
            <a:extLst>
              <a:ext uri="{FF2B5EF4-FFF2-40B4-BE49-F238E27FC236}">
                <a16:creationId xmlns:a16="http://schemas.microsoft.com/office/drawing/2014/main" id="{796BDF5C-A776-8983-415E-6E31C56E346A}"/>
              </a:ext>
            </a:extLst>
          </p:cNvPr>
          <p:cNvCxnSpPr/>
          <p:nvPr/>
        </p:nvCxnSpPr>
        <p:spPr>
          <a:xfrm>
            <a:off x="2837937" y="5861220"/>
            <a:ext cx="0" cy="12356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815061-80D0-DDD0-4366-A9254BC39A6F}"/>
              </a:ext>
            </a:extLst>
          </p:cNvPr>
          <p:cNvSpPr txBox="1"/>
          <p:nvPr/>
        </p:nvSpPr>
        <p:spPr>
          <a:xfrm>
            <a:off x="2463536" y="6180779"/>
            <a:ext cx="575799" cy="369332"/>
          </a:xfrm>
          <a:prstGeom prst="rect">
            <a:avLst/>
          </a:prstGeom>
          <a:noFill/>
        </p:spPr>
        <p:txBody>
          <a:bodyPr wrap="none" rtlCol="0">
            <a:spAutoFit/>
          </a:bodyPr>
          <a:lstStyle/>
          <a:p>
            <a:r>
              <a:rPr lang="en-CN" dirty="0"/>
              <a:t>10</a:t>
            </a:r>
            <a:r>
              <a:rPr lang="en-CN" baseline="30000" dirty="0"/>
              <a:t>46</a:t>
            </a:r>
            <a:endParaRPr lang="en-CN" dirty="0"/>
          </a:p>
        </p:txBody>
      </p:sp>
      <p:sp>
        <p:nvSpPr>
          <p:cNvPr id="15" name="TextBox 14">
            <a:extLst>
              <a:ext uri="{FF2B5EF4-FFF2-40B4-BE49-F238E27FC236}">
                <a16:creationId xmlns:a16="http://schemas.microsoft.com/office/drawing/2014/main" id="{DC4589FA-00A7-DD6E-6BEC-493D743600D6}"/>
              </a:ext>
            </a:extLst>
          </p:cNvPr>
          <p:cNvSpPr txBox="1"/>
          <p:nvPr/>
        </p:nvSpPr>
        <p:spPr>
          <a:xfrm>
            <a:off x="3060781" y="6184895"/>
            <a:ext cx="575799" cy="369332"/>
          </a:xfrm>
          <a:prstGeom prst="rect">
            <a:avLst/>
          </a:prstGeom>
          <a:noFill/>
        </p:spPr>
        <p:txBody>
          <a:bodyPr wrap="none" rtlCol="0">
            <a:spAutoFit/>
          </a:bodyPr>
          <a:lstStyle/>
          <a:p>
            <a:r>
              <a:rPr lang="en-CN" dirty="0"/>
              <a:t>10</a:t>
            </a:r>
            <a:r>
              <a:rPr lang="en-CN" baseline="30000" dirty="0"/>
              <a:t>48</a:t>
            </a:r>
            <a:endParaRPr lang="en-CN" dirty="0"/>
          </a:p>
        </p:txBody>
      </p:sp>
      <p:cxnSp>
        <p:nvCxnSpPr>
          <p:cNvPr id="16" name="Straight Connector 15">
            <a:extLst>
              <a:ext uri="{FF2B5EF4-FFF2-40B4-BE49-F238E27FC236}">
                <a16:creationId xmlns:a16="http://schemas.microsoft.com/office/drawing/2014/main" id="{741BEB2F-D3D4-26B5-D300-570F4447E874}"/>
              </a:ext>
            </a:extLst>
          </p:cNvPr>
          <p:cNvCxnSpPr/>
          <p:nvPr/>
        </p:nvCxnSpPr>
        <p:spPr>
          <a:xfrm>
            <a:off x="3472256" y="5865337"/>
            <a:ext cx="0" cy="12356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58A8A5-6050-8943-CB3B-11072D060F89}"/>
              </a:ext>
            </a:extLst>
          </p:cNvPr>
          <p:cNvSpPr txBox="1"/>
          <p:nvPr/>
        </p:nvSpPr>
        <p:spPr>
          <a:xfrm>
            <a:off x="1319558" y="5114789"/>
            <a:ext cx="736292" cy="646331"/>
          </a:xfrm>
          <a:prstGeom prst="rect">
            <a:avLst/>
          </a:prstGeom>
          <a:noFill/>
        </p:spPr>
        <p:txBody>
          <a:bodyPr wrap="none" rtlCol="0">
            <a:spAutoFit/>
          </a:bodyPr>
          <a:lstStyle/>
          <a:p>
            <a:r>
              <a:rPr lang="en-CN" dirty="0"/>
              <a:t>SGR</a:t>
            </a:r>
          </a:p>
          <a:p>
            <a:r>
              <a:rPr lang="en-CN" dirty="0"/>
              <a:t>Flares</a:t>
            </a:r>
          </a:p>
        </p:txBody>
      </p:sp>
      <p:sp>
        <p:nvSpPr>
          <p:cNvPr id="18" name="TextBox 17">
            <a:extLst>
              <a:ext uri="{FF2B5EF4-FFF2-40B4-BE49-F238E27FC236}">
                <a16:creationId xmlns:a16="http://schemas.microsoft.com/office/drawing/2014/main" id="{927B041E-8803-E5E7-0BA3-8CC1FA2C155B}"/>
              </a:ext>
            </a:extLst>
          </p:cNvPr>
          <p:cNvSpPr txBox="1"/>
          <p:nvPr/>
        </p:nvSpPr>
        <p:spPr>
          <a:xfrm>
            <a:off x="2077427" y="5257045"/>
            <a:ext cx="743602" cy="646331"/>
          </a:xfrm>
          <a:prstGeom prst="rect">
            <a:avLst/>
          </a:prstGeom>
          <a:noFill/>
        </p:spPr>
        <p:txBody>
          <a:bodyPr wrap="none" rtlCol="0">
            <a:spAutoFit/>
          </a:bodyPr>
          <a:lstStyle/>
          <a:p>
            <a:r>
              <a:rPr lang="en-CN" dirty="0"/>
              <a:t>Giant </a:t>
            </a:r>
          </a:p>
          <a:p>
            <a:r>
              <a:rPr lang="en-CN" dirty="0"/>
              <a:t>Flares</a:t>
            </a:r>
          </a:p>
        </p:txBody>
      </p:sp>
      <p:sp>
        <p:nvSpPr>
          <p:cNvPr id="19" name="TextBox 18">
            <a:extLst>
              <a:ext uri="{FF2B5EF4-FFF2-40B4-BE49-F238E27FC236}">
                <a16:creationId xmlns:a16="http://schemas.microsoft.com/office/drawing/2014/main" id="{5ED00B1B-6652-3298-E209-2C7BB3E5FF02}"/>
              </a:ext>
            </a:extLst>
          </p:cNvPr>
          <p:cNvSpPr txBox="1"/>
          <p:nvPr/>
        </p:nvSpPr>
        <p:spPr>
          <a:xfrm>
            <a:off x="2809103" y="5391982"/>
            <a:ext cx="729687" cy="646331"/>
          </a:xfrm>
          <a:prstGeom prst="rect">
            <a:avLst/>
          </a:prstGeom>
          <a:noFill/>
        </p:spPr>
        <p:txBody>
          <a:bodyPr wrap="none" rtlCol="0">
            <a:spAutoFit/>
          </a:bodyPr>
          <a:lstStyle/>
          <a:p>
            <a:r>
              <a:rPr lang="en-CN" dirty="0"/>
              <a:t>Super</a:t>
            </a:r>
          </a:p>
          <a:p>
            <a:r>
              <a:rPr lang="en-CN" dirty="0"/>
              <a:t>Flare</a:t>
            </a:r>
          </a:p>
        </p:txBody>
      </p:sp>
      <p:cxnSp>
        <p:nvCxnSpPr>
          <p:cNvPr id="21" name="Straight Connector 20">
            <a:extLst>
              <a:ext uri="{FF2B5EF4-FFF2-40B4-BE49-F238E27FC236}">
                <a16:creationId xmlns:a16="http://schemas.microsoft.com/office/drawing/2014/main" id="{B5AF932C-9199-BF2E-73D7-A361C6DB3E4D}"/>
              </a:ext>
            </a:extLst>
          </p:cNvPr>
          <p:cNvCxnSpPr>
            <a:cxnSpLocks/>
          </p:cNvCxnSpPr>
          <p:nvPr/>
        </p:nvCxnSpPr>
        <p:spPr>
          <a:xfrm>
            <a:off x="1097904" y="3741283"/>
            <a:ext cx="1762899" cy="179418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6C2223-7DF7-BC14-5E36-E5A337C74B89}"/>
              </a:ext>
            </a:extLst>
          </p:cNvPr>
          <p:cNvCxnSpPr/>
          <p:nvPr/>
        </p:nvCxnSpPr>
        <p:spPr>
          <a:xfrm flipV="1">
            <a:off x="974127" y="2767914"/>
            <a:ext cx="0" cy="359341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339A89C-3AE4-79CC-AA75-F621A8895E23}"/>
              </a:ext>
            </a:extLst>
          </p:cNvPr>
          <p:cNvSpPr txBox="1"/>
          <p:nvPr/>
        </p:nvSpPr>
        <p:spPr>
          <a:xfrm>
            <a:off x="366075" y="2877294"/>
            <a:ext cx="608052" cy="369332"/>
          </a:xfrm>
          <a:prstGeom prst="rect">
            <a:avLst/>
          </a:prstGeom>
          <a:noFill/>
        </p:spPr>
        <p:txBody>
          <a:bodyPr wrap="none" rtlCol="0">
            <a:spAutoFit/>
          </a:bodyPr>
          <a:lstStyle/>
          <a:p>
            <a:r>
              <a:rPr lang="en-CN" dirty="0"/>
              <a:t>Rate</a:t>
            </a:r>
          </a:p>
        </p:txBody>
      </p:sp>
      <p:sp>
        <p:nvSpPr>
          <p:cNvPr id="26" name="TextBox 25">
            <a:extLst>
              <a:ext uri="{FF2B5EF4-FFF2-40B4-BE49-F238E27FC236}">
                <a16:creationId xmlns:a16="http://schemas.microsoft.com/office/drawing/2014/main" id="{3FD248DE-31AF-D1B5-BC8C-B03EC26EE149}"/>
              </a:ext>
            </a:extLst>
          </p:cNvPr>
          <p:cNvSpPr txBox="1"/>
          <p:nvPr/>
        </p:nvSpPr>
        <p:spPr>
          <a:xfrm rot="2730988">
            <a:off x="789812" y="4307950"/>
            <a:ext cx="2744982" cy="307777"/>
          </a:xfrm>
          <a:prstGeom prst="rect">
            <a:avLst/>
          </a:prstGeom>
          <a:noFill/>
        </p:spPr>
        <p:txBody>
          <a:bodyPr wrap="none" rtlCol="0">
            <a:spAutoFit/>
          </a:bodyPr>
          <a:lstStyle/>
          <a:p>
            <a:r>
              <a:rPr lang="en-CN" sz="1400" dirty="0">
                <a:solidFill>
                  <a:srgbClr val="FF0000"/>
                </a:solidFill>
              </a:rPr>
              <a:t>Law of Self-Organized Critical (SOC)</a:t>
            </a:r>
          </a:p>
        </p:txBody>
      </p:sp>
      <p:sp>
        <p:nvSpPr>
          <p:cNvPr id="27" name="TextBox 26">
            <a:extLst>
              <a:ext uri="{FF2B5EF4-FFF2-40B4-BE49-F238E27FC236}">
                <a16:creationId xmlns:a16="http://schemas.microsoft.com/office/drawing/2014/main" id="{2DC3C0EA-7FC2-8EAA-14FB-525DE66D3010}"/>
              </a:ext>
            </a:extLst>
          </p:cNvPr>
          <p:cNvSpPr txBox="1"/>
          <p:nvPr/>
        </p:nvSpPr>
        <p:spPr>
          <a:xfrm>
            <a:off x="5699866" y="1629765"/>
            <a:ext cx="6334426" cy="2585323"/>
          </a:xfrm>
          <a:prstGeom prst="rect">
            <a:avLst/>
          </a:prstGeom>
          <a:noFill/>
        </p:spPr>
        <p:txBody>
          <a:bodyPr wrap="none" rtlCol="0">
            <a:spAutoFit/>
          </a:bodyPr>
          <a:lstStyle/>
          <a:p>
            <a:r>
              <a:rPr lang="en-CN" sz="2400" dirty="0"/>
              <a:t>Two scenarios:</a:t>
            </a:r>
          </a:p>
          <a:p>
            <a:pPr marL="285750" indent="-285750">
              <a:buFont typeface="Arial" panose="020B0604020202020204" pitchFamily="34" charset="0"/>
              <a:buChar char="•"/>
            </a:pPr>
            <a:r>
              <a:rPr lang="en-CN" sz="2400" dirty="0"/>
              <a:t>Star quake</a:t>
            </a:r>
            <a:r>
              <a:rPr lang="zh-CN" altLang="en-US" sz="2400" dirty="0"/>
              <a:t>：</a:t>
            </a:r>
            <a:endParaRPr lang="en-US" altLang="zh-CN" sz="2400" dirty="0"/>
          </a:p>
          <a:p>
            <a:pPr marL="742950" lvl="1" indent="-285750">
              <a:buFont typeface="Arial" panose="020B0604020202020204" pitchFamily="34" charset="0"/>
              <a:buChar char="•"/>
            </a:pPr>
            <a:r>
              <a:rPr lang="en-CN" sz="2400" dirty="0"/>
              <a:t>crust quake triggers magnetic reconnection</a:t>
            </a:r>
          </a:p>
          <a:p>
            <a:pPr marL="285750" indent="-285750">
              <a:buFont typeface="Arial" panose="020B0604020202020204" pitchFamily="34" charset="0"/>
              <a:buChar char="•"/>
            </a:pPr>
            <a:r>
              <a:rPr lang="en-CN" sz="2400" dirty="0"/>
              <a:t>magnetosphere reconfiguration:</a:t>
            </a:r>
          </a:p>
          <a:p>
            <a:pPr marL="742950" lvl="1" indent="-285750">
              <a:buFont typeface="Arial" panose="020B0604020202020204" pitchFamily="34" charset="0"/>
              <a:buChar char="•"/>
            </a:pPr>
            <a:r>
              <a:rPr lang="en-CN" sz="2400" dirty="0"/>
              <a:t>sudden reconfiguration of magnetic field </a:t>
            </a:r>
          </a:p>
          <a:p>
            <a:pPr lvl="1"/>
            <a:r>
              <a:rPr lang="en-CN" sz="2400" dirty="0"/>
              <a:t>triggers MHD instablities and reconnection.  </a:t>
            </a:r>
          </a:p>
          <a:p>
            <a:pPr marL="742950" lvl="1" indent="-285750">
              <a:buFont typeface="Arial" panose="020B0604020202020204" pitchFamily="34" charset="0"/>
              <a:buChar char="•"/>
            </a:pPr>
            <a:endParaRPr lang="en-CN" dirty="0"/>
          </a:p>
        </p:txBody>
      </p:sp>
      <p:sp>
        <p:nvSpPr>
          <p:cNvPr id="4" name="TextBox 3">
            <a:extLst>
              <a:ext uri="{FF2B5EF4-FFF2-40B4-BE49-F238E27FC236}">
                <a16:creationId xmlns:a16="http://schemas.microsoft.com/office/drawing/2014/main" id="{AC8923A0-B157-201A-C872-9F25E37C2A4C}"/>
              </a:ext>
            </a:extLst>
          </p:cNvPr>
          <p:cNvSpPr txBox="1"/>
          <p:nvPr/>
        </p:nvSpPr>
        <p:spPr>
          <a:xfrm>
            <a:off x="4377239" y="4473351"/>
            <a:ext cx="7971926" cy="1477328"/>
          </a:xfrm>
          <a:prstGeom prst="rect">
            <a:avLst/>
          </a:prstGeom>
          <a:noFill/>
        </p:spPr>
        <p:txBody>
          <a:bodyPr wrap="none" rtlCol="0">
            <a:spAutoFit/>
          </a:bodyPr>
          <a:lstStyle/>
          <a:p>
            <a:r>
              <a:rPr lang="en-CN" sz="2400" b="1" dirty="0">
                <a:solidFill>
                  <a:srgbClr val="FF0000"/>
                </a:solidFill>
              </a:rPr>
              <a:t>Claim</a:t>
            </a:r>
            <a:r>
              <a:rPr lang="zh-CN" altLang="en-US" sz="2400" b="1" dirty="0">
                <a:solidFill>
                  <a:srgbClr val="FF0000"/>
                </a:solidFill>
              </a:rPr>
              <a:t>：</a:t>
            </a:r>
            <a:endParaRPr lang="en-US" altLang="zh-CN" sz="2400" b="1" dirty="0">
              <a:solidFill>
                <a:srgbClr val="FF0000"/>
              </a:solidFill>
            </a:endParaRPr>
          </a:p>
          <a:p>
            <a:pPr marL="285750" indent="-285750">
              <a:buFont typeface="Arial" panose="020B0604020202020204" pitchFamily="34" charset="0"/>
              <a:buChar char="•"/>
            </a:pPr>
            <a:r>
              <a:rPr lang="en-US" altLang="zh-CN" sz="2400" b="1" dirty="0">
                <a:solidFill>
                  <a:srgbClr val="FF0000"/>
                </a:solidFill>
              </a:rPr>
              <a:t>Such flares will also happen in merged magnetars</a:t>
            </a:r>
          </a:p>
          <a:p>
            <a:pPr marL="285750" indent="-285750">
              <a:buFont typeface="Arial" panose="020B0604020202020204" pitchFamily="34" charset="0"/>
              <a:buChar char="•"/>
            </a:pPr>
            <a:r>
              <a:rPr lang="en-US" altLang="zh-CN" sz="2400" b="1" dirty="0">
                <a:solidFill>
                  <a:srgbClr val="FF0000"/>
                </a:solidFill>
              </a:rPr>
              <a:t>Much more frequent flares in new born merged magnetars</a:t>
            </a:r>
          </a:p>
          <a:p>
            <a:endParaRPr lang="en-CN" dirty="0"/>
          </a:p>
        </p:txBody>
      </p:sp>
    </p:spTree>
    <p:extLst>
      <p:ext uri="{BB962C8B-B14F-4D97-AF65-F5344CB8AC3E}">
        <p14:creationId xmlns:p14="http://schemas.microsoft.com/office/powerpoint/2010/main" val="317361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EA0A-4A7C-3D31-6FD9-376A23C4DB9D}"/>
              </a:ext>
            </a:extLst>
          </p:cNvPr>
          <p:cNvSpPr>
            <a:spLocks noGrp="1"/>
          </p:cNvSpPr>
          <p:nvPr>
            <p:ph type="title"/>
          </p:nvPr>
        </p:nvSpPr>
        <p:spPr/>
        <p:txBody>
          <a:bodyPr/>
          <a:lstStyle/>
          <a:p>
            <a:r>
              <a:rPr lang="en-CN" dirty="0"/>
              <a:t>Star quake scenario</a:t>
            </a:r>
          </a:p>
        </p:txBody>
      </p:sp>
      <p:pic>
        <p:nvPicPr>
          <p:cNvPr id="5" name="Content Placeholder 4">
            <a:extLst>
              <a:ext uri="{FF2B5EF4-FFF2-40B4-BE49-F238E27FC236}">
                <a16:creationId xmlns:a16="http://schemas.microsoft.com/office/drawing/2014/main" id="{C465AEF5-899D-CA67-5D1F-90239F360981}"/>
              </a:ext>
            </a:extLst>
          </p:cNvPr>
          <p:cNvPicPr>
            <a:picLocks noGrp="1" noChangeAspect="1"/>
          </p:cNvPicPr>
          <p:nvPr>
            <p:ph idx="1"/>
          </p:nvPr>
        </p:nvPicPr>
        <p:blipFill>
          <a:blip r:embed="rId3"/>
          <a:stretch>
            <a:fillRect/>
          </a:stretch>
        </p:blipFill>
        <p:spPr>
          <a:xfrm>
            <a:off x="559487" y="1568884"/>
            <a:ext cx="3644900" cy="2565400"/>
          </a:xfrm>
        </p:spPr>
      </p:pic>
      <p:grpSp>
        <p:nvGrpSpPr>
          <p:cNvPr id="6" name="Group 5">
            <a:extLst>
              <a:ext uri="{FF2B5EF4-FFF2-40B4-BE49-F238E27FC236}">
                <a16:creationId xmlns:a16="http://schemas.microsoft.com/office/drawing/2014/main" id="{31BF93B8-53D3-B285-8AE8-77B942A4EAE3}"/>
              </a:ext>
            </a:extLst>
          </p:cNvPr>
          <p:cNvGrpSpPr/>
          <p:nvPr/>
        </p:nvGrpSpPr>
        <p:grpSpPr>
          <a:xfrm>
            <a:off x="7391134" y="1486570"/>
            <a:ext cx="2615514" cy="2625595"/>
            <a:chOff x="908393" y="1383378"/>
            <a:chExt cx="2615514" cy="2625595"/>
          </a:xfrm>
        </p:grpSpPr>
        <p:pic>
          <p:nvPicPr>
            <p:cNvPr id="7" name="Picture 6">
              <a:extLst>
                <a:ext uri="{FF2B5EF4-FFF2-40B4-BE49-F238E27FC236}">
                  <a16:creationId xmlns:a16="http://schemas.microsoft.com/office/drawing/2014/main" id="{D13E19E8-6B1D-5A1B-CB6C-8E9C04F2E383}"/>
                </a:ext>
              </a:extLst>
            </p:cNvPr>
            <p:cNvPicPr>
              <a:picLocks noChangeAspect="1"/>
            </p:cNvPicPr>
            <p:nvPr/>
          </p:nvPicPr>
          <p:blipFill>
            <a:blip r:embed="rId4"/>
            <a:stretch>
              <a:fillRect/>
            </a:stretch>
          </p:blipFill>
          <p:spPr>
            <a:xfrm>
              <a:off x="1009993" y="1464383"/>
              <a:ext cx="1003300" cy="495300"/>
            </a:xfrm>
            <a:prstGeom prst="rect">
              <a:avLst/>
            </a:prstGeom>
          </p:spPr>
        </p:pic>
        <p:pic>
          <p:nvPicPr>
            <p:cNvPr id="9" name="Picture 8">
              <a:extLst>
                <a:ext uri="{FF2B5EF4-FFF2-40B4-BE49-F238E27FC236}">
                  <a16:creationId xmlns:a16="http://schemas.microsoft.com/office/drawing/2014/main" id="{43C44650-0496-DB81-082B-D2AEC428885A}"/>
                </a:ext>
              </a:extLst>
            </p:cNvPr>
            <p:cNvPicPr>
              <a:picLocks noChangeAspect="1"/>
            </p:cNvPicPr>
            <p:nvPr/>
          </p:nvPicPr>
          <p:blipFill>
            <a:blip r:embed="rId5"/>
            <a:stretch>
              <a:fillRect/>
            </a:stretch>
          </p:blipFill>
          <p:spPr>
            <a:xfrm>
              <a:off x="2292007" y="1383378"/>
              <a:ext cx="1231900" cy="520700"/>
            </a:xfrm>
            <a:prstGeom prst="rect">
              <a:avLst/>
            </a:prstGeom>
          </p:spPr>
        </p:pic>
        <p:pic>
          <p:nvPicPr>
            <p:cNvPr id="11" name="Picture 10">
              <a:extLst>
                <a:ext uri="{FF2B5EF4-FFF2-40B4-BE49-F238E27FC236}">
                  <a16:creationId xmlns:a16="http://schemas.microsoft.com/office/drawing/2014/main" id="{31CFEDC3-D2DF-78AC-947B-E98E7080EA73}"/>
                </a:ext>
              </a:extLst>
            </p:cNvPr>
            <p:cNvPicPr>
              <a:picLocks noChangeAspect="1"/>
            </p:cNvPicPr>
            <p:nvPr/>
          </p:nvPicPr>
          <p:blipFill>
            <a:blip r:embed="rId6"/>
            <a:stretch>
              <a:fillRect/>
            </a:stretch>
          </p:blipFill>
          <p:spPr>
            <a:xfrm>
              <a:off x="1009993" y="1959683"/>
              <a:ext cx="1866900" cy="482600"/>
            </a:xfrm>
            <a:prstGeom prst="rect">
              <a:avLst/>
            </a:prstGeom>
          </p:spPr>
        </p:pic>
        <p:pic>
          <p:nvPicPr>
            <p:cNvPr id="13" name="Picture 12">
              <a:extLst>
                <a:ext uri="{FF2B5EF4-FFF2-40B4-BE49-F238E27FC236}">
                  <a16:creationId xmlns:a16="http://schemas.microsoft.com/office/drawing/2014/main" id="{09B91CB1-9C97-7B82-93FD-AE91ED4EC690}"/>
                </a:ext>
              </a:extLst>
            </p:cNvPr>
            <p:cNvPicPr>
              <a:picLocks noChangeAspect="1"/>
            </p:cNvPicPr>
            <p:nvPr/>
          </p:nvPicPr>
          <p:blipFill>
            <a:blip r:embed="rId7"/>
            <a:stretch>
              <a:fillRect/>
            </a:stretch>
          </p:blipFill>
          <p:spPr>
            <a:xfrm>
              <a:off x="908393" y="2469978"/>
              <a:ext cx="1104900" cy="482600"/>
            </a:xfrm>
            <a:prstGeom prst="rect">
              <a:avLst/>
            </a:prstGeom>
          </p:spPr>
        </p:pic>
        <p:pic>
          <p:nvPicPr>
            <p:cNvPr id="15" name="Picture 14">
              <a:extLst>
                <a:ext uri="{FF2B5EF4-FFF2-40B4-BE49-F238E27FC236}">
                  <a16:creationId xmlns:a16="http://schemas.microsoft.com/office/drawing/2014/main" id="{5D00DC65-2B46-8BA5-13E0-37170341F507}"/>
                </a:ext>
              </a:extLst>
            </p:cNvPr>
            <p:cNvPicPr>
              <a:picLocks noChangeAspect="1"/>
            </p:cNvPicPr>
            <p:nvPr/>
          </p:nvPicPr>
          <p:blipFill>
            <a:blip r:embed="rId8"/>
            <a:stretch>
              <a:fillRect/>
            </a:stretch>
          </p:blipFill>
          <p:spPr>
            <a:xfrm>
              <a:off x="971893" y="2980273"/>
              <a:ext cx="1079500" cy="508000"/>
            </a:xfrm>
            <a:prstGeom prst="rect">
              <a:avLst/>
            </a:prstGeom>
          </p:spPr>
        </p:pic>
        <p:pic>
          <p:nvPicPr>
            <p:cNvPr id="17" name="Picture 16">
              <a:extLst>
                <a:ext uri="{FF2B5EF4-FFF2-40B4-BE49-F238E27FC236}">
                  <a16:creationId xmlns:a16="http://schemas.microsoft.com/office/drawing/2014/main" id="{948A70E0-AA49-11C7-7C9B-7E8270348341}"/>
                </a:ext>
              </a:extLst>
            </p:cNvPr>
            <p:cNvPicPr>
              <a:picLocks noChangeAspect="1"/>
            </p:cNvPicPr>
            <p:nvPr/>
          </p:nvPicPr>
          <p:blipFill>
            <a:blip r:embed="rId9"/>
            <a:stretch>
              <a:fillRect/>
            </a:stretch>
          </p:blipFill>
          <p:spPr>
            <a:xfrm>
              <a:off x="2234342" y="3048235"/>
              <a:ext cx="838200" cy="381000"/>
            </a:xfrm>
            <a:prstGeom prst="rect">
              <a:avLst/>
            </a:prstGeom>
          </p:spPr>
        </p:pic>
        <p:pic>
          <p:nvPicPr>
            <p:cNvPr id="19" name="Picture 18">
              <a:extLst>
                <a:ext uri="{FF2B5EF4-FFF2-40B4-BE49-F238E27FC236}">
                  <a16:creationId xmlns:a16="http://schemas.microsoft.com/office/drawing/2014/main" id="{9092B926-CE7C-6ECA-BCEA-6E162921D0C1}"/>
                </a:ext>
              </a:extLst>
            </p:cNvPr>
            <p:cNvPicPr>
              <a:picLocks noChangeAspect="1"/>
            </p:cNvPicPr>
            <p:nvPr/>
          </p:nvPicPr>
          <p:blipFill>
            <a:blip r:embed="rId10"/>
            <a:stretch>
              <a:fillRect/>
            </a:stretch>
          </p:blipFill>
          <p:spPr>
            <a:xfrm>
              <a:off x="1014112" y="3488273"/>
              <a:ext cx="736600" cy="520700"/>
            </a:xfrm>
            <a:prstGeom prst="rect">
              <a:avLst/>
            </a:prstGeom>
          </p:spPr>
        </p:pic>
      </p:grpSp>
      <p:sp>
        <p:nvSpPr>
          <p:cNvPr id="20" name="TextBox 19">
            <a:extLst>
              <a:ext uri="{FF2B5EF4-FFF2-40B4-BE49-F238E27FC236}">
                <a16:creationId xmlns:a16="http://schemas.microsoft.com/office/drawing/2014/main" id="{EC33B80E-8535-4BAB-EDC3-9349C4C83E27}"/>
              </a:ext>
            </a:extLst>
          </p:cNvPr>
          <p:cNvSpPr txBox="1"/>
          <p:nvPr/>
        </p:nvSpPr>
        <p:spPr>
          <a:xfrm>
            <a:off x="838200" y="4448432"/>
            <a:ext cx="4492897" cy="1200329"/>
          </a:xfrm>
          <a:prstGeom prst="rect">
            <a:avLst/>
          </a:prstGeom>
          <a:noFill/>
        </p:spPr>
        <p:txBody>
          <a:bodyPr wrap="none" rtlCol="0">
            <a:spAutoFit/>
          </a:bodyPr>
          <a:lstStyle/>
          <a:p>
            <a:r>
              <a:rPr lang="en-CN" dirty="0"/>
              <a:t>Magnetic dipole braking of merged magnetar:</a:t>
            </a:r>
          </a:p>
          <a:p>
            <a:endParaRPr lang="en-CN" dirty="0"/>
          </a:p>
          <a:p>
            <a:endParaRPr lang="en-CN" dirty="0"/>
          </a:p>
          <a:p>
            <a:r>
              <a:rPr lang="en-CN" dirty="0"/>
              <a:t>~10ms                        ~s</a:t>
            </a:r>
          </a:p>
        </p:txBody>
      </p:sp>
      <p:pic>
        <p:nvPicPr>
          <p:cNvPr id="22" name="Picture 21">
            <a:extLst>
              <a:ext uri="{FF2B5EF4-FFF2-40B4-BE49-F238E27FC236}">
                <a16:creationId xmlns:a16="http://schemas.microsoft.com/office/drawing/2014/main" id="{A244050A-25C8-9CAB-F3C7-CC940C819C0C}"/>
              </a:ext>
            </a:extLst>
          </p:cNvPr>
          <p:cNvPicPr>
            <a:picLocks noChangeAspect="1"/>
          </p:cNvPicPr>
          <p:nvPr/>
        </p:nvPicPr>
        <p:blipFill>
          <a:blip r:embed="rId11"/>
          <a:stretch>
            <a:fillRect/>
          </a:stretch>
        </p:blipFill>
        <p:spPr>
          <a:xfrm>
            <a:off x="1418109" y="5590079"/>
            <a:ext cx="1397000" cy="596900"/>
          </a:xfrm>
          <a:prstGeom prst="rect">
            <a:avLst/>
          </a:prstGeom>
        </p:spPr>
      </p:pic>
      <p:cxnSp>
        <p:nvCxnSpPr>
          <p:cNvPr id="24" name="Straight Arrow Connector 23">
            <a:extLst>
              <a:ext uri="{FF2B5EF4-FFF2-40B4-BE49-F238E27FC236}">
                <a16:creationId xmlns:a16="http://schemas.microsoft.com/office/drawing/2014/main" id="{ED761816-CABF-2948-5BBE-1887F60E2624}"/>
              </a:ext>
            </a:extLst>
          </p:cNvPr>
          <p:cNvCxnSpPr/>
          <p:nvPr/>
        </p:nvCxnSpPr>
        <p:spPr>
          <a:xfrm>
            <a:off x="1643449" y="5455402"/>
            <a:ext cx="1009993"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8C10FEB-1FB5-15FF-C4E1-81CE8F5DC501}"/>
              </a:ext>
            </a:extLst>
          </p:cNvPr>
          <p:cNvGrpSpPr/>
          <p:nvPr/>
        </p:nvGrpSpPr>
        <p:grpSpPr>
          <a:xfrm>
            <a:off x="5998362" y="5119494"/>
            <a:ext cx="5120742" cy="341980"/>
            <a:chOff x="5331097" y="5113422"/>
            <a:chExt cx="5120742" cy="341980"/>
          </a:xfrm>
        </p:grpSpPr>
        <p:cxnSp>
          <p:nvCxnSpPr>
            <p:cNvPr id="26" name="Straight Arrow Connector 25">
              <a:extLst>
                <a:ext uri="{FF2B5EF4-FFF2-40B4-BE49-F238E27FC236}">
                  <a16:creationId xmlns:a16="http://schemas.microsoft.com/office/drawing/2014/main" id="{ED72BFD0-3985-1A80-1F22-C1B29209C6D1}"/>
                </a:ext>
              </a:extLst>
            </p:cNvPr>
            <p:cNvCxnSpPr>
              <a:cxnSpLocks/>
            </p:cNvCxnSpPr>
            <p:nvPr/>
          </p:nvCxnSpPr>
          <p:spPr>
            <a:xfrm>
              <a:off x="5331097" y="5455402"/>
              <a:ext cx="5120742"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C13DAC6-7460-3FBA-1919-78D1D921663C}"/>
                </a:ext>
              </a:extLst>
            </p:cNvPr>
            <p:cNvCxnSpPr/>
            <p:nvPr/>
          </p:nvCxnSpPr>
          <p:spPr>
            <a:xfrm flipV="1">
              <a:off x="6586151" y="5113422"/>
              <a:ext cx="0" cy="34198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C81AA71-E3CB-6B23-EE66-73594A428D23}"/>
              </a:ext>
            </a:extLst>
          </p:cNvPr>
          <p:cNvSpPr txBox="1"/>
          <p:nvPr/>
        </p:nvSpPr>
        <p:spPr>
          <a:xfrm>
            <a:off x="6953788" y="5533277"/>
            <a:ext cx="632417" cy="369332"/>
          </a:xfrm>
          <a:prstGeom prst="rect">
            <a:avLst/>
          </a:prstGeom>
          <a:noFill/>
        </p:spPr>
        <p:txBody>
          <a:bodyPr wrap="none" rtlCol="0">
            <a:spAutoFit/>
          </a:bodyPr>
          <a:lstStyle/>
          <a:p>
            <a:r>
              <a:rPr lang="en-CN" dirty="0"/>
              <a:t>~day</a:t>
            </a:r>
          </a:p>
        </p:txBody>
      </p:sp>
      <p:sp>
        <p:nvSpPr>
          <p:cNvPr id="31" name="TextBox 30">
            <a:extLst>
              <a:ext uri="{FF2B5EF4-FFF2-40B4-BE49-F238E27FC236}">
                <a16:creationId xmlns:a16="http://schemas.microsoft.com/office/drawing/2014/main" id="{445F86BD-00FE-1AEE-40C4-B7668F44C9EA}"/>
              </a:ext>
            </a:extLst>
          </p:cNvPr>
          <p:cNvSpPr txBox="1"/>
          <p:nvPr/>
        </p:nvSpPr>
        <p:spPr>
          <a:xfrm>
            <a:off x="5846849" y="4196163"/>
            <a:ext cx="1423147" cy="923330"/>
          </a:xfrm>
          <a:prstGeom prst="rect">
            <a:avLst/>
          </a:prstGeom>
          <a:noFill/>
        </p:spPr>
        <p:txBody>
          <a:bodyPr wrap="none" rtlCol="0">
            <a:spAutoFit/>
          </a:bodyPr>
          <a:lstStyle/>
          <a:p>
            <a:r>
              <a:rPr lang="en-CN" dirty="0"/>
              <a:t>Active</a:t>
            </a:r>
          </a:p>
          <a:p>
            <a:r>
              <a:rPr lang="en-CN" dirty="0"/>
              <a:t>fast spinning </a:t>
            </a:r>
          </a:p>
          <a:p>
            <a:r>
              <a:rPr lang="en-CN" dirty="0"/>
              <a:t>phase (kid)</a:t>
            </a:r>
          </a:p>
        </p:txBody>
      </p:sp>
      <p:sp>
        <p:nvSpPr>
          <p:cNvPr id="32" name="TextBox 31">
            <a:extLst>
              <a:ext uri="{FF2B5EF4-FFF2-40B4-BE49-F238E27FC236}">
                <a16:creationId xmlns:a16="http://schemas.microsoft.com/office/drawing/2014/main" id="{AE128E9C-010E-8DD0-9D6C-0EB46BA89A95}"/>
              </a:ext>
            </a:extLst>
          </p:cNvPr>
          <p:cNvSpPr txBox="1"/>
          <p:nvPr/>
        </p:nvSpPr>
        <p:spPr>
          <a:xfrm>
            <a:off x="7586205" y="4196163"/>
            <a:ext cx="1511055" cy="923330"/>
          </a:xfrm>
          <a:prstGeom prst="rect">
            <a:avLst/>
          </a:prstGeom>
          <a:noFill/>
        </p:spPr>
        <p:txBody>
          <a:bodyPr wrap="none" rtlCol="0">
            <a:spAutoFit/>
          </a:bodyPr>
          <a:lstStyle/>
          <a:p>
            <a:r>
              <a:rPr lang="en-CN" dirty="0"/>
              <a:t>Calm</a:t>
            </a:r>
          </a:p>
          <a:p>
            <a:r>
              <a:rPr lang="en-CN" dirty="0"/>
              <a:t>slow spinning </a:t>
            </a:r>
          </a:p>
          <a:p>
            <a:r>
              <a:rPr lang="en-CN" dirty="0"/>
              <a:t>phase (adult)</a:t>
            </a:r>
          </a:p>
        </p:txBody>
      </p:sp>
      <p:sp>
        <p:nvSpPr>
          <p:cNvPr id="33" name="TextBox 32">
            <a:extLst>
              <a:ext uri="{FF2B5EF4-FFF2-40B4-BE49-F238E27FC236}">
                <a16:creationId xmlns:a16="http://schemas.microsoft.com/office/drawing/2014/main" id="{EE1C1917-CD43-5D79-D95B-8C729FD759C8}"/>
              </a:ext>
            </a:extLst>
          </p:cNvPr>
          <p:cNvSpPr txBox="1"/>
          <p:nvPr/>
        </p:nvSpPr>
        <p:spPr>
          <a:xfrm>
            <a:off x="8681155" y="5567798"/>
            <a:ext cx="1055482" cy="369332"/>
          </a:xfrm>
          <a:prstGeom prst="rect">
            <a:avLst/>
          </a:prstGeom>
          <a:noFill/>
        </p:spPr>
        <p:txBody>
          <a:bodyPr wrap="none" rtlCol="0">
            <a:spAutoFit/>
          </a:bodyPr>
          <a:lstStyle/>
          <a:p>
            <a:r>
              <a:rPr lang="en-CN" dirty="0"/>
              <a:t>~10</a:t>
            </a:r>
            <a:r>
              <a:rPr lang="en-CN" baseline="30000" dirty="0"/>
              <a:t>5 </a:t>
            </a:r>
            <a:r>
              <a:rPr lang="en-CN" dirty="0"/>
              <a:t>year</a:t>
            </a:r>
          </a:p>
        </p:txBody>
      </p:sp>
      <p:sp>
        <p:nvSpPr>
          <p:cNvPr id="34" name="TextBox 33">
            <a:extLst>
              <a:ext uri="{FF2B5EF4-FFF2-40B4-BE49-F238E27FC236}">
                <a16:creationId xmlns:a16="http://schemas.microsoft.com/office/drawing/2014/main" id="{6017884D-3A2A-C40A-1F40-80F35B718E8E}"/>
              </a:ext>
            </a:extLst>
          </p:cNvPr>
          <p:cNvSpPr txBox="1"/>
          <p:nvPr/>
        </p:nvSpPr>
        <p:spPr>
          <a:xfrm>
            <a:off x="9295556" y="4204205"/>
            <a:ext cx="1422184" cy="646331"/>
          </a:xfrm>
          <a:prstGeom prst="rect">
            <a:avLst/>
          </a:prstGeom>
          <a:noFill/>
        </p:spPr>
        <p:txBody>
          <a:bodyPr wrap="none" rtlCol="0">
            <a:spAutoFit/>
          </a:bodyPr>
          <a:lstStyle/>
          <a:p>
            <a:r>
              <a:rPr lang="en-CN" dirty="0"/>
              <a:t>Inactive</a:t>
            </a:r>
          </a:p>
          <a:p>
            <a:r>
              <a:rPr lang="en-CN" dirty="0"/>
              <a:t>phase (adult)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9F68E5B-F5D3-CB06-0B48-4BDEE1C8765B}"/>
                  </a:ext>
                </a:extLst>
              </p:cNvPr>
              <p:cNvSpPr txBox="1"/>
              <p:nvPr/>
            </p:nvSpPr>
            <p:spPr>
              <a:xfrm>
                <a:off x="7048071" y="4196162"/>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N" i="1" smtClean="0">
                          <a:latin typeface="Cambria Math" panose="02040503050406030204" pitchFamily="18" charset="0"/>
                          <a:ea typeface="Cambria Math" panose="02040503050406030204" pitchFamily="18" charset="0"/>
                        </a:rPr>
                        <m:t>≥</m:t>
                      </m:r>
                    </m:oMath>
                  </m:oMathPara>
                </a14:m>
                <a:endParaRPr lang="en-CN" dirty="0"/>
              </a:p>
            </p:txBody>
          </p:sp>
        </mc:Choice>
        <mc:Fallback xmlns="">
          <p:sp>
            <p:nvSpPr>
              <p:cNvPr id="36" name="TextBox 35">
                <a:extLst>
                  <a:ext uri="{FF2B5EF4-FFF2-40B4-BE49-F238E27FC236}">
                    <a16:creationId xmlns:a16="http://schemas.microsoft.com/office/drawing/2014/main" id="{59F68E5B-F5D3-CB06-0B48-4BDEE1C8765B}"/>
                  </a:ext>
                </a:extLst>
              </p:cNvPr>
              <p:cNvSpPr txBox="1">
                <a:spLocks noRot="1" noChangeAspect="1" noMove="1" noResize="1" noEditPoints="1" noAdjustHandles="1" noChangeArrowheads="1" noChangeShapeType="1" noTextEdit="1"/>
              </p:cNvSpPr>
              <p:nvPr/>
            </p:nvSpPr>
            <p:spPr>
              <a:xfrm>
                <a:off x="7048071" y="4196162"/>
                <a:ext cx="410690" cy="369332"/>
              </a:xfrm>
              <a:prstGeom prst="rect">
                <a:avLst/>
              </a:prstGeom>
              <a:blipFill>
                <a:blip r:embed="rId12"/>
                <a:stretch>
                  <a:fillRect/>
                </a:stretch>
              </a:blipFill>
            </p:spPr>
            <p:txBody>
              <a:bodyPr/>
              <a:lstStyle/>
              <a:p>
                <a:r>
                  <a:rPr lang="en-CN">
                    <a:noFill/>
                  </a:rPr>
                  <a:t> </a:t>
                </a:r>
              </a:p>
            </p:txBody>
          </p:sp>
        </mc:Fallback>
      </mc:AlternateContent>
      <p:cxnSp>
        <p:nvCxnSpPr>
          <p:cNvPr id="4" name="Straight Connector 3">
            <a:extLst>
              <a:ext uri="{FF2B5EF4-FFF2-40B4-BE49-F238E27FC236}">
                <a16:creationId xmlns:a16="http://schemas.microsoft.com/office/drawing/2014/main" id="{F59C402C-AAB1-043E-FD20-0BABBA3391BB}"/>
              </a:ext>
            </a:extLst>
          </p:cNvPr>
          <p:cNvCxnSpPr/>
          <p:nvPr/>
        </p:nvCxnSpPr>
        <p:spPr>
          <a:xfrm flipV="1">
            <a:off x="9326056" y="5107302"/>
            <a:ext cx="0" cy="341980"/>
          </a:xfrm>
          <a:prstGeom prst="line">
            <a:avLst/>
          </a:prstGeom>
          <a:ln w="222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D3EB56-17EC-E898-26D5-0C3284F87C8D}"/>
                  </a:ext>
                </a:extLst>
              </p:cNvPr>
              <p:cNvSpPr txBox="1"/>
              <p:nvPr/>
            </p:nvSpPr>
            <p:spPr>
              <a:xfrm>
                <a:off x="5259114" y="1321034"/>
                <a:ext cx="2532809" cy="369332"/>
              </a:xfrm>
              <a:prstGeom prst="rect">
                <a:avLst/>
              </a:prstGeom>
              <a:noFill/>
            </p:spPr>
            <p:txBody>
              <a:bodyPr wrap="none" rtlCol="0">
                <a:spAutoFit/>
              </a:bodyPr>
              <a:lstStyle/>
              <a:p>
                <a:r>
                  <a:rPr lang="en-CN" dirty="0"/>
                  <a:t>within</a:t>
                </a:r>
                <a:r>
                  <a:rPr lang="en-US" dirty="0"/>
                  <a:t> a time interval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CN" dirty="0"/>
              </a:p>
            </p:txBody>
          </p:sp>
        </mc:Choice>
        <mc:Fallback xmlns="">
          <p:sp>
            <p:nvSpPr>
              <p:cNvPr id="8" name="TextBox 7">
                <a:extLst>
                  <a:ext uri="{FF2B5EF4-FFF2-40B4-BE49-F238E27FC236}">
                    <a16:creationId xmlns:a16="http://schemas.microsoft.com/office/drawing/2014/main" id="{D6D3EB56-17EC-E898-26D5-0C3284F87C8D}"/>
                  </a:ext>
                </a:extLst>
              </p:cNvPr>
              <p:cNvSpPr txBox="1">
                <a:spLocks noRot="1" noChangeAspect="1" noMove="1" noResize="1" noEditPoints="1" noAdjustHandles="1" noChangeArrowheads="1" noChangeShapeType="1" noTextEdit="1"/>
              </p:cNvSpPr>
              <p:nvPr/>
            </p:nvSpPr>
            <p:spPr>
              <a:xfrm>
                <a:off x="5259114" y="1321034"/>
                <a:ext cx="2532809" cy="369332"/>
              </a:xfrm>
              <a:prstGeom prst="rect">
                <a:avLst/>
              </a:prstGeom>
              <a:blipFill>
                <a:blip r:embed="rId13"/>
                <a:stretch>
                  <a:fillRect l="-2500" t="-10345" b="-27586"/>
                </a:stretch>
              </a:blipFill>
            </p:spPr>
            <p:txBody>
              <a:bodyPr/>
              <a:lstStyle/>
              <a:p>
                <a:r>
                  <a:rPr lang="en-CN">
                    <a:noFill/>
                  </a:rPr>
                  <a:t> </a:t>
                </a:r>
              </a:p>
            </p:txBody>
          </p:sp>
        </mc:Fallback>
      </mc:AlternateContent>
      <p:sp>
        <p:nvSpPr>
          <p:cNvPr id="10" name="TextBox 9">
            <a:extLst>
              <a:ext uri="{FF2B5EF4-FFF2-40B4-BE49-F238E27FC236}">
                <a16:creationId xmlns:a16="http://schemas.microsoft.com/office/drawing/2014/main" id="{E4BA1F71-6065-1731-C319-1E419744604B}"/>
              </a:ext>
            </a:extLst>
          </p:cNvPr>
          <p:cNvSpPr txBox="1"/>
          <p:nvPr/>
        </p:nvSpPr>
        <p:spPr>
          <a:xfrm>
            <a:off x="5264696" y="1674940"/>
            <a:ext cx="2162900" cy="369332"/>
          </a:xfrm>
          <a:prstGeom prst="rect">
            <a:avLst/>
          </a:prstGeom>
          <a:noFill/>
        </p:spPr>
        <p:txBody>
          <a:bodyPr wrap="none" rtlCol="0">
            <a:spAutoFit/>
          </a:bodyPr>
          <a:lstStyle/>
          <a:p>
            <a:r>
              <a:rPr lang="en-CN" dirty="0"/>
              <a:t>a crust element shift </a:t>
            </a:r>
          </a:p>
        </p:txBody>
      </p:sp>
    </p:spTree>
    <p:extLst>
      <p:ext uri="{BB962C8B-B14F-4D97-AF65-F5344CB8AC3E}">
        <p14:creationId xmlns:p14="http://schemas.microsoft.com/office/powerpoint/2010/main" val="223950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9BB8-7BF5-CB0E-AC35-B5D1EE054DB0}"/>
              </a:ext>
            </a:extLst>
          </p:cNvPr>
          <p:cNvSpPr>
            <a:spLocks noGrp="1"/>
          </p:cNvSpPr>
          <p:nvPr>
            <p:ph type="title"/>
          </p:nvPr>
        </p:nvSpPr>
        <p:spPr/>
        <p:txBody>
          <a:bodyPr/>
          <a:lstStyle/>
          <a:p>
            <a:r>
              <a:rPr lang="en-CN" dirty="0"/>
              <a:t>Magnetosphere reconfigure scenario</a:t>
            </a:r>
          </a:p>
        </p:txBody>
      </p:sp>
      <p:pic>
        <p:nvPicPr>
          <p:cNvPr id="5" name="Content Placeholder 4">
            <a:extLst>
              <a:ext uri="{FF2B5EF4-FFF2-40B4-BE49-F238E27FC236}">
                <a16:creationId xmlns:a16="http://schemas.microsoft.com/office/drawing/2014/main" id="{22EEC3B8-8E91-FE1B-7991-9BCEDAC97C47}"/>
              </a:ext>
            </a:extLst>
          </p:cNvPr>
          <p:cNvPicPr>
            <a:picLocks noGrp="1" noChangeAspect="1"/>
          </p:cNvPicPr>
          <p:nvPr>
            <p:ph idx="1"/>
          </p:nvPr>
        </p:nvPicPr>
        <p:blipFill>
          <a:blip r:embed="rId3"/>
          <a:stretch>
            <a:fillRect/>
          </a:stretch>
        </p:blipFill>
        <p:spPr>
          <a:xfrm>
            <a:off x="524202" y="1539578"/>
            <a:ext cx="4175587" cy="2794815"/>
          </a:xfrm>
        </p:spPr>
      </p:pic>
      <p:grpSp>
        <p:nvGrpSpPr>
          <p:cNvPr id="3" name="Group 2">
            <a:extLst>
              <a:ext uri="{FF2B5EF4-FFF2-40B4-BE49-F238E27FC236}">
                <a16:creationId xmlns:a16="http://schemas.microsoft.com/office/drawing/2014/main" id="{E8E0D858-C70F-91D5-0A14-6B72BCA9DCF0}"/>
              </a:ext>
            </a:extLst>
          </p:cNvPr>
          <p:cNvGrpSpPr/>
          <p:nvPr/>
        </p:nvGrpSpPr>
        <p:grpSpPr>
          <a:xfrm>
            <a:off x="5015998" y="2576366"/>
            <a:ext cx="4158390" cy="1976975"/>
            <a:chOff x="1158789" y="1618841"/>
            <a:chExt cx="4158390" cy="1976975"/>
          </a:xfrm>
        </p:grpSpPr>
        <p:pic>
          <p:nvPicPr>
            <p:cNvPr id="7" name="Picture 6">
              <a:extLst>
                <a:ext uri="{FF2B5EF4-FFF2-40B4-BE49-F238E27FC236}">
                  <a16:creationId xmlns:a16="http://schemas.microsoft.com/office/drawing/2014/main" id="{EE9D3862-A24E-1A2F-6333-DDC8B40814AC}"/>
                </a:ext>
              </a:extLst>
            </p:cNvPr>
            <p:cNvPicPr>
              <a:picLocks noChangeAspect="1"/>
            </p:cNvPicPr>
            <p:nvPr/>
          </p:nvPicPr>
          <p:blipFill>
            <a:blip r:embed="rId4"/>
            <a:stretch>
              <a:fillRect/>
            </a:stretch>
          </p:blipFill>
          <p:spPr>
            <a:xfrm>
              <a:off x="1158789" y="1618841"/>
              <a:ext cx="1970728" cy="580661"/>
            </a:xfrm>
            <a:prstGeom prst="rect">
              <a:avLst/>
            </a:prstGeom>
          </p:spPr>
        </p:pic>
        <p:pic>
          <p:nvPicPr>
            <p:cNvPr id="9" name="Picture 8">
              <a:extLst>
                <a:ext uri="{FF2B5EF4-FFF2-40B4-BE49-F238E27FC236}">
                  <a16:creationId xmlns:a16="http://schemas.microsoft.com/office/drawing/2014/main" id="{B81F8AA6-B303-A451-FD70-B63913094F6A}"/>
                </a:ext>
              </a:extLst>
            </p:cNvPr>
            <p:cNvPicPr>
              <a:picLocks noChangeAspect="1"/>
            </p:cNvPicPr>
            <p:nvPr/>
          </p:nvPicPr>
          <p:blipFill>
            <a:blip r:embed="rId5"/>
            <a:stretch>
              <a:fillRect/>
            </a:stretch>
          </p:blipFill>
          <p:spPr>
            <a:xfrm>
              <a:off x="1158789" y="2199501"/>
              <a:ext cx="2425114" cy="580661"/>
            </a:xfrm>
            <a:prstGeom prst="rect">
              <a:avLst/>
            </a:prstGeom>
          </p:spPr>
        </p:pic>
        <p:pic>
          <p:nvPicPr>
            <p:cNvPr id="11" name="Picture 10">
              <a:extLst>
                <a:ext uri="{FF2B5EF4-FFF2-40B4-BE49-F238E27FC236}">
                  <a16:creationId xmlns:a16="http://schemas.microsoft.com/office/drawing/2014/main" id="{96B0C1FE-6818-190B-F8A4-9E4E071D1FB7}"/>
                </a:ext>
              </a:extLst>
            </p:cNvPr>
            <p:cNvPicPr>
              <a:picLocks noChangeAspect="1"/>
            </p:cNvPicPr>
            <p:nvPr/>
          </p:nvPicPr>
          <p:blipFill>
            <a:blip r:embed="rId6"/>
            <a:stretch>
              <a:fillRect/>
            </a:stretch>
          </p:blipFill>
          <p:spPr>
            <a:xfrm>
              <a:off x="3650298" y="2249415"/>
              <a:ext cx="1666881" cy="480831"/>
            </a:xfrm>
            <a:prstGeom prst="rect">
              <a:avLst/>
            </a:prstGeom>
          </p:spPr>
        </p:pic>
        <p:pic>
          <p:nvPicPr>
            <p:cNvPr id="13" name="Picture 12">
              <a:extLst>
                <a:ext uri="{FF2B5EF4-FFF2-40B4-BE49-F238E27FC236}">
                  <a16:creationId xmlns:a16="http://schemas.microsoft.com/office/drawing/2014/main" id="{F7A439DD-12F5-F50F-68A1-7E8AA63C084B}"/>
                </a:ext>
              </a:extLst>
            </p:cNvPr>
            <p:cNvPicPr>
              <a:picLocks noChangeAspect="1"/>
            </p:cNvPicPr>
            <p:nvPr/>
          </p:nvPicPr>
          <p:blipFill>
            <a:blip r:embed="rId7"/>
            <a:stretch>
              <a:fillRect/>
            </a:stretch>
          </p:blipFill>
          <p:spPr>
            <a:xfrm>
              <a:off x="1230268" y="2876442"/>
              <a:ext cx="1629602" cy="719374"/>
            </a:xfrm>
            <a:prstGeom prst="rect">
              <a:avLst/>
            </a:prstGeom>
          </p:spPr>
        </p:pic>
      </p:grpSp>
      <p:grpSp>
        <p:nvGrpSpPr>
          <p:cNvPr id="32" name="Group 31">
            <a:extLst>
              <a:ext uri="{FF2B5EF4-FFF2-40B4-BE49-F238E27FC236}">
                <a16:creationId xmlns:a16="http://schemas.microsoft.com/office/drawing/2014/main" id="{7A67AD5A-3857-D818-8319-D91A431124CB}"/>
              </a:ext>
            </a:extLst>
          </p:cNvPr>
          <p:cNvGrpSpPr/>
          <p:nvPr/>
        </p:nvGrpSpPr>
        <p:grpSpPr>
          <a:xfrm>
            <a:off x="1410774" y="4368675"/>
            <a:ext cx="4870891" cy="1740968"/>
            <a:chOff x="5846849" y="4196162"/>
            <a:chExt cx="4870891" cy="1740968"/>
          </a:xfrm>
        </p:grpSpPr>
        <p:grpSp>
          <p:nvGrpSpPr>
            <p:cNvPr id="23" name="Group 22">
              <a:extLst>
                <a:ext uri="{FF2B5EF4-FFF2-40B4-BE49-F238E27FC236}">
                  <a16:creationId xmlns:a16="http://schemas.microsoft.com/office/drawing/2014/main" id="{0DBDD133-0168-7C2B-B6B2-E2154915B7CA}"/>
                </a:ext>
              </a:extLst>
            </p:cNvPr>
            <p:cNvGrpSpPr/>
            <p:nvPr/>
          </p:nvGrpSpPr>
          <p:grpSpPr>
            <a:xfrm>
              <a:off x="5998362" y="5119494"/>
              <a:ext cx="3175687" cy="341980"/>
              <a:chOff x="5331097" y="5113422"/>
              <a:chExt cx="3175687" cy="341980"/>
            </a:xfrm>
          </p:grpSpPr>
          <p:cxnSp>
            <p:nvCxnSpPr>
              <p:cNvPr id="24" name="Straight Arrow Connector 23">
                <a:extLst>
                  <a:ext uri="{FF2B5EF4-FFF2-40B4-BE49-F238E27FC236}">
                    <a16:creationId xmlns:a16="http://schemas.microsoft.com/office/drawing/2014/main" id="{D44FD60B-6604-6E46-3FFB-15F1DDC8BFF2}"/>
                  </a:ext>
                </a:extLst>
              </p:cNvPr>
              <p:cNvCxnSpPr/>
              <p:nvPr/>
            </p:nvCxnSpPr>
            <p:spPr>
              <a:xfrm>
                <a:off x="5331097" y="5455402"/>
                <a:ext cx="317568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F8F9F3-92A4-DD91-C50B-E0DEE259FE08}"/>
                  </a:ext>
                </a:extLst>
              </p:cNvPr>
              <p:cNvCxnSpPr/>
              <p:nvPr/>
            </p:nvCxnSpPr>
            <p:spPr>
              <a:xfrm flipV="1">
                <a:off x="6586151" y="5113422"/>
                <a:ext cx="0" cy="34198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54C4B520-8221-1C49-7ACA-B68B26FA6564}"/>
                </a:ext>
              </a:extLst>
            </p:cNvPr>
            <p:cNvSpPr txBox="1"/>
            <p:nvPr/>
          </p:nvSpPr>
          <p:spPr>
            <a:xfrm>
              <a:off x="6953788" y="5533277"/>
              <a:ext cx="632417" cy="369332"/>
            </a:xfrm>
            <a:prstGeom prst="rect">
              <a:avLst/>
            </a:prstGeom>
            <a:noFill/>
          </p:spPr>
          <p:txBody>
            <a:bodyPr wrap="none" rtlCol="0">
              <a:spAutoFit/>
            </a:bodyPr>
            <a:lstStyle/>
            <a:p>
              <a:r>
                <a:rPr lang="en-CN" dirty="0"/>
                <a:t>~day</a:t>
              </a:r>
            </a:p>
          </p:txBody>
        </p:sp>
        <p:sp>
          <p:nvSpPr>
            <p:cNvPr id="27" name="TextBox 26">
              <a:extLst>
                <a:ext uri="{FF2B5EF4-FFF2-40B4-BE49-F238E27FC236}">
                  <a16:creationId xmlns:a16="http://schemas.microsoft.com/office/drawing/2014/main" id="{64C8E847-3D43-B08F-7F9F-3A1AA710D598}"/>
                </a:ext>
              </a:extLst>
            </p:cNvPr>
            <p:cNvSpPr txBox="1"/>
            <p:nvPr/>
          </p:nvSpPr>
          <p:spPr>
            <a:xfrm>
              <a:off x="5846849" y="4196163"/>
              <a:ext cx="1423147" cy="923330"/>
            </a:xfrm>
            <a:prstGeom prst="rect">
              <a:avLst/>
            </a:prstGeom>
            <a:noFill/>
          </p:spPr>
          <p:txBody>
            <a:bodyPr wrap="none" rtlCol="0">
              <a:spAutoFit/>
            </a:bodyPr>
            <a:lstStyle/>
            <a:p>
              <a:r>
                <a:rPr lang="en-CN" dirty="0"/>
                <a:t>Active</a:t>
              </a:r>
            </a:p>
            <a:p>
              <a:r>
                <a:rPr lang="en-CN" dirty="0"/>
                <a:t>fast spinning </a:t>
              </a:r>
            </a:p>
            <a:p>
              <a:r>
                <a:rPr lang="en-CN" dirty="0"/>
                <a:t>phase (kid)</a:t>
              </a:r>
            </a:p>
          </p:txBody>
        </p:sp>
        <p:sp>
          <p:nvSpPr>
            <p:cNvPr id="28" name="TextBox 27">
              <a:extLst>
                <a:ext uri="{FF2B5EF4-FFF2-40B4-BE49-F238E27FC236}">
                  <a16:creationId xmlns:a16="http://schemas.microsoft.com/office/drawing/2014/main" id="{641D53F0-2C00-51CA-7742-4E5D70EBDF96}"/>
                </a:ext>
              </a:extLst>
            </p:cNvPr>
            <p:cNvSpPr txBox="1"/>
            <p:nvPr/>
          </p:nvSpPr>
          <p:spPr>
            <a:xfrm>
              <a:off x="7586205" y="4196163"/>
              <a:ext cx="1511055" cy="923330"/>
            </a:xfrm>
            <a:prstGeom prst="rect">
              <a:avLst/>
            </a:prstGeom>
            <a:noFill/>
          </p:spPr>
          <p:txBody>
            <a:bodyPr wrap="none" rtlCol="0">
              <a:spAutoFit/>
            </a:bodyPr>
            <a:lstStyle/>
            <a:p>
              <a:r>
                <a:rPr lang="en-CN" dirty="0"/>
                <a:t>Calm</a:t>
              </a:r>
            </a:p>
            <a:p>
              <a:r>
                <a:rPr lang="en-CN" dirty="0"/>
                <a:t>slow spinning </a:t>
              </a:r>
            </a:p>
            <a:p>
              <a:r>
                <a:rPr lang="en-CN" dirty="0"/>
                <a:t>phase (adult)</a:t>
              </a:r>
            </a:p>
          </p:txBody>
        </p:sp>
        <p:sp>
          <p:nvSpPr>
            <p:cNvPr id="29" name="TextBox 28">
              <a:extLst>
                <a:ext uri="{FF2B5EF4-FFF2-40B4-BE49-F238E27FC236}">
                  <a16:creationId xmlns:a16="http://schemas.microsoft.com/office/drawing/2014/main" id="{D49E5505-A700-ED72-797A-B61E43623A96}"/>
                </a:ext>
              </a:extLst>
            </p:cNvPr>
            <p:cNvSpPr txBox="1"/>
            <p:nvPr/>
          </p:nvSpPr>
          <p:spPr>
            <a:xfrm>
              <a:off x="8681155" y="5567798"/>
              <a:ext cx="1055482" cy="369332"/>
            </a:xfrm>
            <a:prstGeom prst="rect">
              <a:avLst/>
            </a:prstGeom>
            <a:noFill/>
          </p:spPr>
          <p:txBody>
            <a:bodyPr wrap="none" rtlCol="0">
              <a:spAutoFit/>
            </a:bodyPr>
            <a:lstStyle/>
            <a:p>
              <a:r>
                <a:rPr lang="en-CN" dirty="0"/>
                <a:t>~10</a:t>
              </a:r>
              <a:r>
                <a:rPr lang="en-CN" baseline="30000" dirty="0"/>
                <a:t>5 </a:t>
              </a:r>
              <a:r>
                <a:rPr lang="en-CN" dirty="0"/>
                <a:t>year</a:t>
              </a:r>
            </a:p>
          </p:txBody>
        </p:sp>
        <p:sp>
          <p:nvSpPr>
            <p:cNvPr id="30" name="TextBox 29">
              <a:extLst>
                <a:ext uri="{FF2B5EF4-FFF2-40B4-BE49-F238E27FC236}">
                  <a16:creationId xmlns:a16="http://schemas.microsoft.com/office/drawing/2014/main" id="{D2FE44E6-A1A1-18A3-DE92-B84C7B19BAD0}"/>
                </a:ext>
              </a:extLst>
            </p:cNvPr>
            <p:cNvSpPr txBox="1"/>
            <p:nvPr/>
          </p:nvSpPr>
          <p:spPr>
            <a:xfrm>
              <a:off x="9295556" y="4204205"/>
              <a:ext cx="1422184" cy="646331"/>
            </a:xfrm>
            <a:prstGeom prst="rect">
              <a:avLst/>
            </a:prstGeom>
            <a:noFill/>
          </p:spPr>
          <p:txBody>
            <a:bodyPr wrap="none" rtlCol="0">
              <a:spAutoFit/>
            </a:bodyPr>
            <a:lstStyle/>
            <a:p>
              <a:r>
                <a:rPr lang="en-CN" dirty="0"/>
                <a:t>Inactive</a:t>
              </a:r>
            </a:p>
            <a:p>
              <a:r>
                <a:rPr lang="en-CN" dirty="0"/>
                <a:t>phase (adult)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9270C3E-FD12-25D6-90C2-CD00B7FAF142}"/>
                    </a:ext>
                  </a:extLst>
                </p:cNvPr>
                <p:cNvSpPr txBox="1"/>
                <p:nvPr/>
              </p:nvSpPr>
              <p:spPr>
                <a:xfrm>
                  <a:off x="7048071" y="4196162"/>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N" i="1" smtClean="0">
                            <a:latin typeface="Cambria Math" panose="02040503050406030204" pitchFamily="18" charset="0"/>
                            <a:ea typeface="Cambria Math" panose="02040503050406030204" pitchFamily="18" charset="0"/>
                          </a:rPr>
                          <m:t>≥</m:t>
                        </m:r>
                      </m:oMath>
                    </m:oMathPara>
                  </a14:m>
                  <a:endParaRPr lang="en-CN" dirty="0"/>
                </a:p>
              </p:txBody>
            </p:sp>
          </mc:Choice>
          <mc:Fallback xmlns="">
            <p:sp>
              <p:nvSpPr>
                <p:cNvPr id="31" name="TextBox 30">
                  <a:extLst>
                    <a:ext uri="{FF2B5EF4-FFF2-40B4-BE49-F238E27FC236}">
                      <a16:creationId xmlns:a16="http://schemas.microsoft.com/office/drawing/2014/main" id="{D9270C3E-FD12-25D6-90C2-CD00B7FAF142}"/>
                    </a:ext>
                  </a:extLst>
                </p:cNvPr>
                <p:cNvSpPr txBox="1">
                  <a:spLocks noRot="1" noChangeAspect="1" noMove="1" noResize="1" noEditPoints="1" noAdjustHandles="1" noChangeArrowheads="1" noChangeShapeType="1" noTextEdit="1"/>
                </p:cNvSpPr>
                <p:nvPr/>
              </p:nvSpPr>
              <p:spPr>
                <a:xfrm>
                  <a:off x="7048071" y="4196162"/>
                  <a:ext cx="410690" cy="369332"/>
                </a:xfrm>
                <a:prstGeom prst="rect">
                  <a:avLst/>
                </a:prstGeom>
                <a:blipFill>
                  <a:blip r:embed="rId8"/>
                  <a:stretch>
                    <a:fillRect/>
                  </a:stretch>
                </a:blipFill>
              </p:spPr>
              <p:txBody>
                <a:bodyPr/>
                <a:lstStyle/>
                <a:p>
                  <a:r>
                    <a:rPr lang="en-CN">
                      <a:noFill/>
                    </a:rPr>
                    <a:t> </a:t>
                  </a:r>
                </a:p>
              </p:txBody>
            </p:sp>
          </mc:Fallback>
        </mc:AlternateContent>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7F2C5ED-5C63-A0D1-F97D-137BBA07BDFF}"/>
                  </a:ext>
                </a:extLst>
              </p:cNvPr>
              <p:cNvSpPr txBox="1"/>
              <p:nvPr/>
            </p:nvSpPr>
            <p:spPr>
              <a:xfrm>
                <a:off x="6412177" y="1811040"/>
                <a:ext cx="11490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𝐿𝐶</m:t>
                          </m:r>
                        </m:sub>
                      </m:sSub>
                      <m:r>
                        <a:rPr lang="en-US" b="0" i="1" smtClean="0">
                          <a:latin typeface="Cambria Math" panose="02040503050406030204" pitchFamily="18" charset="0"/>
                        </a:rPr>
                        <m:t>=</m:t>
                      </m:r>
                      <m:r>
                        <a:rPr lang="en-US" b="0" i="1" smtClean="0">
                          <a:latin typeface="Cambria Math" panose="02040503050406030204" pitchFamily="18" charset="0"/>
                        </a:rPr>
                        <m:t>𝑃𝑐</m:t>
                      </m:r>
                    </m:oMath>
                  </m:oMathPara>
                </a14:m>
                <a:endParaRPr lang="en-CN" dirty="0"/>
              </a:p>
            </p:txBody>
          </p:sp>
        </mc:Choice>
        <mc:Fallback xmlns="">
          <p:sp>
            <p:nvSpPr>
              <p:cNvPr id="4" name="TextBox 3">
                <a:extLst>
                  <a:ext uri="{FF2B5EF4-FFF2-40B4-BE49-F238E27FC236}">
                    <a16:creationId xmlns:a16="http://schemas.microsoft.com/office/drawing/2014/main" id="{E7F2C5ED-5C63-A0D1-F97D-137BBA07BDFF}"/>
                  </a:ext>
                </a:extLst>
              </p:cNvPr>
              <p:cNvSpPr txBox="1">
                <a:spLocks noRot="1" noChangeAspect="1" noMove="1" noResize="1" noEditPoints="1" noAdjustHandles="1" noChangeArrowheads="1" noChangeShapeType="1" noTextEdit="1"/>
              </p:cNvSpPr>
              <p:nvPr/>
            </p:nvSpPr>
            <p:spPr>
              <a:xfrm>
                <a:off x="6412177" y="1811040"/>
                <a:ext cx="1149097" cy="369332"/>
              </a:xfrm>
              <a:prstGeom prst="rect">
                <a:avLst/>
              </a:prstGeom>
              <a:blipFill>
                <a:blip r:embed="rId9"/>
                <a:stretch>
                  <a:fillRect/>
                </a:stretch>
              </a:blipFill>
            </p:spPr>
            <p:txBody>
              <a:bodyPr/>
              <a:lstStyle/>
              <a:p>
                <a:r>
                  <a:rPr lang="en-CN">
                    <a:noFill/>
                  </a:rPr>
                  <a:t> </a:t>
                </a:r>
              </a:p>
            </p:txBody>
          </p:sp>
        </mc:Fallback>
      </mc:AlternateContent>
      <p:sp>
        <p:nvSpPr>
          <p:cNvPr id="6" name="TextBox 5">
            <a:extLst>
              <a:ext uri="{FF2B5EF4-FFF2-40B4-BE49-F238E27FC236}">
                <a16:creationId xmlns:a16="http://schemas.microsoft.com/office/drawing/2014/main" id="{8E2E1ADC-66B9-3E1D-6513-A9A9FD5AD900}"/>
              </a:ext>
            </a:extLst>
          </p:cNvPr>
          <p:cNvSpPr txBox="1"/>
          <p:nvPr/>
        </p:nvSpPr>
        <p:spPr>
          <a:xfrm>
            <a:off x="4960658" y="1811040"/>
            <a:ext cx="1396023" cy="369332"/>
          </a:xfrm>
          <a:prstGeom prst="rect">
            <a:avLst/>
          </a:prstGeom>
          <a:noFill/>
        </p:spPr>
        <p:txBody>
          <a:bodyPr wrap="none" rtlCol="0">
            <a:spAutoFit/>
          </a:bodyPr>
          <a:lstStyle/>
          <a:p>
            <a:r>
              <a:rPr lang="en-CN" dirty="0"/>
              <a:t>light cylinder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C9B7C5-104C-959D-1A28-242EAFE3B5FD}"/>
                  </a:ext>
                </a:extLst>
              </p:cNvPr>
              <p:cNvSpPr txBox="1"/>
              <p:nvPr/>
            </p:nvSpPr>
            <p:spPr>
              <a:xfrm>
                <a:off x="5015998" y="2424223"/>
                <a:ext cx="5018746" cy="369332"/>
              </a:xfrm>
              <a:prstGeom prst="rect">
                <a:avLst/>
              </a:prstGeom>
              <a:noFill/>
            </p:spPr>
            <p:txBody>
              <a:bodyPr wrap="none" rtlCol="0">
                <a:spAutoFit/>
              </a:bodyPr>
              <a:lstStyle/>
              <a:p>
                <a:r>
                  <a:rPr lang="en-US" altLang="zh-CN" dirty="0"/>
                  <a:t>Volume</a:t>
                </a:r>
                <a:r>
                  <a:rPr lang="zh-CN" altLang="en-US" dirty="0"/>
                  <a:t> </a:t>
                </a:r>
                <a:r>
                  <a:rPr lang="en-US" altLang="zh-CN" dirty="0"/>
                  <a:t>swept</a:t>
                </a:r>
                <a:r>
                  <a:rPr lang="zh-CN" altLang="en-US" dirty="0"/>
                  <a:t> </a:t>
                </a:r>
                <a:r>
                  <a:rPr lang="en-US" altLang="zh-CN" dirty="0"/>
                  <a:t>by</a:t>
                </a:r>
                <a:r>
                  <a:rPr lang="zh-CN" altLang="en-US" dirty="0"/>
                  <a:t> </a:t>
                </a:r>
                <a:r>
                  <a:rPr lang="en-US" altLang="zh-CN" dirty="0"/>
                  <a:t>expanding</a:t>
                </a:r>
                <a:r>
                  <a:rPr lang="zh-CN" altLang="en-US" dirty="0"/>
                  <a:t> </a:t>
                </a:r>
                <a:r>
                  <a:rPr lang="en-US" altLang="zh-CN" dirty="0"/>
                  <a:t>light</a:t>
                </a:r>
                <a:r>
                  <a:rPr lang="zh-CN" altLang="en-US" dirty="0"/>
                  <a:t> </a:t>
                </a:r>
                <a:r>
                  <a:rPr lang="en-US" altLang="zh-CN" dirty="0"/>
                  <a:t>cylinder</a:t>
                </a:r>
                <a:r>
                  <a:rPr lang="zh-CN" altLang="en-US" dirty="0"/>
                  <a:t> </a:t>
                </a:r>
                <a:r>
                  <a:rPr lang="en-US" altLang="zh-CN" dirty="0"/>
                  <a:t>within</a:t>
                </a:r>
                <a:r>
                  <a:rPr lang="zh-CN" altLang="en-US" dirty="0"/>
                  <a:t> </a:t>
                </a:r>
                <a14:m>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𝑡</m:t>
                    </m:r>
                  </m:oMath>
                </a14:m>
                <a:endParaRPr lang="en-CN" dirty="0"/>
              </a:p>
            </p:txBody>
          </p:sp>
        </mc:Choice>
        <mc:Fallback xmlns="">
          <p:sp>
            <p:nvSpPr>
              <p:cNvPr id="8" name="TextBox 7">
                <a:extLst>
                  <a:ext uri="{FF2B5EF4-FFF2-40B4-BE49-F238E27FC236}">
                    <a16:creationId xmlns:a16="http://schemas.microsoft.com/office/drawing/2014/main" id="{C4C9B7C5-104C-959D-1A28-242EAFE3B5FD}"/>
                  </a:ext>
                </a:extLst>
              </p:cNvPr>
              <p:cNvSpPr txBox="1">
                <a:spLocks noRot="1" noChangeAspect="1" noMove="1" noResize="1" noEditPoints="1" noAdjustHandles="1" noChangeArrowheads="1" noChangeShapeType="1" noTextEdit="1"/>
              </p:cNvSpPr>
              <p:nvPr/>
            </p:nvSpPr>
            <p:spPr>
              <a:xfrm>
                <a:off x="5015998" y="2424223"/>
                <a:ext cx="5018746" cy="369332"/>
              </a:xfrm>
              <a:prstGeom prst="rect">
                <a:avLst/>
              </a:prstGeom>
              <a:blipFill>
                <a:blip r:embed="rId10"/>
                <a:stretch>
                  <a:fillRect l="-1263" t="-10345" b="-2758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3D00FC6-9135-74D5-EC69-1BCCCD51F1A4}"/>
                  </a:ext>
                </a:extLst>
              </p:cNvPr>
              <p:cNvSpPr txBox="1"/>
              <p:nvPr/>
            </p:nvSpPr>
            <p:spPr>
              <a:xfrm>
                <a:off x="7378412" y="3996265"/>
                <a:ext cx="1296765"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m:t>
                          </m:r>
                        </m:sub>
                      </m:sSub>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5</m:t>
                          </m:r>
                        </m:sup>
                      </m:sSup>
                    </m:oMath>
                  </m:oMathPara>
                </a14:m>
                <a:endParaRPr lang="en-CN" dirty="0"/>
              </a:p>
            </p:txBody>
          </p:sp>
        </mc:Choice>
        <mc:Fallback xmlns="">
          <p:sp>
            <p:nvSpPr>
              <p:cNvPr id="10" name="TextBox 9">
                <a:extLst>
                  <a:ext uri="{FF2B5EF4-FFF2-40B4-BE49-F238E27FC236}">
                    <a16:creationId xmlns:a16="http://schemas.microsoft.com/office/drawing/2014/main" id="{A3D00FC6-9135-74D5-EC69-1BCCCD51F1A4}"/>
                  </a:ext>
                </a:extLst>
              </p:cNvPr>
              <p:cNvSpPr txBox="1">
                <a:spLocks noRot="1" noChangeAspect="1" noMove="1" noResize="1" noEditPoints="1" noAdjustHandles="1" noChangeArrowheads="1" noChangeShapeType="1" noTextEdit="1"/>
              </p:cNvSpPr>
              <p:nvPr/>
            </p:nvSpPr>
            <p:spPr>
              <a:xfrm>
                <a:off x="7378412" y="3996265"/>
                <a:ext cx="1296765" cy="372410"/>
              </a:xfrm>
              <a:prstGeom prst="rect">
                <a:avLst/>
              </a:prstGeom>
              <a:blipFill>
                <a:blip r:embed="rId11"/>
                <a:stretch>
                  <a:fillRect b="-9677"/>
                </a:stretch>
              </a:blipFill>
            </p:spPr>
            <p:txBody>
              <a:bodyPr/>
              <a:lstStyle/>
              <a:p>
                <a:r>
                  <a:rPr lang="en-CN">
                    <a:noFill/>
                  </a:rPr>
                  <a:t> </a:t>
                </a:r>
              </a:p>
            </p:txBody>
          </p:sp>
        </mc:Fallback>
      </mc:AlternateContent>
    </p:spTree>
    <p:extLst>
      <p:ext uri="{BB962C8B-B14F-4D97-AF65-F5344CB8AC3E}">
        <p14:creationId xmlns:p14="http://schemas.microsoft.com/office/powerpoint/2010/main" val="28725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9EE6-29D9-4BCA-8E9D-0CA3E32C660B}"/>
              </a:ext>
            </a:extLst>
          </p:cNvPr>
          <p:cNvSpPr>
            <a:spLocks noGrp="1"/>
          </p:cNvSpPr>
          <p:nvPr>
            <p:ph type="title"/>
          </p:nvPr>
        </p:nvSpPr>
        <p:spPr/>
        <p:txBody>
          <a:bodyPr/>
          <a:lstStyle/>
          <a:p>
            <a:r>
              <a:rPr lang="en-CN" dirty="0"/>
              <a:t>Burst rate from a population</a:t>
            </a:r>
          </a:p>
        </p:txBody>
      </p:sp>
      <p:pic>
        <p:nvPicPr>
          <p:cNvPr id="7" name="Picture 6">
            <a:extLst>
              <a:ext uri="{FF2B5EF4-FFF2-40B4-BE49-F238E27FC236}">
                <a16:creationId xmlns:a16="http://schemas.microsoft.com/office/drawing/2014/main" id="{0752E4A9-AF3E-732D-19B2-49461735C4A8}"/>
              </a:ext>
            </a:extLst>
          </p:cNvPr>
          <p:cNvPicPr>
            <a:picLocks noChangeAspect="1"/>
          </p:cNvPicPr>
          <p:nvPr/>
        </p:nvPicPr>
        <p:blipFill>
          <a:blip r:embed="rId3"/>
          <a:stretch>
            <a:fillRect/>
          </a:stretch>
        </p:blipFill>
        <p:spPr>
          <a:xfrm>
            <a:off x="665660" y="3590290"/>
            <a:ext cx="3707339" cy="604280"/>
          </a:xfrm>
          <a:prstGeom prst="rect">
            <a:avLst/>
          </a:prstGeom>
        </p:spPr>
      </p:pic>
      <p:pic>
        <p:nvPicPr>
          <p:cNvPr id="9" name="Picture 8">
            <a:extLst>
              <a:ext uri="{FF2B5EF4-FFF2-40B4-BE49-F238E27FC236}">
                <a16:creationId xmlns:a16="http://schemas.microsoft.com/office/drawing/2014/main" id="{40D6AD4F-AC63-E3F1-8354-D01FA54CFD91}"/>
              </a:ext>
            </a:extLst>
          </p:cNvPr>
          <p:cNvPicPr>
            <a:picLocks noChangeAspect="1"/>
          </p:cNvPicPr>
          <p:nvPr/>
        </p:nvPicPr>
        <p:blipFill>
          <a:blip r:embed="rId4"/>
          <a:stretch>
            <a:fillRect/>
          </a:stretch>
        </p:blipFill>
        <p:spPr>
          <a:xfrm>
            <a:off x="1995215" y="4084802"/>
            <a:ext cx="2131766" cy="604280"/>
          </a:xfrm>
          <a:prstGeom prst="rect">
            <a:avLst/>
          </a:prstGeom>
        </p:spPr>
      </p:pic>
      <p:pic>
        <p:nvPicPr>
          <p:cNvPr id="11" name="Picture 10">
            <a:extLst>
              <a:ext uri="{FF2B5EF4-FFF2-40B4-BE49-F238E27FC236}">
                <a16:creationId xmlns:a16="http://schemas.microsoft.com/office/drawing/2014/main" id="{9B857680-68F9-D263-975D-2E05B7AF5617}"/>
              </a:ext>
            </a:extLst>
          </p:cNvPr>
          <p:cNvPicPr>
            <a:picLocks noChangeAspect="1"/>
          </p:cNvPicPr>
          <p:nvPr/>
        </p:nvPicPr>
        <p:blipFill rotWithShape="1">
          <a:blip r:embed="rId5"/>
          <a:srcRect r="13381"/>
          <a:stretch/>
        </p:blipFill>
        <p:spPr>
          <a:xfrm>
            <a:off x="921163" y="4530510"/>
            <a:ext cx="3707339" cy="828890"/>
          </a:xfrm>
          <a:prstGeom prst="rect">
            <a:avLst/>
          </a:prstGeom>
        </p:spPr>
      </p:pic>
      <p:pic>
        <p:nvPicPr>
          <p:cNvPr id="13" name="Picture 12">
            <a:extLst>
              <a:ext uri="{FF2B5EF4-FFF2-40B4-BE49-F238E27FC236}">
                <a16:creationId xmlns:a16="http://schemas.microsoft.com/office/drawing/2014/main" id="{E8AB568D-4555-BC1D-74F1-5722D949D7F4}"/>
              </a:ext>
            </a:extLst>
          </p:cNvPr>
          <p:cNvPicPr>
            <a:picLocks noChangeAspect="1"/>
          </p:cNvPicPr>
          <p:nvPr/>
        </p:nvPicPr>
        <p:blipFill>
          <a:blip r:embed="rId6"/>
          <a:stretch>
            <a:fillRect/>
          </a:stretch>
        </p:blipFill>
        <p:spPr>
          <a:xfrm>
            <a:off x="6638195" y="1885950"/>
            <a:ext cx="5553805" cy="347345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A39487-F106-579E-C710-0120A700D974}"/>
                  </a:ext>
                </a:extLst>
              </p:cNvPr>
              <p:cNvSpPr txBox="1"/>
              <p:nvPr/>
            </p:nvSpPr>
            <p:spPr>
              <a:xfrm>
                <a:off x="2819089" y="1740138"/>
                <a:ext cx="2055306"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𝑚</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𝐵</m:t>
                          </m:r>
                        </m:sub>
                      </m:sSub>
                    </m:oMath>
                  </m:oMathPara>
                </a14:m>
                <a:endParaRPr lang="en-CN" dirty="0"/>
              </a:p>
            </p:txBody>
          </p:sp>
        </mc:Choice>
        <mc:Fallback xmlns="">
          <p:sp>
            <p:nvSpPr>
              <p:cNvPr id="3" name="TextBox 2">
                <a:extLst>
                  <a:ext uri="{FF2B5EF4-FFF2-40B4-BE49-F238E27FC236}">
                    <a16:creationId xmlns:a16="http://schemas.microsoft.com/office/drawing/2014/main" id="{ECA39487-F106-579E-C710-0120A700D974}"/>
                  </a:ext>
                </a:extLst>
              </p:cNvPr>
              <p:cNvSpPr txBox="1">
                <a:spLocks noRot="1" noChangeAspect="1" noMove="1" noResize="1" noEditPoints="1" noAdjustHandles="1" noChangeArrowheads="1" noChangeShapeType="1" noTextEdit="1"/>
              </p:cNvSpPr>
              <p:nvPr/>
            </p:nvSpPr>
            <p:spPr>
              <a:xfrm>
                <a:off x="2819089" y="1740138"/>
                <a:ext cx="2055306" cy="381515"/>
              </a:xfrm>
              <a:prstGeom prst="rect">
                <a:avLst/>
              </a:prstGeom>
              <a:blipFill>
                <a:blip r:embed="rId7"/>
                <a:stretch>
                  <a:fillRect/>
                </a:stretch>
              </a:blipFill>
            </p:spPr>
            <p:txBody>
              <a:bodyPr/>
              <a:lstStyle/>
              <a:p>
                <a:r>
                  <a:rPr lang="en-CN">
                    <a:noFill/>
                  </a:rPr>
                  <a:t> </a:t>
                </a:r>
              </a:p>
            </p:txBody>
          </p:sp>
        </mc:Fallback>
      </mc:AlternateContent>
      <p:sp>
        <p:nvSpPr>
          <p:cNvPr id="8" name="TextBox 7">
            <a:extLst>
              <a:ext uri="{FF2B5EF4-FFF2-40B4-BE49-F238E27FC236}">
                <a16:creationId xmlns:a16="http://schemas.microsoft.com/office/drawing/2014/main" id="{B12A576A-4EED-E400-3C4F-E47431099D8F}"/>
              </a:ext>
            </a:extLst>
          </p:cNvPr>
          <p:cNvSpPr txBox="1"/>
          <p:nvPr/>
        </p:nvSpPr>
        <p:spPr>
          <a:xfrm>
            <a:off x="831623" y="2201196"/>
            <a:ext cx="3220177" cy="369332"/>
          </a:xfrm>
          <a:prstGeom prst="rect">
            <a:avLst/>
          </a:prstGeom>
          <a:noFill/>
        </p:spPr>
        <p:txBody>
          <a:bodyPr wrap="none" rtlCol="0">
            <a:spAutoFit/>
          </a:bodyPr>
          <a:lstStyle/>
          <a:p>
            <a:r>
              <a:rPr lang="en-CN" dirty="0"/>
              <a:t>With fluence and</a:t>
            </a:r>
            <a:r>
              <a:rPr lang="zh-CN" altLang="en-US" dirty="0"/>
              <a:t> </a:t>
            </a:r>
            <a:r>
              <a:rPr lang="en-US" altLang="zh-CN" dirty="0"/>
              <a:t>distance</a:t>
            </a:r>
            <a:r>
              <a:rPr lang="zh-CN" altLang="en-US" dirty="0"/>
              <a:t> </a:t>
            </a:r>
            <a:r>
              <a:rPr lang="en-CN" dirty="0"/>
              <a:t>limit: </a:t>
            </a:r>
          </a:p>
        </p:txBody>
      </p:sp>
      <p:pic>
        <p:nvPicPr>
          <p:cNvPr id="12" name="Picture 11">
            <a:extLst>
              <a:ext uri="{FF2B5EF4-FFF2-40B4-BE49-F238E27FC236}">
                <a16:creationId xmlns:a16="http://schemas.microsoft.com/office/drawing/2014/main" id="{566841D2-5A48-FB84-7C6C-5FA7E89EFB6D}"/>
              </a:ext>
            </a:extLst>
          </p:cNvPr>
          <p:cNvPicPr>
            <a:picLocks noChangeAspect="1"/>
          </p:cNvPicPr>
          <p:nvPr/>
        </p:nvPicPr>
        <p:blipFill>
          <a:blip r:embed="rId8"/>
          <a:stretch>
            <a:fillRect/>
          </a:stretch>
        </p:blipFill>
        <p:spPr>
          <a:xfrm>
            <a:off x="665660" y="2538047"/>
            <a:ext cx="3759200" cy="660400"/>
          </a:xfrm>
          <a:prstGeom prst="rect">
            <a:avLst/>
          </a:prstGeom>
        </p:spPr>
      </p:pic>
      <p:pic>
        <p:nvPicPr>
          <p:cNvPr id="15" name="Picture 14">
            <a:extLst>
              <a:ext uri="{FF2B5EF4-FFF2-40B4-BE49-F238E27FC236}">
                <a16:creationId xmlns:a16="http://schemas.microsoft.com/office/drawing/2014/main" id="{01E8029E-8463-8AAE-BD94-228A133BEEB0}"/>
              </a:ext>
            </a:extLst>
          </p:cNvPr>
          <p:cNvPicPr>
            <a:picLocks noChangeAspect="1"/>
          </p:cNvPicPr>
          <p:nvPr/>
        </p:nvPicPr>
        <p:blipFill>
          <a:blip r:embed="rId9"/>
          <a:stretch>
            <a:fillRect/>
          </a:stretch>
        </p:blipFill>
        <p:spPr>
          <a:xfrm>
            <a:off x="887642" y="3203428"/>
            <a:ext cx="2959100" cy="533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C30C7C6-C004-23C3-D3BD-7BE951E82C6F}"/>
                  </a:ext>
                </a:extLst>
              </p:cNvPr>
              <p:cNvSpPr txBox="1"/>
              <p:nvPr/>
            </p:nvSpPr>
            <p:spPr>
              <a:xfrm>
                <a:off x="3781360" y="3079412"/>
                <a:ext cx="813621"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oMath>
                  </m:oMathPara>
                </a14:m>
                <a:endParaRPr lang="en-CN" dirty="0"/>
              </a:p>
            </p:txBody>
          </p:sp>
        </mc:Choice>
        <mc:Fallback xmlns="">
          <p:sp>
            <p:nvSpPr>
              <p:cNvPr id="16" name="TextBox 15">
                <a:extLst>
                  <a:ext uri="{FF2B5EF4-FFF2-40B4-BE49-F238E27FC236}">
                    <a16:creationId xmlns:a16="http://schemas.microsoft.com/office/drawing/2014/main" id="{0C30C7C6-C004-23C3-D3BD-7BE951E82C6F}"/>
                  </a:ext>
                </a:extLst>
              </p:cNvPr>
              <p:cNvSpPr txBox="1">
                <a:spLocks noRot="1" noChangeAspect="1" noMove="1" noResize="1" noEditPoints="1" noAdjustHandles="1" noChangeArrowheads="1" noChangeShapeType="1" noTextEdit="1"/>
              </p:cNvSpPr>
              <p:nvPr/>
            </p:nvSpPr>
            <p:spPr>
              <a:xfrm>
                <a:off x="3781360" y="3079412"/>
                <a:ext cx="813621" cy="618311"/>
              </a:xfrm>
              <a:prstGeom prst="rect">
                <a:avLst/>
              </a:prstGeom>
              <a:blipFill>
                <a:blip r:embed="rId10"/>
                <a:stretch>
                  <a:fillRect b="-4000"/>
                </a:stretch>
              </a:blipFill>
            </p:spPr>
            <p:txBody>
              <a:bodyPr/>
              <a:lstStyle/>
              <a:p>
                <a:r>
                  <a:rPr lang="en-CN">
                    <a:noFill/>
                  </a:rPr>
                  <a:t> </a:t>
                </a:r>
              </a:p>
            </p:txBody>
          </p:sp>
        </mc:Fallback>
      </mc:AlternateContent>
      <p:sp>
        <p:nvSpPr>
          <p:cNvPr id="17" name="TextBox 16">
            <a:extLst>
              <a:ext uri="{FF2B5EF4-FFF2-40B4-BE49-F238E27FC236}">
                <a16:creationId xmlns:a16="http://schemas.microsoft.com/office/drawing/2014/main" id="{F615BF3F-1532-6AB0-9A09-BBF7B0E55A9B}"/>
              </a:ext>
            </a:extLst>
          </p:cNvPr>
          <p:cNvSpPr txBox="1"/>
          <p:nvPr/>
        </p:nvSpPr>
        <p:spPr>
          <a:xfrm>
            <a:off x="4681826" y="3238354"/>
            <a:ext cx="1956369" cy="369332"/>
          </a:xfrm>
          <a:prstGeom prst="rect">
            <a:avLst/>
          </a:prstGeom>
          <a:noFill/>
        </p:spPr>
        <p:txBody>
          <a:bodyPr wrap="none" rtlCol="0">
            <a:spAutoFit/>
          </a:bodyPr>
          <a:lstStyle/>
          <a:p>
            <a:r>
              <a:rPr lang="en-CN" dirty="0"/>
              <a:t>(Cheng et al. 2020)</a:t>
            </a:r>
          </a:p>
        </p:txBody>
      </p:sp>
    </p:spTree>
    <p:extLst>
      <p:ext uri="{BB962C8B-B14F-4D97-AF65-F5344CB8AC3E}">
        <p14:creationId xmlns:p14="http://schemas.microsoft.com/office/powerpoint/2010/main" val="274303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8BEA-46C8-0A47-1255-EDCE21542814}"/>
              </a:ext>
            </a:extLst>
          </p:cNvPr>
          <p:cNvSpPr>
            <a:spLocks noGrp="1"/>
          </p:cNvSpPr>
          <p:nvPr>
            <p:ph type="title"/>
          </p:nvPr>
        </p:nvSpPr>
        <p:spPr/>
        <p:txBody>
          <a:bodyPr/>
          <a:lstStyle/>
          <a:p>
            <a:r>
              <a:rPr lang="en-CN" dirty="0"/>
              <a:t>Considering absorption</a:t>
            </a:r>
          </a:p>
        </p:txBody>
      </p:sp>
      <p:pic>
        <p:nvPicPr>
          <p:cNvPr id="5" name="Content Placeholder 4">
            <a:extLst>
              <a:ext uri="{FF2B5EF4-FFF2-40B4-BE49-F238E27FC236}">
                <a16:creationId xmlns:a16="http://schemas.microsoft.com/office/drawing/2014/main" id="{6B375CBA-D114-BCB4-7FB0-BD46C7C087D2}"/>
              </a:ext>
            </a:extLst>
          </p:cNvPr>
          <p:cNvPicPr>
            <a:picLocks noGrp="1" noChangeAspect="1"/>
          </p:cNvPicPr>
          <p:nvPr>
            <p:ph idx="1"/>
          </p:nvPr>
        </p:nvPicPr>
        <p:blipFill>
          <a:blip r:embed="rId3"/>
          <a:stretch>
            <a:fillRect/>
          </a:stretch>
        </p:blipFill>
        <p:spPr>
          <a:xfrm>
            <a:off x="1037245" y="2506104"/>
            <a:ext cx="4491645" cy="2516153"/>
          </a:xfrm>
        </p:spPr>
      </p:pic>
      <p:sp>
        <p:nvSpPr>
          <p:cNvPr id="7" name="TextBox 6">
            <a:extLst>
              <a:ext uri="{FF2B5EF4-FFF2-40B4-BE49-F238E27FC236}">
                <a16:creationId xmlns:a16="http://schemas.microsoft.com/office/drawing/2014/main" id="{BAE3C040-BB4B-3ACA-41C0-29B3F8948718}"/>
              </a:ext>
            </a:extLst>
          </p:cNvPr>
          <p:cNvSpPr txBox="1"/>
          <p:nvPr/>
        </p:nvSpPr>
        <p:spPr>
          <a:xfrm>
            <a:off x="952500" y="1792288"/>
            <a:ext cx="3311804" cy="646331"/>
          </a:xfrm>
          <a:prstGeom prst="rect">
            <a:avLst/>
          </a:prstGeom>
          <a:noFill/>
        </p:spPr>
        <p:txBody>
          <a:bodyPr wrap="none" rtlCol="0">
            <a:spAutoFit/>
          </a:bodyPr>
          <a:lstStyle/>
          <a:p>
            <a:r>
              <a:rPr lang="en-CN" dirty="0"/>
              <a:t>Dense environment due to ejecta</a:t>
            </a:r>
          </a:p>
          <a:p>
            <a:r>
              <a:rPr lang="en-CN" dirty="0"/>
              <a:t>large absorption!</a:t>
            </a:r>
          </a:p>
        </p:txBody>
      </p:sp>
      <p:pic>
        <p:nvPicPr>
          <p:cNvPr id="4" name="Picture 3">
            <a:extLst>
              <a:ext uri="{FF2B5EF4-FFF2-40B4-BE49-F238E27FC236}">
                <a16:creationId xmlns:a16="http://schemas.microsoft.com/office/drawing/2014/main" id="{ADAF68B1-7A42-2577-F9A2-AF1EC762D252}"/>
              </a:ext>
            </a:extLst>
          </p:cNvPr>
          <p:cNvPicPr>
            <a:picLocks noChangeAspect="1"/>
          </p:cNvPicPr>
          <p:nvPr/>
        </p:nvPicPr>
        <p:blipFill>
          <a:blip r:embed="rId4"/>
          <a:stretch>
            <a:fillRect/>
          </a:stretch>
        </p:blipFill>
        <p:spPr>
          <a:xfrm>
            <a:off x="7379071" y="3303588"/>
            <a:ext cx="4568900" cy="3481722"/>
          </a:xfrm>
          <a:prstGeom prst="rect">
            <a:avLst/>
          </a:prstGeom>
        </p:spPr>
      </p:pic>
      <p:pic>
        <p:nvPicPr>
          <p:cNvPr id="8" name="Picture 7">
            <a:extLst>
              <a:ext uri="{FF2B5EF4-FFF2-40B4-BE49-F238E27FC236}">
                <a16:creationId xmlns:a16="http://schemas.microsoft.com/office/drawing/2014/main" id="{BBFEF343-A05E-E9F8-AC9D-95C4BB403C76}"/>
              </a:ext>
            </a:extLst>
          </p:cNvPr>
          <p:cNvPicPr>
            <a:picLocks noChangeAspect="1"/>
          </p:cNvPicPr>
          <p:nvPr/>
        </p:nvPicPr>
        <p:blipFill>
          <a:blip r:embed="rId5"/>
          <a:stretch>
            <a:fillRect/>
          </a:stretch>
        </p:blipFill>
        <p:spPr>
          <a:xfrm>
            <a:off x="7387524" y="365125"/>
            <a:ext cx="4406900" cy="3225800"/>
          </a:xfrm>
          <a:prstGeom prst="rect">
            <a:avLst/>
          </a:prstGeom>
        </p:spPr>
      </p:pic>
      <p:sp>
        <p:nvSpPr>
          <p:cNvPr id="10" name="TextBox 9">
            <a:extLst>
              <a:ext uri="{FF2B5EF4-FFF2-40B4-BE49-F238E27FC236}">
                <a16:creationId xmlns:a16="http://schemas.microsoft.com/office/drawing/2014/main" id="{DDBB677F-82DB-5999-CB19-9723B2E09C60}"/>
              </a:ext>
            </a:extLst>
          </p:cNvPr>
          <p:cNvSpPr txBox="1"/>
          <p:nvPr/>
        </p:nvSpPr>
        <p:spPr>
          <a:xfrm>
            <a:off x="1037245" y="5178056"/>
            <a:ext cx="2378343" cy="369332"/>
          </a:xfrm>
          <a:prstGeom prst="rect">
            <a:avLst/>
          </a:prstGeom>
          <a:noFill/>
        </p:spPr>
        <p:txBody>
          <a:bodyPr wrap="none" rtlCol="0">
            <a:spAutoFit/>
          </a:bodyPr>
          <a:lstStyle/>
          <a:p>
            <a:r>
              <a:rPr lang="en-CN" dirty="0"/>
              <a:t>optically</a:t>
            </a:r>
            <a:r>
              <a:rPr lang="zh-CN" altLang="en-US" dirty="0"/>
              <a:t> </a:t>
            </a:r>
            <a:r>
              <a:rPr lang="en-US" altLang="zh-CN" dirty="0"/>
              <a:t>thick in ~1 day</a:t>
            </a:r>
            <a:endParaRPr lang="en-CN" dirty="0"/>
          </a:p>
        </p:txBody>
      </p:sp>
    </p:spTree>
    <p:extLst>
      <p:ext uri="{BB962C8B-B14F-4D97-AF65-F5344CB8AC3E}">
        <p14:creationId xmlns:p14="http://schemas.microsoft.com/office/powerpoint/2010/main" val="277295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407C-2FF7-0410-D2B3-4E4DBD347641}"/>
              </a:ext>
            </a:extLst>
          </p:cNvPr>
          <p:cNvSpPr>
            <a:spLocks noGrp="1"/>
          </p:cNvSpPr>
          <p:nvPr>
            <p:ph type="title"/>
          </p:nvPr>
        </p:nvSpPr>
        <p:spPr/>
        <p:txBody>
          <a:bodyPr/>
          <a:lstStyle/>
          <a:p>
            <a:r>
              <a:rPr lang="en-CN" dirty="0"/>
              <a:t>Rate taking absorption in to account</a:t>
            </a:r>
          </a:p>
        </p:txBody>
      </p:sp>
      <p:pic>
        <p:nvPicPr>
          <p:cNvPr id="5" name="Content Placeholder 4">
            <a:extLst>
              <a:ext uri="{FF2B5EF4-FFF2-40B4-BE49-F238E27FC236}">
                <a16:creationId xmlns:a16="http://schemas.microsoft.com/office/drawing/2014/main" id="{4793FF52-2B1A-B5D2-AFA1-CC75AAA44787}"/>
              </a:ext>
            </a:extLst>
          </p:cNvPr>
          <p:cNvPicPr>
            <a:picLocks noGrp="1" noChangeAspect="1"/>
          </p:cNvPicPr>
          <p:nvPr>
            <p:ph idx="1"/>
          </p:nvPr>
        </p:nvPicPr>
        <p:blipFill>
          <a:blip r:embed="rId3"/>
          <a:stretch>
            <a:fillRect/>
          </a:stretch>
        </p:blipFill>
        <p:spPr>
          <a:xfrm>
            <a:off x="622300" y="1690688"/>
            <a:ext cx="5706493" cy="3866356"/>
          </a:xfrm>
        </p:spPr>
      </p:pic>
      <p:sp>
        <p:nvSpPr>
          <p:cNvPr id="7" name="TextBox 6">
            <a:extLst>
              <a:ext uri="{FF2B5EF4-FFF2-40B4-BE49-F238E27FC236}">
                <a16:creationId xmlns:a16="http://schemas.microsoft.com/office/drawing/2014/main" id="{7B408F81-3B69-9C8C-F870-3141962B1C9A}"/>
              </a:ext>
            </a:extLst>
          </p:cNvPr>
          <p:cNvSpPr txBox="1"/>
          <p:nvPr/>
        </p:nvSpPr>
        <p:spPr>
          <a:xfrm>
            <a:off x="6851285" y="1951672"/>
            <a:ext cx="4502515" cy="1754326"/>
          </a:xfrm>
          <a:prstGeom prst="rect">
            <a:avLst/>
          </a:prstGeom>
          <a:noFill/>
        </p:spPr>
        <p:txBody>
          <a:bodyPr wrap="none" rtlCol="0">
            <a:spAutoFit/>
          </a:bodyPr>
          <a:lstStyle/>
          <a:p>
            <a:r>
              <a:rPr lang="en-CN" dirty="0"/>
              <a:t>Summary</a:t>
            </a:r>
          </a:p>
          <a:p>
            <a:pPr marL="285750" indent="-285750">
              <a:buFont typeface="Arial" panose="020B0604020202020204" pitchFamily="34" charset="0"/>
              <a:buChar char="•"/>
            </a:pPr>
            <a:r>
              <a:rPr lang="en-CN" dirty="0"/>
              <a:t>Lag ~ days after GW chirp</a:t>
            </a:r>
          </a:p>
          <a:p>
            <a:pPr marL="285750" indent="-285750">
              <a:buFont typeface="Arial" panose="020B0604020202020204" pitchFamily="34" charset="0"/>
              <a:buChar char="•"/>
            </a:pPr>
            <a:r>
              <a:rPr lang="en-CN" dirty="0"/>
              <a:t>weak short GRB like</a:t>
            </a:r>
          </a:p>
          <a:p>
            <a:pPr marL="285750" indent="-285750">
              <a:buFont typeface="Arial" panose="020B0604020202020204" pitchFamily="34" charset="0"/>
              <a:buChar char="•"/>
            </a:pPr>
            <a:r>
              <a:rPr lang="en-CN" dirty="0"/>
              <a:t>lower energy cut ~&lt;100keV</a:t>
            </a:r>
          </a:p>
          <a:p>
            <a:pPr marL="285750" indent="-285750">
              <a:buFont typeface="Arial" panose="020B0604020202020204" pitchFamily="34" charset="0"/>
              <a:buChar char="•"/>
            </a:pPr>
            <a:r>
              <a:rPr lang="en-CN" dirty="0"/>
              <a:t>spin modulation and significant spin-down </a:t>
            </a:r>
          </a:p>
          <a:p>
            <a:r>
              <a:rPr lang="en-CN" dirty="0"/>
              <a:t>feature</a:t>
            </a:r>
          </a:p>
        </p:txBody>
      </p:sp>
      <p:sp>
        <p:nvSpPr>
          <p:cNvPr id="8" name="TextBox 7">
            <a:extLst>
              <a:ext uri="{FF2B5EF4-FFF2-40B4-BE49-F238E27FC236}">
                <a16:creationId xmlns:a16="http://schemas.microsoft.com/office/drawing/2014/main" id="{2949E4B4-2496-C3BE-A4EC-7F266FA940E2}"/>
              </a:ext>
            </a:extLst>
          </p:cNvPr>
          <p:cNvSpPr txBox="1"/>
          <p:nvPr/>
        </p:nvSpPr>
        <p:spPr>
          <a:xfrm>
            <a:off x="6851285" y="4241800"/>
            <a:ext cx="5208221" cy="923330"/>
          </a:xfrm>
          <a:prstGeom prst="rect">
            <a:avLst/>
          </a:prstGeom>
          <a:noFill/>
        </p:spPr>
        <p:txBody>
          <a:bodyPr wrap="none" rtlCol="0">
            <a:spAutoFit/>
          </a:bodyPr>
          <a:lstStyle/>
          <a:p>
            <a:r>
              <a:rPr lang="en-CN" dirty="0"/>
              <a:t>Archival data:</a:t>
            </a:r>
          </a:p>
          <a:p>
            <a:r>
              <a:rPr lang="en-CN" dirty="0"/>
              <a:t>Fermi/sGRBs catalogue: ~0.1-10 cases.</a:t>
            </a:r>
          </a:p>
          <a:p>
            <a:r>
              <a:rPr lang="en-CN" dirty="0"/>
              <a:t>need careful spin-modulation search in weak bursts</a:t>
            </a:r>
          </a:p>
        </p:txBody>
      </p:sp>
      <p:sp>
        <p:nvSpPr>
          <p:cNvPr id="9" name="TextBox 8">
            <a:extLst>
              <a:ext uri="{FF2B5EF4-FFF2-40B4-BE49-F238E27FC236}">
                <a16:creationId xmlns:a16="http://schemas.microsoft.com/office/drawing/2014/main" id="{1D53C772-0726-1B65-9C25-76E48D53CABA}"/>
              </a:ext>
            </a:extLst>
          </p:cNvPr>
          <p:cNvSpPr txBox="1"/>
          <p:nvPr/>
        </p:nvSpPr>
        <p:spPr>
          <a:xfrm>
            <a:off x="6851285" y="5589588"/>
            <a:ext cx="3200492" cy="923330"/>
          </a:xfrm>
          <a:prstGeom prst="rect">
            <a:avLst/>
          </a:prstGeom>
          <a:noFill/>
        </p:spPr>
        <p:txBody>
          <a:bodyPr wrap="none" rtlCol="0">
            <a:spAutoFit/>
          </a:bodyPr>
          <a:lstStyle/>
          <a:p>
            <a:r>
              <a:rPr lang="en-CN" dirty="0"/>
              <a:t>Future: </a:t>
            </a:r>
          </a:p>
          <a:p>
            <a:r>
              <a:rPr lang="en-CN"/>
              <a:t>MeV detectors </a:t>
            </a:r>
            <a:r>
              <a:rPr lang="en-US" altLang="zh-CN" dirty="0"/>
              <a:t>@</a:t>
            </a:r>
            <a:r>
              <a:rPr lang="zh-CN" altLang="en-US" dirty="0"/>
              <a:t> </a:t>
            </a:r>
            <a:r>
              <a:rPr lang="en-US" altLang="zh-CN" dirty="0"/>
              <a:t>1e-8 erg/cm2 </a:t>
            </a:r>
          </a:p>
          <a:p>
            <a:r>
              <a:rPr lang="en-US" dirty="0"/>
              <a:t>detect </a:t>
            </a:r>
            <a:r>
              <a:rPr lang="en-CN"/>
              <a:t>up </a:t>
            </a:r>
            <a:r>
              <a:rPr lang="en-CN" dirty="0"/>
              <a:t>to </a:t>
            </a:r>
            <a:r>
              <a:rPr lang="en-CN"/>
              <a:t>~10 </a:t>
            </a:r>
            <a:r>
              <a:rPr lang="en-CN" dirty="0"/>
              <a:t>per year</a:t>
            </a:r>
          </a:p>
        </p:txBody>
      </p:sp>
    </p:spTree>
    <p:extLst>
      <p:ext uri="{BB962C8B-B14F-4D97-AF65-F5344CB8AC3E}">
        <p14:creationId xmlns:p14="http://schemas.microsoft.com/office/powerpoint/2010/main" val="2281983921"/>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2682</Words>
  <Application>Microsoft Macintosh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Noto Sans SC</vt:lpstr>
      <vt:lpstr>Arial</vt:lpstr>
      <vt:lpstr>Calibri</vt:lpstr>
      <vt:lpstr>Calibri Light</vt:lpstr>
      <vt:lpstr>Cambria Math</vt:lpstr>
      <vt:lpstr>Office Theme 2013 - 2022</vt:lpstr>
      <vt:lpstr>Flares from merged magnetars as a new population of MeV counterparts of GW</vt:lpstr>
      <vt:lpstr>Remnant of binary neutron star mergers</vt:lpstr>
      <vt:lpstr>Magnetar flares</vt:lpstr>
      <vt:lpstr>Star quake scenario</vt:lpstr>
      <vt:lpstr>Magnetosphere reconfigure scenario</vt:lpstr>
      <vt:lpstr>Burst rate from a population</vt:lpstr>
      <vt:lpstr>Considering absorption</vt:lpstr>
      <vt:lpstr>Rate taking absorption in to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Flares from merged magnetars: their prospects as a new population of gamma-ray counterparts of binary neutron star mergers</dc:title>
  <dc:creator>Shuxu Yi</dc:creator>
  <cp:lastModifiedBy>Shuxu Yi</cp:lastModifiedBy>
  <cp:revision>241</cp:revision>
  <dcterms:created xsi:type="dcterms:W3CDTF">2023-03-17T00:33:42Z</dcterms:created>
  <dcterms:modified xsi:type="dcterms:W3CDTF">2025-09-16T08:52:57Z</dcterms:modified>
</cp:coreProperties>
</file>