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87" r:id="rId3"/>
    <p:sldId id="358" r:id="rId5"/>
    <p:sldId id="363" r:id="rId6"/>
    <p:sldId id="338" r:id="rId7"/>
    <p:sldId id="381" r:id="rId8"/>
    <p:sldId id="382" r:id="rId9"/>
    <p:sldId id="383" r:id="rId10"/>
    <p:sldId id="313" r:id="rId11"/>
    <p:sldId id="384" r:id="rId12"/>
  </p:sldIdLst>
  <p:sldSz cx="12192000" cy="6858000"/>
  <p:notesSz cx="6858000" cy="9144000"/>
  <p:custDataLst>
    <p:tags r:id="rId18"/>
  </p:custDataLst>
  <p:defaultTextStyle>
    <a:defPPr>
      <a:defRPr lang="en-GB"/>
    </a:defPPr>
    <a:lvl1pPr marL="0" lvl="0" indent="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SzPct val="100000"/>
      <a:buFont typeface="Times New Roman" panose="02020603050405020304" pitchFamily="16" charset="0"/>
      <a:buNone/>
      <a:defRPr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1pPr>
    <a:lvl2pPr marL="742950" lvl="1" indent="-28575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2pPr>
    <a:lvl3pPr marL="1143000" lvl="2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3pPr>
    <a:lvl4pPr marL="1600200" lvl="3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4pPr>
    <a:lvl5pPr marL="2057400" lvl="4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5pPr>
    <a:lvl6pPr marL="2286000" lvl="5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ClrTx/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6pPr>
    <a:lvl7pPr marL="2743200" lvl="6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ClrTx/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7pPr>
    <a:lvl8pPr marL="3200400" lvl="7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ClrTx/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8pPr>
    <a:lvl9pPr marL="3657600" lvl="8" indent="-228600" algn="l" defTabSz="457200" rtl="0" eaLnBrk="1" fontAlgn="base" latinLnBrk="0" hangingPunct="1">
      <a:lnSpc>
        <a:spcPct val="93000"/>
      </a:lnSpc>
      <a:spcBef>
        <a:spcPct val="0"/>
      </a:spcBef>
      <a:spcAft>
        <a:spcPct val="0"/>
      </a:spcAft>
      <a:buClrTx/>
      <a:buSzPct val="100000"/>
      <a:buFont typeface="Times New Roman" panose="02020603050405020304" pitchFamily="16" charset="0"/>
      <a:buNone/>
      <a:defRPr sz="18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8" userDrawn="1">
          <p15:clr>
            <a:srgbClr val="A4A3A4"/>
          </p15:clr>
        </p15:guide>
        <p15:guide id="2" pos="34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blic" initials="p" lastIdx="1" clrIdx="0"/>
  <p:cmAuthor id="2" name="liu" initials="l" lastIdx="4" clrIdx="0"/>
  <p:cmAuthor id="3" name="ASUS" initials="A" lastIdx="1" clrIdx="1"/>
  <p:cmAuthor id="4" name="zhuwl" initials="z" lastIdx="1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135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780" y="-84"/>
      </p:cViewPr>
      <p:guideLst>
        <p:guide orient="horz" pos="1978"/>
        <p:guide pos="3474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gridSpacing cx="45004" cy="45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5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algn="r"/>
            <a:r>
              <a:rPr lang="zh-CN" altLang="en-US" sz="1200">
                <a:cs typeface="等线" charset="0"/>
              </a:rPr>
              <a:t>*</a:t>
            </a:r>
            <a:endParaRPr lang="zh-CN" altLang="en-US" sz="12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/>
            <a:r>
              <a:rPr lang="zh-CN" altLang="en-US" sz="1200">
                <a:cs typeface="等线" charset="0"/>
              </a:rPr>
              <a:t>*</a:t>
            </a:r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幻灯片图像占位符 2048"/>
          <p:cNvSpPr>
            <a:spLocks noGrp="1"/>
          </p:cNvSpPr>
          <p:nvPr>
            <p:ph type="sldImg"/>
          </p:nvPr>
        </p:nvSpPr>
        <p:spPr>
          <a:xfrm>
            <a:off x="215900" y="812800"/>
            <a:ext cx="7124700" cy="40068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5" name="文本占位符 2049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p>
            <a:pPr lvl="0"/>
            <a:endParaRPr lang="zh-CN" altLang="zh-CN"/>
          </a:p>
        </p:txBody>
      </p:sp>
      <p:sp>
        <p:nvSpPr>
          <p:cNvPr id="2" name="页眉占位符 2050"/>
          <p:cNvSpPr>
            <a:spLocks noGrp="1"/>
          </p:cNvSpPr>
          <p:nvPr>
            <p:ph type="hdr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p>
            <a:pPr lvl="0" defTabSz="0" fontAlgn="base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endParaRPr lang="en-US" altLang="zh-CN" sz="1400" strike="noStrike" noProof="1" dirty="0" err="1">
              <a:latin typeface="Times New Roman" panose="02020603050405020304" pitchFamily="16" charset="0"/>
              <a:ea typeface="Calibri" panose="020F0502020204030204" charset="0"/>
            </a:endParaRPr>
          </a:p>
        </p:txBody>
      </p:sp>
      <p:sp>
        <p:nvSpPr>
          <p:cNvPr id="2052" name="日期占位符 2051"/>
          <p:cNvSpPr>
            <a:spLocks noGrp="1"/>
          </p:cNvSpPr>
          <p:nvPr>
            <p:ph type="dt"/>
          </p:nvPr>
        </p:nvSpPr>
        <p:spPr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p>
            <a:pPr lvl="0" algn="r" defTabSz="0" fontAlgn="base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endParaRPr lang="en-US" altLang="zh-CN" sz="1400" strike="noStrike" noProof="1" dirty="0" err="1">
              <a:latin typeface="Times New Roman" panose="02020603050405020304" pitchFamily="16" charset="0"/>
              <a:ea typeface="Calibri" panose="020F0502020204030204" charset="0"/>
            </a:endParaRPr>
          </a:p>
        </p:txBody>
      </p:sp>
      <p:sp>
        <p:nvSpPr>
          <p:cNvPr id="2053" name="页脚占位符 2052"/>
          <p:cNvSpPr>
            <a:spLocks noGrp="1"/>
          </p:cNvSpPr>
          <p:nvPr>
            <p:ph type="ftr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defTabSz="0" fontAlgn="base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endParaRPr lang="en-US" altLang="zh-CN" sz="1400" strike="noStrike" noProof="1" dirty="0" err="1">
              <a:latin typeface="Times New Roman" panose="02020603050405020304" pitchFamily="16" charset="0"/>
              <a:ea typeface="Calibri" panose="020F0502020204030204" charset="0"/>
            </a:endParaRPr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/>
          <a:p>
            <a:pPr lvl="0" algn="r" defTabSz="457200" fontAlgn="base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altLang="zh-CN" sz="1400" strike="noStrike" noProof="1" dirty="0" err="1">
                <a:latin typeface="Times New Roman" panose="02020603050405020304" pitchFamily="16" charset="0"/>
                <a:ea typeface="+mn-ea"/>
                <a:cs typeface="+mn-cs"/>
              </a:rPr>
              <a:t>*</a:t>
            </a:r>
            <a:endParaRPr lang="en-US" altLang="zh-CN" sz="1400" strike="noStrike" noProof="1" dirty="0" err="1">
              <a:latin typeface="Times New Roman" panose="02020603050405020304" pitchFamily="16" charset="0"/>
              <a:ea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1pPr>
    <a:lvl2pPr marL="742950" lvl="1" indent="-28575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2pPr>
    <a:lvl3pPr marL="1143000" lvl="2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3pPr>
    <a:lvl4pPr marL="1600200" lvl="3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4pPr>
    <a:lvl5pPr marL="2057400" lvl="4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5pPr>
    <a:lvl6pPr marL="2286000" lvl="5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6pPr>
    <a:lvl7pPr marL="2743200" lvl="6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7pPr>
    <a:lvl8pPr marL="3200400" lvl="7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8pPr>
    <a:lvl9pPr marL="3657600" lvl="8" indent="-22860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31073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5122" name="文本占位符 131074"/>
          <p:cNvSpPr>
            <a:spLocks noGrp="1"/>
          </p:cNvSpPr>
          <p:nvPr>
            <p:ph type="body"/>
          </p:nvPr>
        </p:nvSpPr>
        <p:spPr/>
        <p:txBody>
          <a:bodyPr wrap="square" lIns="0" tIns="0" rIns="0" bIns="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123" name="灯片编号占位符 1"/>
          <p:cNvSpPr/>
          <p:nvPr>
            <p:ph type="sldNum" sz="quarter"/>
          </p:nvPr>
        </p:nvSpPr>
        <p:spPr>
          <a:xfrm>
            <a:off x="3763963" y="9286875"/>
            <a:ext cx="2879725" cy="4889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 anchorCtr="0"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069AA0-8971-274B-97EF-01E5B213923F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幻灯片图像占位符 7168"/>
          <p:cNvSpPr>
            <a:spLocks noGrp="1"/>
          </p:cNvSpPr>
          <p:nvPr>
            <p:ph type="sldImg"/>
          </p:nvPr>
        </p:nvSpPr>
        <p:spPr>
          <a:xfrm>
            <a:off x="215900" y="812800"/>
            <a:ext cx="7126288" cy="4008438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10243" name="文本占位符 7169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</p:spPr>
        <p:txBody>
          <a:bodyPr wrap="none" lIns="0" tIns="0" rIns="0" bIns="0" anchor="ctr" anchorCtr="0"/>
          <a:p>
            <a:pPr lvl="0"/>
            <a:endParaRPr lang="zh-CN" altLang="zh-CN">
              <a:ea typeface="Arial" panose="020B0604020202020204" pitchFamily="34" charset="0"/>
            </a:endParaRPr>
          </a:p>
        </p:txBody>
      </p:sp>
      <p:sp>
        <p:nvSpPr>
          <p:cNvPr id="10244" name="灯片编号占位符 1"/>
          <p:cNvSpPr/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 anchorCtr="0"/>
          <a:p>
            <a:pPr lvl="0" algn="r" defTabSz="4572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zh-CN" sz="1400" dirty="0" err="1">
                <a:latin typeface="Times New Roman" panose="02020603050405020304" pitchFamily="16" charset="0"/>
                <a:ea typeface="宋体" panose="02010600030101010101" pitchFamily="2" charset="-122"/>
              </a:rPr>
            </a:fld>
            <a:endParaRPr lang="en-US" altLang="zh-CN" sz="1400" dirty="0" err="1">
              <a:latin typeface="Times New Roman" panose="02020603050405020304" pitchFamily="1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1E28E-8D29-409A-8F38-39A934621C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31073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24578" name="文本占位符 131074"/>
          <p:cNvSpPr>
            <a:spLocks noGrp="1"/>
          </p:cNvSpPr>
          <p:nvPr>
            <p:ph type="body"/>
          </p:nvPr>
        </p:nvSpPr>
        <p:spPr/>
        <p:txBody>
          <a:bodyPr wrap="square" lIns="0" tIns="0" rIns="0" bIns="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4579" name="灯片编号占位符 1"/>
          <p:cNvSpPr/>
          <p:nvPr>
            <p:ph type="sldNum" sz="quarter"/>
          </p:nvPr>
        </p:nvSpPr>
        <p:spPr>
          <a:xfrm>
            <a:off x="3763963" y="9286875"/>
            <a:ext cx="2879725" cy="4889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 anchorCtr="0"/>
          <a:p>
            <a:pPr lvl="0" algn="r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幻灯片图像占位符 7168"/>
          <p:cNvSpPr>
            <a:spLocks noGrp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</p:sp>
      <p:sp>
        <p:nvSpPr>
          <p:cNvPr id="25603" name="文本占位符 7169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</p:spPr>
        <p:txBody>
          <a:bodyPr wrap="none" lIns="0" tIns="0" rIns="0" bIns="0" anchor="ctr" anchorCtr="0"/>
          <a:p>
            <a:pPr lvl="0"/>
            <a:endParaRPr lang="zh-CN" altLang="zh-CN">
              <a:ea typeface="Arial" panose="020B0604020202020204" pitchFamily="34" charset="0"/>
            </a:endParaRPr>
          </a:p>
        </p:txBody>
      </p:sp>
      <p:sp>
        <p:nvSpPr>
          <p:cNvPr id="25604" name="灯片编号占位符 1"/>
          <p:cNvSpPr/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b" anchorCtr="0"/>
          <a:p>
            <a:pPr lvl="0" algn="r" defTabSz="457200" hangingPunct="0">
              <a:buClrTx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fld id="{9A0DB2DC-4C9A-4742-B13C-FB6460FD3503}" type="slidenum">
              <a:rPr lang="en-US" altLang="zh-CN" sz="1400" dirty="0" err="1">
                <a:solidFill>
                  <a:srgbClr val="000000"/>
                </a:solidFill>
                <a:latin typeface="Times New Roman" panose="02020603050405020304" pitchFamily="16" charset="0"/>
              </a:rPr>
            </a:fld>
            <a:endParaRPr lang="en-US" altLang="zh-CN" sz="1400" dirty="0" err="1">
              <a:solidFill>
                <a:srgbClr val="000000"/>
              </a:solidFill>
              <a:latin typeface="Times New Roman" panose="02020603050405020304" pitchFamily="16" charset="0"/>
              <a:ea typeface="DejaVu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069AA0-8971-274B-97EF-01E5B213923F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z="49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5135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z="1985" strike="noStrike" noProof="1" smtClean="0"/>
              <a:t>单击以编辑母版副标题样式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3D42F6EF-C999-458F-895D-70CEBF104BB4}" type="datetimeFigureOut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3192463-96CC-4AEC-878A-2D0711A68641}" type="slidenum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6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auto"/>
            <a:r>
              <a:rPr lang="zh-CN" altLang="en-US" sz="2315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98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65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3D42F6EF-C999-458F-895D-70CEBF104BB4}" type="datetimeFigureOut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3192463-96CC-4AEC-878A-2D0711A68641}" type="slidenum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z="36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299" cy="5811838"/>
          </a:xfrm>
        </p:spPr>
        <p:txBody>
          <a:bodyPr vert="eaVert"/>
          <a:lstStyle/>
          <a:p>
            <a:pPr lvl="0" fontAlgn="auto"/>
            <a:r>
              <a:rPr lang="zh-CN" altLang="en-US" sz="2315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98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65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3D42F6EF-C999-458F-895D-70CEBF104BB4}" type="datetimeFigureOut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3192463-96CC-4AEC-878A-2D0711A68641}" type="slidenum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 hasCustomPrompt="1"/>
          </p:nvPr>
        </p:nvSpPr>
        <p:spPr>
          <a:xfrm>
            <a:off x="3673592" y="2558355"/>
            <a:ext cx="4844816" cy="1741291"/>
          </a:xfrm>
          <a:prstGeom prst="rect">
            <a:avLst/>
          </a:prstGeom>
        </p:spPr>
        <p:txBody>
          <a:bodyPr lIns="39687" tIns="39687" rIns="39687" bIns="39687"/>
          <a:lstStyle>
            <a:lvl1pPr>
              <a:defRPr sz="4740">
                <a:solidFill>
                  <a:srgbClr val="000000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xfrm>
            <a:off x="5998828" y="5736207"/>
            <a:ext cx="188465" cy="216456"/>
          </a:xfrm>
          <a:prstGeom prst="rect">
            <a:avLst/>
          </a:prstGeom>
        </p:spPr>
        <p:txBody>
          <a:bodyPr lIns="39687" tIns="39687" rIns="39687" bIns="39687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6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auto"/>
            <a:r>
              <a:rPr lang="zh-CN" altLang="en-US" sz="2315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98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65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3D42F6EF-C999-458F-895D-70CEBF104BB4}" type="datetimeFigureOut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3192463-96CC-4AEC-878A-2D0711A68641}" type="slidenum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z="49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5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985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3D42F6EF-C999-458F-895D-70CEBF104BB4}" type="datetimeFigureOut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3192463-96CC-4AEC-878A-2D0711A68641}" type="slidenum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6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z="2315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98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65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z="2315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98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65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3D42F6EF-C999-458F-895D-70CEBF104BB4}" type="datetimeFigureOut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3192463-96CC-4AEC-878A-2D0711A68641}" type="slidenum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z="36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5135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z="1985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6" cy="3684588"/>
          </a:xfrm>
        </p:spPr>
        <p:txBody>
          <a:bodyPr/>
          <a:lstStyle/>
          <a:p>
            <a:pPr lvl="0" fontAlgn="auto"/>
            <a:r>
              <a:rPr lang="zh-CN" altLang="en-US" sz="2315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98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65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5135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z="1985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z="2315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98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65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3D42F6EF-C999-458F-895D-70CEBF104BB4}" type="datetimeFigureOut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3192463-96CC-4AEC-878A-2D0711A68641}" type="slidenum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z="36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3D42F6EF-C999-458F-895D-70CEBF104BB4}" type="datetimeFigureOut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3192463-96CC-4AEC-878A-2D0711A68641}" type="slidenum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3D42F6EF-C999-458F-895D-70CEBF104BB4}" type="datetimeFigureOut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3192463-96CC-4AEC-878A-2D0711A68641}" type="slidenum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z="264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auto"/>
            <a:r>
              <a:rPr lang="zh-CN" altLang="en-US" sz="2645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231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98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655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65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5135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 fontAlgn="auto"/>
            <a:r>
              <a:rPr lang="zh-CN" altLang="en-US" sz="1325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3D42F6EF-C999-458F-895D-70CEBF104BB4}" type="datetimeFigureOut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3192463-96CC-4AEC-878A-2D0711A68641}" type="slidenum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z="264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5135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5135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 fontAlgn="auto"/>
            <a:r>
              <a:rPr lang="zh-CN" altLang="en-US" sz="1325" strike="noStrike" noProof="1" smtClean="0"/>
              <a:t>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3D42F6EF-C999-458F-895D-70CEBF104BB4}" type="datetimeFigureOut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C3192463-96CC-4AEC-878A-2D0711A68641}" type="slidenum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r>
              <a:rPr lang="zh-CN" altLang="en-US" sz="364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z="2315" strike="noStrike" noProof="1" smtClean="0"/>
              <a:t>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z="1985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z="1655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49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4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9788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3D42F6EF-C999-458F-895D-70CEBF104BB4}" type="datetimeFigureOut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7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C3192463-96CC-4AEC-878A-2D0711A68641}" type="slidenum">
              <a:rPr lang="zh-CN" altLang="en-US" sz="990" strike="noStrike" noProof="1" smtClean="0">
                <a:latin typeface="Arial" panose="020B0604020202020204" pitchFamily="34" charset="0"/>
                <a:ea typeface="Noto Sans CJK SC Regular" charset="0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15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7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75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image" Target="../media/image1.jpeg"/><Relationship Id="rId2" Type="http://schemas.openxmlformats.org/officeDocument/2006/relationships/tags" Target="../tags/tag2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image" Target="../media/image5.jpeg"/><Relationship Id="rId7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7.xml"/><Relationship Id="rId10" Type="http://schemas.openxmlformats.org/officeDocument/2006/relationships/image" Target="../media/image6.jpeg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image" Target="../media/image8.png"/><Relationship Id="rId6" Type="http://schemas.openxmlformats.org/officeDocument/2006/relationships/tags" Target="../tags/tag22.xml"/><Relationship Id="rId5" Type="http://schemas.openxmlformats.org/officeDocument/2006/relationships/image" Target="../media/image7.png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image" Target="../media/image11.png"/><Relationship Id="rId7" Type="http://schemas.openxmlformats.org/officeDocument/2006/relationships/tags" Target="../tags/tag31.xml"/><Relationship Id="rId6" Type="http://schemas.openxmlformats.org/officeDocument/2006/relationships/image" Target="../media/image10.jpeg"/><Relationship Id="rId5" Type="http://schemas.openxmlformats.org/officeDocument/2006/relationships/tags" Target="../tags/tag30.xml"/><Relationship Id="rId4" Type="http://schemas.openxmlformats.org/officeDocument/2006/relationships/image" Target="../media/image9.jpeg"/><Relationship Id="rId3" Type="http://schemas.openxmlformats.org/officeDocument/2006/relationships/tags" Target="../tags/tag29.xml"/><Relationship Id="rId22" Type="http://schemas.openxmlformats.org/officeDocument/2006/relationships/notesSlide" Target="../notesSlides/notesSlide6.xml"/><Relationship Id="rId21" Type="http://schemas.openxmlformats.org/officeDocument/2006/relationships/vmlDrawing" Target="../drawings/vmlDrawing1.v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9" Type="http://schemas.openxmlformats.org/officeDocument/2006/relationships/tags" Target="../tags/tag38.xml"/><Relationship Id="rId18" Type="http://schemas.openxmlformats.org/officeDocument/2006/relationships/tags" Target="../tags/tag37.xml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image" Target="../media/image14.jpeg"/><Relationship Id="rId14" Type="http://schemas.openxmlformats.org/officeDocument/2006/relationships/tags" Target="../tags/tag34.xml"/><Relationship Id="rId13" Type="http://schemas.openxmlformats.org/officeDocument/2006/relationships/image" Target="../media/image13.emf"/><Relationship Id="rId12" Type="http://schemas.openxmlformats.org/officeDocument/2006/relationships/oleObject" Target="../embeddings/oleObject1.bin"/><Relationship Id="rId11" Type="http://schemas.openxmlformats.org/officeDocument/2006/relationships/tags" Target="../tags/tag33.xml"/><Relationship Id="rId10" Type="http://schemas.openxmlformats.org/officeDocument/2006/relationships/image" Target="../media/image12.png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image" Target="../media/image16.png"/><Relationship Id="rId7" Type="http://schemas.openxmlformats.org/officeDocument/2006/relationships/tags" Target="../tags/tag44.xml"/><Relationship Id="rId6" Type="http://schemas.openxmlformats.org/officeDocument/2006/relationships/image" Target="../media/image15.png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47.xml"/><Relationship Id="rId12" Type="http://schemas.openxmlformats.org/officeDocument/2006/relationships/image" Target="../media/image18.png"/><Relationship Id="rId11" Type="http://schemas.openxmlformats.org/officeDocument/2006/relationships/tags" Target="../tags/tag46.xml"/><Relationship Id="rId10" Type="http://schemas.openxmlformats.org/officeDocument/2006/relationships/image" Target="../media/image17.png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0.xml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Text Box 5"/>
          <p:cNvSpPr txBox="1"/>
          <p:nvPr/>
        </p:nvSpPr>
        <p:spPr>
          <a:xfrm>
            <a:off x="426085" y="1358900"/>
            <a:ext cx="11424920" cy="46653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5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Brief Introduction to VLAST</a:t>
            </a:r>
            <a:endParaRPr lang="en-US" altLang="zh-CN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Bef>
                <a:spcPct val="50000"/>
              </a:spcBef>
            </a:pPr>
            <a:endParaRPr lang="en-US" altLang="zh-CN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Qiang Yuan</a:t>
            </a:r>
            <a:endParaRPr lang="en-US" altLang="zh-CN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Purple Mountain Observatory, Chinese Academy of Sciences</a:t>
            </a:r>
            <a:endParaRPr 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MeV mission workshop, IHEP, Beijing,  2025-09-17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1"/>
          <p:cNvSpPr txBox="1">
            <a:spLocks noGrp="1"/>
          </p:cNvSpPr>
          <p:nvPr>
            <p:custDataLst>
              <p:tags r:id="rId1"/>
            </p:custDataLst>
          </p:nvPr>
        </p:nvSpPr>
        <p:spPr>
          <a:xfrm>
            <a:off x="11807825" y="6481763"/>
            <a:ext cx="312738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Times New Roman" panose="02020603050405020304" pitchFamily="16" charset="0"/>
                <a:ea typeface="宋体" panose="02010600030101010101" pitchFamily="2" charset="-122"/>
              </a:rPr>
            </a:fld>
            <a:endParaRPr lang="zh-CN" altLang="en-US" sz="1400" dirty="0">
              <a:latin typeface="Times New Roman" panose="02020603050405020304" pitchFamily="16" charset="0"/>
              <a:ea typeface="宋体" panose="02010600030101010101" pitchFamily="2" charset="-122"/>
            </a:endParaRPr>
          </a:p>
        </p:txBody>
      </p:sp>
      <p:pic>
        <p:nvPicPr>
          <p:cNvPr id="33" name="图片 4097" descr="DAMP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0535" y="998855"/>
            <a:ext cx="5167630" cy="33197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5961380" y="908685"/>
            <a:ext cx="5732780" cy="3456940"/>
            <a:chOff x="9388" y="1431"/>
            <a:chExt cx="9028" cy="5444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876" y="1431"/>
              <a:ext cx="7541" cy="5445"/>
            </a:xfrm>
            <a:prstGeom prst="rect">
              <a:avLst/>
            </a:prstGeom>
          </p:spPr>
        </p:pic>
        <p:sp>
          <p:nvSpPr>
            <p:cNvPr id="27" name="右箭头 26"/>
            <p:cNvSpPr/>
            <p:nvPr>
              <p:custDataLst>
                <p:tags r:id="rId6"/>
              </p:custDataLst>
            </p:nvPr>
          </p:nvSpPr>
          <p:spPr>
            <a:xfrm>
              <a:off x="9388" y="4124"/>
              <a:ext cx="1241" cy="718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5363" name="Text Box 5"/>
          <p:cNvSpPr txBox="1"/>
          <p:nvPr>
            <p:custDataLst>
              <p:tags r:id="rId7"/>
            </p:custDataLst>
          </p:nvPr>
        </p:nvSpPr>
        <p:spPr>
          <a:xfrm>
            <a:off x="282575" y="229235"/>
            <a:ext cx="11635740" cy="6629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From DAMPE to VLAST</a:t>
            </a:r>
            <a:endParaRPr lang="en-US" altLang="zh-CN" sz="4000" b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文本框 7"/>
          <p:cNvSpPr txBox="1"/>
          <p:nvPr/>
        </p:nvSpPr>
        <p:spPr>
          <a:xfrm>
            <a:off x="200660" y="4599305"/>
            <a:ext cx="5925185" cy="17329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 algn="l">
              <a:lnSpc>
                <a:spcPts val="3200"/>
              </a:lnSpc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ea typeface="微软雅黑" panose="020B0503020204020204" charset="-122"/>
                <a:cs typeface="Trebuchet MS" panose="020B0603020202020204" pitchFamily="34" charset="0"/>
              </a:rPr>
              <a:t>Dark Matter Particle Explorer</a:t>
            </a:r>
            <a:endParaRPr lang="en-US" sz="2400" b="1" dirty="0">
              <a:solidFill>
                <a:schemeClr val="tx1"/>
              </a:solidFill>
              <a:latin typeface="Trebuchet MS" panose="020B0603020202020204" pitchFamily="34" charset="0"/>
              <a:ea typeface="微软雅黑" panose="020B0503020204020204" charset="-122"/>
              <a:cs typeface="Trebuchet MS" panose="020B0603020202020204" pitchFamily="34" charset="0"/>
            </a:endParaRPr>
          </a:p>
          <a:p>
            <a:pPr marL="342900" indent="-342900" algn="l">
              <a:lnSpc>
                <a:spcPts val="3200"/>
              </a:lnSpc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ea typeface="微软雅黑" panose="020B0503020204020204" charset="-122"/>
                <a:cs typeface="Trebuchet MS" panose="020B0603020202020204" pitchFamily="34" charset="0"/>
              </a:rPr>
              <a:t>Particle (e+e-, nuclei) and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6" charset="0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γ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ea typeface="微软雅黑" panose="020B0503020204020204" charset="-122"/>
                <a:cs typeface="Trebuchet MS" panose="020B0603020202020204" pitchFamily="34" charset="0"/>
                <a:sym typeface="+mn-ea"/>
              </a:rPr>
              <a:t> detector</a:t>
            </a:r>
            <a:endParaRPr lang="en-US" sz="2400" b="1" dirty="0">
              <a:solidFill>
                <a:schemeClr val="tx1"/>
              </a:solidFill>
              <a:latin typeface="Trebuchet MS" panose="020B0603020202020204" pitchFamily="34" charset="0"/>
              <a:ea typeface="微软雅黑" panose="020B0503020204020204" charset="-122"/>
              <a:cs typeface="Trebuchet MS" panose="020B0603020202020204" pitchFamily="34" charset="0"/>
            </a:endParaRPr>
          </a:p>
          <a:p>
            <a:pPr marL="342900" indent="-342900" algn="l">
              <a:lnSpc>
                <a:spcPts val="3200"/>
              </a:lnSpc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ea typeface="微软雅黑" panose="020B0503020204020204" charset="-122"/>
                <a:cs typeface="Trebuchet MS" panose="020B0603020202020204" pitchFamily="34" charset="0"/>
              </a:rPr>
              <a:t>10 years in operation</a:t>
            </a:r>
            <a:endParaRPr lang="en-US" sz="2400" b="1" dirty="0">
              <a:solidFill>
                <a:schemeClr val="tx1"/>
              </a:solidFill>
              <a:latin typeface="Trebuchet MS" panose="020B0603020202020204" pitchFamily="34" charset="0"/>
              <a:ea typeface="微软雅黑" panose="020B0503020204020204" charset="-122"/>
              <a:cs typeface="Trebuchet MS" panose="020B0603020202020204" pitchFamily="34" charset="0"/>
            </a:endParaRPr>
          </a:p>
          <a:p>
            <a:pPr marL="342900" indent="-342900" algn="l">
              <a:lnSpc>
                <a:spcPts val="3200"/>
              </a:lnSpc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ea typeface="微软雅黑" panose="020B0503020204020204" charset="-122"/>
                <a:cs typeface="Trebuchet MS" panose="020B0603020202020204" pitchFamily="34" charset="0"/>
              </a:rPr>
              <a:t>0.3 m</a:t>
            </a:r>
            <a:r>
              <a:rPr lang="en-US" sz="2400" b="1" baseline="30000" dirty="0">
                <a:solidFill>
                  <a:schemeClr val="tx1"/>
                </a:solidFill>
                <a:latin typeface="Trebuchet MS" panose="020B0603020202020204" pitchFamily="34" charset="0"/>
                <a:ea typeface="微软雅黑" panose="020B0503020204020204" charset="-122"/>
                <a:cs typeface="Trebuchet MS" panose="020B0603020202020204" pitchFamily="34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ea typeface="微软雅黑" panose="020B0503020204020204" charset="-122"/>
                <a:cs typeface="Trebuchet MS" panose="020B0603020202020204" pitchFamily="34" charset="0"/>
              </a:rPr>
              <a:t>sr; 1.5% E res.@10 GeV (for e/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6" charset="0"/>
                <a:ea typeface="微软雅黑" panose="020B0503020204020204" charset="-122"/>
                <a:cs typeface="Times New Roman" panose="02020603050405020304" pitchFamily="16" charset="0"/>
              </a:rPr>
              <a:t>γ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ea typeface="微软雅黑" panose="020B0503020204020204" charset="-122"/>
                <a:cs typeface="Trebuchet MS" panose="020B0603020202020204" pitchFamily="34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Trebuchet MS" panose="020B0603020202020204" pitchFamily="34" charset="0"/>
              <a:ea typeface="微软雅黑" panose="020B0503020204020204" charset="-122"/>
              <a:cs typeface="Trebuchet MS" panose="020B0603020202020204" pitchFamily="34" charset="0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6171565" y="4558030"/>
            <a:ext cx="6029960" cy="17329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 algn="l">
              <a:lnSpc>
                <a:spcPts val="3200"/>
              </a:lnSpc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ea typeface="微软雅黑" panose="020B0503020204020204" charset="-122"/>
                <a:cs typeface="Trebuchet MS" panose="020B0603020202020204" pitchFamily="34" charset="0"/>
              </a:rPr>
              <a:t>Very Large Area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6" charset="0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γ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ea typeface="微软雅黑" panose="020B0503020204020204" charset="-122"/>
                <a:cs typeface="Trebuchet MS" panose="020B0603020202020204" pitchFamily="34" charset="0"/>
              </a:rPr>
              <a:t>-ray Space Telescope</a:t>
            </a:r>
            <a:endParaRPr lang="en-US" sz="2400" b="1" dirty="0">
              <a:solidFill>
                <a:schemeClr val="tx1"/>
              </a:solidFill>
              <a:latin typeface="Trebuchet MS" panose="020B0603020202020204" pitchFamily="34" charset="0"/>
              <a:ea typeface="微软雅黑" panose="020B0503020204020204" charset="-122"/>
              <a:cs typeface="Trebuchet MS" panose="020B0603020202020204" pitchFamily="34" charset="0"/>
            </a:endParaRPr>
          </a:p>
          <a:p>
            <a:pPr marL="342900" indent="-342900" algn="l">
              <a:lnSpc>
                <a:spcPts val="3200"/>
              </a:lnSpc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ea typeface="微软雅黑" panose="020B0503020204020204" charset="-122"/>
                <a:cs typeface="Trebuchet MS" panose="020B0603020202020204" pitchFamily="34" charset="0"/>
              </a:rPr>
              <a:t>Large: ~10 m</a:t>
            </a:r>
            <a:r>
              <a:rPr lang="en-US" sz="2400" b="1" baseline="30000" dirty="0">
                <a:solidFill>
                  <a:schemeClr val="tx1"/>
                </a:solidFill>
                <a:latin typeface="Trebuchet MS" panose="020B0603020202020204" pitchFamily="34" charset="0"/>
                <a:ea typeface="微软雅黑" panose="020B0503020204020204" charset="-122"/>
                <a:cs typeface="Trebuchet MS" panose="020B0603020202020204" pitchFamily="34" charset="0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ea typeface="微软雅黑" panose="020B0503020204020204" charset="-122"/>
                <a:cs typeface="Trebuchet MS" panose="020B0603020202020204" pitchFamily="34" charset="0"/>
              </a:rPr>
              <a:t>sr</a:t>
            </a:r>
            <a:endParaRPr lang="en-US" sz="2400" b="1" dirty="0">
              <a:solidFill>
                <a:schemeClr val="tx1"/>
              </a:solidFill>
              <a:latin typeface="Trebuchet MS" panose="020B0603020202020204" pitchFamily="34" charset="0"/>
              <a:ea typeface="微软雅黑" panose="020B0503020204020204" charset="-122"/>
              <a:cs typeface="Trebuchet MS" panose="020B0603020202020204" pitchFamily="34" charset="0"/>
            </a:endParaRPr>
          </a:p>
          <a:p>
            <a:pPr marL="342900" indent="-342900" algn="l">
              <a:lnSpc>
                <a:spcPts val="3200"/>
              </a:lnSpc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ea typeface="微软雅黑" panose="020B0503020204020204" charset="-122"/>
                <a:cs typeface="Trebuchet MS" panose="020B0603020202020204" pitchFamily="34" charset="0"/>
              </a:rPr>
              <a:t>Wide: MeV - 10 TeV</a:t>
            </a:r>
            <a:endParaRPr lang="en-US" sz="2400" b="1" dirty="0">
              <a:solidFill>
                <a:schemeClr val="tx1"/>
              </a:solidFill>
              <a:latin typeface="Trebuchet MS" panose="020B0603020202020204" pitchFamily="34" charset="0"/>
              <a:ea typeface="微软雅黑" panose="020B0503020204020204" charset="-122"/>
              <a:cs typeface="Trebuchet MS" panose="020B0603020202020204" pitchFamily="34" charset="0"/>
            </a:endParaRPr>
          </a:p>
          <a:p>
            <a:pPr marL="342900" indent="-342900" algn="l">
              <a:lnSpc>
                <a:spcPts val="3200"/>
              </a:lnSpc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rebuchet MS" panose="020B0603020202020204" pitchFamily="34" charset="0"/>
                <a:ea typeface="微软雅黑" panose="020B0503020204020204" charset="-122"/>
                <a:cs typeface="Trebuchet MS" panose="020B0603020202020204" pitchFamily="34" charset="0"/>
              </a:rPr>
              <a:t>Precise: ~1.5% E res.@10 GeV</a:t>
            </a:r>
            <a:endParaRPr lang="en-US" sz="2400" b="1" dirty="0">
              <a:solidFill>
                <a:schemeClr val="tx1"/>
              </a:solidFill>
              <a:latin typeface="Trebuchet MS" panose="020B0603020202020204" pitchFamily="34" charset="0"/>
              <a:ea typeface="微软雅黑" panose="020B0503020204020204" charset="-122"/>
              <a:cs typeface="Trebuchet MS" panose="020B0603020202020204" pitchFamily="34" charset="0"/>
            </a:endParaRPr>
          </a:p>
        </p:txBody>
      </p:sp>
    </p:spTree>
    <p:custDataLst>
      <p:tags r:id="rId8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165" y="1538605"/>
            <a:ext cx="6533515" cy="3953510"/>
          </a:xfrm>
          <a:prstGeom prst="rect">
            <a:avLst/>
          </a:prstGeom>
        </p:spPr>
      </p:pic>
      <p:sp>
        <p:nvSpPr>
          <p:cNvPr id="13315" name="Text Box 5"/>
          <p:cNvSpPr txBox="1"/>
          <p:nvPr>
            <p:custDataLst>
              <p:tags r:id="rId2"/>
            </p:custDataLst>
          </p:nvPr>
        </p:nvSpPr>
        <p:spPr>
          <a:xfrm>
            <a:off x="304800" y="244475"/>
            <a:ext cx="11625263" cy="6629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Design of detector</a:t>
            </a:r>
            <a:endParaRPr lang="en-US" altLang="zh-CN" sz="4000" b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122" name="灯片编号占位符 1"/>
          <p:cNvSpPr txBox="1">
            <a:spLocks noGrp="1"/>
          </p:cNvSpPr>
          <p:nvPr>
            <p:custDataLst>
              <p:tags r:id="rId3"/>
            </p:custDataLst>
          </p:nvPr>
        </p:nvSpPr>
        <p:spPr>
          <a:xfrm>
            <a:off x="11807825" y="6481763"/>
            <a:ext cx="312738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Times New Roman" panose="02020603050405020304" pitchFamily="16" charset="0"/>
                <a:ea typeface="宋体" panose="02010600030101010101" pitchFamily="2" charset="-122"/>
              </a:rPr>
            </a:fld>
            <a:endParaRPr lang="zh-CN" altLang="en-US" sz="1400" dirty="0">
              <a:latin typeface="Times New Roman" panose="02020603050405020304" pitchFamily="16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304678" y="1448873"/>
            <a:ext cx="5451004" cy="466471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Three sub-detectors: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indent="0" algn="ctr">
              <a:buFont typeface="Wingdings" panose="05000000000000000000" pitchFamily="2" charset="2"/>
              <a:buNone/>
            </a:pPr>
            <a:endParaRPr lang="en-US" altLang="zh-CN" sz="28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indent="0" algn="l"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(a) Anti-coincidence detector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: top and sides, to distinguish 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γ rays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 from charged particles</a:t>
            </a:r>
            <a:endParaRPr lang="zh-CN" altLang="en-US" sz="24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indent="0" algn="l"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indent="0" algn="l"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(b) Silicon tracker and low-E γ detector: 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to measure 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γ-ray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 trajectory (pair) and MeV photons (Compton)</a:t>
            </a:r>
            <a:endParaRPr lang="zh-CN" altLang="en-US" sz="24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indent="0" algn="l"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indent="0" algn="l"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(c</a:t>
            </a:r>
            <a:r>
              <a:rPr lang="en-US" altLang="zh-CN" sz="2400" b="1" dirty="0" smtClean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) High-E imaging calorimeter: 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to measure energy of high-E 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γ rays</a:t>
            </a:r>
            <a:endParaRPr lang="en-US" altLang="zh-CN" sz="24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灯片编号占位符 1"/>
          <p:cNvSpPr txBox="1">
            <a:spLocks noGrp="1"/>
          </p:cNvSpPr>
          <p:nvPr>
            <p:custDataLst>
              <p:tags r:id="rId1"/>
            </p:custDataLst>
          </p:nvPr>
        </p:nvSpPr>
        <p:spPr>
          <a:xfrm>
            <a:off x="11807825" y="6481763"/>
            <a:ext cx="312738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Times New Roman" panose="02020603050405020304" pitchFamily="16" charset="0"/>
                <a:ea typeface="宋体" panose="02010600030101010101" pitchFamily="2" charset="-122"/>
              </a:rPr>
            </a:fld>
            <a:endParaRPr lang="zh-CN" altLang="en-US" sz="1400" dirty="0">
              <a:latin typeface="Times New Roman" panose="02020603050405020304" pitchFamily="16" charset="0"/>
              <a:ea typeface="宋体" panose="02010600030101010101" pitchFamily="2" charset="-122"/>
            </a:endParaRPr>
          </a:p>
        </p:txBody>
      </p:sp>
      <p:sp>
        <p:nvSpPr>
          <p:cNvPr id="13315" name="Text Box 5"/>
          <p:cNvSpPr txBox="1"/>
          <p:nvPr>
            <p:custDataLst>
              <p:tags r:id="rId2"/>
            </p:custDataLst>
          </p:nvPr>
        </p:nvSpPr>
        <p:spPr>
          <a:xfrm>
            <a:off x="304800" y="244475"/>
            <a:ext cx="11625263" cy="6057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Anti-coincidence detector (ACD)</a:t>
            </a:r>
            <a:endParaRPr lang="en-US" altLang="zh-CN" sz="3600" b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" name="内容占位符 2"/>
          <p:cNvSpPr txBox="1"/>
          <p:nvPr>
            <p:custDataLst>
              <p:tags r:id="rId3"/>
            </p:custDataLst>
          </p:nvPr>
        </p:nvSpPr>
        <p:spPr>
          <a:xfrm>
            <a:off x="470535" y="1133475"/>
            <a:ext cx="7296150" cy="53390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92934"/>
              </a:buClr>
              <a:buFont typeface="Wingdings" panose="05000000000000000000" charset="0"/>
              <a:buChar char="n"/>
            </a:pPr>
            <a:r>
              <a:rPr lang="en-US" altLang="zh-CN" sz="2400" b="1" dirty="0" smtClean="0"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 Main function</a:t>
            </a:r>
            <a:endParaRPr lang="en-US" altLang="zh-CN" sz="2400" b="1" dirty="0" smtClean="0"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  <a:p>
            <a:pPr lvl="1"/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Identify photons from charged particles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lvl="1"/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Measure charge of light nuclei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lvl="1"/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>
              <a:buClr>
                <a:srgbClr val="292934"/>
              </a:buClr>
              <a:buFont typeface="Wingdings" panose="05000000000000000000" charset="0"/>
              <a:buChar char="n"/>
            </a:pPr>
            <a:r>
              <a:rPr lang="en-US" altLang="zh-CN" sz="2400" b="1" dirty="0" smtClean="0"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 Technical performance</a:t>
            </a:r>
            <a:endParaRPr lang="en-US" altLang="zh-CN" sz="2400" b="1" dirty="0" smtClean="0"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Dynamic range: Z=1~8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Efficiency: &gt;99.97%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Event rate: &gt;10 kHz/m</a:t>
            </a:r>
            <a:r>
              <a:rPr lang="en-US" altLang="zh-CN" sz="2000" b="1" baseline="30000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2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Size: </a:t>
            </a: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3100 mm×3100 mm (top), 3100 mm×600 mm (side)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  <a:sym typeface="+mn-ea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Unit: 300 mm×300 mm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  <a:sym typeface="+mn-ea"/>
            </a:endParaRPr>
          </a:p>
          <a:p>
            <a:pPr lvl="1" algn="l">
              <a:buClrTx/>
              <a:buSzTx/>
            </a:pP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algn="just">
              <a:buClr>
                <a:srgbClr val="292934"/>
              </a:buClr>
              <a:buFont typeface="Wingdings" panose="05000000000000000000" charset="0"/>
              <a:buChar char="n"/>
            </a:pPr>
            <a:r>
              <a:rPr lang="en-US" altLang="zh-CN" sz="2400" b="1" dirty="0" smtClean="0"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 Readout</a:t>
            </a:r>
            <a:endParaRPr lang="en-US" altLang="zh-CN" sz="2400" b="1" dirty="0"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Wavelength shifting fiber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PMT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17874" y="3396156"/>
            <a:ext cx="2023110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600" b="1" dirty="0" smtClean="0">
                <a:solidFill>
                  <a:srgbClr val="1300F5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反符合探测器结构图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rgbClr val="1300F5"/>
              </a:solidFill>
              <a:effectLst/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5" descr="微信截图_2021111516582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96" y="1064118"/>
            <a:ext cx="3295548" cy="216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8357800" y="3959971"/>
            <a:ext cx="2884991" cy="2163674"/>
            <a:chOff x="8669011" y="1425984"/>
            <a:chExt cx="3347689" cy="2407491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02" b="7637"/>
            <a:stretch>
              <a:fillRect/>
            </a:stretch>
          </p:blipFill>
          <p:spPr>
            <a:xfrm>
              <a:off x="8669011" y="1425984"/>
              <a:ext cx="1815126" cy="240749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3" t="3619" r="15179"/>
            <a:stretch>
              <a:fillRect/>
            </a:stretch>
          </p:blipFill>
          <p:spPr>
            <a:xfrm>
              <a:off x="10492700" y="1425984"/>
              <a:ext cx="1524000" cy="2407491"/>
            </a:xfrm>
            <a:prstGeom prst="rect">
              <a:avLst/>
            </a:prstGeom>
          </p:spPr>
        </p:pic>
      </p:grpSp>
      <p:sp>
        <p:nvSpPr>
          <p:cNvPr id="14" name="Rectangl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641105" y="6190074"/>
            <a:ext cx="2636520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600" b="1" dirty="0">
                <a:solidFill>
                  <a:srgbClr val="1300F5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反符合</a:t>
            </a:r>
            <a:r>
              <a:rPr lang="zh-CN" altLang="en-US" sz="1600" b="1" dirty="0" smtClean="0">
                <a:solidFill>
                  <a:srgbClr val="1300F5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探测器探测单元预研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rgbClr val="1300F5"/>
              </a:solidFill>
              <a:effectLst/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955" y="241300"/>
            <a:ext cx="11641455" cy="6629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Trebuchet MS" panose="020B0603020202020204" pitchFamily="34" charset="0"/>
                <a:ea typeface="微软雅黑" panose="020B0503020204020204" charset="-122"/>
                <a:cs typeface="Trebuchet MS" panose="020B0603020202020204" pitchFamily="34" charset="0"/>
                <a:sym typeface="+mn-ea"/>
              </a:rPr>
              <a:t>Silicon tracker and low-E 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6" charset="0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γ</a:t>
            </a:r>
            <a:r>
              <a:rPr lang="en-US" altLang="zh-CN" sz="4000" b="1" dirty="0">
                <a:solidFill>
                  <a:schemeClr val="tx1"/>
                </a:solidFill>
                <a:latin typeface="Trebuchet MS" panose="020B0603020202020204" pitchFamily="34" charset="0"/>
                <a:ea typeface="微软雅黑" panose="020B0503020204020204" charset="-122"/>
                <a:cs typeface="Trebuchet MS" panose="020B0603020202020204" pitchFamily="34" charset="0"/>
                <a:sym typeface="+mn-ea"/>
              </a:rPr>
              <a:t> detector (STED)</a:t>
            </a:r>
            <a:endParaRPr lang="en-US" altLang="zh-CN" sz="4000" b="1" dirty="0">
              <a:solidFill>
                <a:schemeClr val="tx1"/>
              </a:solidFill>
              <a:latin typeface="Trebuchet MS" panose="020B0603020202020204" pitchFamily="34" charset="0"/>
              <a:ea typeface="微软雅黑" panose="020B0503020204020204" charset="-122"/>
              <a:cs typeface="Trebuchet MS" panose="020B0603020202020204" pitchFamily="34" charset="0"/>
              <a:sym typeface="+mn-ea"/>
            </a:endParaRPr>
          </a:p>
        </p:txBody>
      </p:sp>
      <p:sp>
        <p:nvSpPr>
          <p:cNvPr id="17" name="TextBox 5"/>
          <p:cNvSpPr txBox="1"/>
          <p:nvPr>
            <p:custDataLst>
              <p:tags r:id="rId2"/>
            </p:custDataLst>
          </p:nvPr>
        </p:nvSpPr>
        <p:spPr>
          <a:xfrm>
            <a:off x="97155" y="3977640"/>
            <a:ext cx="20821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 eaLnBrk="0" hangingPunct="0"/>
            <a:r>
              <a:rPr lang="en-US" altLang="zh-CN" dirty="0"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Daylan et al. 2016</a:t>
            </a:r>
            <a:endParaRPr lang="en-US" altLang="zh-CN" dirty="0">
              <a:solidFill>
                <a:schemeClr val="bg1"/>
              </a:solidFill>
              <a:latin typeface="Trebuchet MS" panose="020B0603020202020204" pitchFamily="34" charset="0"/>
              <a:ea typeface="MS PGothic" panose="020B0600070205080204" pitchFamily="34" charset="-128"/>
            </a:endParaRPr>
          </a:p>
          <a:p>
            <a:pPr marL="342900" indent="-342900" eaLnBrk="0" hangingPunct="0"/>
            <a:r>
              <a:rPr lang="en-US" altLang="zh-CN" dirty="0"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GC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6" charset="0"/>
                <a:ea typeface="MS PGothic" panose="020B0600070205080204" pitchFamily="34" charset="-128"/>
                <a:cs typeface="Times New Roman" panose="02020603050405020304" pitchFamily="16" charset="0"/>
              </a:rPr>
              <a:t>γ </a:t>
            </a:r>
            <a:r>
              <a:rPr lang="en-US" altLang="zh-CN" dirty="0"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excess</a:t>
            </a:r>
            <a:endParaRPr lang="en-US" altLang="zh-CN" dirty="0">
              <a:solidFill>
                <a:schemeClr val="bg1"/>
              </a:solidFill>
              <a:latin typeface="Trebuchet MS" panose="020B0603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122" name="灯片编号占位符 1"/>
          <p:cNvSpPr txBox="1">
            <a:spLocks noGrp="1"/>
          </p:cNvSpPr>
          <p:nvPr>
            <p:custDataLst>
              <p:tags r:id="rId3"/>
            </p:custDataLst>
          </p:nvPr>
        </p:nvSpPr>
        <p:spPr>
          <a:xfrm>
            <a:off x="11807825" y="6481763"/>
            <a:ext cx="312738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Times New Roman" panose="02020603050405020304" pitchFamily="16" charset="0"/>
                <a:ea typeface="宋体" panose="02010600030101010101" pitchFamily="2" charset="-122"/>
              </a:rPr>
            </a:fld>
            <a:endParaRPr lang="zh-CN" altLang="en-US" sz="1400" dirty="0">
              <a:latin typeface="Times New Roman" panose="02020603050405020304" pitchFamily="16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/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041" y="1049977"/>
            <a:ext cx="2703195" cy="195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9691" y="3560466"/>
            <a:ext cx="3026410" cy="23514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87210" y="5965280"/>
            <a:ext cx="3290226" cy="548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1300F5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整体布局图</a:t>
            </a:r>
            <a:endParaRPr lang="zh-CN" altLang="en-US" sz="1600" b="1" dirty="0" smtClean="0">
              <a:solidFill>
                <a:srgbClr val="1300F5"/>
              </a:solidFill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1300F5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（由2×2的探测阵列构成）</a:t>
            </a:r>
            <a:endParaRPr lang="zh-CN" altLang="zh-CN" sz="1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14014" y="3114851"/>
            <a:ext cx="2636520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600" b="1" dirty="0" smtClean="0">
                <a:solidFill>
                  <a:srgbClr val="1300F5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径迹及低能伽马探测器超层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rgbClr val="1300F5"/>
              </a:solidFill>
              <a:effectLst/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内容占位符 2"/>
          <p:cNvSpPr txBox="1"/>
          <p:nvPr>
            <p:custDataLst>
              <p:tags r:id="rId10"/>
            </p:custDataLst>
          </p:nvPr>
        </p:nvSpPr>
        <p:spPr>
          <a:xfrm>
            <a:off x="470535" y="1133475"/>
            <a:ext cx="7296150" cy="53390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92934"/>
              </a:buClr>
              <a:buFont typeface="Wingdings" panose="05000000000000000000" charset="0"/>
              <a:buChar char="n"/>
            </a:pPr>
            <a:r>
              <a:rPr lang="en-US" altLang="zh-CN" sz="2400" b="1" dirty="0" smtClean="0"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 Main function</a:t>
            </a:r>
            <a:endParaRPr lang="en-US" altLang="zh-CN" sz="2400" b="1" dirty="0" smtClean="0"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  <a:p>
            <a:pPr lvl="1"/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Convert </a:t>
            </a: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γ rays into e+e- pair and measure their trajectory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lvl="1"/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Measure energy and direction of MeV photon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lvl="1"/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>
              <a:buClr>
                <a:srgbClr val="292934"/>
              </a:buClr>
              <a:buFont typeface="Wingdings" panose="05000000000000000000" charset="0"/>
              <a:buChar char="n"/>
            </a:pPr>
            <a:r>
              <a:rPr lang="en-US" altLang="zh-CN" sz="2400" b="1" dirty="0" smtClean="0"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 Technical performance</a:t>
            </a:r>
            <a:endParaRPr lang="en-US" altLang="zh-CN" sz="2400" b="1" dirty="0" smtClean="0"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8 super-layers, each with one CsI layer and two silicon strip layers (4 sub-layers)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Size: </a:t>
            </a: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28</a:t>
            </a: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00 mm×2800 mm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  <a:sym typeface="+mn-ea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4</a:t>
            </a: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×4 array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  <a:sym typeface="+mn-ea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Angular resolution: 0.1</a:t>
            </a:r>
            <a:r>
              <a:rPr lang="en-US" altLang="zh-CN" sz="2000" b="1" dirty="0">
                <a:solidFill>
                  <a:srgbClr val="0202EE"/>
                </a:solidFill>
                <a:latin typeface="Times New Roman" panose="02020603050405020304" pitchFamily="16" charset="0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°</a:t>
            </a: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@50 GeV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  <a:sym typeface="+mn-ea"/>
            </a:endParaRPr>
          </a:p>
          <a:p>
            <a:pPr lvl="1" algn="l">
              <a:buClrTx/>
              <a:buSzTx/>
            </a:pP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algn="just">
              <a:buClr>
                <a:srgbClr val="292934"/>
              </a:buClr>
              <a:buFont typeface="Wingdings" panose="05000000000000000000" charset="0"/>
              <a:buChar char="n"/>
            </a:pPr>
            <a:r>
              <a:rPr lang="en-US" altLang="zh-CN" sz="2400" b="1" dirty="0" smtClean="0"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 Readout</a:t>
            </a:r>
            <a:endParaRPr lang="en-US" altLang="zh-CN" sz="2400" b="1" dirty="0"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CsI: wavelength shifting fiber + SiPM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Silicon tracker: front end ASIC hybrid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</p:txBody>
      </p:sp>
    </p:spTree>
    <p:custDataLst>
      <p:tags r:id="rId1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4955" y="241300"/>
            <a:ext cx="11641455" cy="6629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en-US" altLang="zh-CN" sz="4000" b="1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High energy imaging calorimeter (HEIC)</a:t>
            </a:r>
            <a:endParaRPr lang="en-US" altLang="zh-CN" sz="4000" b="1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</p:txBody>
      </p:sp>
      <p:sp>
        <p:nvSpPr>
          <p:cNvPr id="5122" name="灯片编号占位符 1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11807825" y="6481763"/>
            <a:ext cx="312738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Times New Roman" panose="02020603050405020304" pitchFamily="16" charset="0"/>
                <a:ea typeface="宋体" panose="02010600030101010101" pitchFamily="2" charset="-122"/>
              </a:rPr>
            </a:fld>
            <a:endParaRPr lang="zh-CN" altLang="en-US" sz="1400" dirty="0">
              <a:latin typeface="Times New Roman" panose="02020603050405020304" pitchFamily="16" charset="0"/>
              <a:ea typeface="宋体" panose="02010600030101010101" pitchFamily="2" charset="-122"/>
            </a:endParaRPr>
          </a:p>
        </p:txBody>
      </p:sp>
      <p:pic>
        <p:nvPicPr>
          <p:cNvPr id="9" name="图片 8" descr="WechatIMG83"/>
          <p:cNvPicPr/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8883" y="3321948"/>
            <a:ext cx="2203707" cy="128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705" y="3209415"/>
            <a:ext cx="1894871" cy="142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566" y="4697747"/>
            <a:ext cx="2297434" cy="172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"/>
          <a:stretch>
            <a:fillRect/>
          </a:stretch>
        </p:blipFill>
        <p:spPr bwMode="auto">
          <a:xfrm>
            <a:off x="7388123" y="4735366"/>
            <a:ext cx="2345226" cy="179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对象 13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9604518" y="1268579"/>
          <a:ext cx="2635100" cy="122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Visio" r:id="rId12" imgW="12534900" imgH="5842000" progId="Visio.Drawing.11">
                  <p:embed/>
                </p:oleObj>
              </mc:Choice>
              <mc:Fallback>
                <p:oleObj name="Visio" r:id="rId12" imgW="12534900" imgH="58420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518" y="1268579"/>
                        <a:ext cx="2635100" cy="1229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74" name="Picture 30" descr="Z:\work\doc\项目相关文档\VLAST\VLAST背景型号\答辩\WechatIMG34.jpe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1" t="40412" r="18796" b="1821"/>
          <a:stretch>
            <a:fillRect/>
          </a:stretch>
        </p:blipFill>
        <p:spPr bwMode="auto">
          <a:xfrm>
            <a:off x="7147859" y="1255057"/>
            <a:ext cx="2514731" cy="12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943274" y="2634156"/>
            <a:ext cx="1818640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600" b="1" dirty="0" smtClean="0">
                <a:solidFill>
                  <a:srgbClr val="1300F5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成像量能器结构图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rgbClr val="1300F5"/>
              </a:solidFill>
              <a:effectLst/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326814" y="6425741"/>
            <a:ext cx="1205230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600" b="1" dirty="0" smtClean="0">
                <a:solidFill>
                  <a:srgbClr val="1300F5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读出电子学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rgbClr val="1300F5"/>
              </a:solidFill>
              <a:effectLst/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内容占位符 2"/>
          <p:cNvSpPr txBox="1"/>
          <p:nvPr>
            <p:custDataLst>
              <p:tags r:id="rId18"/>
            </p:custDataLst>
          </p:nvPr>
        </p:nvSpPr>
        <p:spPr>
          <a:xfrm>
            <a:off x="470535" y="1133475"/>
            <a:ext cx="7296150" cy="53390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92934"/>
              </a:buClr>
              <a:buFont typeface="Wingdings" panose="05000000000000000000" charset="0"/>
              <a:buChar char="n"/>
            </a:pPr>
            <a:r>
              <a:rPr lang="en-US" altLang="zh-CN" sz="2400" b="1" dirty="0" smtClean="0"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 Main function</a:t>
            </a:r>
            <a:endParaRPr lang="en-US" altLang="zh-CN" sz="2400" b="1" dirty="0" smtClean="0"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  <a:p>
            <a:pPr lvl="1"/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Measure particle energy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lvl="1"/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Distinguish e/γ from nuclei (protons)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lvl="1"/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Trigger of events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lvl="1"/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>
              <a:buClr>
                <a:srgbClr val="292934"/>
              </a:buClr>
              <a:buFont typeface="Wingdings" panose="05000000000000000000" charset="0"/>
              <a:buChar char="n"/>
            </a:pPr>
            <a:r>
              <a:rPr lang="en-US" altLang="zh-CN" sz="2400" b="1" dirty="0" smtClean="0"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 Technical performance</a:t>
            </a:r>
            <a:endParaRPr lang="en-US" altLang="zh-CN" sz="2400" b="1" dirty="0" smtClean="0"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8 layers BGO crystals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Size: </a:t>
            </a: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2400 mm×2400 mm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  <a:sym typeface="+mn-ea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4</a:t>
            </a: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×4 array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  <a:sym typeface="+mn-ea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Energy resolution: 1.5%@10 GeV (e/</a:t>
            </a: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γ</a:t>
            </a: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)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  <a:sym typeface="+mn-ea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Dynamic range: 0.01 GeV - 20 TeV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  <a:sym typeface="+mn-ea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Proton rejection: 10</a:t>
            </a:r>
            <a:r>
              <a:rPr lang="en-US" altLang="zh-CN" sz="2000" b="1" baseline="30000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4</a:t>
            </a: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  <a:sym typeface="+mn-ea"/>
              </a:rPr>
              <a:t>@50 GeV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  <a:sym typeface="+mn-ea"/>
            </a:endParaRPr>
          </a:p>
          <a:p>
            <a:pPr lvl="1" algn="l">
              <a:buClrTx/>
              <a:buSzTx/>
            </a:pP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  <a:p>
            <a:pPr algn="just">
              <a:buClr>
                <a:srgbClr val="292934"/>
              </a:buClr>
              <a:buFont typeface="Wingdings" panose="05000000000000000000" charset="0"/>
              <a:buChar char="n"/>
            </a:pPr>
            <a:r>
              <a:rPr lang="en-US" altLang="zh-CN" sz="2400" b="1" dirty="0" smtClean="0">
                <a:latin typeface="Trebuchet MS" panose="020B0603020202020204" pitchFamily="34" charset="0"/>
                <a:ea typeface="黑体" panose="02010609060101010101" pitchFamily="2" charset="-122"/>
                <a:cs typeface="Trebuchet MS" panose="020B0603020202020204" pitchFamily="34" charset="0"/>
              </a:rPr>
              <a:t> Readout</a:t>
            </a:r>
            <a:endParaRPr lang="en-US" altLang="zh-CN" sz="2400" b="1" dirty="0">
              <a:latin typeface="Trebuchet MS" panose="020B0603020202020204" pitchFamily="34" charset="0"/>
              <a:ea typeface="黑体" panose="02010609060101010101" pitchFamily="2" charset="-122"/>
              <a:cs typeface="Trebuchet MS" panose="020B0603020202020204" pitchFamily="34" charset="0"/>
            </a:endParaRPr>
          </a:p>
          <a:p>
            <a:pPr lvl="1" algn="l">
              <a:buClrTx/>
              <a:buSzTx/>
            </a:pPr>
            <a:r>
              <a:rPr lang="en-US" altLang="zh-CN" sz="2000" b="1" dirty="0">
                <a:solidFill>
                  <a:srgbClr val="0202EE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6" charset="0"/>
              </a:rPr>
              <a:t>PMT</a:t>
            </a:r>
            <a:endParaRPr lang="en-US" altLang="zh-CN" sz="2000" b="1" dirty="0">
              <a:solidFill>
                <a:srgbClr val="0202EE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6" charset="0"/>
            </a:endParaRPr>
          </a:p>
        </p:txBody>
      </p:sp>
    </p:spTree>
    <p:custDataLst>
      <p:tags r:id="rId19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灯片编号占位符 1"/>
          <p:cNvSpPr txBox="1">
            <a:spLocks noGrp="1"/>
          </p:cNvSpPr>
          <p:nvPr>
            <p:custDataLst>
              <p:tags r:id="rId1"/>
            </p:custDataLst>
          </p:nvPr>
        </p:nvSpPr>
        <p:spPr>
          <a:xfrm>
            <a:off x="11807825" y="6481763"/>
            <a:ext cx="312738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Times New Roman" panose="02020603050405020304" pitchFamily="16" charset="0"/>
                <a:ea typeface="宋体" panose="02010600030101010101" pitchFamily="2" charset="-122"/>
              </a:rPr>
            </a:fld>
            <a:endParaRPr lang="zh-CN" altLang="en-US" sz="1400" dirty="0">
              <a:latin typeface="Times New Roman" panose="02020603050405020304" pitchFamily="16" charset="0"/>
              <a:ea typeface="宋体" panose="02010600030101010101" pitchFamily="2" charset="-122"/>
            </a:endParaRPr>
          </a:p>
        </p:txBody>
      </p:sp>
      <p:sp>
        <p:nvSpPr>
          <p:cNvPr id="11265" name="Text Box 5"/>
          <p:cNvSpPr txBox="1"/>
          <p:nvPr>
            <p:custDataLst>
              <p:tags r:id="rId2"/>
            </p:custDataLst>
          </p:nvPr>
        </p:nvSpPr>
        <p:spPr>
          <a:xfrm>
            <a:off x="304800" y="244475"/>
            <a:ext cx="11625263" cy="6629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Expected performance</a:t>
            </a:r>
            <a:endParaRPr lang="en-US" altLang="zh-CN" sz="4000" b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  <p:graphicFrame>
        <p:nvGraphicFramePr>
          <p:cNvPr id="19" name="表格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680845" y="3834130"/>
          <a:ext cx="8829675" cy="2727960"/>
        </p:xfrm>
        <a:graphic>
          <a:graphicData uri="http://schemas.openxmlformats.org/drawingml/2006/table">
            <a:tbl>
              <a:tblPr/>
              <a:tblGrid>
                <a:gridCol w="1657985"/>
                <a:gridCol w="1995170"/>
                <a:gridCol w="1814830"/>
                <a:gridCol w="1814830"/>
                <a:gridCol w="1546860"/>
              </a:tblGrid>
              <a:tr h="735965"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Facility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Acceptance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 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m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latin typeface="+mn-lt"/>
                          <a:ea typeface="Microsoft YaHei UI"/>
                          <a:cs typeface="+mn-cs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 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sr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Energy range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Energy resolution</a:t>
                      </a:r>
                      <a:b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</a:b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 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(@10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GeV)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Angular resolution</a:t>
                      </a:r>
                      <a:b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</a:b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(@50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GeV)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99925">
                <a:tc>
                  <a:txBody>
                    <a:bodyPr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Fermi-LAT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~2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20 MeV-300 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GeV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~6.0%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 0.10 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deg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25">
                <a:tc>
                  <a:txBody>
                    <a:bodyPr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DAMPE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~0.2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5 GeV-10 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TeV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~1.5%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 0.10 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deg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25">
                <a:tc>
                  <a:txBody>
                    <a:bodyPr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AMS-100 (concept</a:t>
                      </a:r>
                      <a:r>
                        <a:rPr lang="en-US" altLang="zh-CN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)</a:t>
                      </a:r>
                      <a:endParaRPr lang="en-US" altLang="zh-CN" sz="1600" b="1" i="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~30</a:t>
                      </a:r>
                      <a:endParaRPr lang="en-US" altLang="zh-CN" sz="1600" b="1" i="0" u="none" strike="noStrike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0.1 GeV-10 TeV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 0.03 deg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25">
                <a:tc>
                  <a:txBody>
                    <a:bodyPr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APT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~20</a:t>
                      </a:r>
                      <a:endParaRPr lang="en-US" altLang="zh-CN" sz="1600" b="1" i="0" u="none" strike="noStrike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1 MeV-10 TeV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~20%</a:t>
                      </a:r>
                      <a:endParaRPr lang="en-US" altLang="zh-CN" sz="1600" b="1" i="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 0.10 deg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25">
                <a:tc>
                  <a:txBody>
                    <a:bodyPr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HERD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~2</a:t>
                      </a:r>
                      <a:endParaRPr lang="en-US" altLang="zh-CN" sz="1600" b="1" i="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0.5 GeV-10 TeV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~1.5%</a:t>
                      </a:r>
                      <a:endParaRPr lang="en-US" altLang="zh-CN" sz="1600" b="1" i="0" u="none" strike="noStrike" dirty="0">
                        <a:solidFill>
                          <a:srgbClr val="0070C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25">
                <a:tc>
                  <a:txBody>
                    <a:bodyPr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VLAST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~10</a:t>
                      </a:r>
                      <a:endParaRPr lang="en-US" altLang="zh-CN" sz="16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1 MeV-10 TeV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~1.5%</a:t>
                      </a:r>
                      <a:endParaRPr lang="en-US" altLang="zh-CN" sz="16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~0.10 </a:t>
                      </a:r>
                      <a:r>
                        <a:rPr lang="en-US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  <a:ea typeface="Microsoft YaHei UI"/>
                        </a:rPr>
                        <a:t>deg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  <a:ea typeface="Microsoft YaHei UI"/>
                      </a:endParaRPr>
                    </a:p>
                  </a:txBody>
                  <a:tcPr marL="4340" marR="4340" marT="4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8"/>
          <p:cNvSpPr/>
          <p:nvPr>
            <p:custDataLst>
              <p:tags r:id="rId4"/>
            </p:custDataLst>
          </p:nvPr>
        </p:nvSpPr>
        <p:spPr>
          <a:xfrm>
            <a:off x="920750" y="3308985"/>
            <a:ext cx="10876915" cy="34798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p>
            <a:r>
              <a:rPr lang="en-US" altLang="zh-CN" sz="1800" b="1" dirty="0">
                <a:solidFill>
                  <a:srgbClr val="C00000"/>
                </a:solidFill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Acceptance                       Effective area                     Angular resolution                Energy resolution</a:t>
            </a:r>
            <a:endParaRPr lang="en-US" altLang="zh-CN" sz="1800" b="1" dirty="0">
              <a:solidFill>
                <a:srgbClr val="C00000"/>
              </a:solidFill>
              <a:latin typeface="Trebuchet MS" panose="020B0603020202020204" pitchFamily="34" charset="0"/>
              <a:ea typeface="Microsoft YaHei UI" panose="020B0503020204020204" pitchFamily="34" charset="-122"/>
              <a:cs typeface="Trebuchet MS" panose="020B0603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" y="1263650"/>
            <a:ext cx="2792095" cy="204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2260" y="1275715"/>
            <a:ext cx="2763520" cy="205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8725" y="1285240"/>
            <a:ext cx="2794000" cy="204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830" y="1224280"/>
            <a:ext cx="2823210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1126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510587" y="953475"/>
            <a:ext cx="1346835" cy="368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  <a:sym typeface="Arial" panose="020B0604020202020204" pitchFamily="34" charset="0"/>
              </a:rPr>
              <a:t>2407.16973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rebuchet MS" panose="020B0603020202020204" pitchFamily="34" charset="0"/>
              <a:ea typeface="MS PGothic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503555" y="1098550"/>
            <a:ext cx="11233150" cy="5308600"/>
          </a:xfrm>
          <a:prstGeom prst="rect">
            <a:avLst/>
          </a:prstGeom>
        </p:spPr>
        <p:txBody>
          <a:bodyPr wrap="square">
            <a:noAutofit/>
          </a:bodyPr>
          <a:p>
            <a:pPr marL="285750" indent="-285750" algn="just" fontAlgn="base">
              <a:buFont typeface="Wingdings" panose="05000000000000000000" pitchFamily="2" charset="2"/>
              <a:buChar char="u"/>
            </a:pPr>
            <a:r>
              <a:rPr lang="en-US" altLang="zh-CN" sz="2540" dirty="0">
                <a:latin typeface="Times New Roman" panose="02020603050405020304" pitchFamily="16" charset="0"/>
                <a:ea typeface="黑体" panose="02010609060101010101" pitchFamily="2" charset="-122"/>
                <a:cs typeface="Times New Roman" panose="02020603050405020304" pitchFamily="16" charset="0"/>
                <a:sym typeface="+mn-ea"/>
              </a:rPr>
              <a:t>Fundamental physics</a:t>
            </a:r>
            <a:endParaRPr lang="en-US" altLang="zh-CN" sz="2540" strike="noStrike" noProof="1" dirty="0">
              <a:latin typeface="Times New Roman" panose="02020603050405020304" pitchFamily="16" charset="0"/>
              <a:ea typeface="黑体" panose="02010609060101010101" pitchFamily="2" charset="-122"/>
              <a:cs typeface="Times New Roman" panose="02020603050405020304" pitchFamily="16" charset="0"/>
            </a:endParaRPr>
          </a:p>
          <a:p>
            <a:pPr lvl="0" algn="just" fontAlgn="base"/>
            <a:r>
              <a:rPr lang="en-US" altLang="zh-CN" sz="2540" dirty="0">
                <a:latin typeface="Times New Roman" panose="02020603050405020304" pitchFamily="16" charset="0"/>
                <a:ea typeface="黑体" panose="02010609060101010101" pitchFamily="2" charset="-122"/>
                <a:cs typeface="Times New Roman" panose="02020603050405020304" pitchFamily="16" charset="0"/>
                <a:sym typeface="+mn-ea"/>
              </a:rPr>
              <a:t>       1) Indirect detection of WIMP/axion dark matter</a:t>
            </a:r>
            <a:endParaRPr lang="en-US" altLang="zh-CN" sz="2540" strike="noStrike" noProof="1" dirty="0">
              <a:latin typeface="Times New Roman" panose="02020603050405020304" pitchFamily="16" charset="0"/>
              <a:ea typeface="黑体" panose="02010609060101010101" pitchFamily="2" charset="-122"/>
              <a:cs typeface="Times New Roman" panose="02020603050405020304" pitchFamily="16" charset="0"/>
            </a:endParaRPr>
          </a:p>
          <a:p>
            <a:pPr lvl="0" algn="just" fontAlgn="base"/>
            <a:r>
              <a:rPr lang="en-US" altLang="zh-CN" sz="2540" dirty="0">
                <a:latin typeface="Times New Roman" panose="02020603050405020304" pitchFamily="16" charset="0"/>
                <a:ea typeface="黑体" panose="02010609060101010101" pitchFamily="2" charset="-122"/>
                <a:cs typeface="Times New Roman" panose="02020603050405020304" pitchFamily="16" charset="0"/>
                <a:sym typeface="+mn-ea"/>
              </a:rPr>
              <a:t>       2) Search for gamma-ray lines from superheavy elements</a:t>
            </a:r>
            <a:endParaRPr lang="en-US" altLang="zh-CN" sz="2540" strike="noStrike" noProof="1" dirty="0">
              <a:latin typeface="Times New Roman" panose="02020603050405020304" pitchFamily="16" charset="0"/>
              <a:ea typeface="黑体" panose="02010609060101010101" pitchFamily="2" charset="-122"/>
              <a:cs typeface="Times New Roman" panose="02020603050405020304" pitchFamily="16" charset="0"/>
            </a:endParaRPr>
          </a:p>
          <a:p>
            <a:pPr lvl="0" algn="just" fontAlgn="base"/>
            <a:r>
              <a:rPr lang="en-US" altLang="zh-CN" sz="2540" dirty="0">
                <a:latin typeface="Times New Roman" panose="02020603050405020304" pitchFamily="16" charset="0"/>
                <a:ea typeface="黑体" panose="02010609060101010101" pitchFamily="2" charset="-122"/>
                <a:cs typeface="Times New Roman" panose="02020603050405020304" pitchFamily="16" charset="0"/>
                <a:sym typeface="+mn-ea"/>
              </a:rPr>
              <a:t>       3) Test of Lorentz invariance violation</a:t>
            </a:r>
            <a:endParaRPr lang="en-US" altLang="zh-CN" sz="2540" dirty="0">
              <a:latin typeface="Times New Roman" panose="02020603050405020304" pitchFamily="16" charset="0"/>
              <a:ea typeface="黑体" panose="02010609060101010101" pitchFamily="2" charset="-122"/>
              <a:cs typeface="Times New Roman" panose="02020603050405020304" pitchFamily="16" charset="0"/>
              <a:sym typeface="+mn-ea"/>
            </a:endParaRPr>
          </a:p>
          <a:p>
            <a:pPr lvl="0" algn="just" fontAlgn="base"/>
            <a:r>
              <a:rPr lang="en-US" altLang="zh-CN" sz="2540" dirty="0">
                <a:latin typeface="Times New Roman" panose="02020603050405020304" pitchFamily="16" charset="0"/>
                <a:ea typeface="黑体" panose="02010609060101010101" pitchFamily="2" charset="-122"/>
                <a:cs typeface="Times New Roman" panose="02020603050405020304" pitchFamily="16" charset="0"/>
                <a:sym typeface="+mn-ea"/>
              </a:rPr>
              <a:t>       4) Gamma-ray pulsar timing array</a:t>
            </a:r>
            <a:endParaRPr lang="zh-CN" altLang="en-US" sz="2540" dirty="0">
              <a:latin typeface="Times New Roman" panose="02020603050405020304" pitchFamily="16" charset="0"/>
              <a:ea typeface="黑体" panose="02010609060101010101" pitchFamily="2" charset="-122"/>
              <a:cs typeface="Times New Roman" panose="02020603050405020304" pitchFamily="16" charset="0"/>
              <a:sym typeface="+mn-ea"/>
            </a:endParaRPr>
          </a:p>
          <a:p>
            <a:pPr lvl="0" algn="just" fontAlgn="base"/>
            <a:endParaRPr lang="zh-CN" altLang="en-US" sz="2540" strike="noStrike" noProof="1" dirty="0">
              <a:latin typeface="Times New Roman" panose="02020603050405020304" pitchFamily="16" charset="0"/>
              <a:ea typeface="黑体" panose="02010609060101010101" pitchFamily="2" charset="-122"/>
              <a:cs typeface="Times New Roman" panose="02020603050405020304" pitchFamily="16" charset="0"/>
              <a:sym typeface="+mn-ea"/>
            </a:endParaRPr>
          </a:p>
          <a:p>
            <a:pPr marL="285750" indent="-285750" algn="just" fontAlgn="base">
              <a:buFont typeface="Wingdings" panose="05000000000000000000" pitchFamily="2" charset="2"/>
              <a:buChar char="u"/>
            </a:pPr>
            <a:r>
              <a:rPr lang="en-US" altLang="zh-CN" sz="2540" strike="noStrike" noProof="1" dirty="0">
                <a:latin typeface="Times New Roman" panose="02020603050405020304" pitchFamily="16" charset="0"/>
                <a:ea typeface="黑体" panose="02010609060101010101" pitchFamily="2" charset="-122"/>
                <a:cs typeface="Times New Roman" panose="02020603050405020304" pitchFamily="16" charset="0"/>
              </a:rPr>
              <a:t>Gamma-ray astronomy</a:t>
            </a:r>
            <a:endParaRPr lang="en-US" altLang="zh-CN" sz="2540" strike="noStrike" noProof="1" dirty="0">
              <a:latin typeface="Times New Roman" panose="02020603050405020304" pitchFamily="16" charset="0"/>
              <a:ea typeface="黑体" panose="02010609060101010101" pitchFamily="2" charset="-122"/>
              <a:cs typeface="Times New Roman" panose="02020603050405020304" pitchFamily="16" charset="0"/>
            </a:endParaRPr>
          </a:p>
          <a:p>
            <a:pPr algn="just" fontAlgn="base"/>
            <a:r>
              <a:rPr lang="en-US" altLang="zh-CN" sz="2540" strike="noStrike" noProof="1" dirty="0">
                <a:latin typeface="Times New Roman" panose="02020603050405020304" pitchFamily="16" charset="0"/>
                <a:ea typeface="黑体" panose="02010609060101010101" pitchFamily="2" charset="-122"/>
                <a:cs typeface="Times New Roman" panose="02020603050405020304" pitchFamily="16" charset="0"/>
              </a:rPr>
              <a:t>       1) Survey of the variable high-energy sky</a:t>
            </a:r>
            <a:endParaRPr lang="en-US" altLang="zh-CN" sz="2540" strike="noStrike" noProof="1" dirty="0">
              <a:latin typeface="Times New Roman" panose="02020603050405020304" pitchFamily="16" charset="0"/>
              <a:ea typeface="黑体" panose="02010609060101010101" pitchFamily="2" charset="-122"/>
              <a:cs typeface="Times New Roman" panose="02020603050405020304" pitchFamily="16" charset="0"/>
            </a:endParaRPr>
          </a:p>
          <a:p>
            <a:pPr algn="just" fontAlgn="base"/>
            <a:r>
              <a:rPr lang="en-US" altLang="zh-CN" sz="2540" strike="noStrike" noProof="1" dirty="0">
                <a:latin typeface="Times New Roman" panose="02020603050405020304" pitchFamily="16" charset="0"/>
                <a:ea typeface="黑体" panose="02010609060101010101" pitchFamily="2" charset="-122"/>
                <a:cs typeface="Times New Roman" panose="02020603050405020304" pitchFamily="16" charset="0"/>
              </a:rPr>
              <a:t>       2) </a:t>
            </a:r>
            <a:r>
              <a:rPr lang="en-US" altLang="zh-CN" sz="2540" strike="noStrike" noProof="1" dirty="0">
                <a:latin typeface="Times New Roman" panose="02020603050405020304" pitchFamily="16" charset="0"/>
                <a:ea typeface="黑体" panose="02010609060101010101" pitchFamily="2" charset="-122"/>
                <a:cs typeface="Times New Roman" panose="02020603050405020304" pitchFamily="16" charset="0"/>
                <a:sym typeface="+mn-ea"/>
              </a:rPr>
              <a:t>Multi-messenger, multi-wavelength joint observations of transients</a:t>
            </a:r>
            <a:endParaRPr lang="en-US" altLang="zh-CN" sz="2540" strike="noStrike" noProof="1" dirty="0">
              <a:latin typeface="Times New Roman" panose="02020603050405020304" pitchFamily="16" charset="0"/>
              <a:ea typeface="黑体" panose="02010609060101010101" pitchFamily="2" charset="-122"/>
              <a:cs typeface="Times New Roman" panose="02020603050405020304" pitchFamily="16" charset="0"/>
            </a:endParaRPr>
          </a:p>
          <a:p>
            <a:pPr algn="just" fontAlgn="base"/>
            <a:r>
              <a:rPr lang="en-US" altLang="zh-CN" sz="2540" strike="noStrike" noProof="1" dirty="0">
                <a:latin typeface="Times New Roman" panose="02020603050405020304" pitchFamily="16" charset="0"/>
                <a:ea typeface="黑体" panose="02010609060101010101" pitchFamily="2" charset="-122"/>
                <a:cs typeface="Times New Roman" panose="02020603050405020304" pitchFamily="16" charset="0"/>
              </a:rPr>
              <a:t>       3) </a:t>
            </a:r>
            <a:r>
              <a:rPr lang="en-US" altLang="zh-CN" sz="2540" strike="noStrike" noProof="1" dirty="0">
                <a:latin typeface="Times New Roman" panose="02020603050405020304" pitchFamily="16" charset="0"/>
                <a:ea typeface="黑体" panose="02010609060101010101" pitchFamily="2" charset="-122"/>
                <a:cs typeface="Times New Roman" panose="02020603050405020304" pitchFamily="16" charset="0"/>
                <a:sym typeface="+mn-ea"/>
              </a:rPr>
              <a:t>Probe of high-redshift universe, detection of the gamma-ray horizon</a:t>
            </a:r>
            <a:endParaRPr lang="zh-CN" altLang="zh-CN" sz="2540" strike="noStrike" noProof="1" dirty="0">
              <a:latin typeface="Times New Roman" panose="02020603050405020304" pitchFamily="16" charset="0"/>
              <a:ea typeface="黑体" panose="02010609060101010101" pitchFamily="2" charset="-122"/>
              <a:cs typeface="Times New Roman" panose="02020603050405020304" pitchFamily="16" charset="0"/>
            </a:endParaRPr>
          </a:p>
          <a:p>
            <a:pPr algn="just" fontAlgn="base"/>
            <a:endParaRPr lang="zh-CN" altLang="zh-CN" sz="2540" strike="noStrike" noProof="1" dirty="0">
              <a:latin typeface="Times New Roman" panose="02020603050405020304" pitchFamily="16" charset="0"/>
              <a:ea typeface="黑体" panose="02010609060101010101" pitchFamily="2" charset="-122"/>
              <a:cs typeface="Times New Roman" panose="02020603050405020304" pitchFamily="16" charset="0"/>
            </a:endParaRPr>
          </a:p>
          <a:p>
            <a:pPr marL="285750" indent="-285750" algn="just" fontAlgn="base">
              <a:buFont typeface="Wingdings" panose="05000000000000000000" pitchFamily="2" charset="2"/>
              <a:buChar char="u"/>
            </a:pPr>
            <a:r>
              <a:rPr lang="en-US" altLang="zh-CN" sz="2540" dirty="0">
                <a:latin typeface="Times New Roman" panose="02020603050405020304" pitchFamily="16" charset="0"/>
                <a:ea typeface="黑体" panose="02010609060101010101" pitchFamily="2" charset="-122"/>
                <a:cs typeface="Times New Roman" panose="02020603050405020304" pitchFamily="16" charset="0"/>
                <a:sym typeface="+mn-ea"/>
              </a:rPr>
              <a:t>Cosmic ray physics</a:t>
            </a:r>
            <a:endParaRPr lang="en-US" altLang="zh-CN" sz="2540" strike="noStrike" noProof="1" dirty="0">
              <a:latin typeface="Times New Roman" panose="02020603050405020304" pitchFamily="16" charset="0"/>
              <a:ea typeface="黑体" panose="02010609060101010101" pitchFamily="2" charset="-122"/>
              <a:cs typeface="Times New Roman" panose="02020603050405020304" pitchFamily="16" charset="0"/>
            </a:endParaRPr>
          </a:p>
          <a:p>
            <a:pPr lvl="0" algn="just" fontAlgn="base"/>
            <a:r>
              <a:rPr lang="en-US" altLang="zh-CN" sz="2540" dirty="0">
                <a:latin typeface="Times New Roman" panose="02020603050405020304" pitchFamily="16" charset="0"/>
                <a:ea typeface="黑体" panose="02010609060101010101" pitchFamily="2" charset="-122"/>
                <a:cs typeface="Times New Roman" panose="02020603050405020304" pitchFamily="16" charset="0"/>
                <a:sym typeface="+mn-ea"/>
              </a:rPr>
              <a:t>       1) Cosmic ray spectral measurements in a very wide energy band</a:t>
            </a:r>
            <a:endParaRPr lang="en-US" altLang="zh-CN" sz="2540" strike="noStrike" noProof="1" dirty="0">
              <a:latin typeface="Times New Roman" panose="02020603050405020304" pitchFamily="16" charset="0"/>
              <a:ea typeface="黑体" panose="02010609060101010101" pitchFamily="2" charset="-122"/>
              <a:cs typeface="Times New Roman" panose="02020603050405020304" pitchFamily="16" charset="0"/>
            </a:endParaRPr>
          </a:p>
          <a:p>
            <a:pPr lvl="0" algn="just" fontAlgn="base"/>
            <a:r>
              <a:rPr lang="en-US" altLang="zh-CN" sz="2540" dirty="0">
                <a:latin typeface="Times New Roman" panose="02020603050405020304" pitchFamily="16" charset="0"/>
                <a:ea typeface="黑体" panose="02010609060101010101" pitchFamily="2" charset="-122"/>
                <a:cs typeface="Times New Roman" panose="02020603050405020304" pitchFamily="16" charset="0"/>
                <a:sym typeface="+mn-ea"/>
              </a:rPr>
              <a:t>       2) pion bump of gamma-ray sources</a:t>
            </a:r>
            <a:endParaRPr lang="en-US" altLang="zh-CN" sz="2540" strike="noStrike" noProof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6" charset="0"/>
              <a:ea typeface="黑体" panose="02010609060101010101" pitchFamily="2" charset="-122"/>
              <a:cs typeface="Times New Roman" panose="02020603050405020304" pitchFamily="16" charset="0"/>
              <a:sym typeface="+mn-ea"/>
            </a:endParaRPr>
          </a:p>
        </p:txBody>
      </p:sp>
      <p:sp>
        <p:nvSpPr>
          <p:cNvPr id="13315" name="Text Box 5"/>
          <p:cNvSpPr txBox="1"/>
          <p:nvPr>
            <p:custDataLst>
              <p:tags r:id="rId1"/>
            </p:custDataLst>
          </p:nvPr>
        </p:nvSpPr>
        <p:spPr>
          <a:xfrm>
            <a:off x="304800" y="244475"/>
            <a:ext cx="11625263" cy="6629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Scientific goals</a:t>
            </a:r>
            <a:endParaRPr lang="en-US" altLang="zh-CN" sz="4000" b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122" name="灯片编号占位符 1"/>
          <p:cNvSpPr txBox="1">
            <a:spLocks noGrp="1"/>
          </p:cNvSpPr>
          <p:nvPr>
            <p:custDataLst>
              <p:tags r:id="rId2"/>
            </p:custDataLst>
          </p:nvPr>
        </p:nvSpPr>
        <p:spPr>
          <a:xfrm>
            <a:off x="11807825" y="6481763"/>
            <a:ext cx="312738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Times New Roman" panose="02020603050405020304" pitchFamily="16" charset="0"/>
                <a:ea typeface="宋体" panose="02010600030101010101" pitchFamily="2" charset="-122"/>
              </a:rPr>
            </a:fld>
            <a:endParaRPr lang="zh-CN" altLang="en-US" sz="1400" dirty="0">
              <a:latin typeface="Times New Roman" panose="02020603050405020304" pitchFamily="1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hqprint"/>
          <a:srcRect/>
          <a:stretch>
            <a:fillRect/>
          </a:stretch>
        </p:blipFill>
        <p:spPr bwMode="auto">
          <a:xfrm>
            <a:off x="741045" y="959485"/>
            <a:ext cx="4873625" cy="250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9"/>
          <p:cNvSpPr txBox="1"/>
          <p:nvPr/>
        </p:nvSpPr>
        <p:spPr>
          <a:xfrm>
            <a:off x="668162" y="3519428"/>
            <a:ext cx="4635358" cy="29438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zh-CN" sz="2000" b="1" dirty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Beam Test </a:t>
            </a:r>
            <a:r>
              <a:rPr lang="en-US" altLang="zh-CN" sz="2000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at </a:t>
            </a:r>
            <a:r>
              <a:rPr lang="en-US" altLang="zh-CN" sz="2000" b="1" dirty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CERN</a:t>
            </a:r>
            <a:r>
              <a:rPr lang="zh-CN" altLang="en-US" sz="2000" b="1" dirty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：</a:t>
            </a:r>
            <a:endParaRPr lang="en-US" altLang="zh-CN" sz="2000" b="1" dirty="0">
              <a:latin typeface="Trebuchet MS" panose="020B0603020202020204" pitchFamily="34" charset="0"/>
              <a:ea typeface="Microsoft YaHei UI" panose="020B0503020204020204" pitchFamily="34" charset="-122"/>
              <a:cs typeface="Trebuchet MS" panose="020B0603020202020204" pitchFamily="34" charset="0"/>
            </a:endParaRPr>
          </a:p>
          <a:p>
            <a:pPr marL="742950" lvl="1" indent="-28575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2023:</a:t>
            </a:r>
            <a:r>
              <a:rPr lang="zh-CN" altLang="en-US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 </a:t>
            </a: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Week37</a:t>
            </a:r>
            <a:r>
              <a:rPr lang="en-US" altLang="zh-CN" b="1" dirty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, </a:t>
            </a: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PS-T9</a:t>
            </a:r>
            <a:r>
              <a:rPr lang="zh-CN" altLang="en-US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 </a:t>
            </a: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(</a:t>
            </a:r>
            <a:r>
              <a:rPr lang="en-US" altLang="zh-CN" b="1" dirty="0" smtClean="0">
                <a:solidFill>
                  <a:srgbClr val="C00000"/>
                </a:solidFill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e-</a:t>
            </a: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)</a:t>
            </a:r>
            <a:endParaRPr lang="en-US" altLang="zh-CN" b="1" dirty="0" smtClean="0">
              <a:latin typeface="Trebuchet MS" panose="020B0603020202020204" pitchFamily="34" charset="0"/>
              <a:ea typeface="Microsoft YaHei UI" panose="020B0503020204020204" pitchFamily="34" charset="-122"/>
              <a:cs typeface="Trebuchet MS" panose="020B0603020202020204" pitchFamily="34" charset="0"/>
            </a:endParaRPr>
          </a:p>
          <a:p>
            <a:pPr marL="742950" lvl="1" indent="-28575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2023:</a:t>
            </a:r>
            <a:r>
              <a:rPr lang="zh-CN" altLang="en-US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 </a:t>
            </a: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Week40</a:t>
            </a:r>
            <a:r>
              <a:rPr lang="en-US" altLang="zh-CN" b="1" dirty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, </a:t>
            </a: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SPS-H8</a:t>
            </a:r>
            <a:r>
              <a:rPr lang="zh-CN" altLang="en-US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 </a:t>
            </a: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(</a:t>
            </a:r>
            <a:r>
              <a:rPr lang="en-US" altLang="zh-CN" b="1" dirty="0" smtClean="0">
                <a:solidFill>
                  <a:srgbClr val="C00000"/>
                </a:solidFill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ion</a:t>
            </a: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)</a:t>
            </a:r>
            <a:endParaRPr lang="en-US" altLang="zh-CN" b="1" dirty="0" smtClean="0">
              <a:latin typeface="Trebuchet MS" panose="020B0603020202020204" pitchFamily="34" charset="0"/>
              <a:ea typeface="Microsoft YaHei UI" panose="020B0503020204020204" pitchFamily="34" charset="-122"/>
              <a:cs typeface="Trebuchet MS" panose="020B0603020202020204" pitchFamily="34" charset="0"/>
            </a:endParaRPr>
          </a:p>
          <a:p>
            <a:pPr marL="742950" lvl="1" indent="-28575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2024:</a:t>
            </a:r>
            <a:r>
              <a:rPr lang="zh-CN" altLang="en-US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 </a:t>
            </a: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Week20,</a:t>
            </a:r>
            <a:r>
              <a:rPr lang="zh-CN" altLang="en-US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 </a:t>
            </a: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SPS-H2</a:t>
            </a:r>
            <a:r>
              <a:rPr lang="zh-CN" altLang="en-US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 </a:t>
            </a: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(</a:t>
            </a:r>
            <a:r>
              <a:rPr lang="en-US" altLang="zh-CN" b="1" dirty="0" smtClean="0">
                <a:solidFill>
                  <a:srgbClr val="C00000"/>
                </a:solidFill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e-/p</a:t>
            </a: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)</a:t>
            </a:r>
            <a:endParaRPr lang="en-US" altLang="zh-CN" b="1" dirty="0" smtClean="0">
              <a:latin typeface="Trebuchet MS" panose="020B0603020202020204" pitchFamily="34" charset="0"/>
              <a:ea typeface="Microsoft YaHei UI" panose="020B0503020204020204" pitchFamily="34" charset="-122"/>
              <a:cs typeface="Trebuchet MS" panose="020B0603020202020204" pitchFamily="34" charset="0"/>
            </a:endParaRPr>
          </a:p>
          <a:p>
            <a:pPr marL="742950" lvl="1" indent="-28575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2024:</a:t>
            </a:r>
            <a:r>
              <a:rPr lang="zh-CN" altLang="en-US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 </a:t>
            </a: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Week21,</a:t>
            </a:r>
            <a:r>
              <a:rPr lang="zh-CN" altLang="en-US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 </a:t>
            </a: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PS-T9</a:t>
            </a:r>
            <a:r>
              <a:rPr lang="zh-CN" altLang="en-US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 </a:t>
            </a: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(</a:t>
            </a:r>
            <a:r>
              <a:rPr lang="en-US" altLang="zh-CN" b="1" dirty="0" err="1" smtClean="0">
                <a:solidFill>
                  <a:srgbClr val="C00000"/>
                </a:solidFill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γ</a:t>
            </a:r>
            <a:r>
              <a:rPr lang="en-US" altLang="zh-CN" b="1" dirty="0" smtClean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)</a:t>
            </a:r>
            <a:endParaRPr lang="en-US" altLang="zh-CN" b="1" dirty="0">
              <a:latin typeface="Trebuchet MS" panose="020B0603020202020204" pitchFamily="34" charset="0"/>
              <a:ea typeface="Microsoft YaHei UI" panose="020B0503020204020204" pitchFamily="34" charset="-122"/>
              <a:cs typeface="Trebuchet MS" panose="020B0603020202020204" pitchFamily="34" charset="0"/>
            </a:endParaRPr>
          </a:p>
          <a:p>
            <a:pPr marL="285750" lvl="1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zh-CN" sz="2000" b="1" dirty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status for prototype</a:t>
            </a:r>
            <a:r>
              <a:rPr lang="zh-CN" altLang="en-US" sz="2000" b="1" dirty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：</a:t>
            </a:r>
            <a:endParaRPr lang="en-US" altLang="zh-CN" sz="2000" b="1" dirty="0">
              <a:latin typeface="Trebuchet MS" panose="020B0603020202020204" pitchFamily="34" charset="0"/>
              <a:ea typeface="Microsoft YaHei UI" panose="020B0503020204020204" pitchFamily="34" charset="-122"/>
              <a:cs typeface="Trebuchet MS" panose="020B0603020202020204" pitchFamily="34" charset="0"/>
            </a:endParaRPr>
          </a:p>
          <a:p>
            <a:pPr marL="742950" lvl="1" indent="-28575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ACD (pile + long strip)</a:t>
            </a:r>
            <a:endParaRPr lang="en-US" altLang="zh-CN" b="1" dirty="0">
              <a:latin typeface="Trebuchet MS" panose="020B0603020202020204" pitchFamily="34" charset="0"/>
              <a:ea typeface="Microsoft YaHei UI" panose="020B0503020204020204" pitchFamily="34" charset="-122"/>
              <a:cs typeface="Trebuchet MS" panose="020B0603020202020204" pitchFamily="34" charset="0"/>
            </a:endParaRPr>
          </a:p>
          <a:p>
            <a:pPr marL="742950" lvl="1" indent="-28575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STED (Silicon + </a:t>
            </a:r>
            <a:r>
              <a:rPr lang="en-US" altLang="zh-CN" b="1" dirty="0" err="1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CsI</a:t>
            </a:r>
            <a:r>
              <a:rPr lang="en-US" altLang="zh-CN" b="1" dirty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)</a:t>
            </a:r>
            <a:endParaRPr lang="en-US" altLang="zh-CN" b="1" dirty="0">
              <a:latin typeface="Trebuchet MS" panose="020B0603020202020204" pitchFamily="34" charset="0"/>
              <a:ea typeface="Microsoft YaHei UI" panose="020B0503020204020204" pitchFamily="34" charset="-122"/>
              <a:cs typeface="Trebuchet MS" panose="020B0603020202020204" pitchFamily="34" charset="0"/>
            </a:endParaRPr>
          </a:p>
          <a:p>
            <a:pPr marL="742950" lvl="1" indent="-285750" algn="just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Trebuchet MS" panose="020B0603020202020204" pitchFamily="34" charset="0"/>
                <a:ea typeface="Microsoft YaHei UI" panose="020B0503020204020204" pitchFamily="34" charset="-122"/>
                <a:cs typeface="Trebuchet MS" panose="020B0603020202020204" pitchFamily="34" charset="0"/>
              </a:rPr>
              <a:t>HEIC (3D pixel + long bar)</a:t>
            </a:r>
            <a:endParaRPr lang="en-US" altLang="zh-CN" b="1" dirty="0">
              <a:latin typeface="Trebuchet MS" panose="020B0603020202020204" pitchFamily="34" charset="0"/>
              <a:ea typeface="Microsoft YaHei UI" panose="020B0503020204020204" pitchFamily="34" charset="-122"/>
              <a:cs typeface="Trebuchet MS" panose="020B0603020202020204" pitchFamily="34" charset="0"/>
            </a:endParaRPr>
          </a:p>
        </p:txBody>
      </p:sp>
      <p:pic>
        <p:nvPicPr>
          <p:cNvPr id="11" name="Picture 1" descr="http://www.kdocs.cn/api/v3/office/copy/L09sQURpejBGZHRrK3NNKzZrYmVMbjY3WlVFV0tjNW1LV0V2c3RwdEUzbjE5WXVaVXIyWlo1M2VYRXRzVGFvOW9qNE9JNTd6UlcxUUVKMGtYNENlL0FZNnJoQ1ZaSDgzZDFSOWJOc3FnVWhHaUd5V3hNTlJIQWpQVEtDK0o2bGRTbmJBb3FodWJ2NXVYMDRkSWVZVHBiTmJMYVE3cjVvU3U3cTlaMlRoWXlrYlIwM3JTdGVURmx4bWdWdXhyMkN2VXhRa0F0QlB2ZDVjMCtqUFpKQ0x4ZU5HT1NlWSt3RXNRSzRneE9BR3pCNUl5dDdBa1N1UVdCektUUTRBdEtSOGRtRzliTGZlL2FJPQ==/attach/object/21f69c85426851fe5cc7c8777a2d98ec2ef52e20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255" y="3521075"/>
            <a:ext cx="4795520" cy="253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5" name="Text Box 5"/>
          <p:cNvSpPr txBox="1"/>
          <p:nvPr/>
        </p:nvSpPr>
        <p:spPr>
          <a:xfrm>
            <a:off x="304800" y="244475"/>
            <a:ext cx="11625263" cy="6629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chemeClr val="tx1"/>
                </a:solidFill>
                <a:latin typeface="Trebuchet MS" panose="020B0603020202020204" pitchFamily="34" charset="0"/>
                <a:ea typeface="黑体" panose="02010609060101010101" pitchFamily="2" charset="-122"/>
              </a:rPr>
              <a:t>Beam tests of prototype at CERN</a:t>
            </a:r>
            <a:endParaRPr lang="en-US" altLang="zh-CN" sz="4000" b="1" dirty="0">
              <a:solidFill>
                <a:schemeClr val="tx1"/>
              </a:solidFill>
              <a:latin typeface="Trebuchet MS" panose="020B0603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7" name="图片 6" descr="4029173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255" y="907415"/>
            <a:ext cx="4795520" cy="2560320"/>
          </a:xfrm>
          <a:prstGeom prst="rect">
            <a:avLst/>
          </a:prstGeom>
        </p:spPr>
      </p:pic>
      <p:sp>
        <p:nvSpPr>
          <p:cNvPr id="5122" name="灯片编号占位符 1"/>
          <p:cNvSpPr txBox="1">
            <a:spLocks noGrp="1"/>
          </p:cNvSpPr>
          <p:nvPr>
            <p:custDataLst>
              <p:tags r:id="rId4"/>
            </p:custDataLst>
          </p:nvPr>
        </p:nvSpPr>
        <p:spPr>
          <a:xfrm>
            <a:off x="11807825" y="6481763"/>
            <a:ext cx="312738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pPr algn="ctr"/>
            <a:fld id="{9A0DB2DC-4C9A-4742-B13C-FB6460FD3503}" type="slidenum">
              <a:rPr lang="zh-CN" altLang="en-US" sz="1400" dirty="0">
                <a:latin typeface="Times New Roman" panose="02020603050405020304" pitchFamily="16" charset="0"/>
                <a:ea typeface="宋体" panose="02010600030101010101" pitchFamily="2" charset="-122"/>
              </a:rPr>
            </a:fld>
            <a:endParaRPr lang="zh-CN" altLang="en-US" sz="1400" dirty="0">
              <a:latin typeface="Times New Roman" panose="02020603050405020304" pitchFamily="16" charset="0"/>
              <a:ea typeface="宋体" panose="02010600030101010101" pitchFamily="2" charset="-122"/>
            </a:endParaRPr>
          </a:p>
        </p:txBody>
      </p:sp>
      <p:sp>
        <p:nvSpPr>
          <p:cNvPr id="10" name="内容占位符 1"/>
          <p:cNvSpPr txBox="1"/>
          <p:nvPr/>
        </p:nvSpPr>
        <p:spPr>
          <a:xfrm>
            <a:off x="4566285" y="6129020"/>
            <a:ext cx="7115810" cy="4914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" indent="0" algn="ctr">
              <a:lnSpc>
                <a:spcPct val="100000"/>
              </a:lnSpc>
              <a:buClr>
                <a:srgbClr val="292934"/>
              </a:buClr>
              <a:buNone/>
            </a:pPr>
            <a:r>
              <a:rPr lang="en-US" sz="2200" dirty="0" smtClean="0">
                <a:solidFill>
                  <a:srgbClr val="1300F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pathfinder (1% VLAST) will be launched in 2026!</a:t>
            </a:r>
            <a:endParaRPr lang="en-US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19.xml><?xml version="1.0" encoding="utf-8"?>
<p:tagLst xmlns:p="http://schemas.openxmlformats.org/presentationml/2006/main">
  <p:tag name="KSO_WM_BEAUTIFY_FLAG" val=""/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2.xml><?xml version="1.0" encoding="utf-8"?>
<p:tagLst xmlns:p="http://schemas.openxmlformats.org/presentationml/2006/main">
  <p:tag name="KSO_WM_DIAGRAM_VIRTUALLY_FRAME" val="{&quot;height&quot;:436,&quot;left&quot;:41.9,&quot;top&quot;:86.9,&quot;width&quot;:912.45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SLIDE_MODEL_TYPE" val="cover"/>
</p:tagLst>
</file>

<file path=ppt/tags/tag27.xml><?xml version="1.0" encoding="utf-8"?>
<p:tagLst xmlns:p="http://schemas.openxmlformats.org/presentationml/2006/main">
  <p:tag name="KSO_WM_BEAUTIFY_FLAG" val=""/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DIAGRAM_VIRTUALLY_FRAME" val="{&quot;height&quot;:436,&quot;left&quot;:41.9,&quot;top&quot;:86.9,&quot;width&quot;:912.45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SLIDE_MODEL_TYPE" val="cover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DIAGRAM_VIRTUALLY_FRAME" val="{&quot;height&quot;:436,&quot;left&quot;:41.9,&quot;top&quot;:86.9,&quot;width&quot;:912.45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UNIT_TABLE_BEAUTIFY" val="smartTable{8bd1a49c-3b33-4517-80dc-dd5cc13b554f}"/>
  <p:tag name="KSO_WM_BEAUTIFY_FLAG" val=""/>
  <p:tag name="TABLE_ENDDRAG_ORIGIN_RECT" val="695*229"/>
  <p:tag name="TABLE_ENDDRAG_RECT" val="139*305*695*229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COMMONDATA" val="eyJoZGlkIjoiZmU1OTNhZmNjNWMyYjkwNzliZGNkYzJkOWEzYzRkY2MifQ=="/>
  <p:tag name="KSO_WPP_MARK_KEY" val="c09cf998-bdfa-43ae-a8b8-39a8c07eae86"/>
</p:tagLst>
</file>

<file path=ppt/tags/tag6.xml><?xml version="1.0" encoding="utf-8"?>
<p:tagLst xmlns:p="http://schemas.openxmlformats.org/presentationml/2006/main">
  <p:tag name="KSO_WM_SLIDE_MODEL_TYPE" val="cover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3123</Words>
  <Application>WPS 演示</Application>
  <PresentationFormat/>
  <Paragraphs>219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7" baseType="lpstr">
      <vt:lpstr>Arial</vt:lpstr>
      <vt:lpstr>宋体</vt:lpstr>
      <vt:lpstr>Wingdings</vt:lpstr>
      <vt:lpstr>Times New Roman</vt:lpstr>
      <vt:lpstr>Noto Sans CJK SC Regular</vt:lpstr>
      <vt:lpstr>Calibri</vt:lpstr>
      <vt:lpstr>等线</vt:lpstr>
      <vt:lpstr>微软雅黑</vt:lpstr>
      <vt:lpstr>Trebuchet MS</vt:lpstr>
      <vt:lpstr>黑体</vt:lpstr>
      <vt:lpstr>MS PGothic</vt:lpstr>
      <vt:lpstr>Wingdings</vt:lpstr>
      <vt:lpstr>Helvetica</vt:lpstr>
      <vt:lpstr>Arial Unicode MS</vt:lpstr>
      <vt:lpstr>等线 Light</vt:lpstr>
      <vt:lpstr>Cambria Math</vt:lpstr>
      <vt:lpstr>Microsoft YaHei UI</vt:lpstr>
      <vt:lpstr>Segoe Print</vt:lpstr>
      <vt:lpstr>Microsoft YaHei UI</vt:lpstr>
      <vt:lpstr>DejaVu Sans</vt:lpstr>
      <vt:lpstr>Times New Roman Bold</vt:lpstr>
      <vt:lpstr>Heiti SC Medium</vt:lpstr>
      <vt:lpstr>仿宋_GB2312</vt:lpstr>
      <vt:lpstr>仿宋</vt:lpstr>
      <vt:lpstr>Symbol</vt:lpstr>
      <vt:lpstr>BatangChe</vt:lpstr>
      <vt:lpstr>Office 主题​​</vt:lpstr>
      <vt:lpstr>Visio.Drawing.11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袁强</cp:lastModifiedBy>
  <cp:revision>102</cp:revision>
  <dcterms:created xsi:type="dcterms:W3CDTF">2018-08-28T14:16:00Z</dcterms:created>
  <dcterms:modified xsi:type="dcterms:W3CDTF">2025-09-16T14:22:03Z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2052-12.1.0.22215</vt:lpwstr>
  </property>
  <property fmtid="{D5CDD505-2E9C-101B-9397-08002B2CF9AE}" pid="3" name="ICV">
    <vt:lpwstr>A0C00F693C5F41D482B1EAD02D21F7C7</vt:lpwstr>
  </property>
</Properties>
</file>