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emf" ContentType="image/x-emf"/>
  <Default Extension="gif" ContentType="image/gif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colors3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drawing3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60" r:id="rId3"/>
  </p:sldMasterIdLst>
  <p:notesMasterIdLst>
    <p:notesMasterId r:id="rId5"/>
  </p:notesMasterIdLst>
  <p:sldIdLst>
    <p:sldId id="320" r:id="rId4"/>
    <p:sldId id="1452" r:id="rId6"/>
    <p:sldId id="1453" r:id="rId7"/>
    <p:sldId id="1454" r:id="rId8"/>
    <p:sldId id="1455" r:id="rId9"/>
    <p:sldId id="1456" r:id="rId10"/>
    <p:sldId id="1457" r:id="rId11"/>
    <p:sldId id="1458" r:id="rId12"/>
    <p:sldId id="1459" r:id="rId13"/>
    <p:sldId id="1460" r:id="rId14"/>
    <p:sldId id="1461" r:id="rId15"/>
    <p:sldId id="1462" r:id="rId16"/>
    <p:sldId id="1463" r:id="rId17"/>
    <p:sldId id="330" r:id="rId18"/>
    <p:sldId id="1465" r:id="rId19"/>
    <p:sldId id="1466" r:id="rId20"/>
    <p:sldId id="1467" r:id="rId21"/>
    <p:sldId id="1468" r:id="rId22"/>
    <p:sldId id="1471" r:id="rId23"/>
    <p:sldId id="1470" r:id="rId24"/>
    <p:sldId id="1464" r:id="rId25"/>
    <p:sldId id="1472" r:id="rId26"/>
    <p:sldId id="1473" r:id="rId27"/>
    <p:sldId id="1474" r:id="rId28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958"/>
    <p:restoredTop sz="80982" autoAdjust="0"/>
  </p:normalViewPr>
  <p:slideViewPr>
    <p:cSldViewPr snapToGrid="0">
      <p:cViewPr varScale="1">
        <p:scale>
          <a:sx n="81" d="100"/>
          <a:sy n="81" d="100"/>
        </p:scale>
        <p:origin x="-71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2" Type="http://schemas.openxmlformats.org/officeDocument/2006/relationships/tags" Target="tags/tag1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diagrams/_rels/data3.xml.rels><?xml version="1.0" encoding="UTF-8" standalone="yes"?>
<Relationships xmlns="http://schemas.openxmlformats.org/package/2006/relationships"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diagrams/_rels/drawing3.xml.rels><?xml version="1.0" encoding="UTF-8" standalone="yes"?>
<Relationships xmlns="http://schemas.openxmlformats.org/package/2006/relationships"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#1">
  <dgm:title val=""/>
  <dgm:desc val=""/>
  <dgm:catLst>
    <dgm:cat type="accent1" pri="11100"/>
  </dgm:catLst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405E63-A20B-411E-96D4-CB5981908E7D}" type="doc">
      <dgm:prSet loTypeId="urn:microsoft.com/office/officeart/2008/layout/PictureStrips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zh-CN" altLang="en-US"/>
        </a:p>
      </dgm:t>
    </dgm:pt>
    <dgm:pt modelId="{627786D9-2DAD-44A3-85F9-7F1D6FBA0508}">
      <dgm:prSet phldrT="[文本]" custT="1"/>
      <dgm:spPr/>
      <dgm:t>
        <a:bodyPr/>
        <a:lstStyle/>
        <a:p>
          <a:r>
            <a:rPr lang="en-US" altLang="zh-CN" sz="1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Supernova</a:t>
          </a:r>
          <a:r>
            <a:rPr lang="zh-CN" altLang="en-US" sz="1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 </a:t>
          </a:r>
          <a:r>
            <a:rPr lang="en-US" altLang="zh-CN" sz="1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Explosion</a:t>
          </a:r>
          <a:r>
            <a:rPr lang="zh-CN" altLang="en-US" sz="1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 </a:t>
          </a:r>
          <a:r>
            <a:rPr lang="en-US" altLang="zh-CN" sz="1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Mechanisms</a:t>
          </a:r>
          <a:endParaRPr lang="zh-CN" altLang="en-US" sz="1600" b="1" dirty="0">
            <a:solidFill>
              <a:srgbClr val="0000FF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D1F07CF-8189-4E95-804C-F806AE1C438E}" cxnId="{3AF71E4C-2AA7-4A6E-A685-3B1C7300171F}" type="parTrans">
      <dgm:prSet/>
      <dgm:spPr/>
      <dgm:t>
        <a:bodyPr/>
        <a:lstStyle/>
        <a:p>
          <a:endParaRPr lang="zh-CN" altLang="en-US" sz="2000" b="1">
            <a:solidFill>
              <a:srgbClr val="0000FF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40F95CD-FE1D-4051-A6D4-67C824D0B699}" cxnId="{3AF71E4C-2AA7-4A6E-A685-3B1C7300171F}" type="sibTrans">
      <dgm:prSet/>
      <dgm:spPr/>
      <dgm:t>
        <a:bodyPr/>
        <a:lstStyle/>
        <a:p>
          <a:endParaRPr lang="zh-CN" altLang="en-US" sz="2000" b="1">
            <a:solidFill>
              <a:srgbClr val="0000FF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DF752D02-7997-4E14-9164-90AFC7E57253}">
      <dgm:prSet phldrT="[文本]" custT="1"/>
      <dgm:spPr/>
      <dgm:t>
        <a:bodyPr/>
        <a:lstStyle/>
        <a:p>
          <a:r>
            <a:rPr lang="en-US" altLang="zh-CN" sz="1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Heavy-element</a:t>
          </a:r>
          <a:r>
            <a:rPr lang="zh-CN" altLang="en-US" sz="1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 </a:t>
          </a:r>
          <a:r>
            <a:rPr lang="en-US" altLang="zh-CN" sz="1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Formation</a:t>
          </a:r>
          <a:r>
            <a:rPr lang="zh-CN" altLang="en-US" sz="1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 </a:t>
          </a:r>
          <a:r>
            <a:rPr lang="en-US" altLang="zh-CN" sz="1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and</a:t>
          </a:r>
          <a:r>
            <a:rPr lang="zh-CN" altLang="en-US" sz="1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 </a:t>
          </a:r>
          <a:r>
            <a:rPr lang="en-US" altLang="zh-CN" sz="1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Evolution</a:t>
          </a:r>
          <a:endParaRPr lang="zh-CN" altLang="en-US" sz="1600" b="1" dirty="0">
            <a:solidFill>
              <a:srgbClr val="0000FF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3B9A8CA3-96AA-45DD-8A1C-9DF4F31A7F5E}" cxnId="{33FA5847-C1E7-41D4-BF2F-862B48A9C909}" type="parTrans">
      <dgm:prSet/>
      <dgm:spPr/>
      <dgm:t>
        <a:bodyPr/>
        <a:lstStyle/>
        <a:p>
          <a:endParaRPr lang="zh-CN" altLang="en-US" sz="2000" b="1">
            <a:solidFill>
              <a:srgbClr val="0000FF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2813DE8-F25B-4545-B0D6-49C1C134A975}" cxnId="{33FA5847-C1E7-41D4-BF2F-862B48A9C909}" type="sibTrans">
      <dgm:prSet/>
      <dgm:spPr/>
      <dgm:t>
        <a:bodyPr/>
        <a:lstStyle/>
        <a:p>
          <a:endParaRPr lang="zh-CN" altLang="en-US" sz="2000" b="1">
            <a:solidFill>
              <a:srgbClr val="0000FF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D966144-EF9A-418C-8D24-1992828C7AFD}">
      <dgm:prSet phldrT="[文本]" custT="1"/>
      <dgm:spPr/>
      <dgm:t>
        <a:bodyPr/>
        <a:lstStyle/>
        <a:p>
          <a:r>
            <a:rPr lang="en-US" altLang="zh-CN" sz="1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Cosmic-ray Origin</a:t>
          </a:r>
          <a:endParaRPr lang="zh-CN" altLang="en-US" sz="1600" b="1" dirty="0">
            <a:solidFill>
              <a:srgbClr val="0000FF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D6E775CD-F687-4E5E-9C05-251AD15B92E5}" cxnId="{FB43B536-FFBC-4E7A-B04B-8BB928941183}" type="parTrans">
      <dgm:prSet/>
      <dgm:spPr/>
      <dgm:t>
        <a:bodyPr/>
        <a:lstStyle/>
        <a:p>
          <a:endParaRPr lang="zh-CN" altLang="en-US" sz="2000" b="1">
            <a:solidFill>
              <a:srgbClr val="0000FF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B50DD388-0B85-4F8F-9BD2-A5177CCC5CBE}" cxnId="{FB43B536-FFBC-4E7A-B04B-8BB928941183}" type="sibTrans">
      <dgm:prSet/>
      <dgm:spPr/>
      <dgm:t>
        <a:bodyPr/>
        <a:lstStyle/>
        <a:p>
          <a:endParaRPr lang="zh-CN" altLang="en-US" sz="2000" b="1">
            <a:solidFill>
              <a:srgbClr val="0000FF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8230F98-0E07-469C-AA66-9F0C303EC052}" type="pres">
      <dgm:prSet presAssocID="{90405E63-A20B-411E-96D4-CB5981908E7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1E533EA9-F945-4AD1-B665-15B13A82A5CA}" type="pres">
      <dgm:prSet presAssocID="{627786D9-2DAD-44A3-85F9-7F1D6FBA0508}" presName="composite" presStyleCnt="0"/>
      <dgm:spPr/>
    </dgm:pt>
    <dgm:pt modelId="{B9621093-997E-4AB8-BBF5-350FDCC14950}" type="pres">
      <dgm:prSet presAssocID="{627786D9-2DAD-44A3-85F9-7F1D6FBA0508}" presName="rect1" presStyleLbl="trAlignAcc1" presStyleIdx="0" presStyleCnt="3" custScaleX="102018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D1C17AE-B7FA-4329-8C36-BE6FD7B44D42}" type="pres">
      <dgm:prSet presAssocID="{627786D9-2DAD-44A3-85F9-7F1D6FBA0508}" presName="rect2" presStyleLbl="fgImgPlace1" presStyleIdx="0" presStyleCnt="3"/>
      <dgm:spPr/>
    </dgm:pt>
    <dgm:pt modelId="{0EF54550-EE04-485D-9161-BFF233E51088}" type="pres">
      <dgm:prSet presAssocID="{C40F95CD-FE1D-4051-A6D4-67C824D0B699}" presName="sibTrans" presStyleCnt="0"/>
      <dgm:spPr/>
    </dgm:pt>
    <dgm:pt modelId="{1DA0CE08-470D-4BDF-A6EC-4C5861939565}" type="pres">
      <dgm:prSet presAssocID="{DF752D02-7997-4E14-9164-90AFC7E57253}" presName="composite" presStyleCnt="0"/>
      <dgm:spPr/>
    </dgm:pt>
    <dgm:pt modelId="{32070B93-C2E9-43ED-8B3D-F3D0D9C4900F}" type="pres">
      <dgm:prSet presAssocID="{DF752D02-7997-4E14-9164-90AFC7E57253}" presName="rect1" presStyleLbl="tr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8CAE792-B3B9-4364-B6AC-A5EC617CE945}" type="pres">
      <dgm:prSet presAssocID="{DF752D02-7997-4E14-9164-90AFC7E57253}" presName="rect2" presStyleLbl="fgImgPlace1" presStyleIdx="1" presStyleCnt="3"/>
      <dgm:spPr/>
    </dgm:pt>
    <dgm:pt modelId="{AABCEE25-0D6F-46D0-8BC2-4CF5B7C76157}" type="pres">
      <dgm:prSet presAssocID="{92813DE8-F25B-4545-B0D6-49C1C134A975}" presName="sibTrans" presStyleCnt="0"/>
      <dgm:spPr/>
    </dgm:pt>
    <dgm:pt modelId="{BFBD1157-584B-41F3-8B73-854AE4DB02E2}" type="pres">
      <dgm:prSet presAssocID="{8D966144-EF9A-418C-8D24-1992828C7AFD}" presName="composite" presStyleCnt="0"/>
      <dgm:spPr/>
    </dgm:pt>
    <dgm:pt modelId="{4A417501-0BA9-4CC1-8509-4C90BF4A61FE}" type="pres">
      <dgm:prSet presAssocID="{8D966144-EF9A-418C-8D24-1992828C7AFD}" presName="rect1" presStyleLbl="tr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E3BEDC2-68CB-486C-9753-31A390CE5DAF}" type="pres">
      <dgm:prSet presAssocID="{8D966144-EF9A-418C-8D24-1992828C7AFD}" presName="rect2" presStyleLbl="fgImgPlace1" presStyleIdx="2" presStyleCnt="3"/>
      <dgm:spPr/>
    </dgm:pt>
  </dgm:ptLst>
  <dgm:cxnLst>
    <dgm:cxn modelId="{BBCB6BE8-3E77-42E1-84AD-394AC49735D2}" type="presOf" srcId="{8D966144-EF9A-418C-8D24-1992828C7AFD}" destId="{4A417501-0BA9-4CC1-8509-4C90BF4A61FE}" srcOrd="0" destOrd="0" presId="urn:microsoft.com/office/officeart/2008/layout/PictureStrips"/>
    <dgm:cxn modelId="{B10A2FA8-4F98-4C70-AFB0-E85B26221791}" type="presOf" srcId="{627786D9-2DAD-44A3-85F9-7F1D6FBA0508}" destId="{B9621093-997E-4AB8-BBF5-350FDCC14950}" srcOrd="0" destOrd="0" presId="urn:microsoft.com/office/officeart/2008/layout/PictureStrips"/>
    <dgm:cxn modelId="{33FA5847-C1E7-41D4-BF2F-862B48A9C909}" srcId="{90405E63-A20B-411E-96D4-CB5981908E7D}" destId="{DF752D02-7997-4E14-9164-90AFC7E57253}" srcOrd="1" destOrd="0" parTransId="{3B9A8CA3-96AA-45DD-8A1C-9DF4F31A7F5E}" sibTransId="{92813DE8-F25B-4545-B0D6-49C1C134A975}"/>
    <dgm:cxn modelId="{A92B6590-1B1F-4408-99EF-D59FDDA6E0D3}" type="presOf" srcId="{90405E63-A20B-411E-96D4-CB5981908E7D}" destId="{08230F98-0E07-469C-AA66-9F0C303EC052}" srcOrd="0" destOrd="0" presId="urn:microsoft.com/office/officeart/2008/layout/PictureStrips"/>
    <dgm:cxn modelId="{74AAE7CC-5CBB-4B4E-B376-E9D737FA6442}" type="presOf" srcId="{DF752D02-7997-4E14-9164-90AFC7E57253}" destId="{32070B93-C2E9-43ED-8B3D-F3D0D9C4900F}" srcOrd="0" destOrd="0" presId="urn:microsoft.com/office/officeart/2008/layout/PictureStrips"/>
    <dgm:cxn modelId="{FB43B536-FFBC-4E7A-B04B-8BB928941183}" srcId="{90405E63-A20B-411E-96D4-CB5981908E7D}" destId="{8D966144-EF9A-418C-8D24-1992828C7AFD}" srcOrd="2" destOrd="0" parTransId="{D6E775CD-F687-4E5E-9C05-251AD15B92E5}" sibTransId="{B50DD388-0B85-4F8F-9BD2-A5177CCC5CBE}"/>
    <dgm:cxn modelId="{3AF71E4C-2AA7-4A6E-A685-3B1C7300171F}" srcId="{90405E63-A20B-411E-96D4-CB5981908E7D}" destId="{627786D9-2DAD-44A3-85F9-7F1D6FBA0508}" srcOrd="0" destOrd="0" parTransId="{CD1F07CF-8189-4E95-804C-F806AE1C438E}" sibTransId="{C40F95CD-FE1D-4051-A6D4-67C824D0B699}"/>
    <dgm:cxn modelId="{2A04D437-ACD0-49FA-9E8F-2C873B79065A}" type="presParOf" srcId="{08230F98-0E07-469C-AA66-9F0C303EC052}" destId="{1E533EA9-F945-4AD1-B665-15B13A82A5CA}" srcOrd="0" destOrd="0" presId="urn:microsoft.com/office/officeart/2008/layout/PictureStrips"/>
    <dgm:cxn modelId="{8E6ECB9A-B957-4C75-BD36-1CBA0F5FD7CF}" type="presParOf" srcId="{1E533EA9-F945-4AD1-B665-15B13A82A5CA}" destId="{B9621093-997E-4AB8-BBF5-350FDCC14950}" srcOrd="0" destOrd="0" presId="urn:microsoft.com/office/officeart/2008/layout/PictureStrips"/>
    <dgm:cxn modelId="{98C1EC4A-63DE-411A-BE9E-FAC97E56C35C}" type="presParOf" srcId="{1E533EA9-F945-4AD1-B665-15B13A82A5CA}" destId="{CD1C17AE-B7FA-4329-8C36-BE6FD7B44D42}" srcOrd="1" destOrd="0" presId="urn:microsoft.com/office/officeart/2008/layout/PictureStrips"/>
    <dgm:cxn modelId="{F6F4FA12-872E-46ED-BD3A-078BB1690BFB}" type="presParOf" srcId="{08230F98-0E07-469C-AA66-9F0C303EC052}" destId="{0EF54550-EE04-485D-9161-BFF233E51088}" srcOrd="1" destOrd="0" presId="urn:microsoft.com/office/officeart/2008/layout/PictureStrips"/>
    <dgm:cxn modelId="{9DD592B5-D835-4463-A80C-D018290D5B0C}" type="presParOf" srcId="{08230F98-0E07-469C-AA66-9F0C303EC052}" destId="{1DA0CE08-470D-4BDF-A6EC-4C5861939565}" srcOrd="2" destOrd="0" presId="urn:microsoft.com/office/officeart/2008/layout/PictureStrips"/>
    <dgm:cxn modelId="{8AD3510A-0354-4AC3-A58A-8F3834D05DD9}" type="presParOf" srcId="{1DA0CE08-470D-4BDF-A6EC-4C5861939565}" destId="{32070B93-C2E9-43ED-8B3D-F3D0D9C4900F}" srcOrd="0" destOrd="0" presId="urn:microsoft.com/office/officeart/2008/layout/PictureStrips"/>
    <dgm:cxn modelId="{489B2449-301D-4307-9A76-15383A946EDE}" type="presParOf" srcId="{1DA0CE08-470D-4BDF-A6EC-4C5861939565}" destId="{18CAE792-B3B9-4364-B6AC-A5EC617CE945}" srcOrd="1" destOrd="0" presId="urn:microsoft.com/office/officeart/2008/layout/PictureStrips"/>
    <dgm:cxn modelId="{41A915DE-34C2-485D-BDC2-3ADB0970D929}" type="presParOf" srcId="{08230F98-0E07-469C-AA66-9F0C303EC052}" destId="{AABCEE25-0D6F-46D0-8BC2-4CF5B7C76157}" srcOrd="3" destOrd="0" presId="urn:microsoft.com/office/officeart/2008/layout/PictureStrips"/>
    <dgm:cxn modelId="{BF891786-3611-4A74-AF40-C5402850D091}" type="presParOf" srcId="{08230F98-0E07-469C-AA66-9F0C303EC052}" destId="{BFBD1157-584B-41F3-8B73-854AE4DB02E2}" srcOrd="4" destOrd="0" presId="urn:microsoft.com/office/officeart/2008/layout/PictureStrips"/>
    <dgm:cxn modelId="{7B1B1665-2597-4D72-905A-07C542411287}" type="presParOf" srcId="{BFBD1157-584B-41F3-8B73-854AE4DB02E2}" destId="{4A417501-0BA9-4CC1-8509-4C90BF4A61FE}" srcOrd="0" destOrd="0" presId="urn:microsoft.com/office/officeart/2008/layout/PictureStrips"/>
    <dgm:cxn modelId="{39A3F674-F5BA-4F10-A04D-10461052527B}" type="presParOf" srcId="{BFBD1157-584B-41F3-8B73-854AE4DB02E2}" destId="{EE3BEDC2-68CB-486C-9753-31A390CE5DAF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0405E63-A20B-411E-96D4-CB5981908E7D}" type="doc">
      <dgm:prSet loTypeId="urn:microsoft.com/office/officeart/2008/layout/PictureStrips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zh-CN" altLang="en-US"/>
        </a:p>
      </dgm:t>
    </dgm:pt>
    <dgm:pt modelId="{627786D9-2DAD-44A3-85F9-7F1D6FBA0508}">
      <dgm:prSet phldrT="[文本]" custT="1"/>
      <dgm:spPr/>
      <dgm:t>
        <a:bodyPr/>
        <a:lstStyle/>
        <a:p>
          <a:r>
            <a:rPr lang="en-US" altLang="zh-CN" sz="1600" b="1" dirty="0" smtClean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New </a:t>
          </a:r>
          <a:r>
            <a:rPr lang="en-US" altLang="zh-CN" sz="1600" b="1" dirty="0" err="1" smtClean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MeV</a:t>
          </a:r>
          <a:r>
            <a:rPr lang="en-US" altLang="zh-CN" sz="1600" b="1" dirty="0" smtClean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  sources:  </a:t>
          </a:r>
          <a:r>
            <a:rPr lang="zh-CN" altLang="en-US" sz="1600" b="1" baseline="0" dirty="0" smtClean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 </a:t>
          </a:r>
          <a:r>
            <a:rPr lang="en-US" altLang="zh-CN" sz="1600" b="1" baseline="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radiation</a:t>
          </a:r>
          <a:r>
            <a:rPr lang="zh-CN" altLang="en-US" sz="1600" b="1" baseline="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 </a:t>
          </a:r>
          <a:r>
            <a:rPr lang="en-US" altLang="zh-CN" sz="1600" b="1" baseline="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mechanism</a:t>
          </a:r>
          <a:endParaRPr lang="zh-CN" altLang="en-US" sz="1600" b="1" dirty="0">
            <a:solidFill>
              <a:srgbClr val="0000FF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D1F07CF-8189-4E95-804C-F806AE1C438E}" cxnId="{3AF71E4C-2AA7-4A6E-A685-3B1C7300171F}" type="parTrans">
      <dgm:prSet/>
      <dgm:spPr/>
      <dgm:t>
        <a:bodyPr/>
        <a:lstStyle/>
        <a:p>
          <a:endParaRPr lang="zh-CN" altLang="en-US" sz="2000" b="1">
            <a:solidFill>
              <a:srgbClr val="0000FF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40F95CD-FE1D-4051-A6D4-67C824D0B699}" cxnId="{3AF71E4C-2AA7-4A6E-A685-3B1C7300171F}" type="sibTrans">
      <dgm:prSet/>
      <dgm:spPr/>
      <dgm:t>
        <a:bodyPr/>
        <a:lstStyle/>
        <a:p>
          <a:endParaRPr lang="zh-CN" altLang="en-US" sz="2000" b="1">
            <a:solidFill>
              <a:srgbClr val="0000FF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DF752D02-7997-4E14-9164-90AFC7E57253}">
      <dgm:prSet phldrT="[文本]" custT="1"/>
      <dgm:spPr/>
      <dgm:t>
        <a:bodyPr/>
        <a:lstStyle/>
        <a:p>
          <a:r>
            <a:rPr lang="en-US" altLang="zh-CN" sz="1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Diffusive</a:t>
          </a:r>
          <a:r>
            <a:rPr lang="zh-CN" altLang="en-US" sz="1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 </a:t>
          </a:r>
          <a:r>
            <a:rPr lang="en-US" altLang="zh-CN" sz="1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MeV</a:t>
          </a:r>
          <a:r>
            <a:rPr lang="zh-CN" altLang="en-US" sz="1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 </a:t>
          </a:r>
          <a:r>
            <a:rPr lang="en-US" altLang="zh-CN" sz="1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Background</a:t>
          </a:r>
          <a:r>
            <a:rPr lang="zh-CN" altLang="en-US" sz="1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 </a:t>
          </a:r>
          <a:r>
            <a:rPr lang="en-US" altLang="zh-CN" sz="1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Emission</a:t>
          </a:r>
          <a:endParaRPr lang="zh-CN" altLang="en-US" sz="1600" b="1" dirty="0">
            <a:solidFill>
              <a:srgbClr val="0000FF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3B9A8CA3-96AA-45DD-8A1C-9DF4F31A7F5E}" cxnId="{33FA5847-C1E7-41D4-BF2F-862B48A9C909}" type="parTrans">
      <dgm:prSet/>
      <dgm:spPr/>
      <dgm:t>
        <a:bodyPr/>
        <a:lstStyle/>
        <a:p>
          <a:endParaRPr lang="zh-CN" altLang="en-US" sz="2000" b="1">
            <a:solidFill>
              <a:srgbClr val="0000FF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2813DE8-F25B-4545-B0D6-49C1C134A975}" cxnId="{33FA5847-C1E7-41D4-BF2F-862B48A9C909}" type="sibTrans">
      <dgm:prSet/>
      <dgm:spPr/>
      <dgm:t>
        <a:bodyPr/>
        <a:lstStyle/>
        <a:p>
          <a:endParaRPr lang="zh-CN" altLang="en-US" sz="2000" b="1">
            <a:solidFill>
              <a:srgbClr val="0000FF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D966144-EF9A-418C-8D24-1992828C7AFD}">
      <dgm:prSet phldrT="[文本]" custT="1"/>
      <dgm:spPr/>
      <dgm:t>
        <a:bodyPr/>
        <a:lstStyle/>
        <a:p>
          <a:r>
            <a:rPr lang="en-US" altLang="en-US" sz="1600" b="1" dirty="0" smtClean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Transient source</a:t>
          </a:r>
          <a:endParaRPr lang="zh-CN" altLang="en-US" sz="1600" b="1" dirty="0">
            <a:solidFill>
              <a:srgbClr val="0000FF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D6E775CD-F687-4E5E-9C05-251AD15B92E5}" cxnId="{FB43B536-FFBC-4E7A-B04B-8BB928941183}" type="parTrans">
      <dgm:prSet/>
      <dgm:spPr/>
      <dgm:t>
        <a:bodyPr/>
        <a:lstStyle/>
        <a:p>
          <a:endParaRPr lang="zh-CN" altLang="en-US" sz="2000" b="1">
            <a:solidFill>
              <a:srgbClr val="0000FF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B50DD388-0B85-4F8F-9BD2-A5177CCC5CBE}" cxnId="{FB43B536-FFBC-4E7A-B04B-8BB928941183}" type="sibTrans">
      <dgm:prSet/>
      <dgm:spPr/>
      <dgm:t>
        <a:bodyPr/>
        <a:lstStyle/>
        <a:p>
          <a:endParaRPr lang="zh-CN" altLang="en-US" sz="2000" b="1">
            <a:solidFill>
              <a:srgbClr val="0000FF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8230F98-0E07-469C-AA66-9F0C303EC052}" type="pres">
      <dgm:prSet presAssocID="{90405E63-A20B-411E-96D4-CB5981908E7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1E533EA9-F945-4AD1-B665-15B13A82A5CA}" type="pres">
      <dgm:prSet presAssocID="{627786D9-2DAD-44A3-85F9-7F1D6FBA0508}" presName="composite" presStyleCnt="0"/>
      <dgm:spPr/>
    </dgm:pt>
    <dgm:pt modelId="{B9621093-997E-4AB8-BBF5-350FDCC14950}" type="pres">
      <dgm:prSet presAssocID="{627786D9-2DAD-44A3-85F9-7F1D6FBA0508}" presName="rect1" presStyleLbl="tr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D1C17AE-B7FA-4329-8C36-BE6FD7B44D42}" type="pres">
      <dgm:prSet presAssocID="{627786D9-2DAD-44A3-85F9-7F1D6FBA0508}" presName="rect2" presStyleLbl="fgImgPlace1" presStyleIdx="0" presStyleCnt="3"/>
      <dgm:spPr/>
    </dgm:pt>
    <dgm:pt modelId="{0EF54550-EE04-485D-9161-BFF233E51088}" type="pres">
      <dgm:prSet presAssocID="{C40F95CD-FE1D-4051-A6D4-67C824D0B699}" presName="sibTrans" presStyleCnt="0"/>
      <dgm:spPr/>
    </dgm:pt>
    <dgm:pt modelId="{1DA0CE08-470D-4BDF-A6EC-4C5861939565}" type="pres">
      <dgm:prSet presAssocID="{DF752D02-7997-4E14-9164-90AFC7E57253}" presName="composite" presStyleCnt="0"/>
      <dgm:spPr/>
    </dgm:pt>
    <dgm:pt modelId="{32070B93-C2E9-43ED-8B3D-F3D0D9C4900F}" type="pres">
      <dgm:prSet presAssocID="{DF752D02-7997-4E14-9164-90AFC7E57253}" presName="rect1" presStyleLbl="tr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8CAE792-B3B9-4364-B6AC-A5EC617CE945}" type="pres">
      <dgm:prSet presAssocID="{DF752D02-7997-4E14-9164-90AFC7E57253}" presName="rect2" presStyleLbl="fgImgPlace1" presStyleIdx="1" presStyleCnt="3"/>
      <dgm:spPr/>
    </dgm:pt>
    <dgm:pt modelId="{AABCEE25-0D6F-46D0-8BC2-4CF5B7C76157}" type="pres">
      <dgm:prSet presAssocID="{92813DE8-F25B-4545-B0D6-49C1C134A975}" presName="sibTrans" presStyleCnt="0"/>
      <dgm:spPr/>
    </dgm:pt>
    <dgm:pt modelId="{BFBD1157-584B-41F3-8B73-854AE4DB02E2}" type="pres">
      <dgm:prSet presAssocID="{8D966144-EF9A-418C-8D24-1992828C7AFD}" presName="composite" presStyleCnt="0"/>
      <dgm:spPr/>
    </dgm:pt>
    <dgm:pt modelId="{4A417501-0BA9-4CC1-8509-4C90BF4A61FE}" type="pres">
      <dgm:prSet presAssocID="{8D966144-EF9A-418C-8D24-1992828C7AFD}" presName="rect1" presStyleLbl="tr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E3BEDC2-68CB-486C-9753-31A390CE5DAF}" type="pres">
      <dgm:prSet presAssocID="{8D966144-EF9A-418C-8D24-1992828C7AFD}" presName="rect2" presStyleLbl="fgImgPlace1" presStyleIdx="2" presStyleCnt="3"/>
      <dgm:spPr/>
    </dgm:pt>
  </dgm:ptLst>
  <dgm:cxnLst>
    <dgm:cxn modelId="{AB58B57C-9C68-4FB4-AF79-AFB9FEACE213}" type="presOf" srcId="{627786D9-2DAD-44A3-85F9-7F1D6FBA0508}" destId="{B9621093-997E-4AB8-BBF5-350FDCC14950}" srcOrd="0" destOrd="0" presId="urn:microsoft.com/office/officeart/2008/layout/PictureStrips"/>
    <dgm:cxn modelId="{33FA5847-C1E7-41D4-BF2F-862B48A9C909}" srcId="{90405E63-A20B-411E-96D4-CB5981908E7D}" destId="{DF752D02-7997-4E14-9164-90AFC7E57253}" srcOrd="1" destOrd="0" parTransId="{3B9A8CA3-96AA-45DD-8A1C-9DF4F31A7F5E}" sibTransId="{92813DE8-F25B-4545-B0D6-49C1C134A975}"/>
    <dgm:cxn modelId="{AD64FA54-547E-4A94-ACA9-F11BA2B09A94}" type="presOf" srcId="{8D966144-EF9A-418C-8D24-1992828C7AFD}" destId="{4A417501-0BA9-4CC1-8509-4C90BF4A61FE}" srcOrd="0" destOrd="0" presId="urn:microsoft.com/office/officeart/2008/layout/PictureStrips"/>
    <dgm:cxn modelId="{CE2DA53B-7542-4327-8745-0A46A049FA0E}" type="presOf" srcId="{90405E63-A20B-411E-96D4-CB5981908E7D}" destId="{08230F98-0E07-469C-AA66-9F0C303EC052}" srcOrd="0" destOrd="0" presId="urn:microsoft.com/office/officeart/2008/layout/PictureStrips"/>
    <dgm:cxn modelId="{B7AF4C0B-D5E9-4093-860B-7812CDE13F78}" type="presOf" srcId="{DF752D02-7997-4E14-9164-90AFC7E57253}" destId="{32070B93-C2E9-43ED-8B3D-F3D0D9C4900F}" srcOrd="0" destOrd="0" presId="urn:microsoft.com/office/officeart/2008/layout/PictureStrips"/>
    <dgm:cxn modelId="{FB43B536-FFBC-4E7A-B04B-8BB928941183}" srcId="{90405E63-A20B-411E-96D4-CB5981908E7D}" destId="{8D966144-EF9A-418C-8D24-1992828C7AFD}" srcOrd="2" destOrd="0" parTransId="{D6E775CD-F687-4E5E-9C05-251AD15B92E5}" sibTransId="{B50DD388-0B85-4F8F-9BD2-A5177CCC5CBE}"/>
    <dgm:cxn modelId="{3AF71E4C-2AA7-4A6E-A685-3B1C7300171F}" srcId="{90405E63-A20B-411E-96D4-CB5981908E7D}" destId="{627786D9-2DAD-44A3-85F9-7F1D6FBA0508}" srcOrd="0" destOrd="0" parTransId="{CD1F07CF-8189-4E95-804C-F806AE1C438E}" sibTransId="{C40F95CD-FE1D-4051-A6D4-67C824D0B699}"/>
    <dgm:cxn modelId="{19B1F06F-E5B2-4138-8F46-533FBE4BDE53}" type="presParOf" srcId="{08230F98-0E07-469C-AA66-9F0C303EC052}" destId="{1E533EA9-F945-4AD1-B665-15B13A82A5CA}" srcOrd="0" destOrd="0" presId="urn:microsoft.com/office/officeart/2008/layout/PictureStrips"/>
    <dgm:cxn modelId="{43F60759-D279-45C6-9922-B2622F5F75AB}" type="presParOf" srcId="{1E533EA9-F945-4AD1-B665-15B13A82A5CA}" destId="{B9621093-997E-4AB8-BBF5-350FDCC14950}" srcOrd="0" destOrd="0" presId="urn:microsoft.com/office/officeart/2008/layout/PictureStrips"/>
    <dgm:cxn modelId="{6F179F56-E72D-462D-9F34-A7D045490C6A}" type="presParOf" srcId="{1E533EA9-F945-4AD1-B665-15B13A82A5CA}" destId="{CD1C17AE-B7FA-4329-8C36-BE6FD7B44D42}" srcOrd="1" destOrd="0" presId="urn:microsoft.com/office/officeart/2008/layout/PictureStrips"/>
    <dgm:cxn modelId="{47B2A243-1D14-4A5C-8519-6C98731CFE4B}" type="presParOf" srcId="{08230F98-0E07-469C-AA66-9F0C303EC052}" destId="{0EF54550-EE04-485D-9161-BFF233E51088}" srcOrd="1" destOrd="0" presId="urn:microsoft.com/office/officeart/2008/layout/PictureStrips"/>
    <dgm:cxn modelId="{638FAB37-A982-4B52-9EC3-B175C0C6C901}" type="presParOf" srcId="{08230F98-0E07-469C-AA66-9F0C303EC052}" destId="{1DA0CE08-470D-4BDF-A6EC-4C5861939565}" srcOrd="2" destOrd="0" presId="urn:microsoft.com/office/officeart/2008/layout/PictureStrips"/>
    <dgm:cxn modelId="{1BBE8763-FFB7-481F-A775-6D6F006BA31E}" type="presParOf" srcId="{1DA0CE08-470D-4BDF-A6EC-4C5861939565}" destId="{32070B93-C2E9-43ED-8B3D-F3D0D9C4900F}" srcOrd="0" destOrd="0" presId="urn:microsoft.com/office/officeart/2008/layout/PictureStrips"/>
    <dgm:cxn modelId="{C67769C4-CA0C-4B5D-B528-12436168F8C4}" type="presParOf" srcId="{1DA0CE08-470D-4BDF-A6EC-4C5861939565}" destId="{18CAE792-B3B9-4364-B6AC-A5EC617CE945}" srcOrd="1" destOrd="0" presId="urn:microsoft.com/office/officeart/2008/layout/PictureStrips"/>
    <dgm:cxn modelId="{E5621DE6-1361-4300-A236-D51A04B31A5B}" type="presParOf" srcId="{08230F98-0E07-469C-AA66-9F0C303EC052}" destId="{AABCEE25-0D6F-46D0-8BC2-4CF5B7C76157}" srcOrd="3" destOrd="0" presId="urn:microsoft.com/office/officeart/2008/layout/PictureStrips"/>
    <dgm:cxn modelId="{A5C09CE6-9445-4A7C-9701-A9E45940D66A}" type="presParOf" srcId="{08230F98-0E07-469C-AA66-9F0C303EC052}" destId="{BFBD1157-584B-41F3-8B73-854AE4DB02E2}" srcOrd="4" destOrd="0" presId="urn:microsoft.com/office/officeart/2008/layout/PictureStrips"/>
    <dgm:cxn modelId="{04A9D0EA-ED1C-4124-B493-9F2AA307A82E}" type="presParOf" srcId="{BFBD1157-584B-41F3-8B73-854AE4DB02E2}" destId="{4A417501-0BA9-4CC1-8509-4C90BF4A61FE}" srcOrd="0" destOrd="0" presId="urn:microsoft.com/office/officeart/2008/layout/PictureStrips"/>
    <dgm:cxn modelId="{C981D2B6-D830-4220-9FD2-2B6CD3346B72}" type="presParOf" srcId="{BFBD1157-584B-41F3-8B73-854AE4DB02E2}" destId="{EE3BEDC2-68CB-486C-9753-31A390CE5DAF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DB317A0-5F5E-422C-9E8A-65FAE1980A99}" type="doc">
      <dgm:prSet loTypeId="urn:microsoft.com/office/officeart/2005/8/layout/vList4#1" loCatId="list" qsTypeId="urn:microsoft.com/office/officeart/2005/8/quickstyle/simple5#1" qsCatId="simple" csTypeId="urn:microsoft.com/office/officeart/2005/8/colors/accent1_1#1" csCatId="accent1" phldr="1"/>
      <dgm:spPr/>
      <dgm:t>
        <a:bodyPr/>
        <a:lstStyle/>
        <a:p>
          <a:endParaRPr lang="zh-CN" altLang="en-US"/>
        </a:p>
      </dgm:t>
    </dgm:pt>
    <dgm:pt modelId="{C65199B1-0C1E-467E-9429-5071D95A0EF7}">
      <dgm:prSet phldrT="[文本]" custT="1"/>
      <dgm:spPr/>
      <dgm:t>
        <a:bodyPr/>
        <a:lstStyle/>
        <a:p>
          <a:pPr>
            <a:spcAft>
              <a:spcPts val="600"/>
            </a:spcAft>
          </a:pPr>
          <a:r>
            <a:rPr lang="en-US" altLang="zh-CN" sz="1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Gamma-ray converter tracker(GCK)</a:t>
          </a:r>
          <a:endParaRPr lang="zh-CN" altLang="en-US" sz="1800" b="1" i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B63463F-6421-4C55-B288-0A90F2CC3EEE}" cxnId="{F3F326EC-90D0-4448-A187-BA20365612C1}" type="parTrans">
      <dgm:prSet/>
      <dgm:spPr/>
      <dgm:t>
        <a:bodyPr/>
        <a:lstStyle/>
        <a:p>
          <a:endParaRPr lang="zh-CN" altLang="en-US" sz="1800" i="1"/>
        </a:p>
      </dgm:t>
    </dgm:pt>
    <dgm:pt modelId="{B95CE8E1-D258-4B49-974D-A73EF0DDF7B9}" cxnId="{F3F326EC-90D0-4448-A187-BA20365612C1}" type="sibTrans">
      <dgm:prSet/>
      <dgm:spPr/>
      <dgm:t>
        <a:bodyPr/>
        <a:lstStyle/>
        <a:p>
          <a:endParaRPr lang="zh-CN" altLang="en-US" sz="1800" i="1"/>
        </a:p>
      </dgm:t>
    </dgm:pt>
    <dgm:pt modelId="{5437E4C2-507C-44B7-98B1-6AEF23F6CD21}">
      <dgm:prSet phldrT="[文本]" custT="1"/>
      <dgm:spPr/>
      <dgm:t>
        <a:bodyPr/>
        <a:lstStyle/>
        <a:p>
          <a:pPr>
            <a:spcAft>
              <a:spcPts val="600"/>
            </a:spcAft>
          </a:pPr>
          <a:r>
            <a:rPr lang="en-US" altLang="zh-CN" sz="1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Low Energy Calorimeter(LECA)</a:t>
          </a:r>
          <a:endParaRPr lang="zh-CN" altLang="en-US" sz="1800" b="1" i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00FC82-1263-4ADF-8F16-195DC8E908AC}" cxnId="{D1329FE6-6CC4-4BAC-8070-EF1489F7C48D}" type="parTrans">
      <dgm:prSet/>
      <dgm:spPr/>
      <dgm:t>
        <a:bodyPr/>
        <a:lstStyle/>
        <a:p>
          <a:endParaRPr lang="zh-CN" altLang="en-US" sz="1800" i="1"/>
        </a:p>
      </dgm:t>
    </dgm:pt>
    <dgm:pt modelId="{D2ADBBFD-DDAF-4F56-8A7E-7DBAED575110}" cxnId="{D1329FE6-6CC4-4BAC-8070-EF1489F7C48D}" type="sibTrans">
      <dgm:prSet/>
      <dgm:spPr/>
      <dgm:t>
        <a:bodyPr/>
        <a:lstStyle/>
        <a:p>
          <a:endParaRPr lang="zh-CN" altLang="en-US" sz="1800" i="1"/>
        </a:p>
      </dgm:t>
    </dgm:pt>
    <dgm:pt modelId="{5498C66E-CF9E-430F-8164-F7950CD7E8F1}">
      <dgm:prSet phldrT="[文本]" custT="1"/>
      <dgm:spPr/>
      <dgm:t>
        <a:bodyPr/>
        <a:lstStyle/>
        <a:p>
          <a:pPr>
            <a:spcAft>
              <a:spcPts val="0"/>
            </a:spcAft>
          </a:pPr>
          <a:r>
            <a:rPr lang="en-US" altLang="zh-CN" sz="1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3D CZT (2 layer)</a:t>
          </a:r>
          <a:endParaRPr lang="zh-CN" altLang="en-US" sz="1400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F92D6B-DF34-45C1-9376-60F7DA105951}" cxnId="{5781055E-FEA9-41B2-8BF2-62E1F447B050}" type="parTrans">
      <dgm:prSet/>
      <dgm:spPr/>
      <dgm:t>
        <a:bodyPr/>
        <a:lstStyle/>
        <a:p>
          <a:endParaRPr lang="zh-CN" altLang="en-US" sz="1800" i="1"/>
        </a:p>
      </dgm:t>
    </dgm:pt>
    <dgm:pt modelId="{7E2B7967-B97F-4E27-9D28-844373A5EB9A}" cxnId="{5781055E-FEA9-41B2-8BF2-62E1F447B050}" type="sibTrans">
      <dgm:prSet/>
      <dgm:spPr/>
      <dgm:t>
        <a:bodyPr/>
        <a:lstStyle/>
        <a:p>
          <a:endParaRPr lang="zh-CN" altLang="en-US" sz="1800" i="1"/>
        </a:p>
      </dgm:t>
    </dgm:pt>
    <dgm:pt modelId="{B2E6850E-29EE-42DA-A964-27E429759BA3}">
      <dgm:prSet phldrT="[文本]" custT="1"/>
      <dgm:spPr/>
      <dgm:t>
        <a:bodyPr/>
        <a:lstStyle/>
        <a:p>
          <a:pPr>
            <a:spcAft>
              <a:spcPts val="600"/>
            </a:spcAft>
          </a:pPr>
          <a:r>
            <a:rPr lang="en-US" altLang="zh-CN" sz="1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Anti-</a:t>
          </a:r>
          <a:r>
            <a:rPr lang="en-US" altLang="zh-CN" sz="1800" b="1" i="1" dirty="0" err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concident</a:t>
          </a:r>
          <a:r>
            <a:rPr lang="en-US" altLang="zh-CN" sz="1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Detector</a:t>
          </a:r>
          <a:r>
            <a:rPr lang="zh-CN" altLang="en-US" sz="1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altLang="zh-CN" sz="1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(ACD)</a:t>
          </a:r>
          <a:endParaRPr lang="zh-CN" altLang="en-US" sz="1800" b="1" i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51A22FA-88C9-4E74-9314-AD53B7FC9672}" cxnId="{3F09AD70-87C6-47B5-8724-99E5C28A722E}" type="parTrans">
      <dgm:prSet/>
      <dgm:spPr/>
      <dgm:t>
        <a:bodyPr/>
        <a:lstStyle/>
        <a:p>
          <a:endParaRPr lang="zh-CN" altLang="en-US" sz="1800" i="1"/>
        </a:p>
      </dgm:t>
    </dgm:pt>
    <dgm:pt modelId="{45520D77-0242-4470-A1B8-8C3A3F791D3F}" cxnId="{3F09AD70-87C6-47B5-8724-99E5C28A722E}" type="sibTrans">
      <dgm:prSet/>
      <dgm:spPr/>
      <dgm:t>
        <a:bodyPr/>
        <a:lstStyle/>
        <a:p>
          <a:endParaRPr lang="zh-CN" altLang="en-US" sz="1800" i="1"/>
        </a:p>
      </dgm:t>
    </dgm:pt>
    <dgm:pt modelId="{DF216CFE-75CC-4B9E-A63E-EC7114766E63}">
      <dgm:prSet phldrT="[文本]" custT="1"/>
      <dgm:spPr/>
      <dgm:t>
        <a:bodyPr/>
        <a:lstStyle/>
        <a:p>
          <a:pPr>
            <a:spcAft>
              <a:spcPts val="0"/>
            </a:spcAft>
          </a:pPr>
          <a:r>
            <a:rPr lang="en-US" altLang="zh-CN" sz="1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PSD+MAPMT, </a:t>
          </a:r>
          <a:r>
            <a:rPr lang="en-US" altLang="zh-CN" sz="1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Veto for charge particles</a:t>
          </a:r>
          <a:endParaRPr lang="zh-CN" altLang="en-US" sz="1400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532DC45-5705-44F7-91C7-B90C36336E7D}" cxnId="{551F59E6-2913-419E-806C-9C34751673FB}" type="parTrans">
      <dgm:prSet/>
      <dgm:spPr/>
      <dgm:t>
        <a:bodyPr/>
        <a:lstStyle/>
        <a:p>
          <a:endParaRPr lang="zh-CN" altLang="en-US" sz="1800" i="1"/>
        </a:p>
      </dgm:t>
    </dgm:pt>
    <dgm:pt modelId="{24BE8184-8502-48E6-A52A-C31F0F4F7E27}" cxnId="{551F59E6-2913-419E-806C-9C34751673FB}" type="sibTrans">
      <dgm:prSet/>
      <dgm:spPr/>
      <dgm:t>
        <a:bodyPr/>
        <a:lstStyle/>
        <a:p>
          <a:endParaRPr lang="zh-CN" altLang="en-US" sz="1800" i="1"/>
        </a:p>
      </dgm:t>
    </dgm:pt>
    <dgm:pt modelId="{8344E4E4-8716-4BA9-A8D4-E36A4913467A}">
      <dgm:prSet phldrT="[文本]" custT="1"/>
      <dgm:spPr/>
      <dgm:t>
        <a:bodyPr/>
        <a:lstStyle/>
        <a:p>
          <a:pPr>
            <a:spcAft>
              <a:spcPts val="0"/>
            </a:spcAft>
          </a:pPr>
          <a:r>
            <a:rPr lang="en-US" altLang="zh-CN" sz="1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50</a:t>
          </a:r>
          <a:r>
            <a:rPr lang="zh-CN" altLang="en-US" sz="1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altLang="zh-CN" sz="1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layers </a:t>
          </a:r>
          <a:r>
            <a:rPr lang="en-US" altLang="zh-CN" sz="1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DSSD</a:t>
          </a:r>
          <a:endParaRPr lang="zh-CN" altLang="en-US" sz="1400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ABB65D-0EAF-4C3C-B5B8-52CE11EB8887}" cxnId="{2C00005C-12F4-4EB8-B055-6BF2EEBA0904}" type="sibTrans">
      <dgm:prSet/>
      <dgm:spPr/>
      <dgm:t>
        <a:bodyPr/>
        <a:lstStyle/>
        <a:p>
          <a:endParaRPr lang="zh-CN" altLang="en-US" sz="1800" i="1"/>
        </a:p>
      </dgm:t>
    </dgm:pt>
    <dgm:pt modelId="{8E93B358-FB96-479D-8A96-D80BCDE24DD5}" cxnId="{2C00005C-12F4-4EB8-B055-6BF2EEBA0904}" type="parTrans">
      <dgm:prSet/>
      <dgm:spPr/>
      <dgm:t>
        <a:bodyPr/>
        <a:lstStyle/>
        <a:p>
          <a:endParaRPr lang="zh-CN" altLang="en-US" sz="1800" i="1"/>
        </a:p>
      </dgm:t>
    </dgm:pt>
    <dgm:pt modelId="{4836D3AA-428B-4043-88F8-65A7F1CAB970}">
      <dgm:prSet phldrT="[文本]" custT="1"/>
      <dgm:spPr/>
      <dgm:t>
        <a:bodyPr/>
        <a:lstStyle/>
        <a:p>
          <a:pPr>
            <a:spcAft>
              <a:spcPts val="0"/>
            </a:spcAft>
          </a:pPr>
          <a:r>
            <a:rPr lang="en-US" altLang="zh-CN" sz="1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Converter and tracker</a:t>
          </a:r>
          <a:endParaRPr lang="zh-CN" altLang="en-US" sz="1400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4A4B0C1-5B21-4071-A163-21084EF42365}" cxnId="{FFAE5704-773B-47D0-B8C6-6766671E5E1E}" type="parTrans">
      <dgm:prSet/>
      <dgm:spPr/>
      <dgm:t>
        <a:bodyPr/>
        <a:lstStyle/>
        <a:p>
          <a:endParaRPr lang="zh-CN" altLang="en-US" sz="1800" i="1"/>
        </a:p>
      </dgm:t>
    </dgm:pt>
    <dgm:pt modelId="{180134A5-742E-491A-A517-924A2F0BF034}" cxnId="{FFAE5704-773B-47D0-B8C6-6766671E5E1E}" type="sibTrans">
      <dgm:prSet/>
      <dgm:spPr/>
      <dgm:t>
        <a:bodyPr/>
        <a:lstStyle/>
        <a:p>
          <a:endParaRPr lang="zh-CN" altLang="en-US" sz="1800" i="1"/>
        </a:p>
      </dgm:t>
    </dgm:pt>
    <dgm:pt modelId="{E589A06F-F85C-4AB9-8818-309CA7ABE3C9}">
      <dgm:prSet phldrT="[文本]" custT="1"/>
      <dgm:spPr/>
      <dgm:t>
        <a:bodyPr/>
        <a:lstStyle/>
        <a:p>
          <a:pPr>
            <a:spcAft>
              <a:spcPts val="0"/>
            </a:spcAft>
          </a:pPr>
          <a:r>
            <a:rPr lang="en-US" altLang="zh-CN" sz="1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Precise energy </a:t>
          </a:r>
          <a:r>
            <a:rPr lang="en-US" altLang="zh-CN" sz="1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measure, </a:t>
          </a:r>
          <a:r>
            <a:rPr lang="en-US" altLang="zh-CN" sz="1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Compton </a:t>
          </a:r>
          <a:r>
            <a:rPr lang="en-US" altLang="zh-CN" sz="1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camera</a:t>
          </a:r>
          <a:endParaRPr lang="zh-CN" altLang="en-US" sz="1400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EBB0C81-0218-4D7A-B770-66A6E2DF6117}" cxnId="{94057E93-C9BF-4FAE-B4C4-1372A57A3F92}" type="parTrans">
      <dgm:prSet/>
      <dgm:spPr/>
      <dgm:t>
        <a:bodyPr/>
        <a:lstStyle/>
        <a:p>
          <a:endParaRPr lang="zh-CN" altLang="en-US" sz="1800" i="1"/>
        </a:p>
      </dgm:t>
    </dgm:pt>
    <dgm:pt modelId="{D77E4B1F-BDDD-4B62-89AA-8C55ED1ACB24}" cxnId="{94057E93-C9BF-4FAE-B4C4-1372A57A3F92}" type="sibTrans">
      <dgm:prSet/>
      <dgm:spPr/>
      <dgm:t>
        <a:bodyPr/>
        <a:lstStyle/>
        <a:p>
          <a:endParaRPr lang="zh-CN" altLang="en-US" sz="1800" i="1"/>
        </a:p>
      </dgm:t>
    </dgm:pt>
    <dgm:pt modelId="{799852C0-70DB-4895-AFA4-06147AFB1061}">
      <dgm:prSet phldrT="[文本]" custT="1"/>
      <dgm:spPr/>
      <dgm:t>
        <a:bodyPr/>
        <a:lstStyle/>
        <a:p>
          <a:pPr>
            <a:spcAft>
              <a:spcPts val="600"/>
            </a:spcAft>
          </a:pPr>
          <a:r>
            <a:rPr lang="en-US" altLang="zh-CN" sz="1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Cosmic burst monitor(CBM)</a:t>
          </a:r>
          <a:endParaRPr lang="zh-CN" altLang="en-US" sz="1800" b="1" i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79388DE-8FAA-4D20-8276-ABA1219907B5}" cxnId="{B95EB99A-1CB2-4AD8-95A5-8FED77EB18B2}" type="parTrans">
      <dgm:prSet/>
      <dgm:spPr/>
      <dgm:t>
        <a:bodyPr/>
        <a:lstStyle/>
        <a:p>
          <a:endParaRPr lang="zh-CN" altLang="en-US" sz="1800" i="1"/>
        </a:p>
      </dgm:t>
    </dgm:pt>
    <dgm:pt modelId="{2D123A76-9555-43DF-8AD5-EFDFF096BCEF}" cxnId="{B95EB99A-1CB2-4AD8-95A5-8FED77EB18B2}" type="sibTrans">
      <dgm:prSet/>
      <dgm:spPr/>
      <dgm:t>
        <a:bodyPr/>
        <a:lstStyle/>
        <a:p>
          <a:endParaRPr lang="zh-CN" altLang="en-US" sz="1800" i="1"/>
        </a:p>
      </dgm:t>
    </dgm:pt>
    <dgm:pt modelId="{89D7858B-34EC-469E-B8E7-1E1BFD09BCBD}">
      <dgm:prSet phldrT="[文本]" custT="1"/>
      <dgm:spPr/>
      <dgm:t>
        <a:bodyPr/>
        <a:lstStyle/>
        <a:p>
          <a:pPr>
            <a:spcAft>
              <a:spcPts val="0"/>
            </a:spcAft>
          </a:pPr>
          <a:r>
            <a:rPr lang="en-US" altLang="zh-CN" sz="1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LaBr3+SiPM </a:t>
          </a:r>
          <a:r>
            <a:rPr lang="en-US" altLang="zh-CN" sz="1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array</a:t>
          </a:r>
          <a:endParaRPr lang="zh-CN" altLang="en-US" sz="1400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52E6658-29C5-4272-8883-22FFC974280D}" cxnId="{713E85F1-C28D-4F6F-B147-5DD096879BBD}" type="parTrans">
      <dgm:prSet/>
      <dgm:spPr/>
      <dgm:t>
        <a:bodyPr/>
        <a:lstStyle/>
        <a:p>
          <a:endParaRPr lang="zh-CN" altLang="en-US"/>
        </a:p>
      </dgm:t>
    </dgm:pt>
    <dgm:pt modelId="{BCA3DA1E-23F0-4648-A125-747F55F51625}" cxnId="{713E85F1-C28D-4F6F-B147-5DD096879BBD}" type="sibTrans">
      <dgm:prSet/>
      <dgm:spPr/>
      <dgm:t>
        <a:bodyPr/>
        <a:lstStyle/>
        <a:p>
          <a:endParaRPr lang="zh-CN" altLang="en-US"/>
        </a:p>
      </dgm:t>
    </dgm:pt>
    <dgm:pt modelId="{193C0C8B-1CBB-4F3A-BC8E-1733BDD5808A}">
      <dgm:prSet phldrT="[文本]" custT="1"/>
      <dgm:spPr/>
      <dgm:t>
        <a:bodyPr/>
        <a:lstStyle/>
        <a:p>
          <a:pPr>
            <a:spcAft>
              <a:spcPts val="600"/>
            </a:spcAft>
          </a:pPr>
          <a:r>
            <a:rPr lang="en-US" altLang="zh-CN" sz="1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High Energy Calorimeter(HECA)</a:t>
          </a:r>
          <a:endParaRPr lang="zh-CN" altLang="en-US" sz="1800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033BB51-95FA-4C02-8AAE-984F7C1D371D}" cxnId="{BF5191BF-193A-44BE-8C86-5293C30C6F9F}" type="parTrans">
      <dgm:prSet/>
      <dgm:spPr/>
      <dgm:t>
        <a:bodyPr/>
        <a:lstStyle/>
        <a:p>
          <a:endParaRPr lang="zh-CN" altLang="en-US"/>
        </a:p>
      </dgm:t>
    </dgm:pt>
    <dgm:pt modelId="{94C49BCE-63DC-499D-A7E5-91545BD7B4ED}" cxnId="{BF5191BF-193A-44BE-8C86-5293C30C6F9F}" type="sibTrans">
      <dgm:prSet/>
      <dgm:spPr/>
      <dgm:t>
        <a:bodyPr/>
        <a:lstStyle/>
        <a:p>
          <a:endParaRPr lang="zh-CN" altLang="en-US"/>
        </a:p>
      </dgm:t>
    </dgm:pt>
    <dgm:pt modelId="{F7124C0B-F76A-4727-8BBD-B9245900E3FA}">
      <dgm:prSet phldrT="[文本]" custT="1"/>
      <dgm:spPr/>
      <dgm:t>
        <a:bodyPr/>
        <a:lstStyle/>
        <a:p>
          <a:pPr>
            <a:spcAft>
              <a:spcPts val="0"/>
            </a:spcAft>
          </a:pPr>
          <a:r>
            <a:rPr lang="en-US" altLang="zh-CN" sz="1400" b="1" i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Scintillators</a:t>
          </a:r>
          <a:r>
            <a:rPr lang="en-US" altLang="zh-CN" sz="1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(GAGG,  CeBr3 or new </a:t>
          </a:r>
          <a:r>
            <a:rPr lang="en-US" altLang="zh-CN" sz="1400" b="1" i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materiall</a:t>
          </a:r>
          <a:r>
            <a:rPr lang="en-US" altLang="zh-CN" sz="1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zh-CN" altLang="en-US" sz="1400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4B6B14F-7B47-495C-9745-E7420BA6C3EB}" cxnId="{44010A62-78B2-462F-AA5D-228A7793342C}" type="parTrans">
      <dgm:prSet/>
      <dgm:spPr/>
      <dgm:t>
        <a:bodyPr/>
        <a:lstStyle/>
        <a:p>
          <a:endParaRPr lang="zh-CN" altLang="en-US"/>
        </a:p>
      </dgm:t>
    </dgm:pt>
    <dgm:pt modelId="{64302A00-58AB-4031-A49A-910CFEE05888}" cxnId="{44010A62-78B2-462F-AA5D-228A7793342C}" type="sibTrans">
      <dgm:prSet/>
      <dgm:spPr/>
      <dgm:t>
        <a:bodyPr/>
        <a:lstStyle/>
        <a:p>
          <a:endParaRPr lang="zh-CN" altLang="en-US"/>
        </a:p>
      </dgm:t>
    </dgm:pt>
    <dgm:pt modelId="{B72342FC-B970-4BA5-86C7-40155DECE7D8}">
      <dgm:prSet phldrT="[文本]" custT="1"/>
      <dgm:spPr/>
      <dgm:t>
        <a:bodyPr/>
        <a:lstStyle/>
        <a:p>
          <a:pPr>
            <a:spcAft>
              <a:spcPts val="0"/>
            </a:spcAft>
          </a:pPr>
          <a:r>
            <a:rPr lang="en-US" altLang="zh-CN" sz="1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Absorber, high energy measure</a:t>
          </a:r>
          <a:endParaRPr lang="zh-CN" altLang="en-US" sz="1400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F721F79-4414-4555-B074-BEBB869D4BB5}" cxnId="{139752AB-F21E-4833-8C63-054A1D802DEC}" type="parTrans">
      <dgm:prSet/>
      <dgm:spPr/>
      <dgm:t>
        <a:bodyPr/>
        <a:lstStyle/>
        <a:p>
          <a:endParaRPr lang="zh-CN" altLang="en-US"/>
        </a:p>
      </dgm:t>
    </dgm:pt>
    <dgm:pt modelId="{16749245-AE83-4967-A5CD-B8C15C524BAF}" cxnId="{139752AB-F21E-4833-8C63-054A1D802DEC}" type="sibTrans">
      <dgm:prSet/>
      <dgm:spPr/>
      <dgm:t>
        <a:bodyPr/>
        <a:lstStyle/>
        <a:p>
          <a:endParaRPr lang="zh-CN" altLang="en-US"/>
        </a:p>
      </dgm:t>
    </dgm:pt>
    <dgm:pt modelId="{B252F3EB-ECB7-4287-9DB9-1E869A65C122}" type="pres">
      <dgm:prSet presAssocID="{BDB317A0-5F5E-422C-9E8A-65FAE1980A99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A18B4FAF-CF02-4E47-BED4-B7CDD2EBB05B}" type="pres">
      <dgm:prSet presAssocID="{C65199B1-0C1E-467E-9429-5071D95A0EF7}" presName="comp" presStyleCnt="0"/>
      <dgm:spPr/>
    </dgm:pt>
    <dgm:pt modelId="{68EB0630-211D-4DF9-9B9B-968E90019CDD}" type="pres">
      <dgm:prSet presAssocID="{C65199B1-0C1E-467E-9429-5071D95A0EF7}" presName="box" presStyleLbl="node1" presStyleIdx="0" presStyleCnt="5" custLinFactNeighborY="-12286"/>
      <dgm:spPr/>
      <dgm:t>
        <a:bodyPr/>
        <a:lstStyle/>
        <a:p>
          <a:endParaRPr lang="zh-CN" altLang="en-US"/>
        </a:p>
      </dgm:t>
    </dgm:pt>
    <dgm:pt modelId="{5E12B012-13E7-4AD3-83C2-4350AC012C57}" type="pres">
      <dgm:prSet presAssocID="{C65199B1-0C1E-467E-9429-5071D95A0EF7}" presName="img" presStyleLbl="fgImgPlace1" presStyleIdx="0" presStyleCnt="5" custScaleY="87902"/>
      <dgm:spPr>
        <a:blipFill rotWithShape="1">
          <a:blip xmlns:r="http://schemas.openxmlformats.org/officeDocument/2006/relationships" r:embed="rId1"/>
          <a:srcRect/>
          <a:stretch>
            <a:fillRect l="-6000" r="-6000"/>
          </a:stretch>
        </a:blipFill>
      </dgm:spPr>
    </dgm:pt>
    <dgm:pt modelId="{67BAE3F5-670C-4E23-8420-88FC472C8C51}" type="pres">
      <dgm:prSet presAssocID="{C65199B1-0C1E-467E-9429-5071D95A0EF7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BE1B337-4F0F-486D-B381-B07619A80FB0}" type="pres">
      <dgm:prSet presAssocID="{B95CE8E1-D258-4B49-974D-A73EF0DDF7B9}" presName="spacer" presStyleCnt="0"/>
      <dgm:spPr/>
    </dgm:pt>
    <dgm:pt modelId="{9B102EFC-7D84-4E1C-91A8-472DACAEACED}" type="pres">
      <dgm:prSet presAssocID="{5437E4C2-507C-44B7-98B1-6AEF23F6CD21}" presName="comp" presStyleCnt="0"/>
      <dgm:spPr/>
    </dgm:pt>
    <dgm:pt modelId="{4C663683-3E11-460D-90EB-B27362D79BD8}" type="pres">
      <dgm:prSet presAssocID="{5437E4C2-507C-44B7-98B1-6AEF23F6CD21}" presName="box" presStyleLbl="node1" presStyleIdx="1" presStyleCnt="5"/>
      <dgm:spPr/>
      <dgm:t>
        <a:bodyPr/>
        <a:lstStyle/>
        <a:p>
          <a:endParaRPr lang="zh-CN" altLang="en-US"/>
        </a:p>
      </dgm:t>
    </dgm:pt>
    <dgm:pt modelId="{49EBDB66-F8DF-4E50-836D-23A345EB9733}" type="pres">
      <dgm:prSet presAssocID="{5437E4C2-507C-44B7-98B1-6AEF23F6CD21}" presName="img" presStyleLbl="fgImgPlace1" presStyleIdx="1" presStyleCnt="5"/>
      <dgm:spPr>
        <a:blipFill>
          <a:blip xmlns:r="http://schemas.openxmlformats.org/officeDocument/2006/relationships" r:embed="rId2"/>
          <a:srcRect/>
          <a:stretch>
            <a:fillRect l="-14000" r="-14000"/>
          </a:stretch>
        </a:blipFill>
      </dgm:spPr>
    </dgm:pt>
    <dgm:pt modelId="{0183EBBA-4927-4EDB-AF1B-6CD79FD47CFB}" type="pres">
      <dgm:prSet presAssocID="{5437E4C2-507C-44B7-98B1-6AEF23F6CD21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4867EE1-D291-460E-8AF8-2412EE49AB06}" type="pres">
      <dgm:prSet presAssocID="{D2ADBBFD-DDAF-4F56-8A7E-7DBAED575110}" presName="spacer" presStyleCnt="0"/>
      <dgm:spPr/>
    </dgm:pt>
    <dgm:pt modelId="{9D0C9BD9-CEB0-4998-B261-D02FD1FFEA8E}" type="pres">
      <dgm:prSet presAssocID="{193C0C8B-1CBB-4F3A-BC8E-1733BDD5808A}" presName="comp" presStyleCnt="0"/>
      <dgm:spPr/>
    </dgm:pt>
    <dgm:pt modelId="{0590005B-906D-4C5E-B1B7-E26C1B38AFCB}" type="pres">
      <dgm:prSet presAssocID="{193C0C8B-1CBB-4F3A-BC8E-1733BDD5808A}" presName="box" presStyleLbl="node1" presStyleIdx="2" presStyleCnt="5"/>
      <dgm:spPr/>
      <dgm:t>
        <a:bodyPr/>
        <a:lstStyle/>
        <a:p>
          <a:endParaRPr lang="zh-CN" altLang="en-US"/>
        </a:p>
      </dgm:t>
    </dgm:pt>
    <dgm:pt modelId="{5F62C4F2-CB96-4527-8BFD-5F6453F0904B}" type="pres">
      <dgm:prSet presAssocID="{193C0C8B-1CBB-4F3A-BC8E-1733BDD5808A}" presName="img" presStyleLbl="fgImgPlace1" presStyleIdx="2" presStyleCnt="5"/>
      <dgm:spPr>
        <a:blipFill rotWithShape="1">
          <a:blip xmlns:r="http://schemas.openxmlformats.org/officeDocument/2006/relationships" r:embed="rId3"/>
          <a:srcRect/>
          <a:stretch>
            <a:fillRect t="-2000" b="-2000"/>
          </a:stretch>
        </a:blipFill>
      </dgm:spPr>
    </dgm:pt>
    <dgm:pt modelId="{A48AE184-F6C3-43AA-A027-EFF836DC2132}" type="pres">
      <dgm:prSet presAssocID="{193C0C8B-1CBB-4F3A-BC8E-1733BDD5808A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E1B6A38-CADD-4C32-9EEA-3622F40E4666}" type="pres">
      <dgm:prSet presAssocID="{94C49BCE-63DC-499D-A7E5-91545BD7B4ED}" presName="spacer" presStyleCnt="0"/>
      <dgm:spPr/>
    </dgm:pt>
    <dgm:pt modelId="{36412B0C-1E98-4D13-922C-43F624BBA57E}" type="pres">
      <dgm:prSet presAssocID="{B2E6850E-29EE-42DA-A964-27E429759BA3}" presName="comp" presStyleCnt="0"/>
      <dgm:spPr/>
    </dgm:pt>
    <dgm:pt modelId="{C5031E52-FDC9-49EA-93FF-B8886991276D}" type="pres">
      <dgm:prSet presAssocID="{B2E6850E-29EE-42DA-A964-27E429759BA3}" presName="box" presStyleLbl="node1" presStyleIdx="3" presStyleCnt="5"/>
      <dgm:spPr/>
      <dgm:t>
        <a:bodyPr/>
        <a:lstStyle/>
        <a:p>
          <a:endParaRPr lang="zh-CN" altLang="en-US"/>
        </a:p>
      </dgm:t>
    </dgm:pt>
    <dgm:pt modelId="{1E75BAF7-638D-42B7-AFCE-D599F65EBCAA}" type="pres">
      <dgm:prSet presAssocID="{B2E6850E-29EE-42DA-A964-27E429759BA3}" presName="img" presStyleLbl="fgImgPlace1" presStyleIdx="3" presStyleCnt="5"/>
      <dgm:spPr>
        <a:blipFill>
          <a:blip xmlns:r="http://schemas.openxmlformats.org/officeDocument/2006/relationships" r:embed="rId4"/>
          <a:srcRect/>
          <a:stretch>
            <a:fillRect l="-22000" r="-22000"/>
          </a:stretch>
        </a:blipFill>
      </dgm:spPr>
    </dgm:pt>
    <dgm:pt modelId="{59DC7C83-478D-4B3F-AFD4-EE9EC8435DF5}" type="pres">
      <dgm:prSet presAssocID="{B2E6850E-29EE-42DA-A964-27E429759BA3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5E1A5DC-27BC-44A3-A437-27070167EC25}" type="pres">
      <dgm:prSet presAssocID="{45520D77-0242-4470-A1B8-8C3A3F791D3F}" presName="spacer" presStyleCnt="0"/>
      <dgm:spPr/>
    </dgm:pt>
    <dgm:pt modelId="{82982C67-24F7-4491-B293-50D27ABBB91B}" type="pres">
      <dgm:prSet presAssocID="{799852C0-70DB-4895-AFA4-06147AFB1061}" presName="comp" presStyleCnt="0"/>
      <dgm:spPr/>
    </dgm:pt>
    <dgm:pt modelId="{824E87B9-5DE8-4552-A41B-F8467B566542}" type="pres">
      <dgm:prSet presAssocID="{799852C0-70DB-4895-AFA4-06147AFB1061}" presName="box" presStyleLbl="node1" presStyleIdx="4" presStyleCnt="5"/>
      <dgm:spPr/>
      <dgm:t>
        <a:bodyPr/>
        <a:lstStyle/>
        <a:p>
          <a:endParaRPr lang="zh-CN" altLang="en-US"/>
        </a:p>
      </dgm:t>
    </dgm:pt>
    <dgm:pt modelId="{F54C30A1-AE6E-4EAD-847D-81B59A40DAFF}" type="pres">
      <dgm:prSet presAssocID="{799852C0-70DB-4895-AFA4-06147AFB1061}" presName="img" presStyleLbl="fgImgPlace1" presStyleIdx="4" presStyleCnt="5" custScaleY="9990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6000" b="-26000"/>
          </a:stretch>
        </a:blipFill>
      </dgm:spPr>
    </dgm:pt>
    <dgm:pt modelId="{BDA5A14B-67DF-4D4E-8F2A-ACE55C7C942C}" type="pres">
      <dgm:prSet presAssocID="{799852C0-70DB-4895-AFA4-06147AFB1061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10C605E2-59E6-4B34-A01F-7C4294EB0602}" type="presOf" srcId="{5437E4C2-507C-44B7-98B1-6AEF23F6CD21}" destId="{4C663683-3E11-460D-90EB-B27362D79BD8}" srcOrd="0" destOrd="0" presId="urn:microsoft.com/office/officeart/2005/8/layout/vList4#1"/>
    <dgm:cxn modelId="{D8B392FE-D88C-4EAE-9E74-0FAA4823BCB7}" type="presOf" srcId="{4836D3AA-428B-4043-88F8-65A7F1CAB970}" destId="{67BAE3F5-670C-4E23-8420-88FC472C8C51}" srcOrd="1" destOrd="2" presId="urn:microsoft.com/office/officeart/2005/8/layout/vList4#1"/>
    <dgm:cxn modelId="{7F3EF78F-3E06-4323-AE77-F528C7E4E8CD}" type="presOf" srcId="{B2E6850E-29EE-42DA-A964-27E429759BA3}" destId="{59DC7C83-478D-4B3F-AFD4-EE9EC8435DF5}" srcOrd="1" destOrd="0" presId="urn:microsoft.com/office/officeart/2005/8/layout/vList4#1"/>
    <dgm:cxn modelId="{94869E4A-92E5-42D8-A470-D39B1F8010DE}" type="presOf" srcId="{F7124C0B-F76A-4727-8BBD-B9245900E3FA}" destId="{0590005B-906D-4C5E-B1B7-E26C1B38AFCB}" srcOrd="0" destOrd="1" presId="urn:microsoft.com/office/officeart/2005/8/layout/vList4#1"/>
    <dgm:cxn modelId="{9973E17D-4860-43A8-B2F6-DCD714715068}" type="presOf" srcId="{193C0C8B-1CBB-4F3A-BC8E-1733BDD5808A}" destId="{0590005B-906D-4C5E-B1B7-E26C1B38AFCB}" srcOrd="0" destOrd="0" presId="urn:microsoft.com/office/officeart/2005/8/layout/vList4#1"/>
    <dgm:cxn modelId="{F2406FE1-8AEC-4471-8883-606D4BD1CCC3}" type="presOf" srcId="{F7124C0B-F76A-4727-8BBD-B9245900E3FA}" destId="{A48AE184-F6C3-43AA-A027-EFF836DC2132}" srcOrd="1" destOrd="1" presId="urn:microsoft.com/office/officeart/2005/8/layout/vList4#1"/>
    <dgm:cxn modelId="{44010A62-78B2-462F-AA5D-228A7793342C}" srcId="{193C0C8B-1CBB-4F3A-BC8E-1733BDD5808A}" destId="{F7124C0B-F76A-4727-8BBD-B9245900E3FA}" srcOrd="0" destOrd="0" parTransId="{24B6B14F-7B47-495C-9745-E7420BA6C3EB}" sibTransId="{64302A00-58AB-4031-A49A-910CFEE05888}"/>
    <dgm:cxn modelId="{B95EB99A-1CB2-4AD8-95A5-8FED77EB18B2}" srcId="{BDB317A0-5F5E-422C-9E8A-65FAE1980A99}" destId="{799852C0-70DB-4895-AFA4-06147AFB1061}" srcOrd="4" destOrd="0" parTransId="{279388DE-8FAA-4D20-8276-ABA1219907B5}" sibTransId="{2D123A76-9555-43DF-8AD5-EFDFF096BCEF}"/>
    <dgm:cxn modelId="{3E1E05E7-17D9-406D-BA01-DCE5A4E250D2}" type="presOf" srcId="{E589A06F-F85C-4AB9-8818-309CA7ABE3C9}" destId="{4C663683-3E11-460D-90EB-B27362D79BD8}" srcOrd="0" destOrd="2" presId="urn:microsoft.com/office/officeart/2005/8/layout/vList4#1"/>
    <dgm:cxn modelId="{53DEDB91-04EC-407A-80F2-E963DD825497}" type="presOf" srcId="{5437E4C2-507C-44B7-98B1-6AEF23F6CD21}" destId="{0183EBBA-4927-4EDB-AF1B-6CD79FD47CFB}" srcOrd="1" destOrd="0" presId="urn:microsoft.com/office/officeart/2005/8/layout/vList4#1"/>
    <dgm:cxn modelId="{690AE5A7-80FF-4E89-9385-A29C0AB24576}" type="presOf" srcId="{4836D3AA-428B-4043-88F8-65A7F1CAB970}" destId="{68EB0630-211D-4DF9-9B9B-968E90019CDD}" srcOrd="0" destOrd="2" presId="urn:microsoft.com/office/officeart/2005/8/layout/vList4#1"/>
    <dgm:cxn modelId="{A2348346-4816-4DB9-9BDF-2315DE78B120}" type="presOf" srcId="{BDB317A0-5F5E-422C-9E8A-65FAE1980A99}" destId="{B252F3EB-ECB7-4287-9DB9-1E869A65C122}" srcOrd="0" destOrd="0" presId="urn:microsoft.com/office/officeart/2005/8/layout/vList4#1"/>
    <dgm:cxn modelId="{1E968423-6BBA-4BB6-82E2-25BA9E01266D}" type="presOf" srcId="{8344E4E4-8716-4BA9-A8D4-E36A4913467A}" destId="{67BAE3F5-670C-4E23-8420-88FC472C8C51}" srcOrd="1" destOrd="1" presId="urn:microsoft.com/office/officeart/2005/8/layout/vList4#1"/>
    <dgm:cxn modelId="{713E85F1-C28D-4F6F-B147-5DD096879BBD}" srcId="{799852C0-70DB-4895-AFA4-06147AFB1061}" destId="{89D7858B-34EC-469E-B8E7-1E1BFD09BCBD}" srcOrd="0" destOrd="0" parTransId="{D52E6658-29C5-4272-8883-22FFC974280D}" sibTransId="{BCA3DA1E-23F0-4648-A125-747F55F51625}"/>
    <dgm:cxn modelId="{C3DC6F48-8B94-4AD3-908D-3F9097DA206C}" type="presOf" srcId="{799852C0-70DB-4895-AFA4-06147AFB1061}" destId="{824E87B9-5DE8-4552-A41B-F8467B566542}" srcOrd="0" destOrd="0" presId="urn:microsoft.com/office/officeart/2005/8/layout/vList4#1"/>
    <dgm:cxn modelId="{2C00005C-12F4-4EB8-B055-6BF2EEBA0904}" srcId="{C65199B1-0C1E-467E-9429-5071D95A0EF7}" destId="{8344E4E4-8716-4BA9-A8D4-E36A4913467A}" srcOrd="0" destOrd="0" parTransId="{8E93B358-FB96-479D-8A96-D80BCDE24DD5}" sibTransId="{26ABB65D-0EAF-4C3C-B5B8-52CE11EB8887}"/>
    <dgm:cxn modelId="{04D1EC16-FEE7-4850-A26B-0505EA74996B}" type="presOf" srcId="{B72342FC-B970-4BA5-86C7-40155DECE7D8}" destId="{A48AE184-F6C3-43AA-A027-EFF836DC2132}" srcOrd="1" destOrd="2" presId="urn:microsoft.com/office/officeart/2005/8/layout/vList4#1"/>
    <dgm:cxn modelId="{F670E154-D6D5-49F0-A934-6FA4534B816E}" type="presOf" srcId="{89D7858B-34EC-469E-B8E7-1E1BFD09BCBD}" destId="{824E87B9-5DE8-4552-A41B-F8467B566542}" srcOrd="0" destOrd="1" presId="urn:microsoft.com/office/officeart/2005/8/layout/vList4#1"/>
    <dgm:cxn modelId="{243044A4-03E3-46AF-AA8C-C9BA3E6B1FC4}" type="presOf" srcId="{B72342FC-B970-4BA5-86C7-40155DECE7D8}" destId="{0590005B-906D-4C5E-B1B7-E26C1B38AFCB}" srcOrd="0" destOrd="2" presId="urn:microsoft.com/office/officeart/2005/8/layout/vList4#1"/>
    <dgm:cxn modelId="{5781055E-FEA9-41B2-8BF2-62E1F447B050}" srcId="{5437E4C2-507C-44B7-98B1-6AEF23F6CD21}" destId="{5498C66E-CF9E-430F-8164-F7950CD7E8F1}" srcOrd="0" destOrd="0" parTransId="{6BF92D6B-DF34-45C1-9376-60F7DA105951}" sibTransId="{7E2B7967-B97F-4E27-9D28-844373A5EB9A}"/>
    <dgm:cxn modelId="{207E6065-AFF2-4942-9ED5-3C99D3CD2546}" type="presOf" srcId="{B2E6850E-29EE-42DA-A964-27E429759BA3}" destId="{C5031E52-FDC9-49EA-93FF-B8886991276D}" srcOrd="0" destOrd="0" presId="urn:microsoft.com/office/officeart/2005/8/layout/vList4#1"/>
    <dgm:cxn modelId="{F3F326EC-90D0-4448-A187-BA20365612C1}" srcId="{BDB317A0-5F5E-422C-9E8A-65FAE1980A99}" destId="{C65199B1-0C1E-467E-9429-5071D95A0EF7}" srcOrd="0" destOrd="0" parTransId="{2B63463F-6421-4C55-B288-0A90F2CC3EEE}" sibTransId="{B95CE8E1-D258-4B49-974D-A73EF0DDF7B9}"/>
    <dgm:cxn modelId="{1B5276AD-B59C-4E96-BDAA-B9AB01F55D3F}" type="presOf" srcId="{799852C0-70DB-4895-AFA4-06147AFB1061}" destId="{BDA5A14B-67DF-4D4E-8F2A-ACE55C7C942C}" srcOrd="1" destOrd="0" presId="urn:microsoft.com/office/officeart/2005/8/layout/vList4#1"/>
    <dgm:cxn modelId="{139752AB-F21E-4833-8C63-054A1D802DEC}" srcId="{193C0C8B-1CBB-4F3A-BC8E-1733BDD5808A}" destId="{B72342FC-B970-4BA5-86C7-40155DECE7D8}" srcOrd="1" destOrd="0" parTransId="{8F721F79-4414-4555-B074-BEBB869D4BB5}" sibTransId="{16749245-AE83-4967-A5CD-B8C15C524BAF}"/>
    <dgm:cxn modelId="{0A8C1088-D990-45C8-9388-0629182BB871}" type="presOf" srcId="{5498C66E-CF9E-430F-8164-F7950CD7E8F1}" destId="{0183EBBA-4927-4EDB-AF1B-6CD79FD47CFB}" srcOrd="1" destOrd="1" presId="urn:microsoft.com/office/officeart/2005/8/layout/vList4#1"/>
    <dgm:cxn modelId="{BF5191BF-193A-44BE-8C86-5293C30C6F9F}" srcId="{BDB317A0-5F5E-422C-9E8A-65FAE1980A99}" destId="{193C0C8B-1CBB-4F3A-BC8E-1733BDD5808A}" srcOrd="2" destOrd="0" parTransId="{7033BB51-95FA-4C02-8AAE-984F7C1D371D}" sibTransId="{94C49BCE-63DC-499D-A7E5-91545BD7B4ED}"/>
    <dgm:cxn modelId="{D1329FE6-6CC4-4BAC-8070-EF1489F7C48D}" srcId="{BDB317A0-5F5E-422C-9E8A-65FAE1980A99}" destId="{5437E4C2-507C-44B7-98B1-6AEF23F6CD21}" srcOrd="1" destOrd="0" parTransId="{8900FC82-1263-4ADF-8F16-195DC8E908AC}" sibTransId="{D2ADBBFD-DDAF-4F56-8A7E-7DBAED575110}"/>
    <dgm:cxn modelId="{3F77BE69-2901-4A55-A6B4-F7ADEA358C75}" type="presOf" srcId="{DF216CFE-75CC-4B9E-A63E-EC7114766E63}" destId="{59DC7C83-478D-4B3F-AFD4-EE9EC8435DF5}" srcOrd="1" destOrd="1" presId="urn:microsoft.com/office/officeart/2005/8/layout/vList4#1"/>
    <dgm:cxn modelId="{06AAB65A-A04A-4340-A3B9-A65B5E5E3774}" type="presOf" srcId="{E589A06F-F85C-4AB9-8818-309CA7ABE3C9}" destId="{0183EBBA-4927-4EDB-AF1B-6CD79FD47CFB}" srcOrd="1" destOrd="2" presId="urn:microsoft.com/office/officeart/2005/8/layout/vList4#1"/>
    <dgm:cxn modelId="{7557A50F-3636-4A72-8615-0998FB8E9DA7}" type="presOf" srcId="{193C0C8B-1CBB-4F3A-BC8E-1733BDD5808A}" destId="{A48AE184-F6C3-43AA-A027-EFF836DC2132}" srcOrd="1" destOrd="0" presId="urn:microsoft.com/office/officeart/2005/8/layout/vList4#1"/>
    <dgm:cxn modelId="{A8DFB686-A69A-44A5-9653-34F8A64F8234}" type="presOf" srcId="{8344E4E4-8716-4BA9-A8D4-E36A4913467A}" destId="{68EB0630-211D-4DF9-9B9B-968E90019CDD}" srcOrd="0" destOrd="1" presId="urn:microsoft.com/office/officeart/2005/8/layout/vList4#1"/>
    <dgm:cxn modelId="{94057E93-C9BF-4FAE-B4C4-1372A57A3F92}" srcId="{5437E4C2-507C-44B7-98B1-6AEF23F6CD21}" destId="{E589A06F-F85C-4AB9-8818-309CA7ABE3C9}" srcOrd="1" destOrd="0" parTransId="{DEBB0C81-0218-4D7A-B770-66A6E2DF6117}" sibTransId="{D77E4B1F-BDDD-4B62-89AA-8C55ED1ACB24}"/>
    <dgm:cxn modelId="{D8D69DC1-5F27-4F9A-86A9-75FC73ACA1CA}" type="presOf" srcId="{C65199B1-0C1E-467E-9429-5071D95A0EF7}" destId="{67BAE3F5-670C-4E23-8420-88FC472C8C51}" srcOrd="1" destOrd="0" presId="urn:microsoft.com/office/officeart/2005/8/layout/vList4#1"/>
    <dgm:cxn modelId="{7A96A657-A4FE-4D24-94D7-4BCC029BB61A}" type="presOf" srcId="{5498C66E-CF9E-430F-8164-F7950CD7E8F1}" destId="{4C663683-3E11-460D-90EB-B27362D79BD8}" srcOrd="0" destOrd="1" presId="urn:microsoft.com/office/officeart/2005/8/layout/vList4#1"/>
    <dgm:cxn modelId="{7B3EEA07-804D-468F-9710-5958AD6D1523}" type="presOf" srcId="{89D7858B-34EC-469E-B8E7-1E1BFD09BCBD}" destId="{BDA5A14B-67DF-4D4E-8F2A-ACE55C7C942C}" srcOrd="1" destOrd="1" presId="urn:microsoft.com/office/officeart/2005/8/layout/vList4#1"/>
    <dgm:cxn modelId="{FFAE5704-773B-47D0-B8C6-6766671E5E1E}" srcId="{C65199B1-0C1E-467E-9429-5071D95A0EF7}" destId="{4836D3AA-428B-4043-88F8-65A7F1CAB970}" srcOrd="1" destOrd="0" parTransId="{E4A4B0C1-5B21-4071-A163-21084EF42365}" sibTransId="{180134A5-742E-491A-A517-924A2F0BF034}"/>
    <dgm:cxn modelId="{F952CEDC-5DB8-4A08-A07C-36BEA05796C2}" type="presOf" srcId="{C65199B1-0C1E-467E-9429-5071D95A0EF7}" destId="{68EB0630-211D-4DF9-9B9B-968E90019CDD}" srcOrd="0" destOrd="0" presId="urn:microsoft.com/office/officeart/2005/8/layout/vList4#1"/>
    <dgm:cxn modelId="{551F59E6-2913-419E-806C-9C34751673FB}" srcId="{B2E6850E-29EE-42DA-A964-27E429759BA3}" destId="{DF216CFE-75CC-4B9E-A63E-EC7114766E63}" srcOrd="0" destOrd="0" parTransId="{5532DC45-5705-44F7-91C7-B90C36336E7D}" sibTransId="{24BE8184-8502-48E6-A52A-C31F0F4F7E27}"/>
    <dgm:cxn modelId="{648D540D-ED77-40BC-A3A3-89337CB3FE0F}" type="presOf" srcId="{DF216CFE-75CC-4B9E-A63E-EC7114766E63}" destId="{C5031E52-FDC9-49EA-93FF-B8886991276D}" srcOrd="0" destOrd="1" presId="urn:microsoft.com/office/officeart/2005/8/layout/vList4#1"/>
    <dgm:cxn modelId="{3F09AD70-87C6-47B5-8724-99E5C28A722E}" srcId="{BDB317A0-5F5E-422C-9E8A-65FAE1980A99}" destId="{B2E6850E-29EE-42DA-A964-27E429759BA3}" srcOrd="3" destOrd="0" parTransId="{151A22FA-88C9-4E74-9314-AD53B7FC9672}" sibTransId="{45520D77-0242-4470-A1B8-8C3A3F791D3F}"/>
    <dgm:cxn modelId="{D6C1C7D4-AAB8-4965-8868-E17C62827778}" type="presParOf" srcId="{B252F3EB-ECB7-4287-9DB9-1E869A65C122}" destId="{A18B4FAF-CF02-4E47-BED4-B7CDD2EBB05B}" srcOrd="0" destOrd="0" presId="urn:microsoft.com/office/officeart/2005/8/layout/vList4#1"/>
    <dgm:cxn modelId="{64601697-7821-4A67-8484-09E76FEB1096}" type="presParOf" srcId="{A18B4FAF-CF02-4E47-BED4-B7CDD2EBB05B}" destId="{68EB0630-211D-4DF9-9B9B-968E90019CDD}" srcOrd="0" destOrd="0" presId="urn:microsoft.com/office/officeart/2005/8/layout/vList4#1"/>
    <dgm:cxn modelId="{04A64970-A619-4568-8773-F3BBA33E5EB0}" type="presParOf" srcId="{A18B4FAF-CF02-4E47-BED4-B7CDD2EBB05B}" destId="{5E12B012-13E7-4AD3-83C2-4350AC012C57}" srcOrd="1" destOrd="0" presId="urn:microsoft.com/office/officeart/2005/8/layout/vList4#1"/>
    <dgm:cxn modelId="{C45F9339-0D49-4B34-8E9E-E28BB1139C8D}" type="presParOf" srcId="{A18B4FAF-CF02-4E47-BED4-B7CDD2EBB05B}" destId="{67BAE3F5-670C-4E23-8420-88FC472C8C51}" srcOrd="2" destOrd="0" presId="urn:microsoft.com/office/officeart/2005/8/layout/vList4#1"/>
    <dgm:cxn modelId="{ABD94142-BF0F-43B4-82F1-5DA2D3EFAD41}" type="presParOf" srcId="{B252F3EB-ECB7-4287-9DB9-1E869A65C122}" destId="{CBE1B337-4F0F-486D-B381-B07619A80FB0}" srcOrd="1" destOrd="0" presId="urn:microsoft.com/office/officeart/2005/8/layout/vList4#1"/>
    <dgm:cxn modelId="{69DEC551-8393-4A13-B9A9-4D09D6C09078}" type="presParOf" srcId="{B252F3EB-ECB7-4287-9DB9-1E869A65C122}" destId="{9B102EFC-7D84-4E1C-91A8-472DACAEACED}" srcOrd="2" destOrd="0" presId="urn:microsoft.com/office/officeart/2005/8/layout/vList4#1"/>
    <dgm:cxn modelId="{BB552D74-2012-40EC-B2EA-CC3BA9023F94}" type="presParOf" srcId="{9B102EFC-7D84-4E1C-91A8-472DACAEACED}" destId="{4C663683-3E11-460D-90EB-B27362D79BD8}" srcOrd="0" destOrd="0" presId="urn:microsoft.com/office/officeart/2005/8/layout/vList4#1"/>
    <dgm:cxn modelId="{FE252113-0E21-4D84-B077-EAD50D2CE295}" type="presParOf" srcId="{9B102EFC-7D84-4E1C-91A8-472DACAEACED}" destId="{49EBDB66-F8DF-4E50-836D-23A345EB9733}" srcOrd="1" destOrd="0" presId="urn:microsoft.com/office/officeart/2005/8/layout/vList4#1"/>
    <dgm:cxn modelId="{B582F49A-5B0C-4273-AFAC-044A1F224544}" type="presParOf" srcId="{9B102EFC-7D84-4E1C-91A8-472DACAEACED}" destId="{0183EBBA-4927-4EDB-AF1B-6CD79FD47CFB}" srcOrd="2" destOrd="0" presId="urn:microsoft.com/office/officeart/2005/8/layout/vList4#1"/>
    <dgm:cxn modelId="{C6E344F9-494E-4E62-84E5-11BF8BEFC9FE}" type="presParOf" srcId="{B252F3EB-ECB7-4287-9DB9-1E869A65C122}" destId="{44867EE1-D291-460E-8AF8-2412EE49AB06}" srcOrd="3" destOrd="0" presId="urn:microsoft.com/office/officeart/2005/8/layout/vList4#1"/>
    <dgm:cxn modelId="{5E200E27-1F4F-484D-8C6B-7D6EA60956D6}" type="presParOf" srcId="{B252F3EB-ECB7-4287-9DB9-1E869A65C122}" destId="{9D0C9BD9-CEB0-4998-B261-D02FD1FFEA8E}" srcOrd="4" destOrd="0" presId="urn:microsoft.com/office/officeart/2005/8/layout/vList4#1"/>
    <dgm:cxn modelId="{BD7AA60C-3323-4A3F-8F8C-92DAEDB2BE0B}" type="presParOf" srcId="{9D0C9BD9-CEB0-4998-B261-D02FD1FFEA8E}" destId="{0590005B-906D-4C5E-B1B7-E26C1B38AFCB}" srcOrd="0" destOrd="0" presId="urn:microsoft.com/office/officeart/2005/8/layout/vList4#1"/>
    <dgm:cxn modelId="{7EAEF6B5-53CD-4F92-8AC9-8B6F3FA6D1AD}" type="presParOf" srcId="{9D0C9BD9-CEB0-4998-B261-D02FD1FFEA8E}" destId="{5F62C4F2-CB96-4527-8BFD-5F6453F0904B}" srcOrd="1" destOrd="0" presId="urn:microsoft.com/office/officeart/2005/8/layout/vList4#1"/>
    <dgm:cxn modelId="{4C6871E7-D43E-4D59-B861-80C6D40117D5}" type="presParOf" srcId="{9D0C9BD9-CEB0-4998-B261-D02FD1FFEA8E}" destId="{A48AE184-F6C3-43AA-A027-EFF836DC2132}" srcOrd="2" destOrd="0" presId="urn:microsoft.com/office/officeart/2005/8/layout/vList4#1"/>
    <dgm:cxn modelId="{76B09891-AE0A-4DDD-B8EB-12D4EF246045}" type="presParOf" srcId="{B252F3EB-ECB7-4287-9DB9-1E869A65C122}" destId="{EE1B6A38-CADD-4C32-9EEA-3622F40E4666}" srcOrd="5" destOrd="0" presId="urn:microsoft.com/office/officeart/2005/8/layout/vList4#1"/>
    <dgm:cxn modelId="{E167A9C3-383B-429E-A5A9-61FF7F05F04A}" type="presParOf" srcId="{B252F3EB-ECB7-4287-9DB9-1E869A65C122}" destId="{36412B0C-1E98-4D13-922C-43F624BBA57E}" srcOrd="6" destOrd="0" presId="urn:microsoft.com/office/officeart/2005/8/layout/vList4#1"/>
    <dgm:cxn modelId="{42843EA9-F6E5-4B42-92F4-F17CBA6CAE78}" type="presParOf" srcId="{36412B0C-1E98-4D13-922C-43F624BBA57E}" destId="{C5031E52-FDC9-49EA-93FF-B8886991276D}" srcOrd="0" destOrd="0" presId="urn:microsoft.com/office/officeart/2005/8/layout/vList4#1"/>
    <dgm:cxn modelId="{F6C4C403-4D09-4FEA-A7B6-17E8AF8DECDA}" type="presParOf" srcId="{36412B0C-1E98-4D13-922C-43F624BBA57E}" destId="{1E75BAF7-638D-42B7-AFCE-D599F65EBCAA}" srcOrd="1" destOrd="0" presId="urn:microsoft.com/office/officeart/2005/8/layout/vList4#1"/>
    <dgm:cxn modelId="{636515B8-A777-4F0A-A7F1-1DB9627D9392}" type="presParOf" srcId="{36412B0C-1E98-4D13-922C-43F624BBA57E}" destId="{59DC7C83-478D-4B3F-AFD4-EE9EC8435DF5}" srcOrd="2" destOrd="0" presId="urn:microsoft.com/office/officeart/2005/8/layout/vList4#1"/>
    <dgm:cxn modelId="{C0FA5E7E-2432-4E6E-A46D-1C7AF37C95AA}" type="presParOf" srcId="{B252F3EB-ECB7-4287-9DB9-1E869A65C122}" destId="{45E1A5DC-27BC-44A3-A437-27070167EC25}" srcOrd="7" destOrd="0" presId="urn:microsoft.com/office/officeart/2005/8/layout/vList4#1"/>
    <dgm:cxn modelId="{9345D990-3C0E-4D49-9426-6A8D21165E64}" type="presParOf" srcId="{B252F3EB-ECB7-4287-9DB9-1E869A65C122}" destId="{82982C67-24F7-4491-B293-50D27ABBB91B}" srcOrd="8" destOrd="0" presId="urn:microsoft.com/office/officeart/2005/8/layout/vList4#1"/>
    <dgm:cxn modelId="{CAF1D126-C5AE-4B67-9FEE-694F6A00A4C8}" type="presParOf" srcId="{82982C67-24F7-4491-B293-50D27ABBB91B}" destId="{824E87B9-5DE8-4552-A41B-F8467B566542}" srcOrd="0" destOrd="0" presId="urn:microsoft.com/office/officeart/2005/8/layout/vList4#1"/>
    <dgm:cxn modelId="{D335F938-BABF-4EA7-B124-8087B5FFB20A}" type="presParOf" srcId="{82982C67-24F7-4491-B293-50D27ABBB91B}" destId="{F54C30A1-AE6E-4EAD-847D-81B59A40DAFF}" srcOrd="1" destOrd="0" presId="urn:microsoft.com/office/officeart/2005/8/layout/vList4#1"/>
    <dgm:cxn modelId="{D7168D56-3560-4408-93E2-31EAD602561C}" type="presParOf" srcId="{82982C67-24F7-4491-B293-50D27ABBB91B}" destId="{BDA5A14B-67DF-4D4E-8F2A-ACE55C7C942C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4972539" cy="3428075"/>
        <a:chOff x="0" y="0"/>
        <a:chExt cx="4972539" cy="3428075"/>
      </a:xfrm>
    </dsp:grpSpPr>
    <dsp:sp modelId="{B9621093-997E-4AB8-BBF5-350FDCC14950}">
      <dsp:nvSpPr>
        <dsp:cNvPr id="3" name="矩形 2"/>
        <dsp:cNvSpPr/>
      </dsp:nvSpPr>
      <dsp:spPr bwMode="white">
        <a:xfrm>
          <a:off x="1100806" y="115767"/>
          <a:ext cx="2892036" cy="903761"/>
        </a:xfrm>
        <a:prstGeom prst="rect">
          <a:avLst/>
        </a:prstGeom>
        <a:sp3d contourW="19050" prstMaterial="metal">
          <a:bevelT w="88900" h="203200"/>
          <a:bevelB w="165100" h="254000"/>
        </a:sp3d>
      </dsp:spPr>
      <dsp:style>
        <a:lnRef idx="0">
          <a:schemeClr val="accent4"/>
        </a:lnRef>
        <a:fillRef idx="1">
          <a:schemeClr val="lt1">
            <a:alpha val="40000"/>
          </a:schemeClr>
        </a:fillRef>
        <a:effectRef idx="1">
          <a:scrgbClr r="0" g="0" b="0"/>
        </a:effectRef>
        <a:fontRef idx="minor"/>
      </dsp:style>
      <dsp:txBody>
        <a:bodyPr lIns="612147" tIns="60960" rIns="60960" bIns="6096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Supernova</a:t>
          </a:r>
          <a:r>
            <a:rPr lang="zh-CN" altLang="en-US" sz="1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 </a:t>
          </a:r>
          <a:r>
            <a:rPr lang="en-US" altLang="zh-CN" sz="1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Explosion</a:t>
          </a:r>
          <a:r>
            <a:rPr lang="zh-CN" altLang="en-US" sz="1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 </a:t>
          </a:r>
          <a:r>
            <a:rPr lang="en-US" altLang="zh-CN" sz="1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Mechanisms</a:t>
          </a:r>
          <a:endParaRPr lang="zh-CN" altLang="en-US" sz="1600" b="1" dirty="0">
            <a:solidFill>
              <a:srgbClr val="0000FF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1100806" y="115767"/>
        <a:ext cx="2892036" cy="903761"/>
      </dsp:txXfrm>
    </dsp:sp>
    <dsp:sp modelId="{CD1C17AE-B7FA-4329-8C36-BE6FD7B44D42}">
      <dsp:nvSpPr>
        <dsp:cNvPr id="4" name="矩形 3"/>
        <dsp:cNvSpPr/>
      </dsp:nvSpPr>
      <dsp:spPr bwMode="white">
        <a:xfrm>
          <a:off x="980304" y="-14777"/>
          <a:ext cx="632633" cy="948949"/>
        </a:xfrm>
        <a:prstGeom prst="rect">
          <a:avLst/>
        </a:prstGeom>
        <a:sp3d z="300000" contourW="19050" prstMaterial="metal">
          <a:bevelT w="88900" h="203200"/>
          <a:bevelB w="165100" h="254000"/>
        </a:sp3d>
      </dsp:spPr>
      <dsp:style>
        <a:lnRef idx="0">
          <a:schemeClr val="lt1"/>
        </a:lnRef>
        <a:fillRef idx="1">
          <a:schemeClr val="accent4">
            <a:tint val="50000"/>
            <a:hueOff val="0"/>
            <a:satOff val="0"/>
            <a:lumOff val="0"/>
            <a:alpha val="100000"/>
          </a:schemeClr>
        </a:fillRef>
        <a:effectRef idx="1">
          <a:scrgbClr r="0" g="0" b="0"/>
        </a:effectRef>
        <a:fontRef idx="minor"/>
      </dsp:style>
      <dsp:txXfrm>
        <a:off x="980304" y="-14777"/>
        <a:ext cx="632633" cy="948949"/>
      </dsp:txXfrm>
    </dsp:sp>
    <dsp:sp modelId="{32070B93-C2E9-43ED-8B3D-F3D0D9C4900F}">
      <dsp:nvSpPr>
        <dsp:cNvPr id="5" name="矩形 4"/>
        <dsp:cNvSpPr/>
      </dsp:nvSpPr>
      <dsp:spPr bwMode="white">
        <a:xfrm>
          <a:off x="1100806" y="1327428"/>
          <a:ext cx="2892036" cy="903761"/>
        </a:xfrm>
        <a:prstGeom prst="rect">
          <a:avLst/>
        </a:prstGeom>
        <a:sp3d contourW="19050" prstMaterial="metal">
          <a:bevelT w="88900" h="203200"/>
          <a:bevelB w="165100" h="254000"/>
        </a:sp3d>
      </dsp:spPr>
      <dsp:style>
        <a:lnRef idx="0">
          <a:schemeClr val="accent4"/>
        </a:lnRef>
        <a:fillRef idx="1">
          <a:schemeClr val="lt1">
            <a:alpha val="40000"/>
          </a:schemeClr>
        </a:fillRef>
        <a:effectRef idx="1">
          <a:scrgbClr r="0" g="0" b="0"/>
        </a:effectRef>
        <a:fontRef idx="minor"/>
      </dsp:style>
      <dsp:txBody>
        <a:bodyPr lIns="612147" tIns="60960" rIns="60960" bIns="6096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Heavy-element</a:t>
          </a:r>
          <a:r>
            <a:rPr lang="zh-CN" altLang="en-US" sz="1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 </a:t>
          </a:r>
          <a:r>
            <a:rPr lang="en-US" altLang="zh-CN" sz="1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Formation</a:t>
          </a:r>
          <a:r>
            <a:rPr lang="zh-CN" altLang="en-US" sz="1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 </a:t>
          </a:r>
          <a:r>
            <a:rPr lang="en-US" altLang="zh-CN" sz="1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and</a:t>
          </a:r>
          <a:r>
            <a:rPr lang="zh-CN" altLang="en-US" sz="1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 </a:t>
          </a:r>
          <a:r>
            <a:rPr lang="en-US" altLang="zh-CN" sz="1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Evolution</a:t>
          </a:r>
          <a:endParaRPr lang="zh-CN" altLang="en-US" sz="1600" b="1" dirty="0">
            <a:solidFill>
              <a:srgbClr val="0000FF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1100806" y="1327428"/>
        <a:ext cx="2892036" cy="903761"/>
      </dsp:txXfrm>
    </dsp:sp>
    <dsp:sp modelId="{18CAE792-B3B9-4364-B6AC-A5EC617CE945}">
      <dsp:nvSpPr>
        <dsp:cNvPr id="6" name="矩形 5"/>
        <dsp:cNvSpPr/>
      </dsp:nvSpPr>
      <dsp:spPr bwMode="white">
        <a:xfrm>
          <a:off x="980304" y="1196885"/>
          <a:ext cx="632633" cy="948949"/>
        </a:xfrm>
        <a:prstGeom prst="rect">
          <a:avLst/>
        </a:prstGeom>
        <a:sp3d z="300000" contourW="19050" prstMaterial="metal">
          <a:bevelT w="88900" h="203200"/>
          <a:bevelB w="165100" h="254000"/>
        </a:sp3d>
      </dsp:spPr>
      <dsp:style>
        <a:lnRef idx="0">
          <a:schemeClr val="lt1"/>
        </a:lnRef>
        <a:fillRef idx="1">
          <a:schemeClr val="accent4">
            <a:tint val="50000"/>
            <a:hueOff val="5730000"/>
            <a:satOff val="-29999"/>
            <a:lumOff val="-2352"/>
            <a:alpha val="100000"/>
          </a:schemeClr>
        </a:fillRef>
        <a:effectRef idx="1">
          <a:scrgbClr r="0" g="0" b="0"/>
        </a:effectRef>
        <a:fontRef idx="minor"/>
      </dsp:style>
      <dsp:txXfrm>
        <a:off x="980304" y="1196885"/>
        <a:ext cx="632633" cy="948949"/>
      </dsp:txXfrm>
    </dsp:sp>
    <dsp:sp modelId="{4A417501-0BA9-4CC1-8509-4C90BF4A61FE}">
      <dsp:nvSpPr>
        <dsp:cNvPr id="7" name="矩形 6"/>
        <dsp:cNvSpPr/>
      </dsp:nvSpPr>
      <dsp:spPr bwMode="white">
        <a:xfrm>
          <a:off x="1100806" y="2539090"/>
          <a:ext cx="2892036" cy="903761"/>
        </a:xfrm>
        <a:prstGeom prst="rect">
          <a:avLst/>
        </a:prstGeom>
        <a:sp3d contourW="19050" prstMaterial="metal">
          <a:bevelT w="88900" h="203200"/>
          <a:bevelB w="165100" h="254000"/>
        </a:sp3d>
      </dsp:spPr>
      <dsp:style>
        <a:lnRef idx="0">
          <a:schemeClr val="accent4"/>
        </a:lnRef>
        <a:fillRef idx="1">
          <a:schemeClr val="lt1">
            <a:alpha val="40000"/>
          </a:schemeClr>
        </a:fillRef>
        <a:effectRef idx="1">
          <a:scrgbClr r="0" g="0" b="0"/>
        </a:effectRef>
        <a:fontRef idx="minor"/>
      </dsp:style>
      <dsp:txBody>
        <a:bodyPr lIns="612147" tIns="60960" rIns="60960" bIns="6096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Cosmic-ray Origin</a:t>
          </a:r>
          <a:endParaRPr lang="zh-CN" altLang="en-US" sz="1600" b="1" dirty="0">
            <a:solidFill>
              <a:srgbClr val="0000FF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1100806" y="2539090"/>
        <a:ext cx="2892036" cy="903761"/>
      </dsp:txXfrm>
    </dsp:sp>
    <dsp:sp modelId="{EE3BEDC2-68CB-486C-9753-31A390CE5DAF}">
      <dsp:nvSpPr>
        <dsp:cNvPr id="8" name="矩形 7"/>
        <dsp:cNvSpPr/>
      </dsp:nvSpPr>
      <dsp:spPr bwMode="white">
        <a:xfrm>
          <a:off x="980304" y="2408547"/>
          <a:ext cx="632633" cy="948949"/>
        </a:xfrm>
        <a:prstGeom prst="rect">
          <a:avLst/>
        </a:prstGeom>
        <a:sp3d z="300000" contourW="19050" prstMaterial="metal">
          <a:bevelT w="88900" h="203200"/>
          <a:bevelB w="165100" h="254000"/>
        </a:sp3d>
      </dsp:spPr>
      <dsp:style>
        <a:lnRef idx="0">
          <a:schemeClr val="lt1"/>
        </a:lnRef>
        <a:fillRef idx="1">
          <a:schemeClr val="accent4">
            <a:tint val="50000"/>
            <a:hueOff val="11460000"/>
            <a:satOff val="-59999"/>
            <a:lumOff val="-4705"/>
            <a:alpha val="100000"/>
          </a:schemeClr>
        </a:fillRef>
        <a:effectRef idx="1">
          <a:scrgbClr r="0" g="0" b="0"/>
        </a:effectRef>
        <a:fontRef idx="minor"/>
      </dsp:style>
      <dsp:txXfrm>
        <a:off x="980304" y="2408547"/>
        <a:ext cx="632633" cy="9489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4972539" cy="3428075"/>
        <a:chOff x="0" y="0"/>
        <a:chExt cx="4972539" cy="3428075"/>
      </a:xfrm>
    </dsp:grpSpPr>
    <dsp:sp modelId="{B9621093-997E-4AB8-BBF5-350FDCC14950}">
      <dsp:nvSpPr>
        <dsp:cNvPr id="3" name="矩形 2"/>
        <dsp:cNvSpPr/>
      </dsp:nvSpPr>
      <dsp:spPr bwMode="white">
        <a:xfrm>
          <a:off x="1100806" y="115767"/>
          <a:ext cx="2892036" cy="903761"/>
        </a:xfrm>
        <a:prstGeom prst="rect">
          <a:avLst/>
        </a:prstGeom>
        <a:sp3d contourW="19050" prstMaterial="metal">
          <a:bevelT w="88900" h="203200"/>
          <a:bevelB w="165100" h="254000"/>
        </a:sp3d>
      </dsp:spPr>
      <dsp:style>
        <a:lnRef idx="0">
          <a:schemeClr val="accent5"/>
        </a:lnRef>
        <a:fillRef idx="1">
          <a:schemeClr val="lt1">
            <a:alpha val="40000"/>
          </a:schemeClr>
        </a:fillRef>
        <a:effectRef idx="1">
          <a:scrgbClr r="0" g="0" b="0"/>
        </a:effectRef>
        <a:fontRef idx="minor"/>
      </dsp:style>
      <dsp:txBody>
        <a:bodyPr lIns="612147" tIns="60960" rIns="60960" bIns="6096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b="1" dirty="0" smtClean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New </a:t>
          </a:r>
          <a:r>
            <a:rPr lang="en-US" altLang="zh-CN" sz="1600" b="1" dirty="0" err="1" smtClean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MeV</a:t>
          </a:r>
          <a:r>
            <a:rPr lang="en-US" altLang="zh-CN" sz="1600" b="1" dirty="0" smtClean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  sources:  </a:t>
          </a:r>
          <a:r>
            <a:rPr lang="zh-CN" altLang="en-US" sz="1600" b="1" baseline="0" dirty="0" smtClean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 </a:t>
          </a:r>
          <a:r>
            <a:rPr lang="en-US" altLang="zh-CN" sz="1600" b="1" baseline="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radiation</a:t>
          </a:r>
          <a:r>
            <a:rPr lang="zh-CN" altLang="en-US" sz="1600" b="1" baseline="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 </a:t>
          </a:r>
          <a:r>
            <a:rPr lang="en-US" altLang="zh-CN" sz="1600" b="1" baseline="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mechanism</a:t>
          </a:r>
          <a:endParaRPr lang="zh-CN" altLang="en-US" sz="1600" b="1" dirty="0">
            <a:solidFill>
              <a:srgbClr val="0000FF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1100806" y="115767"/>
        <a:ext cx="2892036" cy="903761"/>
      </dsp:txXfrm>
    </dsp:sp>
    <dsp:sp modelId="{CD1C17AE-B7FA-4329-8C36-BE6FD7B44D42}">
      <dsp:nvSpPr>
        <dsp:cNvPr id="4" name="矩形 3"/>
        <dsp:cNvSpPr/>
      </dsp:nvSpPr>
      <dsp:spPr bwMode="white">
        <a:xfrm>
          <a:off x="980304" y="-14777"/>
          <a:ext cx="632633" cy="948949"/>
        </a:xfrm>
        <a:prstGeom prst="rect">
          <a:avLst/>
        </a:prstGeom>
        <a:sp3d z="300000" contourW="19050" prstMaterial="metal">
          <a:bevelT w="88900" h="203200"/>
          <a:bevelB w="165100" h="254000"/>
        </a:sp3d>
      </dsp:spPr>
      <dsp:style>
        <a:lnRef idx="0">
          <a:schemeClr val="lt1"/>
        </a:lnRef>
        <a:fillRef idx="1">
          <a:schemeClr val="accent5">
            <a:tint val="50000"/>
            <a:hueOff val="0"/>
            <a:satOff val="0"/>
            <a:lumOff val="0"/>
            <a:alpha val="100000"/>
          </a:schemeClr>
        </a:fillRef>
        <a:effectRef idx="1">
          <a:scrgbClr r="0" g="0" b="0"/>
        </a:effectRef>
        <a:fontRef idx="minor"/>
      </dsp:style>
      <dsp:txXfrm>
        <a:off x="980304" y="-14777"/>
        <a:ext cx="632633" cy="948949"/>
      </dsp:txXfrm>
    </dsp:sp>
    <dsp:sp modelId="{32070B93-C2E9-43ED-8B3D-F3D0D9C4900F}">
      <dsp:nvSpPr>
        <dsp:cNvPr id="5" name="矩形 4"/>
        <dsp:cNvSpPr/>
      </dsp:nvSpPr>
      <dsp:spPr bwMode="white">
        <a:xfrm>
          <a:off x="1100806" y="1327428"/>
          <a:ext cx="2892036" cy="903761"/>
        </a:xfrm>
        <a:prstGeom prst="rect">
          <a:avLst/>
        </a:prstGeom>
        <a:sp3d contourW="19050" prstMaterial="metal">
          <a:bevelT w="88900" h="203200"/>
          <a:bevelB w="165100" h="254000"/>
        </a:sp3d>
      </dsp:spPr>
      <dsp:style>
        <a:lnRef idx="0">
          <a:schemeClr val="accent5"/>
        </a:lnRef>
        <a:fillRef idx="1">
          <a:schemeClr val="lt1">
            <a:alpha val="40000"/>
          </a:schemeClr>
        </a:fillRef>
        <a:effectRef idx="1">
          <a:scrgbClr r="0" g="0" b="0"/>
        </a:effectRef>
        <a:fontRef idx="minor"/>
      </dsp:style>
      <dsp:txBody>
        <a:bodyPr lIns="612147" tIns="60960" rIns="60960" bIns="6096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Diffusive</a:t>
          </a:r>
          <a:r>
            <a:rPr lang="zh-CN" altLang="en-US" sz="1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 </a:t>
          </a:r>
          <a:r>
            <a:rPr lang="en-US" altLang="zh-CN" sz="1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MeV</a:t>
          </a:r>
          <a:r>
            <a:rPr lang="zh-CN" altLang="en-US" sz="1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 </a:t>
          </a:r>
          <a:r>
            <a:rPr lang="en-US" altLang="zh-CN" sz="1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Background</a:t>
          </a:r>
          <a:r>
            <a:rPr lang="zh-CN" altLang="en-US" sz="1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 </a:t>
          </a:r>
          <a:r>
            <a:rPr lang="en-US" altLang="zh-CN" sz="1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Emission</a:t>
          </a:r>
          <a:endParaRPr lang="zh-CN" altLang="en-US" sz="1600" b="1" dirty="0">
            <a:solidFill>
              <a:srgbClr val="0000FF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1100806" y="1327428"/>
        <a:ext cx="2892036" cy="903761"/>
      </dsp:txXfrm>
    </dsp:sp>
    <dsp:sp modelId="{18CAE792-B3B9-4364-B6AC-A5EC617CE945}">
      <dsp:nvSpPr>
        <dsp:cNvPr id="6" name="矩形 5"/>
        <dsp:cNvSpPr/>
      </dsp:nvSpPr>
      <dsp:spPr bwMode="white">
        <a:xfrm>
          <a:off x="980304" y="1196885"/>
          <a:ext cx="632633" cy="948949"/>
        </a:xfrm>
        <a:prstGeom prst="rect">
          <a:avLst/>
        </a:prstGeom>
        <a:sp3d z="300000" contourW="19050" prstMaterial="metal">
          <a:bevelT w="88900" h="203200"/>
          <a:bevelB w="165100" h="254000"/>
        </a:sp3d>
      </dsp:spPr>
      <dsp:style>
        <a:lnRef idx="0">
          <a:schemeClr val="lt1"/>
        </a:lnRef>
        <a:fillRef idx="1">
          <a:schemeClr val="accent5">
            <a:tint val="50000"/>
            <a:hueOff val="-3720000"/>
            <a:satOff val="-6862"/>
            <a:lumOff val="-783"/>
            <a:alpha val="100000"/>
          </a:schemeClr>
        </a:fillRef>
        <a:effectRef idx="1">
          <a:scrgbClr r="0" g="0" b="0"/>
        </a:effectRef>
        <a:fontRef idx="minor"/>
      </dsp:style>
      <dsp:txXfrm>
        <a:off x="980304" y="1196885"/>
        <a:ext cx="632633" cy="948949"/>
      </dsp:txXfrm>
    </dsp:sp>
    <dsp:sp modelId="{4A417501-0BA9-4CC1-8509-4C90BF4A61FE}">
      <dsp:nvSpPr>
        <dsp:cNvPr id="7" name="矩形 6"/>
        <dsp:cNvSpPr/>
      </dsp:nvSpPr>
      <dsp:spPr bwMode="white">
        <a:xfrm>
          <a:off x="1100806" y="2539090"/>
          <a:ext cx="2892036" cy="903761"/>
        </a:xfrm>
        <a:prstGeom prst="rect">
          <a:avLst/>
        </a:prstGeom>
        <a:sp3d contourW="19050" prstMaterial="metal">
          <a:bevelT w="88900" h="203200"/>
          <a:bevelB w="165100" h="254000"/>
        </a:sp3d>
      </dsp:spPr>
      <dsp:style>
        <a:lnRef idx="0">
          <a:schemeClr val="accent5"/>
        </a:lnRef>
        <a:fillRef idx="1">
          <a:schemeClr val="lt1">
            <a:alpha val="40000"/>
          </a:schemeClr>
        </a:fillRef>
        <a:effectRef idx="1">
          <a:scrgbClr r="0" g="0" b="0"/>
        </a:effectRef>
        <a:fontRef idx="minor"/>
      </dsp:style>
      <dsp:txBody>
        <a:bodyPr lIns="612147" tIns="60960" rIns="60960" bIns="6096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600" b="1" dirty="0" smtClean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Transient source</a:t>
          </a:r>
          <a:endParaRPr lang="zh-CN" altLang="en-US" sz="1600" b="1" dirty="0">
            <a:solidFill>
              <a:srgbClr val="0000FF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1100806" y="2539090"/>
        <a:ext cx="2892036" cy="903761"/>
      </dsp:txXfrm>
    </dsp:sp>
    <dsp:sp modelId="{EE3BEDC2-68CB-486C-9753-31A390CE5DAF}">
      <dsp:nvSpPr>
        <dsp:cNvPr id="8" name="矩形 7"/>
        <dsp:cNvSpPr/>
      </dsp:nvSpPr>
      <dsp:spPr bwMode="white">
        <a:xfrm>
          <a:off x="980304" y="2408547"/>
          <a:ext cx="632633" cy="948949"/>
        </a:xfrm>
        <a:prstGeom prst="rect">
          <a:avLst/>
        </a:prstGeom>
        <a:sp3d z="300000" contourW="19050" prstMaterial="metal">
          <a:bevelT w="88900" h="203200"/>
          <a:bevelB w="165100" h="254000"/>
        </a:sp3d>
      </dsp:spPr>
      <dsp:style>
        <a:lnRef idx="0">
          <a:schemeClr val="lt1"/>
        </a:lnRef>
        <a:fillRef idx="1">
          <a:schemeClr val="accent5">
            <a:tint val="50000"/>
            <a:hueOff val="-7440000"/>
            <a:satOff val="-13724"/>
            <a:lumOff val="-1568"/>
            <a:alpha val="100000"/>
          </a:schemeClr>
        </a:fillRef>
        <a:effectRef idx="1">
          <a:scrgbClr r="0" g="0" b="0"/>
        </a:effectRef>
        <a:fontRef idx="minor"/>
      </dsp:style>
      <dsp:txXfrm>
        <a:off x="980304" y="2408547"/>
        <a:ext cx="632633" cy="9489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5821680" cy="4709922"/>
        <a:chOff x="0" y="0"/>
        <a:chExt cx="5821680" cy="4709922"/>
      </a:xfrm>
    </dsp:grpSpPr>
    <dsp:sp modelId="{68EB0630-211D-4DF9-9B9B-968E90019CDD}">
      <dsp:nvSpPr>
        <dsp:cNvPr id="3" name="圆角矩形 2"/>
        <dsp:cNvSpPr/>
      </dsp:nvSpPr>
      <dsp:spPr bwMode="white">
        <a:xfrm>
          <a:off x="0" y="0"/>
          <a:ext cx="5821680" cy="872208"/>
        </a:xfrm>
        <a:prstGeom prst="roundRect">
          <a:avLst>
            <a:gd name="adj" fmla="val 10000"/>
          </a:avLst>
        </a:prstGeom>
      </dsp:spPr>
      <dsp:style>
        <a:lnRef idx="0">
          <a:schemeClr val="accent1">
            <a:shade val="80000"/>
          </a:schemeClr>
        </a:lnRef>
        <a:fillRef idx="3">
          <a:schemeClr val="lt1"/>
        </a:fillRef>
        <a:effectRef idx="3">
          <a:scrgbClr r="0" g="0" b="0"/>
        </a:effectRef>
        <a:fontRef idx="minor">
          <a:schemeClr val="lt1"/>
        </a:fontRef>
      </dsp:style>
      <dsp:txBody>
        <a:bodyPr lIns="68580" tIns="68580" rIns="68580" bIns="68580" anchor="t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r>
            <a:rPr lang="en-US" altLang="zh-CN" sz="1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Gamma-ray converter tracker(GCK)</a:t>
          </a:r>
          <a:endParaRPr lang="zh-CN" altLang="en-US" sz="1800" b="1" i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14300" lvl="1" indent="-1143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altLang="zh-CN" sz="1400" b="1" i="1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50</a:t>
          </a:r>
          <a:r>
            <a:rPr lang="zh-CN" altLang="en-US" sz="1400" b="1" i="1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altLang="zh-CN" sz="1400" b="1" i="1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layers </a:t>
          </a:r>
          <a:r>
            <a:rPr lang="en-US" altLang="zh-CN" sz="1400" b="1" i="1" dirty="0" smtClean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DSSD</a:t>
          </a:r>
          <a:endParaRPr lang="zh-CN" altLang="en-US" sz="1400" b="1" i="1" dirty="0">
            <a:solidFill>
              <a:schemeClr val="dk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14300" lvl="1" indent="-1143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altLang="zh-CN" sz="1400" b="1" i="1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Converter and tracker</a:t>
          </a:r>
          <a:endParaRPr lang="zh-CN" altLang="en-US" sz="1400" b="1" i="1" dirty="0">
            <a:solidFill>
              <a:schemeClr val="dk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5821680" cy="872208"/>
      </dsp:txXfrm>
    </dsp:sp>
    <dsp:sp modelId="{5E12B012-13E7-4AD3-83C2-4350AC012C57}">
      <dsp:nvSpPr>
        <dsp:cNvPr id="4" name="圆角矩形 3"/>
        <dsp:cNvSpPr/>
      </dsp:nvSpPr>
      <dsp:spPr bwMode="white">
        <a:xfrm>
          <a:off x="87221" y="87221"/>
          <a:ext cx="1164336" cy="697766"/>
        </a:xfrm>
        <a:prstGeom prst="roundRect">
          <a:avLst>
            <a:gd name="adj" fmla="val 10000"/>
          </a:avLst>
        </a:prstGeom>
        <a:blipFill rotWithShape="1">
          <a:blip r:embed="rId1"/>
          <a:srcRect/>
          <a:stretch>
            <a:fillRect l="-6000" r="-6000"/>
          </a:stretch>
        </a:blipFill>
      </dsp:spPr>
      <dsp:style>
        <a:lnRef idx="0">
          <a:schemeClr val="accent1">
            <a:shade val="80000"/>
          </a:schemeClr>
        </a:lnRef>
        <a:fillRef idx="1">
          <a:schemeClr val="accent1">
            <a:tint val="40000"/>
          </a:schemeClr>
        </a:fillRef>
        <a:effectRef idx="3">
          <a:scrgbClr r="0" g="0" b="0"/>
        </a:effectRef>
        <a:fontRef idx="minor"/>
      </dsp:style>
      <dsp:txXfrm>
        <a:off x="87221" y="87221"/>
        <a:ext cx="1164336" cy="697766"/>
      </dsp:txXfrm>
    </dsp:sp>
    <dsp:sp modelId="{4C663683-3E11-460D-90EB-B27362D79BD8}">
      <dsp:nvSpPr>
        <dsp:cNvPr id="5" name="圆角矩形 4"/>
        <dsp:cNvSpPr/>
      </dsp:nvSpPr>
      <dsp:spPr bwMode="white">
        <a:xfrm>
          <a:off x="0" y="959429"/>
          <a:ext cx="5821680" cy="872208"/>
        </a:xfrm>
        <a:prstGeom prst="roundRect">
          <a:avLst>
            <a:gd name="adj" fmla="val 10000"/>
          </a:avLst>
        </a:prstGeom>
      </dsp:spPr>
      <dsp:style>
        <a:lnRef idx="0">
          <a:schemeClr val="accent1">
            <a:shade val="80000"/>
          </a:schemeClr>
        </a:lnRef>
        <a:fillRef idx="3">
          <a:schemeClr val="lt1"/>
        </a:fillRef>
        <a:effectRef idx="3">
          <a:scrgbClr r="0" g="0" b="0"/>
        </a:effectRef>
        <a:fontRef idx="minor">
          <a:schemeClr val="lt1"/>
        </a:fontRef>
      </dsp:style>
      <dsp:txBody>
        <a:bodyPr lIns="68580" tIns="68580" rIns="68580" bIns="68580" anchor="t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r>
            <a:rPr lang="en-US" altLang="zh-CN" sz="1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Low Energy Calorimeter(LECA)</a:t>
          </a:r>
          <a:endParaRPr lang="zh-CN" altLang="en-US" sz="1800" b="1" i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14300" lvl="1" indent="-1143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altLang="zh-CN" sz="1400" b="1" i="1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3D CZT (2 layer)</a:t>
          </a:r>
          <a:endParaRPr lang="zh-CN" altLang="en-US" sz="1400" b="1" i="1" dirty="0">
            <a:solidFill>
              <a:schemeClr val="dk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14300" lvl="1" indent="-1143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altLang="zh-CN" sz="1400" b="1" i="1" dirty="0" smtClean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Precise energy </a:t>
          </a:r>
          <a:r>
            <a:rPr lang="en-US" altLang="zh-CN" sz="1400" b="1" i="1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measure, </a:t>
          </a:r>
          <a:r>
            <a:rPr lang="en-US" altLang="zh-CN" sz="1400" b="1" i="1" dirty="0" smtClean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Compton </a:t>
          </a:r>
          <a:r>
            <a:rPr lang="en-US" altLang="zh-CN" sz="1400" b="1" i="1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camera</a:t>
          </a:r>
          <a:endParaRPr lang="zh-CN" altLang="en-US" sz="1400" b="1" i="1" dirty="0">
            <a:solidFill>
              <a:schemeClr val="dk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959429"/>
        <a:ext cx="5821680" cy="872208"/>
      </dsp:txXfrm>
    </dsp:sp>
    <dsp:sp modelId="{49EBDB66-F8DF-4E50-836D-23A345EB9733}">
      <dsp:nvSpPr>
        <dsp:cNvPr id="6" name="圆角矩形 5"/>
        <dsp:cNvSpPr/>
      </dsp:nvSpPr>
      <dsp:spPr bwMode="white">
        <a:xfrm>
          <a:off x="87221" y="1046649"/>
          <a:ext cx="1164336" cy="697766"/>
        </a:xfrm>
        <a:prstGeom prst="roundRect">
          <a:avLst>
            <a:gd name="adj" fmla="val 10000"/>
          </a:avLst>
        </a:prstGeom>
        <a:blipFill>
          <a:blip r:embed="rId2"/>
          <a:srcRect/>
          <a:stretch>
            <a:fillRect l="-14000" r="-14000"/>
          </a:stretch>
        </a:blipFill>
      </dsp:spPr>
      <dsp:style>
        <a:lnRef idx="0">
          <a:schemeClr val="accent1">
            <a:shade val="80000"/>
          </a:schemeClr>
        </a:lnRef>
        <a:fillRef idx="1">
          <a:schemeClr val="accent1">
            <a:tint val="40000"/>
          </a:schemeClr>
        </a:fillRef>
        <a:effectRef idx="3">
          <a:scrgbClr r="0" g="0" b="0"/>
        </a:effectRef>
        <a:fontRef idx="minor"/>
      </dsp:style>
      <dsp:txXfrm>
        <a:off x="87221" y="1046649"/>
        <a:ext cx="1164336" cy="697766"/>
      </dsp:txXfrm>
    </dsp:sp>
    <dsp:sp modelId="{0590005B-906D-4C5E-B1B7-E26C1B38AFCB}">
      <dsp:nvSpPr>
        <dsp:cNvPr id="7" name="圆角矩形 6"/>
        <dsp:cNvSpPr/>
      </dsp:nvSpPr>
      <dsp:spPr bwMode="white">
        <a:xfrm>
          <a:off x="0" y="1918857"/>
          <a:ext cx="5821680" cy="872208"/>
        </a:xfrm>
        <a:prstGeom prst="roundRect">
          <a:avLst>
            <a:gd name="adj" fmla="val 10000"/>
          </a:avLst>
        </a:prstGeom>
      </dsp:spPr>
      <dsp:style>
        <a:lnRef idx="0">
          <a:schemeClr val="accent1">
            <a:shade val="80000"/>
          </a:schemeClr>
        </a:lnRef>
        <a:fillRef idx="3">
          <a:schemeClr val="lt1"/>
        </a:fillRef>
        <a:effectRef idx="3">
          <a:scrgbClr r="0" g="0" b="0"/>
        </a:effectRef>
        <a:fontRef idx="minor">
          <a:schemeClr val="lt1"/>
        </a:fontRef>
      </dsp:style>
      <dsp:txBody>
        <a:bodyPr lIns="68580" tIns="68580" rIns="68580" bIns="68580" anchor="t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r>
            <a:rPr lang="en-US" altLang="zh-CN" sz="1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High Energy Calorimeter(HECA)</a:t>
          </a:r>
          <a:endParaRPr lang="zh-CN" altLang="en-US" sz="1800" b="1" i="1" dirty="0">
            <a:solidFill>
              <a:schemeClr val="dk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14300" lvl="1" indent="-1143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altLang="zh-CN" sz="1400" b="1" i="1" dirty="0" err="1" smtClean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Scintillators</a:t>
          </a:r>
          <a:r>
            <a:rPr lang="en-US" altLang="zh-CN" sz="1400" b="1" i="1" dirty="0" smtClean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(GAGG,  CeBr3 or new </a:t>
          </a:r>
          <a:r>
            <a:rPr lang="en-US" altLang="zh-CN" sz="1400" b="1" i="1" dirty="0" err="1" smtClean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materiall</a:t>
          </a:r>
          <a:r>
            <a:rPr lang="en-US" altLang="zh-CN" sz="1400" b="1" i="1" dirty="0" smtClean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zh-CN" altLang="en-US" sz="1400" b="1" i="1" dirty="0">
            <a:solidFill>
              <a:schemeClr val="dk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14300" lvl="1" indent="-1143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altLang="zh-CN" sz="1400" b="1" i="1" dirty="0" smtClean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Absorber, high energy measure</a:t>
          </a:r>
          <a:endParaRPr lang="zh-CN" altLang="en-US" sz="1400" b="1" i="1" dirty="0">
            <a:solidFill>
              <a:schemeClr val="dk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918857"/>
        <a:ext cx="5821680" cy="872208"/>
      </dsp:txXfrm>
    </dsp:sp>
    <dsp:sp modelId="{5F62C4F2-CB96-4527-8BFD-5F6453F0904B}">
      <dsp:nvSpPr>
        <dsp:cNvPr id="8" name="圆角矩形 7"/>
        <dsp:cNvSpPr/>
      </dsp:nvSpPr>
      <dsp:spPr bwMode="white">
        <a:xfrm>
          <a:off x="87221" y="2006078"/>
          <a:ext cx="1164336" cy="697766"/>
        </a:xfrm>
        <a:prstGeom prst="roundRect">
          <a:avLst>
            <a:gd name="adj" fmla="val 10000"/>
          </a:avLst>
        </a:prstGeom>
        <a:blipFill rotWithShape="1">
          <a:blip r:embed="rId3"/>
          <a:srcRect/>
          <a:stretch>
            <a:fillRect t="-2000" b="-2000"/>
          </a:stretch>
        </a:blipFill>
      </dsp:spPr>
      <dsp:style>
        <a:lnRef idx="0">
          <a:schemeClr val="accent1">
            <a:shade val="80000"/>
          </a:schemeClr>
        </a:lnRef>
        <a:fillRef idx="1">
          <a:schemeClr val="accent1">
            <a:tint val="40000"/>
          </a:schemeClr>
        </a:fillRef>
        <a:effectRef idx="3">
          <a:scrgbClr r="0" g="0" b="0"/>
        </a:effectRef>
        <a:fontRef idx="minor"/>
      </dsp:style>
      <dsp:txXfrm>
        <a:off x="87221" y="2006078"/>
        <a:ext cx="1164336" cy="697766"/>
      </dsp:txXfrm>
    </dsp:sp>
    <dsp:sp modelId="{C5031E52-FDC9-49EA-93FF-B8886991276D}">
      <dsp:nvSpPr>
        <dsp:cNvPr id="9" name="圆角矩形 8"/>
        <dsp:cNvSpPr/>
      </dsp:nvSpPr>
      <dsp:spPr bwMode="white">
        <a:xfrm>
          <a:off x="0" y="2878286"/>
          <a:ext cx="5821680" cy="872208"/>
        </a:xfrm>
        <a:prstGeom prst="roundRect">
          <a:avLst>
            <a:gd name="adj" fmla="val 10000"/>
          </a:avLst>
        </a:prstGeom>
      </dsp:spPr>
      <dsp:style>
        <a:lnRef idx="0">
          <a:schemeClr val="accent1">
            <a:shade val="80000"/>
          </a:schemeClr>
        </a:lnRef>
        <a:fillRef idx="3">
          <a:schemeClr val="lt1"/>
        </a:fillRef>
        <a:effectRef idx="3">
          <a:scrgbClr r="0" g="0" b="0"/>
        </a:effectRef>
        <a:fontRef idx="minor">
          <a:schemeClr val="lt1"/>
        </a:fontRef>
      </dsp:style>
      <dsp:txBody>
        <a:bodyPr lIns="68580" tIns="68580" rIns="68580" bIns="68580" anchor="t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r>
            <a:rPr lang="en-US" altLang="zh-CN" sz="1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Anti-</a:t>
          </a:r>
          <a:r>
            <a:rPr lang="en-US" altLang="zh-CN" sz="1800" b="1" i="1" dirty="0" err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concident</a:t>
          </a:r>
          <a:r>
            <a:rPr lang="en-US" altLang="zh-CN" sz="1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Detector</a:t>
          </a:r>
          <a:r>
            <a:rPr lang="zh-CN" altLang="en-US" sz="1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altLang="zh-CN" sz="1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(ACD)</a:t>
          </a:r>
          <a:endParaRPr lang="zh-CN" altLang="en-US" sz="1800" b="1" i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14300" lvl="1" indent="-1143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altLang="zh-CN" sz="1400" b="1" i="1" dirty="0" smtClean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PSD+MAPMT, </a:t>
          </a:r>
          <a:r>
            <a:rPr lang="en-US" altLang="zh-CN" sz="1400" b="1" i="1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Veto for charge particles</a:t>
          </a:r>
          <a:endParaRPr lang="zh-CN" altLang="en-US" sz="1400" b="1" i="1" dirty="0">
            <a:solidFill>
              <a:schemeClr val="dk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878286"/>
        <a:ext cx="5821680" cy="872208"/>
      </dsp:txXfrm>
    </dsp:sp>
    <dsp:sp modelId="{1E75BAF7-638D-42B7-AFCE-D599F65EBCAA}">
      <dsp:nvSpPr>
        <dsp:cNvPr id="10" name="圆角矩形 9"/>
        <dsp:cNvSpPr/>
      </dsp:nvSpPr>
      <dsp:spPr bwMode="white">
        <a:xfrm>
          <a:off x="87221" y="2965506"/>
          <a:ext cx="1164336" cy="697766"/>
        </a:xfrm>
        <a:prstGeom prst="roundRect">
          <a:avLst>
            <a:gd name="adj" fmla="val 10000"/>
          </a:avLst>
        </a:prstGeom>
        <a:blipFill>
          <a:blip r:embed="rId4"/>
          <a:srcRect/>
          <a:stretch>
            <a:fillRect l="-22000" r="-22000"/>
          </a:stretch>
        </a:blipFill>
      </dsp:spPr>
      <dsp:style>
        <a:lnRef idx="0">
          <a:schemeClr val="accent1">
            <a:shade val="80000"/>
          </a:schemeClr>
        </a:lnRef>
        <a:fillRef idx="1">
          <a:schemeClr val="accent1">
            <a:tint val="40000"/>
          </a:schemeClr>
        </a:fillRef>
        <a:effectRef idx="3">
          <a:scrgbClr r="0" g="0" b="0"/>
        </a:effectRef>
        <a:fontRef idx="minor"/>
      </dsp:style>
      <dsp:txXfrm>
        <a:off x="87221" y="2965506"/>
        <a:ext cx="1164336" cy="697766"/>
      </dsp:txXfrm>
    </dsp:sp>
    <dsp:sp modelId="{824E87B9-5DE8-4552-A41B-F8467B566542}">
      <dsp:nvSpPr>
        <dsp:cNvPr id="11" name="圆角矩形 10"/>
        <dsp:cNvSpPr/>
      </dsp:nvSpPr>
      <dsp:spPr bwMode="white">
        <a:xfrm>
          <a:off x="0" y="3837714"/>
          <a:ext cx="5821680" cy="872208"/>
        </a:xfrm>
        <a:prstGeom prst="roundRect">
          <a:avLst>
            <a:gd name="adj" fmla="val 10000"/>
          </a:avLst>
        </a:prstGeom>
      </dsp:spPr>
      <dsp:style>
        <a:lnRef idx="0">
          <a:schemeClr val="accent1">
            <a:shade val="80000"/>
          </a:schemeClr>
        </a:lnRef>
        <a:fillRef idx="3">
          <a:schemeClr val="lt1"/>
        </a:fillRef>
        <a:effectRef idx="3">
          <a:scrgbClr r="0" g="0" b="0"/>
        </a:effectRef>
        <a:fontRef idx="minor">
          <a:schemeClr val="lt1"/>
        </a:fontRef>
      </dsp:style>
      <dsp:txBody>
        <a:bodyPr lIns="68580" tIns="68580" rIns="68580" bIns="68580" anchor="t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r>
            <a:rPr lang="en-US" altLang="zh-CN" sz="1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Cosmic burst monitor(CBM)</a:t>
          </a:r>
          <a:endParaRPr lang="zh-CN" altLang="en-US" sz="1800" b="1" i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14300" lvl="1" indent="-1143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altLang="zh-CN" sz="1400" b="1" i="1" dirty="0" smtClean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LaBr3+SiPM </a:t>
          </a:r>
          <a:r>
            <a:rPr lang="en-US" altLang="zh-CN" sz="1400" b="1" i="1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array</a:t>
          </a:r>
          <a:endParaRPr lang="zh-CN" altLang="en-US" sz="1400" b="1" i="1" dirty="0">
            <a:solidFill>
              <a:schemeClr val="dk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837714"/>
        <a:ext cx="5821680" cy="872208"/>
      </dsp:txXfrm>
    </dsp:sp>
    <dsp:sp modelId="{F54C30A1-AE6E-4EAD-847D-81B59A40DAFF}">
      <dsp:nvSpPr>
        <dsp:cNvPr id="12" name="圆角矩形 11"/>
        <dsp:cNvSpPr/>
      </dsp:nvSpPr>
      <dsp:spPr bwMode="white">
        <a:xfrm>
          <a:off x="87221" y="3924935"/>
          <a:ext cx="1164336" cy="697766"/>
        </a:xfrm>
        <a:prstGeom prst="roundRect">
          <a:avLst>
            <a:gd name="adj" fmla="val 10000"/>
          </a:avLst>
        </a:prstGeom>
        <a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6000" b="-26000"/>
          </a:stretch>
        </a:blipFill>
      </dsp:spPr>
      <dsp:style>
        <a:lnRef idx="0">
          <a:schemeClr val="accent1">
            <a:shade val="80000"/>
          </a:schemeClr>
        </a:lnRef>
        <a:fillRef idx="1">
          <a:schemeClr val="accent1">
            <a:tint val="40000"/>
          </a:schemeClr>
        </a:fillRef>
        <a:effectRef idx="3">
          <a:scrgbClr r="0" g="0" b="0"/>
        </a:effectRef>
        <a:fontRef idx="minor"/>
      </dsp:style>
      <dsp:txXfrm>
        <a:off x="87221" y="3924935"/>
        <a:ext cx="1164336" cy="6977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#1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4421CA-B871-4383-A447-FBC4F19942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CAD321-782E-4043-86D6-EB22DB0DD57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82B6FC-C8C1-4D80-AF1A-F68F082B0FA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9E814-A75D-B242-937D-969BBEA7543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28DAD-5C6E-4615-94D0-ACEB64A816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9E814-A75D-B242-937D-969BBEA7543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28DAD-5C6E-4615-94D0-ACEB64A816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Cerium bromine(CeBr3)</a:t>
            </a:r>
            <a:endParaRPr lang="en-US" altLang="zh-CN" dirty="0" smtClean="0"/>
          </a:p>
          <a:p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Cerium-doped Gadolinium Aluminum Gallium Garnet</a:t>
            </a:r>
            <a:r>
              <a:rPr lang="en-US" altLang="zh-CN" dirty="0" smtClean="0"/>
              <a:t>(GAGG)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AD321-782E-4043-86D6-EB22DB0DD5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AD321-782E-4043-86D6-EB22DB0DD5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AD321-782E-4043-86D6-EB22DB0DD5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CAD321-782E-4043-86D6-EB22DB0DD5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CAD321-782E-4043-86D6-EB22DB0DD5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CAD321-782E-4043-86D6-EB22DB0DD5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9E814-A75D-B242-937D-969BBEA7543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28DAD-5C6E-4615-94D0-ACEB64A816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AD321-782E-4043-86D6-EB22DB0DD5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AD321-782E-4043-86D6-EB22DB0DD5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要讲清楚科学问题是什么，怎么解决，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28DAD-5C6E-4615-94D0-ACEB64A816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28DAD-5C6E-4615-94D0-ACEB64A816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28DAD-5C6E-4615-94D0-ACEB64A816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28DAD-5C6E-4615-94D0-ACEB64A816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28DAD-5C6E-4615-94D0-ACEB64A816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28DAD-5C6E-4615-94D0-ACEB64A816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2023/11/02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E174B-A02B-454F-B641-3AECF4C3CA6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2023/11/02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E174B-A02B-454F-B641-3AECF4C3CA6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2023/11/02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E174B-A02B-454F-B641-3AECF4C3CA6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9D68D-7458-4EAD-8DC9-C987B2848EE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AA9FD-85AA-42F0-B744-6DC01CC5581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8BDAF-2120-4C22-97AB-6DC19B7829F6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AA9FD-85AA-42F0-B744-6DC01CC5581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8DF86-D5F1-478A-B1A9-C08A5967D8C7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AA9FD-85AA-42F0-B744-6DC01CC5581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E49F4-B4E7-47C4-84BE-9EC9FBB61B55}" type="datetime1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AA9FD-85AA-42F0-B744-6DC01CC5581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CB3F8-508F-43DD-B84A-F7103AE8F5B9}" type="datetime1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AA9FD-85AA-42F0-B744-6DC01CC5581B}" type="slidenum">
              <a:rPr lang="zh-CN" altLang="en-US" smtClean="0"/>
            </a:fld>
            <a:endParaRPr lang="zh-CN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1641D-9FD9-4BAC-B513-112316FB4233}" type="datetime1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AA9FD-85AA-42F0-B744-6DC01CC5581B}" type="slidenum">
              <a:rPr lang="zh-CN" altLang="en-US" smtClean="0"/>
            </a:fld>
            <a:endParaRPr lang="zh-CN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B2FB9-D1A1-4FB1-9E5B-8AB4F7FB2341}" type="datetime1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AA9FD-85AA-42F0-B744-6DC01CC5581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669A0-182A-488A-B274-25ED133CE292}" type="datetime1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AA9FD-85AA-42F0-B744-6DC01CC5581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2023/11/02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E174B-A02B-454F-B641-3AECF4C3CA6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29845-34B6-49CC-B799-0DCBC2E44D3C}" type="datetime1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AA9FD-85AA-42F0-B744-6DC01CC5581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961B-A731-4427-A90B-2FA55A437C71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AA9FD-85AA-42F0-B744-6DC01CC5581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0EBD2-C897-4CDF-9255-6B842DF666D3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AA9FD-85AA-42F0-B744-6DC01CC5581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2023/11/02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E174B-A02B-454F-B641-3AECF4C3CA6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2023/11/02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E174B-A02B-454F-B641-3AECF4C3CA6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2023/11/02</a:t>
            </a:r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E174B-A02B-454F-B641-3AECF4C3CA6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2023/11/02</a:t>
            </a: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E174B-A02B-454F-B641-3AECF4C3CA6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2023/11/02</a:t>
            </a: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E174B-A02B-454F-B641-3AECF4C3CA6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2023/11/02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E174B-A02B-454F-B641-3AECF4C3CA6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2023/11/02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E174B-A02B-454F-B641-3AECF4C3CA6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2023/11/02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E174B-A02B-454F-B641-3AECF4C3CA6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CBD6D57-35CE-45A2-ABB0-92E421895D37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AA9FD-85AA-42F0-B744-6DC01CC5581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anose="05020102010507070707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anose="05020102010507070707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anose="05020102010507070707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anose="05020102010507070707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anose="05020102010507070707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anose="05020102010507070707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anose="05020102010507070707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anose="05020102010507070707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4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6" Type="http://schemas.openxmlformats.org/officeDocument/2006/relationships/image" Target="../media/image30.png"/><Relationship Id="rId5" Type="http://schemas.microsoft.com/office/2007/relationships/diagramDrawing" Target="../diagrams/drawing3.xml"/><Relationship Id="rId4" Type="http://schemas.openxmlformats.org/officeDocument/2006/relationships/diagramColors" Target="../diagrams/colors3.xml"/><Relationship Id="rId3" Type="http://schemas.openxmlformats.org/officeDocument/2006/relationships/diagramQuickStyle" Target="../diagrams/quickStyle3.xml"/><Relationship Id="rId2" Type="http://schemas.openxmlformats.org/officeDocument/2006/relationships/diagramLayout" Target="../diagrams/layout3.xml"/><Relationship Id="rId1" Type="http://schemas.openxmlformats.org/officeDocument/2006/relationships/diagramData" Target="../diagrams/data3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6.wmf"/><Relationship Id="rId4" Type="http://schemas.openxmlformats.org/officeDocument/2006/relationships/image" Target="../media/image55.png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5.jpe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diagramColors" Target="../diagrams/colors2.xml"/><Relationship Id="rId8" Type="http://schemas.openxmlformats.org/officeDocument/2006/relationships/diagramQuickStyle" Target="../diagrams/quickStyle2.xml"/><Relationship Id="rId7" Type="http://schemas.openxmlformats.org/officeDocument/2006/relationships/diagramLayout" Target="../diagrams/layout2.xml"/><Relationship Id="rId6" Type="http://schemas.openxmlformats.org/officeDocument/2006/relationships/diagramData" Target="../diagrams/data2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2" Type="http://schemas.openxmlformats.org/officeDocument/2006/relationships/notesSlide" Target="../notesSlides/notesSlide4.xml"/><Relationship Id="rId11" Type="http://schemas.openxmlformats.org/officeDocument/2006/relationships/slideLayout" Target="../slideLayouts/slideLayout13.xml"/><Relationship Id="rId10" Type="http://schemas.microsoft.com/office/2007/relationships/diagramDrawing" Target="../diagrams/drawing2.xml"/><Relationship Id="rId1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12.png"/><Relationship Id="rId7" Type="http://schemas.openxmlformats.org/officeDocument/2006/relationships/image" Target="../media/image11.png"/><Relationship Id="rId6" Type="http://schemas.openxmlformats.org/officeDocument/2006/relationships/image" Target="../media/image10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9.jpeg"/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2" Type="http://schemas.openxmlformats.org/officeDocument/2006/relationships/notesSlide" Target="../notesSlides/notesSlide5.xml"/><Relationship Id="rId11" Type="http://schemas.openxmlformats.org/officeDocument/2006/relationships/vmlDrawing" Target="../drawings/vmlDrawing1.vml"/><Relationship Id="rId10" Type="http://schemas.openxmlformats.org/officeDocument/2006/relationships/slideLayout" Target="../slideLayouts/slideLayout13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5.emf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85362" cy="1043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B8AA9FD-85AA-42F0-B744-6DC01CC5581B}" type="slidenum">
              <a:rPr kumimoji="0" lang="zh-CN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65018" y="4101846"/>
            <a:ext cx="675416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i="1" dirty="0" err="1" smtClean="0"/>
              <a:t>Wenxi</a:t>
            </a:r>
            <a:r>
              <a:rPr lang="en-US" altLang="zh-CN" sz="3200" i="1" dirty="0" smtClean="0"/>
              <a:t> Peng</a:t>
            </a:r>
            <a:endParaRPr lang="en-US" altLang="zh-CN" sz="3200" i="1" dirty="0" smtClean="0"/>
          </a:p>
          <a:p>
            <a:r>
              <a:rPr lang="en-US" altLang="zh-CN" sz="3200" i="1" u="sng" dirty="0" smtClean="0">
                <a:solidFill>
                  <a:srgbClr val="0000FF"/>
                </a:solidFill>
              </a:rPr>
              <a:t>pengwx@ihep.ac.cn</a:t>
            </a:r>
            <a:endParaRPr lang="en-US" altLang="zh-CN" sz="3200" i="1" u="sng" dirty="0" smtClean="0">
              <a:solidFill>
                <a:srgbClr val="0000FF"/>
              </a:solidFill>
            </a:endParaRPr>
          </a:p>
          <a:p>
            <a:r>
              <a:rPr lang="en-US" altLang="zh-CN" sz="3200" i="1" dirty="0" err="1" smtClean="0"/>
              <a:t>MeVGRO</a:t>
            </a:r>
            <a:r>
              <a:rPr lang="zh-CN" altLang="en-US" sz="3200" i="1" dirty="0" smtClean="0"/>
              <a:t> </a:t>
            </a:r>
            <a:r>
              <a:rPr lang="en-US" altLang="zh-CN" sz="3200" i="1" dirty="0"/>
              <a:t>team</a:t>
            </a:r>
            <a:endParaRPr lang="en-US" altLang="zh-CN" sz="3200" i="1" dirty="0"/>
          </a:p>
          <a:p>
            <a:r>
              <a:rPr lang="en-US" altLang="zh-CN" sz="2400" dirty="0"/>
              <a:t>Institute of High Energy Physics, CAS</a:t>
            </a:r>
            <a:endParaRPr lang="en-US" altLang="zh-CN" sz="2400" dirty="0"/>
          </a:p>
          <a:p>
            <a:r>
              <a:rPr lang="en-US" altLang="zh-CN" sz="2400" i="1" dirty="0"/>
              <a:t>2025.04.02</a:t>
            </a:r>
            <a:endParaRPr lang="en-US" altLang="zh-CN" sz="2400" i="1" dirty="0"/>
          </a:p>
        </p:txBody>
      </p:sp>
      <p:sp>
        <p:nvSpPr>
          <p:cNvPr id="9" name="矩形 8"/>
          <p:cNvSpPr/>
          <p:nvPr/>
        </p:nvSpPr>
        <p:spPr>
          <a:xfrm>
            <a:off x="409629" y="1508614"/>
            <a:ext cx="759372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等线 Light" panose="02010600030101010101" charset="-122"/>
                <a:ea typeface="黑体" panose="02010609060101010101" pitchFamily="49" charset="-122"/>
                <a:cs typeface="+mj-cs"/>
              </a:rPr>
              <a:t>MeV G</a:t>
            </a:r>
            <a:r>
              <a:rPr kumimoji="0" lang="en-US" altLang="zh-CN" sz="40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等线 Light" panose="02010600030101010101" charset="-122"/>
                <a:ea typeface="黑体" panose="02010609060101010101" pitchFamily="49" charset="-122"/>
                <a:cs typeface="+mj-cs"/>
              </a:rPr>
              <a:t>amma-</a:t>
            </a:r>
            <a:r>
              <a:rPr kumimoji="0" lang="en-US" altLang="zh-CN" sz="4000" b="1" i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等线 Light" panose="02010600030101010101" charset="-122"/>
                <a:ea typeface="黑体" panose="02010609060101010101" pitchFamily="49" charset="-122"/>
                <a:cs typeface="+mj-cs"/>
              </a:rPr>
              <a:t>R</a:t>
            </a:r>
            <a:r>
              <a:rPr kumimoji="0" lang="en-US" altLang="zh-CN" sz="40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等线 Light" panose="02010600030101010101" charset="-122"/>
                <a:ea typeface="黑体" panose="02010609060101010101" pitchFamily="49" charset="-122"/>
                <a:cs typeface="+mj-cs"/>
              </a:rPr>
              <a:t>ay </a:t>
            </a:r>
            <a:r>
              <a:rPr kumimoji="0" lang="en-US" altLang="zh-CN" sz="40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等线 Light" panose="02010600030101010101" charset="-122"/>
                <a:ea typeface="黑体" panose="02010609060101010101" pitchFamily="49" charset="-122"/>
                <a:cs typeface="+mj-cs"/>
              </a:rPr>
              <a:t>O</a:t>
            </a:r>
            <a:r>
              <a:rPr kumimoji="0" lang="en-US" altLang="zh-CN" sz="4000" b="1" i="1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等线 Light" panose="02010600030101010101" charset="-122"/>
                <a:ea typeface="黑体" panose="02010609060101010101" pitchFamily="49" charset="-122"/>
                <a:cs typeface="+mj-cs"/>
              </a:rPr>
              <a:t>bservatory</a:t>
            </a:r>
            <a:br>
              <a:rPr kumimoji="0" lang="en-US" altLang="zh-CN" sz="44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等线 Light" panose="02010600030101010101" charset="-122"/>
                <a:ea typeface="黑体" panose="02010609060101010101" pitchFamily="49" charset="-122"/>
                <a:cs typeface="+mj-cs"/>
              </a:rPr>
            </a:br>
            <a:endParaRPr kumimoji="0" lang="zh-CN" altLang="en-US" sz="1800" b="0" i="1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929" y="1304689"/>
            <a:ext cx="11149781" cy="1701920"/>
          </a:xfrm>
        </p:spPr>
        <p:txBody>
          <a:bodyPr>
            <a:normAutofit lnSpcReduction="10000"/>
          </a:bodyPr>
          <a:lstStyle/>
          <a:p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Neutron star mergers</a:t>
            </a:r>
            <a:r>
              <a:rPr lang="zh-CN" alt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GW170817</a:t>
            </a:r>
            <a:r>
              <a:rPr lang="zh-CN" alt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）</a:t>
            </a: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: </a:t>
            </a:r>
            <a:r>
              <a:rPr 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the only one confirmed r-process nucleosynthesis site by observations</a:t>
            </a: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；</a:t>
            </a:r>
            <a:endParaRPr lang="en-US" sz="2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ja-JP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Many </a:t>
            </a:r>
            <a:r>
              <a:rPr lang="en-US" altLang="ja-JP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open questions </a:t>
            </a:r>
            <a:r>
              <a:rPr lang="en-US" altLang="ja-JP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still exist</a:t>
            </a: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What’s the exact contribution of NSM to the heavy elements in the universe? 			            Are gold and heavier actinides are also synthesized in NSM? </a:t>
            </a:r>
            <a:endParaRPr lang="ja-JP" altLang="en-US" sz="2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MeV gamma line detections: NSM up to ~3Mpc</a:t>
            </a:r>
            <a:r>
              <a:rPr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；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r-process radioisotopes in our Galaxy</a:t>
            </a:r>
            <a:endParaRPr lang="en-US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48929" y="548797"/>
            <a:ext cx="10515600" cy="913878"/>
          </a:xfrm>
        </p:spPr>
        <p:txBody>
          <a:bodyPr>
            <a:normAutofit/>
          </a:bodyPr>
          <a:lstStyle/>
          <a:p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MeV gamma-ray line detection and neutron star mergers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NSM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483546" y="2569513"/>
            <a:ext cx="6693473" cy="3571928"/>
            <a:chOff x="6869078" y="1911526"/>
            <a:chExt cx="4873276" cy="36576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869078" y="1911526"/>
              <a:ext cx="4873276" cy="3657600"/>
            </a:xfrm>
            <a:prstGeom prst="rect">
              <a:avLst/>
            </a:prstGeom>
          </p:spPr>
        </p:pic>
        <p:sp>
          <p:nvSpPr>
            <p:cNvPr id="5" name="TextBox 2"/>
            <p:cNvSpPr txBox="1">
              <a:spLocks noChangeArrowheads="1"/>
            </p:cNvSpPr>
            <p:nvPr/>
          </p:nvSpPr>
          <p:spPr bwMode="auto">
            <a:xfrm>
              <a:off x="9984034" y="2414481"/>
              <a:ext cx="139404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  <a:cs typeface="MS PGothic" panose="020B060007020508020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9pPr>
            </a:lstStyle>
            <a:p>
              <a:pPr eaLnBrk="1" hangingPunct="1"/>
              <a:r>
                <a:rPr lang="en-US" altLang="zh-CN" sz="1400" b="1" dirty="0">
                  <a:solidFill>
                    <a:srgbClr val="FF0000"/>
                  </a:solidFill>
                </a:rPr>
                <a:t>PRELIMINARY</a:t>
              </a:r>
              <a:endParaRPr lang="en-US" altLang="zh-CN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292286" y="6171764"/>
            <a:ext cx="103967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Heiti SC Medium" pitchFamily="2" charset="-128"/>
                <a:ea typeface="Heiti SC Medium" pitchFamily="2" charset="-128"/>
              </a:rPr>
              <a:t>The gamma-ray spectra from a NSM at ~1 </a:t>
            </a:r>
            <a:r>
              <a:rPr lang="en-US" altLang="zh-CN" sz="1600" b="1" dirty="0" err="1">
                <a:latin typeface="Heiti SC Medium" pitchFamily="2" charset="-128"/>
                <a:ea typeface="Heiti SC Medium" pitchFamily="2" charset="-128"/>
              </a:rPr>
              <a:t>Mpc</a:t>
            </a:r>
            <a:r>
              <a:rPr lang="en-US" altLang="zh-CN" sz="1600" b="1" dirty="0">
                <a:latin typeface="Heiti SC Medium" pitchFamily="2" charset="-128"/>
                <a:ea typeface="Heiti SC Medium" pitchFamily="2" charset="-128"/>
              </a:rPr>
              <a:t> with different r-process elements synthesized</a:t>
            </a:r>
            <a:endParaRPr lang="en-US" sz="1600" b="1" dirty="0"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14" name="标题 1"/>
          <p:cNvSpPr txBox="1"/>
          <p:nvPr/>
        </p:nvSpPr>
        <p:spPr>
          <a:xfrm>
            <a:off x="564176" y="117053"/>
            <a:ext cx="11412108" cy="888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i="1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Heavy-element</a:t>
            </a:r>
            <a:r>
              <a:rPr lang="zh-CN" altLang="en-US" b="1" i="1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altLang="zh-CN" b="1" i="1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Formation</a:t>
            </a:r>
            <a:r>
              <a:rPr lang="zh-CN" altLang="en-US" b="1" i="1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altLang="zh-CN" b="1" i="1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and</a:t>
            </a:r>
            <a:r>
              <a:rPr lang="zh-CN" altLang="en-US" b="1" i="1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altLang="zh-CN" b="1" i="1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Evolution</a:t>
            </a:r>
            <a:endParaRPr lang="zh-CN" altLang="en-US" b="1" i="1" dirty="0">
              <a:solidFill>
                <a:srgbClr val="0000FF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251583" y="811369"/>
            <a:ext cx="1631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See</a:t>
            </a:r>
            <a:r>
              <a:rPr lang="zh-CN" altLang="en-US" sz="1600" dirty="0"/>
              <a:t> </a:t>
            </a:r>
            <a:r>
              <a:rPr lang="en-US" altLang="zh-CN" sz="1600" dirty="0"/>
              <a:t>L.</a:t>
            </a:r>
            <a:r>
              <a:rPr lang="zh-CN" altLang="en-US" sz="1600" dirty="0"/>
              <a:t> </a:t>
            </a:r>
            <a:r>
              <a:rPr lang="en-US" altLang="zh-CN" sz="1600" dirty="0"/>
              <a:t>Li's</a:t>
            </a:r>
            <a:r>
              <a:rPr lang="zh-CN" altLang="en-US" sz="1600" dirty="0"/>
              <a:t> </a:t>
            </a:r>
            <a:r>
              <a:rPr lang="en-US" altLang="zh-CN" sz="1600" dirty="0"/>
              <a:t>talk</a:t>
            </a:r>
            <a:endParaRPr lang="en-US" sz="1600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E174B-A02B-454F-B641-3AECF4C3CA6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64176" y="879659"/>
            <a:ext cx="10747121" cy="5581649"/>
          </a:xfrm>
        </p:spPr>
        <p:txBody>
          <a:bodyPr/>
          <a:lstStyle/>
          <a:p>
            <a:r>
              <a:rPr lang="en-US" altLang="zh-CN" sz="2000" b="1" dirty="0"/>
              <a:t>Trace the CRs acceleration sites, Identify the particle species</a:t>
            </a:r>
            <a:endParaRPr lang="en-US" altLang="zh-CN" sz="2000" b="1" dirty="0"/>
          </a:p>
          <a:p>
            <a:r>
              <a:rPr lang="en-US" altLang="zh-CN" sz="2000" b="1" dirty="0"/>
              <a:t>Possible source:  SNRs,  blazars/AGN jet,  SN, starburst region…</a:t>
            </a:r>
            <a:endParaRPr lang="en-US" altLang="zh-CN" sz="2000" b="1" dirty="0"/>
          </a:p>
          <a:p>
            <a:pPr marL="0" indent="0">
              <a:buNone/>
            </a:pPr>
            <a:r>
              <a:rPr lang="en-US" altLang="zh-CN" sz="2000" b="1" dirty="0">
                <a:solidFill>
                  <a:srgbClr val="0000FF"/>
                </a:solidFill>
              </a:rPr>
              <a:t>Two models for gamma-ray emissions:</a:t>
            </a:r>
            <a:endParaRPr lang="en-US" altLang="zh-CN" sz="2000" b="1" dirty="0">
              <a:solidFill>
                <a:srgbClr val="0000FF"/>
              </a:solidFill>
            </a:endParaRPr>
          </a:p>
          <a:p>
            <a:pPr marL="457200" indent="-457200">
              <a:buFont typeface="Arial" panose="020B0604020202020204" pitchFamily="34" charset="0"/>
              <a:buAutoNum type="arabicParenR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Hadron model:  p-p interaction, </a:t>
            </a:r>
            <a:r>
              <a:rPr lang="en-US" sz="2000" dirty="0" err="1"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p+p</a:t>
            </a:r>
            <a:r>
              <a:rPr lang="en-US" sz="2000" dirty="0"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-&gt;</a:t>
            </a:r>
            <a:r>
              <a:rPr lang="el-GR" sz="2000" dirty="0"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π</a:t>
            </a:r>
            <a:r>
              <a:rPr lang="el-GR" sz="2000" baseline="30000" dirty="0"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0</a:t>
            </a:r>
            <a:r>
              <a:rPr lang="el-GR" sz="2000" dirty="0"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-&gt;</a:t>
            </a:r>
            <a:r>
              <a:rPr lang="el-GR" sz="2000" dirty="0" err="1"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γγ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(‘Pion Bump’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drop at &lt;~100MeV),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proton-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synchron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radiation(10</a:t>
            </a:r>
            <a:r>
              <a:rPr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 in 10</a:t>
            </a:r>
            <a:r>
              <a:rPr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 magnetic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field;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MeV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polarization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measurement); accompanied by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neutrino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emissions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p+p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l-GR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l-GR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-&gt;</a:t>
            </a:r>
            <a:r>
              <a:rPr lang="el-GR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ν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blazar</a:t>
            </a:r>
            <a:r>
              <a:rPr lang="en-US" altLang="zh-CN" sz="2000" dirty="0"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 TXS 0506+056 (Fermi-LAT/ </a:t>
            </a:r>
            <a:r>
              <a:rPr lang="en-US" altLang="zh-CN" sz="2000" dirty="0" err="1"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IceCube</a:t>
            </a:r>
            <a:r>
              <a:rPr lang="en-US" altLang="zh-CN" sz="2000" dirty="0"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)</a:t>
            </a:r>
            <a:endParaRPr lang="en-US" altLang="zh-CN" sz="2000" i="1" dirty="0"/>
          </a:p>
          <a:p>
            <a:pPr marL="457200" indent="-457200">
              <a:buAutoNum type="arabicParenR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Lepton model: interactions between electron and surrounding environment--- synchrotron radiation , inverse Compton scattering, bremsstrahlung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313332" y="755630"/>
            <a:ext cx="4049433" cy="1224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Current data from X-ray and </a:t>
            </a:r>
            <a:r>
              <a:rPr lang="en-US" altLang="zh-CN" b="1" dirty="0" err="1">
                <a:solidFill>
                  <a:srgbClr val="FF0000"/>
                </a:solidFill>
              </a:rPr>
              <a:t>TeV</a:t>
            </a:r>
            <a:r>
              <a:rPr lang="en-US" altLang="zh-CN" b="1" dirty="0">
                <a:solidFill>
                  <a:srgbClr val="FF0000"/>
                </a:solidFill>
              </a:rPr>
              <a:t> gamma-ray  can not  decide which model is dominating</a:t>
            </a:r>
            <a:r>
              <a:rPr lang="en-US" altLang="zh-CN" b="1" i="1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endParaRPr lang="en-US" altLang="zh-CN" b="1" i="1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r>
              <a:rPr lang="en-US" altLang="zh-CN" b="1" i="1" dirty="0">
                <a:solidFill>
                  <a:srgbClr val="FF0000"/>
                </a:solidFill>
              </a:rPr>
              <a:t>MeV observation is crucial ! </a:t>
            </a:r>
            <a:endParaRPr lang="zh-CN" altLang="en-US" b="1" i="1" dirty="0">
              <a:solidFill>
                <a:srgbClr val="FF0000"/>
              </a:solidFill>
            </a:endParaRPr>
          </a:p>
        </p:txBody>
      </p:sp>
      <p:sp>
        <p:nvSpPr>
          <p:cNvPr id="10" name="标题 1"/>
          <p:cNvSpPr txBox="1"/>
          <p:nvPr/>
        </p:nvSpPr>
        <p:spPr>
          <a:xfrm>
            <a:off x="564176" y="117053"/>
            <a:ext cx="11412108" cy="888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i="1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Cosmic-ray origin</a:t>
            </a:r>
            <a:endParaRPr lang="zh-CN" altLang="en-US" b="1" i="1" dirty="0">
              <a:solidFill>
                <a:srgbClr val="0000FF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grpSp>
        <p:nvGrpSpPr>
          <p:cNvPr id="2" name="组合 21"/>
          <p:cNvGrpSpPr>
            <a:grpSpLocks noChangeAspect="1"/>
          </p:cNvGrpSpPr>
          <p:nvPr/>
        </p:nvGrpSpPr>
        <p:grpSpPr>
          <a:xfrm>
            <a:off x="957977" y="3620506"/>
            <a:ext cx="9821368" cy="3200400"/>
            <a:chOff x="352473" y="3085345"/>
            <a:chExt cx="11605672" cy="3781836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2425" y="3382547"/>
              <a:ext cx="4099915" cy="3484634"/>
            </a:xfrm>
            <a:prstGeom prst="rect">
              <a:avLst/>
            </a:prstGeom>
          </p:spPr>
        </p:pic>
        <p:sp>
          <p:nvSpPr>
            <p:cNvPr id="14" name="文本框 2"/>
            <p:cNvSpPr txBox="1"/>
            <p:nvPr/>
          </p:nvSpPr>
          <p:spPr>
            <a:xfrm>
              <a:off x="4748831" y="3085345"/>
              <a:ext cx="2167243" cy="3816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/>
                <a:t>Fermi-LAT</a:t>
              </a:r>
              <a:r>
                <a:rPr lang="zh-CN" altLang="en-US" sz="1600" b="1" dirty="0"/>
                <a:t>：</a:t>
              </a:r>
              <a:r>
                <a:rPr lang="en-US" altLang="zh-CN" sz="1600" b="1" dirty="0"/>
                <a:t>Tycho</a:t>
              </a:r>
              <a:endParaRPr lang="zh-CN" altLang="en-US" sz="1600" b="1" dirty="0"/>
            </a:p>
          </p:txBody>
        </p:sp>
        <p:pic>
          <p:nvPicPr>
            <p:cNvPr id="15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473" y="3398652"/>
              <a:ext cx="3134128" cy="3296238"/>
            </a:xfrm>
            <a:prstGeom prst="rect">
              <a:avLst/>
            </a:prstGeom>
          </p:spPr>
        </p:pic>
        <p:sp>
          <p:nvSpPr>
            <p:cNvPr id="16" name="矩形 13"/>
            <p:cNvSpPr/>
            <p:nvPr/>
          </p:nvSpPr>
          <p:spPr>
            <a:xfrm>
              <a:off x="6156960" y="3468608"/>
              <a:ext cx="477520" cy="1475064"/>
            </a:xfrm>
            <a:prstGeom prst="rect">
              <a:avLst/>
            </a:prstGeom>
            <a:solidFill>
              <a:srgbClr val="FF0000">
                <a:alpha val="2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30"/>
            <p:cNvSpPr/>
            <p:nvPr/>
          </p:nvSpPr>
          <p:spPr>
            <a:xfrm>
              <a:off x="6156960" y="5199698"/>
              <a:ext cx="477520" cy="1475064"/>
            </a:xfrm>
            <a:prstGeom prst="rect">
              <a:avLst/>
            </a:prstGeom>
            <a:solidFill>
              <a:srgbClr val="FF0000">
                <a:alpha val="2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8" name="图片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2340" y="3462099"/>
              <a:ext cx="4245805" cy="3232791"/>
            </a:xfrm>
            <a:prstGeom prst="rect">
              <a:avLst/>
            </a:prstGeom>
          </p:spPr>
        </p:pic>
      </p:grp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E174B-A02B-454F-B641-3AECF4C3CA6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4800" y="951118"/>
            <a:ext cx="11582400" cy="22944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400" b="1" dirty="0">
                <a:solidFill>
                  <a:srgbClr val="0000FF"/>
                </a:solidFill>
              </a:rPr>
              <a:t>Compact objects</a:t>
            </a:r>
            <a:r>
              <a:rPr lang="zh-CN" altLang="en-US" sz="2400" b="1" dirty="0">
                <a:solidFill>
                  <a:srgbClr val="0000FF"/>
                </a:solidFill>
              </a:rPr>
              <a:t>：</a:t>
            </a:r>
            <a:r>
              <a:rPr lang="en-US" altLang="zh-CN" sz="2400" i="1" dirty="0">
                <a:solidFill>
                  <a:srgbClr val="C00000"/>
                </a:solidFill>
              </a:rPr>
              <a:t> Pulsar, Magnetar, Gamma-ray binaries,  Micro-quasar, Blazar</a:t>
            </a:r>
            <a:endParaRPr lang="en-US" altLang="zh-CN" sz="2400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altLang="zh-CN" sz="2200" b="1" dirty="0">
                <a:solidFill>
                  <a:srgbClr val="FF0000"/>
                </a:solidFill>
              </a:rPr>
              <a:t>MeV band contains key</a:t>
            </a:r>
            <a:r>
              <a:rPr lang="zh-CN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zh-CN" sz="2200" b="1" dirty="0">
                <a:solidFill>
                  <a:srgbClr val="FF0000"/>
                </a:solidFill>
              </a:rPr>
              <a:t>energy</a:t>
            </a:r>
            <a:r>
              <a:rPr lang="zh-CN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zh-CN" sz="2200" b="1" dirty="0">
                <a:solidFill>
                  <a:srgbClr val="FF0000"/>
                </a:solidFill>
              </a:rPr>
              <a:t>feature </a:t>
            </a:r>
            <a:endParaRPr lang="en-US" altLang="zh-CN" sz="22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1)Radiation and particle acceleration mechanism</a:t>
            </a: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lepton/hadron models</a:t>
            </a:r>
            <a:endParaRPr lang="en-US" altLang="zh-CN" sz="2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2)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central engine to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drive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Jet, relativistic outflow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3)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the</a:t>
            </a: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structure</a:t>
            </a: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evolution</a:t>
            </a: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of</a:t>
            </a: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extreme</a:t>
            </a: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magnetic</a:t>
            </a: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field</a:t>
            </a: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(polarization)</a:t>
            </a:r>
            <a:endParaRPr lang="en-US" sz="2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3429000"/>
            <a:ext cx="3883043" cy="3429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0462" y="3496786"/>
            <a:ext cx="3102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Heiti SC Medium" pitchFamily="2" charset="-128"/>
                <a:ea typeface="Heiti SC Medium" pitchFamily="2" charset="-128"/>
              </a:rPr>
              <a:t>Pulsar</a:t>
            </a:r>
            <a:r>
              <a:rPr lang="zh-CN" altLang="en-US" sz="1600" b="1" dirty="0">
                <a:latin typeface="Heiti SC Medium" pitchFamily="2" charset="-128"/>
                <a:ea typeface="Heiti SC Medium" pitchFamily="2" charset="-128"/>
              </a:rPr>
              <a:t> </a:t>
            </a:r>
            <a:r>
              <a:rPr lang="en-US" altLang="zh-CN" sz="1600" b="1" dirty="0">
                <a:latin typeface="Heiti SC Medium" pitchFamily="2" charset="-128"/>
                <a:ea typeface="Heiti SC Medium" pitchFamily="2" charset="-128"/>
              </a:rPr>
              <a:t>radiation</a:t>
            </a:r>
            <a:r>
              <a:rPr lang="zh-CN" altLang="en-US" sz="1600" b="1" dirty="0">
                <a:latin typeface="Heiti SC Medium" pitchFamily="2" charset="-128"/>
                <a:ea typeface="Heiti SC Medium" pitchFamily="2" charset="-128"/>
              </a:rPr>
              <a:t> </a:t>
            </a:r>
            <a:r>
              <a:rPr lang="en-US" altLang="zh-CN" sz="1600" b="1" dirty="0">
                <a:latin typeface="Heiti SC Medium" pitchFamily="2" charset="-128"/>
                <a:ea typeface="Heiti SC Medium" pitchFamily="2" charset="-128"/>
              </a:rPr>
              <a:t>mechanism</a:t>
            </a:r>
            <a:endParaRPr lang="en-US" sz="1600" b="1" dirty="0"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ED944-EA69-4D42-A565-DF758DFC0013}" type="slidenum">
              <a:rPr lang="zh-CN" altLang="en-US" smtClean="0"/>
            </a:fld>
            <a:endParaRPr lang="zh-CN" altLang="en-US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043" y="3258627"/>
            <a:ext cx="4043660" cy="2728392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8422783" y="5987018"/>
            <a:ext cx="37692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/>
              <a:t>Fermi-LAT  </a:t>
            </a:r>
            <a:r>
              <a:rPr lang="zh-CN" altLang="en-US" sz="1600" b="1" dirty="0"/>
              <a:t>4FGL-DR2</a:t>
            </a:r>
            <a:endParaRPr lang="en-US" altLang="zh-CN" sz="1600" b="1" dirty="0"/>
          </a:p>
          <a:p>
            <a:r>
              <a:rPr lang="en-US" altLang="zh-CN" sz="1600" b="1" dirty="0"/>
              <a:t>~5000</a:t>
            </a:r>
            <a:r>
              <a:rPr lang="zh-CN" altLang="en-US" sz="1600" b="1" dirty="0"/>
              <a:t> </a:t>
            </a:r>
            <a:r>
              <a:rPr lang="en-US" altLang="zh-CN" sz="1600" b="1" dirty="0"/>
              <a:t>sources</a:t>
            </a:r>
            <a:r>
              <a:rPr lang="zh-CN" altLang="en-US" sz="1600" b="1" dirty="0"/>
              <a:t>，</a:t>
            </a:r>
            <a:r>
              <a:rPr lang="en-US" altLang="zh-CN" sz="1600" b="1" dirty="0"/>
              <a:t>~1/3</a:t>
            </a:r>
            <a:r>
              <a:rPr lang="zh-CN" altLang="en-US" sz="1600" b="1" dirty="0"/>
              <a:t> </a:t>
            </a:r>
            <a:r>
              <a:rPr lang="en-US" altLang="zh-CN" sz="1600" b="1" dirty="0"/>
              <a:t>unidentified</a:t>
            </a:r>
            <a:endParaRPr lang="zh-CN" altLang="en-US" sz="1600" b="1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660" y="3120463"/>
            <a:ext cx="4132383" cy="373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724497" y="5817741"/>
            <a:ext cx="12683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Heiti SC Medium" pitchFamily="2" charset="-128"/>
                <a:ea typeface="Heiti SC Medium" pitchFamily="2" charset="-128"/>
              </a:rPr>
              <a:t>Blazars</a:t>
            </a:r>
            <a:endParaRPr lang="en-US" sz="1600" b="1" dirty="0"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869879" y="1476206"/>
            <a:ext cx="422464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 err="1">
                <a:solidFill>
                  <a:srgbClr val="FF0000"/>
                </a:solidFill>
              </a:rPr>
              <a:t>MeVGRO</a:t>
            </a:r>
            <a:r>
              <a:rPr lang="zh-CN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</a:rPr>
              <a:t>is</a:t>
            </a:r>
            <a:r>
              <a:rPr lang="zh-CN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</a:rPr>
              <a:t>expected</a:t>
            </a:r>
            <a:r>
              <a:rPr lang="zh-CN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</a:rPr>
              <a:t>to</a:t>
            </a:r>
            <a:r>
              <a:rPr lang="zh-CN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</a:rPr>
              <a:t>detect/identify</a:t>
            </a:r>
            <a:r>
              <a:rPr lang="zh-CN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</a:rPr>
              <a:t>several</a:t>
            </a:r>
            <a:r>
              <a:rPr lang="zh-CN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</a:rPr>
              <a:t>hundreds</a:t>
            </a:r>
            <a:r>
              <a:rPr lang="zh-CN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</a:rPr>
              <a:t>of</a:t>
            </a:r>
            <a:r>
              <a:rPr lang="zh-CN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</a:rPr>
              <a:t>new</a:t>
            </a:r>
            <a:r>
              <a:rPr lang="zh-CN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</a:rPr>
              <a:t>sources</a:t>
            </a:r>
            <a:r>
              <a:rPr lang="zh-CN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</a:rPr>
              <a:t>and</a:t>
            </a:r>
            <a:r>
              <a:rPr lang="zh-CN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</a:rPr>
              <a:t>high-energy</a:t>
            </a:r>
            <a:r>
              <a:rPr lang="zh-CN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</a:rPr>
              <a:t>transients</a:t>
            </a:r>
            <a:r>
              <a:rPr lang="zh-CN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</a:rPr>
              <a:t>with</a:t>
            </a:r>
            <a:r>
              <a:rPr lang="zh-CN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</a:rPr>
              <a:t>improved sensitivity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12" name="标题 1"/>
          <p:cNvSpPr txBox="1"/>
          <p:nvPr/>
        </p:nvSpPr>
        <p:spPr>
          <a:xfrm>
            <a:off x="564176" y="117053"/>
            <a:ext cx="11412108" cy="888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i="1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MeV Radiation and Compact Objects</a:t>
            </a:r>
            <a:endParaRPr lang="en-US" altLang="zh-CN" b="1" i="1" dirty="0">
              <a:solidFill>
                <a:srgbClr val="0000FF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92123" y="3592623"/>
            <a:ext cx="6365726" cy="2678188"/>
          </a:xfrm>
        </p:spPr>
        <p:txBody>
          <a:bodyPr>
            <a:normAutofit fontScale="85000" lnSpcReduction="10000"/>
          </a:bodyPr>
          <a:lstStyle/>
          <a:p>
            <a:r>
              <a:rPr lang="en-US" altLang="zh-CN" sz="26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Extragalactic Background (EGB): </a:t>
            </a:r>
            <a:endParaRPr lang="en-US" altLang="zh-CN" sz="26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CN" sz="26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</a:t>
            </a:r>
            <a:r>
              <a:rPr lang="en-US" altLang="zh-CN" sz="26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the biggest uncertainty occur in </a:t>
            </a:r>
            <a:r>
              <a:rPr lang="en-US" altLang="zh-CN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1-100 MeV band</a:t>
            </a:r>
            <a:endParaRPr lang="en-US" altLang="zh-CN" sz="2600" b="1" dirty="0">
              <a:solidFill>
                <a:srgbClr val="C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Possible sources</a:t>
            </a:r>
            <a:r>
              <a:rPr lang="zh-CN" altLang="en-US" sz="2400" dirty="0"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：</a:t>
            </a:r>
            <a:endParaRPr lang="en-US" altLang="zh-CN" sz="2400" dirty="0">
              <a:latin typeface="Times New Roman" panose="02020603050405020304" pitchFamily="18" charset="0"/>
              <a:ea typeface="Heiti SC Medium" pitchFamily="2" charset="-128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v"/>
            </a:pP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SN</a:t>
            </a:r>
            <a:endParaRPr lang="en-US" altLang="zh-CN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v"/>
            </a:pP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Blazars/AGN</a:t>
            </a:r>
            <a:endParaRPr lang="en-US" altLang="zh-CN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Star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</a:t>
            </a:r>
            <a:r>
              <a:rPr 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forming galaxies</a:t>
            </a:r>
            <a:endParaRPr lang="en-US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Dark matter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—Hawking radiation from primordial blackhole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(Ray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et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al.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2021, Coogan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et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al.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2021)</a:t>
            </a:r>
            <a:endParaRPr lang="en-US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849" y="1935750"/>
            <a:ext cx="5579874" cy="3332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ED944-EA69-4D42-A565-DF758DFC0013}" type="slidenum">
              <a:rPr lang="zh-CN" altLang="en-US" smtClean="0"/>
            </a:fld>
            <a:endParaRPr lang="zh-CN" altLang="en-US"/>
          </a:p>
        </p:txBody>
      </p:sp>
      <p:sp>
        <p:nvSpPr>
          <p:cNvPr id="11" name="Content Placeholder 3"/>
          <p:cNvSpPr txBox="1"/>
          <p:nvPr/>
        </p:nvSpPr>
        <p:spPr>
          <a:xfrm>
            <a:off x="192123" y="1159586"/>
            <a:ext cx="6365726" cy="24330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Galactic Background (GB)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endParaRPr lang="en-US" altLang="zh-CN" sz="24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511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keV origin</a:t>
            </a:r>
            <a:endParaRPr lang="en-US" altLang="zh-CN" sz="2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Fermi-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Bubble</a:t>
            </a:r>
            <a:endParaRPr lang="en-US" altLang="zh-CN" sz="2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Galactic center emission</a:t>
            </a:r>
            <a:endParaRPr lang="en-US" altLang="zh-CN" sz="2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Dark matter WIMP?</a:t>
            </a:r>
            <a:endParaRPr lang="en-US" altLang="zh-CN" sz="2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" name="标题 1"/>
          <p:cNvSpPr txBox="1"/>
          <p:nvPr/>
        </p:nvSpPr>
        <p:spPr>
          <a:xfrm>
            <a:off x="564176" y="117053"/>
            <a:ext cx="11412108" cy="888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i="1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Diffusive MeV Background Emission</a:t>
            </a:r>
            <a:endParaRPr lang="en-US" altLang="zh-CN" b="1" i="1" dirty="0">
              <a:solidFill>
                <a:srgbClr val="0000FF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图示 5"/>
          <p:cNvGraphicFramePr/>
          <p:nvPr/>
        </p:nvGraphicFramePr>
        <p:xfrm>
          <a:off x="535895" y="1284934"/>
          <a:ext cx="5821680" cy="47099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488762" y="180785"/>
            <a:ext cx="10515600" cy="888683"/>
          </a:xfrm>
        </p:spPr>
        <p:txBody>
          <a:bodyPr>
            <a:normAutofit/>
          </a:bodyPr>
          <a:lstStyle/>
          <a:p>
            <a:r>
              <a:rPr lang="en-US" altLang="zh-CN" sz="3600" b="1" i="1" dirty="0" err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V Boli" panose="02000500030200090000" pitchFamily="2" charset="0"/>
              </a:rPr>
              <a:t>MeVGRO</a:t>
            </a:r>
            <a:r>
              <a:rPr lang="en-US" altLang="zh-CN" sz="3600" b="1" i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V Boli" panose="02000500030200090000" pitchFamily="2" charset="0"/>
              </a:rPr>
              <a:t> payloads</a:t>
            </a:r>
            <a:endParaRPr lang="zh-CN" altLang="en-US" sz="3600" b="1" i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V Boli" panose="02000500030200090000" pitchFamily="2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E174B-A02B-454F-B641-3AECF4C3CA68}" type="slidenum">
              <a:rPr lang="zh-CN" altLang="en-US" smtClean="0"/>
            </a:fld>
            <a:endParaRPr lang="zh-CN" altLang="en-US"/>
          </a:p>
        </p:txBody>
      </p:sp>
      <p:pic>
        <p:nvPicPr>
          <p:cNvPr id="9" name="图片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661062" y="307593"/>
            <a:ext cx="3707664" cy="26052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8351" y="2832350"/>
            <a:ext cx="4975015" cy="353015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564176" y="284480"/>
            <a:ext cx="11302242" cy="888683"/>
          </a:xfrm>
        </p:spPr>
        <p:txBody>
          <a:bodyPr>
            <a:normAutofit fontScale="90000"/>
          </a:bodyPr>
          <a:lstStyle/>
          <a:p>
            <a:r>
              <a:rPr lang="en-US" altLang="zh-CN" sz="4400" b="1" i="1" dirty="0" err="1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MeVGRO</a:t>
            </a:r>
            <a:r>
              <a:rPr lang="en-US" altLang="zh-CN" sz="4400" b="1" i="1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expected performance by simulation </a:t>
            </a:r>
            <a:endParaRPr lang="zh-CN" altLang="en-US" b="1" i="1" dirty="0">
              <a:solidFill>
                <a:srgbClr val="0000FF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9" name="图片 8"/>
          <p:cNvPicPr/>
          <p:nvPr/>
        </p:nvPicPr>
        <p:blipFill>
          <a:blip r:embed="rId1"/>
          <a:srcRect l="10972" t="14422" r="11373" b="19320"/>
          <a:stretch>
            <a:fillRect/>
          </a:stretch>
        </p:blipFill>
        <p:spPr>
          <a:xfrm>
            <a:off x="331982" y="1852766"/>
            <a:ext cx="3875744" cy="2775794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13542" y="1051274"/>
            <a:ext cx="3854913" cy="2429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图片 11"/>
          <p:cNvPicPr/>
          <p:nvPr/>
        </p:nvPicPr>
        <p:blipFill>
          <a:blip r:embed="rId3"/>
          <a:srcRect l="15683" r="19691" b="26534"/>
          <a:stretch>
            <a:fillRect/>
          </a:stretch>
        </p:blipFill>
        <p:spPr bwMode="auto">
          <a:xfrm>
            <a:off x="8618211" y="3653285"/>
            <a:ext cx="3573789" cy="2624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E174B-A02B-454F-B641-3AECF4C3CA68}" type="slidenum">
              <a:rPr lang="zh-CN" altLang="en-US" smtClean="0"/>
            </a:fld>
            <a:endParaRPr lang="zh-CN" altLang="en-US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42389" y="1275564"/>
            <a:ext cx="3501371" cy="2403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999" y="3781045"/>
            <a:ext cx="3341873" cy="237016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523536" y="132080"/>
            <a:ext cx="10515600" cy="888683"/>
          </a:xfrm>
        </p:spPr>
        <p:txBody>
          <a:bodyPr>
            <a:normAutofit/>
          </a:bodyPr>
          <a:lstStyle/>
          <a:p>
            <a:r>
              <a:rPr lang="en-US" altLang="zh-CN" sz="3600" b="1" i="1" dirty="0" err="1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MeVGRO</a:t>
            </a:r>
            <a:r>
              <a:rPr lang="en-US" altLang="zh-CN" sz="3600" b="1" i="1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expected performance by simulation </a:t>
            </a:r>
            <a:endParaRPr lang="zh-CN" altLang="en-US" sz="3600" b="1" i="1" dirty="0">
              <a:solidFill>
                <a:srgbClr val="0000FF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graphicFrame>
        <p:nvGraphicFramePr>
          <p:cNvPr id="9" name="内容占位符 3"/>
          <p:cNvGraphicFramePr/>
          <p:nvPr/>
        </p:nvGraphicFramePr>
        <p:xfrm>
          <a:off x="137599" y="984129"/>
          <a:ext cx="6376323" cy="57131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68631"/>
                <a:gridCol w="3907692"/>
              </a:tblGrid>
              <a:tr h="280447">
                <a:tc>
                  <a:txBody>
                    <a:bodyPr/>
                    <a:lstStyle/>
                    <a:p>
                      <a:pPr indent="0" algn="just">
                        <a:lnSpc>
                          <a:spcPts val="2800"/>
                        </a:lnSpc>
                      </a:pPr>
                      <a:r>
                        <a:rPr lang="en-US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zh-CN" sz="1600" b="1" kern="100" dirty="0">
                        <a:effectLst/>
                        <a:latin typeface="Arial" panose="020B0604020202020204" pitchFamily="34" charset="0"/>
                        <a:ea typeface="仿宋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0287" marR="60287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2800"/>
                        </a:lnSpc>
                      </a:pPr>
                      <a:r>
                        <a:rPr lang="en-US" altLang="zh-CN" sz="2000" b="1" i="1" kern="100" dirty="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Performance</a:t>
                      </a:r>
                      <a:endParaRPr lang="zh-CN" sz="2000" b="1" i="1" kern="100" dirty="0">
                        <a:effectLst/>
                        <a:latin typeface="Arial" panose="020B0604020202020204" pitchFamily="34" charset="0"/>
                        <a:ea typeface="仿宋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0287" marR="60287" marT="0" marB="0">
                    <a:solidFill>
                      <a:srgbClr val="002060"/>
                    </a:solidFill>
                  </a:tcPr>
                </a:tc>
              </a:tr>
              <a:tr h="274139">
                <a:tc>
                  <a:txBody>
                    <a:bodyPr/>
                    <a:lstStyle/>
                    <a:p>
                      <a:pPr indent="0" algn="l">
                        <a:lnSpc>
                          <a:spcPts val="2800"/>
                        </a:lnSpc>
                      </a:pPr>
                      <a:r>
                        <a:rPr lang="en-US" altLang="zh-CN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 range</a:t>
                      </a:r>
                      <a:endParaRPr lang="zh-CN" sz="1600" b="1" kern="100" dirty="0">
                        <a:effectLst/>
                        <a:latin typeface="Arial" panose="020B0604020202020204" pitchFamily="34" charset="0"/>
                        <a:ea typeface="仿宋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0287" marR="60287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2800"/>
                        </a:lnSpc>
                      </a:pPr>
                      <a:r>
                        <a:rPr lang="en-US" sz="1600" b="1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0.3~3MeV(100MeV</a:t>
                      </a:r>
                      <a:r>
                        <a:rPr lang="en-US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60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indent="0" algn="ctr">
                        <a:lnSpc>
                          <a:spcPts val="2800"/>
                        </a:lnSpc>
                      </a:pPr>
                      <a:r>
                        <a:rPr lang="en-US" altLang="zh-CN" sz="1600" b="1" kern="100" dirty="0" smtClean="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(8keV~3MeV </a:t>
                      </a:r>
                      <a:r>
                        <a:rPr lang="en-US" altLang="zh-CN" sz="1600" b="1" kern="100" dirty="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for CBM)</a:t>
                      </a:r>
                      <a:endParaRPr lang="zh-CN" sz="1600" b="1" kern="100" dirty="0">
                        <a:effectLst/>
                        <a:latin typeface="Arial" panose="020B0604020202020204" pitchFamily="34" charset="0"/>
                        <a:ea typeface="仿宋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0287" marR="60287" marT="0" marB="0"/>
                </a:tc>
              </a:tr>
              <a:tr h="274139">
                <a:tc>
                  <a:txBody>
                    <a:bodyPr/>
                    <a:lstStyle/>
                    <a:p>
                      <a:pPr indent="0" algn="l">
                        <a:lnSpc>
                          <a:spcPts val="2800"/>
                        </a:lnSpc>
                      </a:pPr>
                      <a:r>
                        <a:rPr lang="en-US" altLang="zh-CN" sz="1600" b="1" kern="100" dirty="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FOV</a:t>
                      </a:r>
                      <a:endParaRPr lang="zh-CN" sz="1600" b="1" kern="100" dirty="0">
                        <a:effectLst/>
                        <a:latin typeface="Arial" panose="020B0604020202020204" pitchFamily="34" charset="0"/>
                        <a:ea typeface="仿宋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0287" marR="60287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2800"/>
                        </a:lnSpc>
                      </a:pPr>
                      <a:r>
                        <a:rPr lang="en-US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 sr (</a:t>
                      </a:r>
                      <a:r>
                        <a:rPr lang="en-US" altLang="zh-CN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±65°</a:t>
                      </a:r>
                      <a:r>
                        <a:rPr lang="en-US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), </a:t>
                      </a:r>
                      <a:r>
                        <a:rPr lang="en-US" altLang="zh-CN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Imaging</a:t>
                      </a:r>
                      <a:endParaRPr lang="zh-CN" sz="1600" b="1" kern="100" dirty="0">
                        <a:effectLst/>
                        <a:latin typeface="Arial" panose="020B0604020202020204" pitchFamily="34" charset="0"/>
                        <a:ea typeface="仿宋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0287" marR="60287" marT="0" marB="0"/>
                </a:tc>
              </a:tr>
              <a:tr h="588916">
                <a:tc>
                  <a:txBody>
                    <a:bodyPr/>
                    <a:lstStyle/>
                    <a:p>
                      <a:pPr indent="0" algn="l">
                        <a:lnSpc>
                          <a:spcPts val="2800"/>
                        </a:lnSpc>
                      </a:pPr>
                      <a:r>
                        <a:rPr lang="en-US" altLang="zh-CN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Angular resolution</a:t>
                      </a:r>
                      <a:endParaRPr lang="zh-CN" sz="1600" b="1" kern="100" dirty="0">
                        <a:effectLst/>
                        <a:latin typeface="Arial" panose="020B0604020202020204" pitchFamily="34" charset="0"/>
                        <a:ea typeface="仿宋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0287" marR="60287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2800"/>
                        </a:lnSpc>
                      </a:pPr>
                      <a:r>
                        <a:rPr lang="en-US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~2</a:t>
                      </a:r>
                      <a:r>
                        <a:rPr lang="zh-CN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r>
                        <a:rPr lang="en-US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@1MeV, 100MeV (FWHM)</a:t>
                      </a:r>
                      <a:endParaRPr lang="zh-CN" sz="1600" b="1" kern="100" dirty="0">
                        <a:effectLst/>
                        <a:latin typeface="Arial" panose="020B0604020202020204" pitchFamily="34" charset="0"/>
                        <a:ea typeface="仿宋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0287" marR="60287" marT="0" marB="0"/>
                </a:tc>
              </a:tr>
              <a:tr h="586739">
                <a:tc>
                  <a:txBody>
                    <a:bodyPr/>
                    <a:lstStyle/>
                    <a:p>
                      <a:pPr indent="0" algn="l">
                        <a:lnSpc>
                          <a:spcPts val="2800"/>
                        </a:lnSpc>
                      </a:pPr>
                      <a:r>
                        <a:rPr lang="en-US" altLang="zh-CN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Effective area</a:t>
                      </a:r>
                      <a:endParaRPr lang="zh-CN" sz="1600" b="1" kern="100" dirty="0">
                        <a:effectLst/>
                        <a:latin typeface="Arial" panose="020B0604020202020204" pitchFamily="34" charset="0"/>
                        <a:ea typeface="仿宋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0287" marR="60287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2800"/>
                        </a:lnSpc>
                      </a:pPr>
                      <a:r>
                        <a:rPr lang="en-US" sz="1600" b="1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~1000cm</a:t>
                      </a:r>
                      <a:r>
                        <a:rPr lang="en-US" sz="1600" b="1" kern="100" baseline="30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600" b="1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@1MeV</a:t>
                      </a:r>
                      <a:r>
                        <a:rPr lang="zh-CN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，</a:t>
                      </a:r>
                      <a:r>
                        <a:rPr lang="en-US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100MeV </a:t>
                      </a:r>
                      <a:r>
                        <a:rPr lang="zh-CN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（</a:t>
                      </a:r>
                      <a:r>
                        <a:rPr lang="en-US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zh-CN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σ）</a:t>
                      </a:r>
                      <a:endParaRPr lang="zh-CN" sz="1600" b="1" kern="100" dirty="0">
                        <a:effectLst/>
                        <a:latin typeface="Arial" panose="020B0604020202020204" pitchFamily="34" charset="0"/>
                        <a:ea typeface="仿宋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0287" marR="60287" marT="0" marB="0"/>
                </a:tc>
              </a:tr>
              <a:tr h="274139">
                <a:tc>
                  <a:txBody>
                    <a:bodyPr/>
                    <a:lstStyle/>
                    <a:p>
                      <a:pPr indent="0" algn="l">
                        <a:lnSpc>
                          <a:spcPts val="2800"/>
                        </a:lnSpc>
                      </a:pPr>
                      <a:r>
                        <a:rPr lang="en-US" altLang="zh-CN" sz="1600" b="1" kern="100" baseline="0" dirty="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600" b="1" kern="100" dirty="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Energy resolution</a:t>
                      </a:r>
                      <a:endParaRPr lang="zh-CN" sz="1600" b="1" kern="100" dirty="0">
                        <a:effectLst/>
                        <a:latin typeface="Arial" panose="020B0604020202020204" pitchFamily="34" charset="0"/>
                        <a:ea typeface="仿宋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0287" marR="60287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2800"/>
                        </a:lnSpc>
                      </a:pPr>
                      <a:r>
                        <a:rPr lang="en-US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&lt;1%@662keV( by CZT)</a:t>
                      </a:r>
                      <a:endParaRPr lang="en-US" sz="160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indent="0" algn="ctr">
                        <a:lnSpc>
                          <a:spcPts val="2800"/>
                        </a:lnSpc>
                      </a:pPr>
                      <a:endParaRPr lang="zh-CN" sz="1600" b="1" kern="100" dirty="0">
                        <a:effectLst/>
                        <a:latin typeface="Arial" panose="020B0604020202020204" pitchFamily="34" charset="0"/>
                        <a:ea typeface="仿宋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0287" marR="60287" marT="0" marB="0"/>
                </a:tc>
              </a:tr>
              <a:tr h="586739">
                <a:tc>
                  <a:txBody>
                    <a:bodyPr/>
                    <a:lstStyle/>
                    <a:p>
                      <a:pPr indent="0" algn="l">
                        <a:lnSpc>
                          <a:spcPts val="2800"/>
                        </a:lnSpc>
                      </a:pPr>
                      <a:r>
                        <a:rPr lang="en-US" altLang="zh-CN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Continuum </a:t>
                      </a:r>
                      <a:r>
                        <a:rPr lang="en-US" altLang="zh-CN" sz="1600" b="1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Sensitivity</a:t>
                      </a:r>
                      <a:endParaRPr lang="zh-CN" sz="1600" b="1" kern="100" dirty="0">
                        <a:effectLst/>
                        <a:latin typeface="Arial" panose="020B0604020202020204" pitchFamily="34" charset="0"/>
                        <a:ea typeface="仿宋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0287" marR="60287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2800"/>
                        </a:lnSpc>
                      </a:pPr>
                      <a:r>
                        <a:rPr lang="en-US" sz="1600" b="1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~2.0E-12 </a:t>
                      </a:r>
                      <a:r>
                        <a:rPr lang="en-US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erg/cm</a:t>
                      </a:r>
                      <a:r>
                        <a:rPr lang="en-US" sz="1600" b="1" kern="1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/s@1MeV,100MeV</a:t>
                      </a:r>
                      <a:endParaRPr lang="zh-CN" sz="160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indent="0" algn="ctr">
                        <a:lnSpc>
                          <a:spcPts val="2800"/>
                        </a:lnSpc>
                      </a:pPr>
                      <a:r>
                        <a:rPr lang="en-US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(5yrs survey)</a:t>
                      </a:r>
                      <a:endParaRPr lang="zh-CN" sz="1600" b="1" kern="100" dirty="0">
                        <a:effectLst/>
                        <a:latin typeface="Arial" panose="020B0604020202020204" pitchFamily="34" charset="0"/>
                        <a:ea typeface="仿宋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0287" marR="60287" marT="0" marB="0"/>
                </a:tc>
              </a:tr>
              <a:tr h="899339">
                <a:tc>
                  <a:txBody>
                    <a:bodyPr/>
                    <a:lstStyle/>
                    <a:p>
                      <a:pPr indent="0" algn="l">
                        <a:lnSpc>
                          <a:spcPts val="2800"/>
                        </a:lnSpc>
                      </a:pPr>
                      <a:r>
                        <a:rPr lang="en-US" altLang="zh-CN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Lines sensitivity</a:t>
                      </a:r>
                      <a:endParaRPr lang="zh-CN" sz="1600" b="1" kern="100" dirty="0">
                        <a:effectLst/>
                        <a:latin typeface="Arial" panose="020B0604020202020204" pitchFamily="34" charset="0"/>
                        <a:ea typeface="仿宋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0287" marR="60287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2800"/>
                        </a:lnSpc>
                      </a:pPr>
                      <a:r>
                        <a:rPr lang="en-US" sz="1600" b="1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~2.48E-06 </a:t>
                      </a:r>
                      <a:r>
                        <a:rPr lang="en-US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ph/cm</a:t>
                      </a:r>
                      <a:r>
                        <a:rPr lang="en-US" sz="1600" b="1" kern="1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/s@0.511MeV</a:t>
                      </a:r>
                      <a:endParaRPr lang="zh-CN" sz="160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indent="0" algn="ctr">
                        <a:lnSpc>
                          <a:spcPts val="2800"/>
                        </a:lnSpc>
                      </a:pPr>
                      <a:r>
                        <a:rPr lang="en-US" sz="1600" b="1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~9.56 </a:t>
                      </a:r>
                      <a:r>
                        <a:rPr lang="en-US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E-7 ph/cm</a:t>
                      </a:r>
                      <a:r>
                        <a:rPr lang="en-US" sz="1600" b="1" kern="1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/s@1.8MeV</a:t>
                      </a:r>
                      <a:endParaRPr lang="zh-CN" sz="160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indent="0" algn="ctr">
                        <a:lnSpc>
                          <a:spcPts val="2800"/>
                        </a:lnSpc>
                      </a:pPr>
                      <a:r>
                        <a:rPr lang="en-US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(5yrs survey)</a:t>
                      </a:r>
                      <a:endParaRPr lang="zh-CN" sz="1600" b="1" kern="100" dirty="0">
                        <a:effectLst/>
                        <a:latin typeface="Arial" panose="020B0604020202020204" pitchFamily="34" charset="0"/>
                        <a:ea typeface="仿宋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0287" marR="60287" marT="0" marB="0"/>
                </a:tc>
              </a:tr>
              <a:tr h="586739">
                <a:tc>
                  <a:txBody>
                    <a:bodyPr/>
                    <a:lstStyle/>
                    <a:p>
                      <a:pPr indent="0" algn="l">
                        <a:lnSpc>
                          <a:spcPts val="2800"/>
                        </a:lnSpc>
                      </a:pPr>
                      <a:r>
                        <a:rPr lang="en-US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MDP</a:t>
                      </a:r>
                      <a:r>
                        <a:rPr lang="zh-CN" altLang="en-US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（</a:t>
                      </a:r>
                      <a:r>
                        <a:rPr lang="en-US" altLang="zh-CN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polarization</a:t>
                      </a:r>
                      <a:r>
                        <a:rPr lang="zh-CN" altLang="en-US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）</a:t>
                      </a:r>
                      <a:endParaRPr lang="zh-CN" sz="1600" b="1" kern="100" dirty="0">
                        <a:effectLst/>
                        <a:latin typeface="Arial" panose="020B0604020202020204" pitchFamily="34" charset="0"/>
                        <a:ea typeface="仿宋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0287" marR="60287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2800"/>
                        </a:lnSpc>
                      </a:pPr>
                      <a:r>
                        <a:rPr lang="en-US" sz="1600" b="1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&lt;15% (&lt;2MeV)</a:t>
                      </a:r>
                      <a:endParaRPr lang="zh-CN" sz="160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indent="0" algn="ctr">
                        <a:lnSpc>
                          <a:spcPts val="2800"/>
                        </a:lnSpc>
                      </a:pPr>
                      <a:r>
                        <a:rPr lang="en-US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(10mCrab,</a:t>
                      </a:r>
                      <a:r>
                        <a:rPr lang="en-US" sz="1600" b="1" kern="1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5yrs survey)</a:t>
                      </a:r>
                      <a:endParaRPr lang="zh-CN" sz="1600" b="1" kern="100" dirty="0">
                        <a:effectLst/>
                        <a:latin typeface="Arial" panose="020B0604020202020204" pitchFamily="34" charset="0"/>
                        <a:ea typeface="仿宋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0287" marR="60287" marT="0" marB="0"/>
                </a:tc>
              </a:tr>
            </a:tbl>
          </a:graphicData>
        </a:graphic>
      </p:graphicFrame>
      <p:sp>
        <p:nvSpPr>
          <p:cNvPr id="13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05ED944-EA69-4D42-A565-DF758DFC0013}" type="slidenum">
              <a:rPr lang="zh-CN" altLang="en-US" smtClean="0"/>
            </a:fld>
            <a:endParaRPr lang="zh-CN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679354" y="3219133"/>
            <a:ext cx="5512646" cy="3137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6628272" y="1253923"/>
          <a:ext cx="4412048" cy="177800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022208"/>
                <a:gridCol w="1107440"/>
                <a:gridCol w="995680"/>
                <a:gridCol w="1286720"/>
              </a:tblGrid>
              <a:tr h="0">
                <a:tc>
                  <a:txBody>
                    <a:bodyPr/>
                    <a:lstStyle/>
                    <a:p>
                      <a:pPr indent="127000" algn="ctr">
                        <a:lnSpc>
                          <a:spcPts val="2800"/>
                        </a:lnSpc>
                      </a:pPr>
                      <a:r>
                        <a:rPr lang="en-US" altLang="zh-CN" sz="1600" kern="100" dirty="0">
                          <a:effectLst/>
                        </a:rPr>
                        <a:t>Energy</a:t>
                      </a:r>
                      <a:endParaRPr lang="en-US" altLang="zh-CN" sz="1600" kern="100" dirty="0">
                        <a:effectLst/>
                      </a:endParaRPr>
                    </a:p>
                    <a:p>
                      <a:pPr indent="127000" algn="ctr">
                        <a:lnSpc>
                          <a:spcPts val="2800"/>
                        </a:lnSpc>
                      </a:pPr>
                      <a:r>
                        <a:rPr lang="en-US" altLang="zh-CN" sz="1600" kern="100" dirty="0">
                          <a:effectLst/>
                        </a:rPr>
                        <a:t>(keV)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2800"/>
                        </a:lnSpc>
                      </a:pPr>
                      <a:r>
                        <a:rPr lang="en-US" sz="1600" kern="100" dirty="0">
                          <a:effectLst/>
                        </a:rPr>
                        <a:t>SPI</a:t>
                      </a:r>
                      <a:endParaRPr lang="zh-CN" sz="1600" kern="100" dirty="0">
                        <a:effectLst/>
                      </a:endParaRPr>
                    </a:p>
                    <a:p>
                      <a:pPr indent="127000" algn="ctr">
                        <a:lnSpc>
                          <a:spcPts val="2800"/>
                        </a:lnSpc>
                      </a:pPr>
                      <a:r>
                        <a:rPr lang="en-US" sz="1600" kern="100" dirty="0">
                          <a:effectLst/>
                        </a:rPr>
                        <a:t>(</a:t>
                      </a:r>
                      <a:r>
                        <a:rPr lang="en-US" sz="1600" kern="100" dirty="0" err="1">
                          <a:effectLst/>
                        </a:rPr>
                        <a:t>ph</a:t>
                      </a:r>
                      <a:r>
                        <a:rPr lang="en-US" sz="1600" kern="100" dirty="0">
                          <a:effectLst/>
                        </a:rPr>
                        <a:t>/cm</a:t>
                      </a:r>
                      <a:r>
                        <a:rPr lang="en-US" sz="1600" kern="100" baseline="30000" dirty="0">
                          <a:effectLst/>
                        </a:rPr>
                        <a:t>2</a:t>
                      </a:r>
                      <a:r>
                        <a:rPr lang="en-US" sz="1600" kern="100" dirty="0">
                          <a:effectLst/>
                        </a:rPr>
                        <a:t>/s)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2800"/>
                        </a:lnSpc>
                      </a:pPr>
                      <a:r>
                        <a:rPr lang="en-US" sz="1600" kern="100" dirty="0">
                          <a:effectLst/>
                        </a:rPr>
                        <a:t>COSI</a:t>
                      </a:r>
                      <a:endParaRPr lang="zh-CN" sz="1600" kern="100" dirty="0">
                        <a:effectLst/>
                      </a:endParaRPr>
                    </a:p>
                    <a:p>
                      <a:pPr indent="127000" algn="ctr">
                        <a:lnSpc>
                          <a:spcPts val="2800"/>
                        </a:lnSpc>
                      </a:pPr>
                      <a:r>
                        <a:rPr lang="en-US" sz="1600" kern="100" dirty="0">
                          <a:effectLst/>
                        </a:rPr>
                        <a:t>(</a:t>
                      </a:r>
                      <a:r>
                        <a:rPr lang="en-US" sz="1600" kern="100" dirty="0" err="1">
                          <a:effectLst/>
                        </a:rPr>
                        <a:t>ph</a:t>
                      </a:r>
                      <a:r>
                        <a:rPr lang="en-US" sz="1600" kern="100" dirty="0">
                          <a:effectLst/>
                        </a:rPr>
                        <a:t>/cm</a:t>
                      </a:r>
                      <a:r>
                        <a:rPr lang="en-US" sz="1600" kern="100" baseline="30000" dirty="0">
                          <a:effectLst/>
                        </a:rPr>
                        <a:t>2</a:t>
                      </a:r>
                      <a:r>
                        <a:rPr lang="en-US" sz="1600" kern="100" dirty="0">
                          <a:effectLst/>
                        </a:rPr>
                        <a:t>/s)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2800"/>
                        </a:lnSpc>
                      </a:pPr>
                      <a:r>
                        <a:rPr lang="en-US" sz="1600" kern="100" dirty="0">
                          <a:effectLst/>
                        </a:rPr>
                        <a:t>MeVGRO</a:t>
                      </a:r>
                      <a:endParaRPr lang="zh-CN" sz="1600" kern="100" dirty="0">
                        <a:effectLst/>
                      </a:endParaRPr>
                    </a:p>
                    <a:p>
                      <a:pPr indent="127000" algn="ctr">
                        <a:lnSpc>
                          <a:spcPts val="2800"/>
                        </a:lnSpc>
                      </a:pPr>
                      <a:r>
                        <a:rPr lang="en-US" sz="1600" kern="100" dirty="0">
                          <a:effectLst/>
                        </a:rPr>
                        <a:t>(</a:t>
                      </a:r>
                      <a:r>
                        <a:rPr lang="en-US" sz="1600" kern="100" dirty="0" err="1">
                          <a:effectLst/>
                        </a:rPr>
                        <a:t>ph</a:t>
                      </a:r>
                      <a:r>
                        <a:rPr lang="en-US" sz="1600" kern="100" dirty="0">
                          <a:effectLst/>
                        </a:rPr>
                        <a:t>/cm</a:t>
                      </a:r>
                      <a:r>
                        <a:rPr lang="en-US" sz="1600" kern="100" baseline="30000" dirty="0">
                          <a:effectLst/>
                        </a:rPr>
                        <a:t>2</a:t>
                      </a:r>
                      <a:r>
                        <a:rPr lang="en-US" sz="1600" kern="100" dirty="0">
                          <a:effectLst/>
                        </a:rPr>
                        <a:t>/s)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ts val="2800"/>
                        </a:lnSpc>
                      </a:pPr>
                      <a:r>
                        <a:rPr lang="en-US" sz="1600" kern="100" dirty="0">
                          <a:solidFill>
                            <a:schemeClr val="dk1"/>
                          </a:solidFill>
                          <a:effectLst/>
                        </a:rPr>
                        <a:t>511</a:t>
                      </a:r>
                      <a:endParaRPr lang="zh-CN" altLang="en-US" sz="16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2800"/>
                        </a:lnSpc>
                      </a:pPr>
                      <a:r>
                        <a:rPr lang="en-US" sz="1600" kern="100" dirty="0">
                          <a:effectLst/>
                        </a:rPr>
                        <a:t>5E-4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2800"/>
                        </a:lnSpc>
                      </a:pPr>
                      <a:r>
                        <a:rPr lang="en-US" sz="1600" kern="100">
                          <a:effectLst/>
                        </a:rPr>
                        <a:t>7.9E-6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2800"/>
                        </a:lnSpc>
                      </a:pPr>
                      <a:r>
                        <a:rPr lang="en-US" sz="1600" kern="100" dirty="0" smtClean="0">
                          <a:effectLst/>
                        </a:rPr>
                        <a:t>2.48 </a:t>
                      </a:r>
                      <a:r>
                        <a:rPr lang="en-US" sz="1600" kern="100" dirty="0">
                          <a:effectLst/>
                        </a:rPr>
                        <a:t>E-6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ts val="2800"/>
                        </a:lnSpc>
                      </a:pPr>
                      <a:r>
                        <a:rPr lang="en-US" sz="1600" kern="100" dirty="0">
                          <a:solidFill>
                            <a:schemeClr val="dk1"/>
                          </a:solidFill>
                          <a:effectLst/>
                        </a:rPr>
                        <a:t>1809</a:t>
                      </a:r>
                      <a:endParaRPr lang="zh-CN" altLang="en-US" sz="16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2800"/>
                        </a:lnSpc>
                      </a:pPr>
                      <a:r>
                        <a:rPr lang="en-US" sz="1600" kern="100" dirty="0">
                          <a:effectLst/>
                        </a:rPr>
                        <a:t>1E-4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2800"/>
                        </a:lnSpc>
                      </a:pPr>
                      <a:r>
                        <a:rPr lang="en-US" sz="1600" kern="100">
                          <a:effectLst/>
                        </a:rPr>
                        <a:t>1.70E-6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2800"/>
                        </a:lnSpc>
                      </a:pPr>
                      <a:r>
                        <a:rPr lang="en-US" sz="1600" kern="100" dirty="0" smtClean="0">
                          <a:effectLst/>
                        </a:rPr>
                        <a:t>9.56 </a:t>
                      </a:r>
                      <a:r>
                        <a:rPr lang="en-US" sz="1600" kern="100" dirty="0">
                          <a:effectLst/>
                        </a:rPr>
                        <a:t>E-7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21" r="18466" b="19788"/>
          <a:stretch>
            <a:fillRect/>
          </a:stretch>
        </p:blipFill>
        <p:spPr>
          <a:xfrm>
            <a:off x="9285251" y="4885503"/>
            <a:ext cx="2603258" cy="194733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2908" y="82271"/>
            <a:ext cx="10515600" cy="691833"/>
          </a:xfrm>
        </p:spPr>
        <p:txBody>
          <a:bodyPr/>
          <a:lstStyle/>
          <a:p>
            <a:r>
              <a:rPr lang="en-US" altLang="zh-CN" sz="4000" b="1" i="1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GCK </a:t>
            </a:r>
            <a:r>
              <a:rPr lang="en-US" altLang="zh-CN" sz="3200" b="1" i="1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(Gamma-ray Converter </a:t>
            </a:r>
            <a:r>
              <a:rPr lang="en-US" altLang="zh-CN" sz="3200" b="1" i="1" dirty="0" err="1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tracKer</a:t>
            </a:r>
            <a:r>
              <a:rPr lang="en-US" altLang="zh-CN" sz="3200" b="1" i="1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)</a:t>
            </a:r>
            <a:endParaRPr lang="zh-CN" altLang="en-US" sz="3200" b="1" i="1" dirty="0">
              <a:solidFill>
                <a:srgbClr val="0000FF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6035" y="786650"/>
            <a:ext cx="10515600" cy="48253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400" b="1" i="1" dirty="0">
                <a:solidFill>
                  <a:srgbClr val="FF0000"/>
                </a:solidFill>
              </a:rPr>
              <a:t>Multi-layers of double-sided Silicon strip detectors</a:t>
            </a:r>
            <a:endParaRPr lang="en-US" altLang="zh-CN" sz="2400" b="1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zh-CN" sz="2000" i="1" dirty="0"/>
              <a:t>  Converter for Compton scattering and pair production</a:t>
            </a:r>
            <a:endParaRPr lang="en-US" altLang="zh-CN" sz="2000" i="1" dirty="0"/>
          </a:p>
          <a:p>
            <a:pPr marL="0" indent="0">
              <a:buNone/>
            </a:pPr>
            <a:r>
              <a:rPr lang="en-US" altLang="zh-CN" sz="2000" i="1" dirty="0"/>
              <a:t>   </a:t>
            </a:r>
            <a:r>
              <a:rPr lang="en-US" altLang="zh-CN" sz="2000" i="1" dirty="0">
                <a:solidFill>
                  <a:srgbClr val="0000FF"/>
                </a:solidFill>
              </a:rPr>
              <a:t>no passive material!</a:t>
            </a:r>
            <a:endParaRPr lang="en-US" altLang="zh-CN" sz="2000" i="1" dirty="0">
              <a:solidFill>
                <a:srgbClr val="0000FF"/>
              </a:solidFill>
            </a:endParaRPr>
          </a:p>
          <a:p>
            <a:r>
              <a:rPr lang="en-US" altLang="zh-CN" sz="2000" i="1" dirty="0"/>
              <a:t>Particle Tracking </a:t>
            </a:r>
            <a:endParaRPr lang="en-US" altLang="zh-CN" sz="2000" i="1" dirty="0"/>
          </a:p>
          <a:p>
            <a:r>
              <a:rPr lang="en-US" altLang="zh-CN" sz="2000" i="1" dirty="0"/>
              <a:t>Energy measurement for  high energy gamma-ray(&gt;30MeV)</a:t>
            </a:r>
            <a:endParaRPr lang="en-US" altLang="zh-CN" sz="2000" i="1" dirty="0"/>
          </a:p>
          <a:p>
            <a:pPr marL="0" indent="0">
              <a:buNone/>
            </a:pPr>
            <a:endParaRPr lang="zh-CN" altLang="en-US" sz="2400" i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E174B-A02B-454F-B641-3AECF4C3CA68}" type="slidenum">
              <a:rPr lang="zh-CN" altLang="en-US" smtClean="0"/>
            </a:fld>
            <a:endParaRPr lang="zh-CN" altLang="en-US"/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909337" y="3021317"/>
          <a:ext cx="4901381" cy="29628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66436"/>
                <a:gridCol w="2534945"/>
              </a:tblGrid>
              <a:tr h="493811">
                <a:tc>
                  <a:txBody>
                    <a:bodyPr/>
                    <a:lstStyle/>
                    <a:p>
                      <a:pPr indent="127000" algn="ctr">
                        <a:lnSpc>
                          <a:spcPts val="2800"/>
                        </a:lnSpc>
                      </a:pPr>
                      <a:r>
                        <a:rPr lang="en-US" altLang="zh-CN" sz="1600" b="1" kern="100" dirty="0">
                          <a:effectLst/>
                        </a:rPr>
                        <a:t>Parameters</a:t>
                      </a:r>
                      <a:endParaRPr lang="zh-CN" sz="1600" b="1" kern="100" dirty="0"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2800"/>
                        </a:lnSpc>
                      </a:pPr>
                      <a:r>
                        <a:rPr lang="en-US" altLang="zh-CN" sz="1600" b="1" kern="100" dirty="0">
                          <a:effectLst/>
                        </a:rPr>
                        <a:t>value</a:t>
                      </a:r>
                      <a:endParaRPr lang="zh-CN" sz="1600" b="1" kern="100" dirty="0"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93811">
                <a:tc>
                  <a:txBody>
                    <a:bodyPr/>
                    <a:lstStyle/>
                    <a:p>
                      <a:pPr indent="127000" algn="ctr">
                        <a:lnSpc>
                          <a:spcPts val="2800"/>
                        </a:lnSpc>
                      </a:pPr>
                      <a:r>
                        <a:rPr lang="en-US" altLang="zh-CN" sz="1600" b="1" kern="100" dirty="0">
                          <a:effectLst/>
                        </a:rPr>
                        <a:t>Energy range</a:t>
                      </a:r>
                      <a:endParaRPr lang="zh-CN" sz="1600" b="1" kern="100" dirty="0"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2800"/>
                        </a:lnSpc>
                      </a:pPr>
                      <a:r>
                        <a:rPr lang="en-US" sz="1600" b="1" kern="100" dirty="0">
                          <a:effectLst/>
                        </a:rPr>
                        <a:t>25keV~1MeV</a:t>
                      </a:r>
                      <a:endParaRPr lang="zh-CN" sz="1600" b="1" kern="100" dirty="0"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93811">
                <a:tc>
                  <a:txBody>
                    <a:bodyPr/>
                    <a:lstStyle/>
                    <a:p>
                      <a:pPr indent="127000" algn="ctr">
                        <a:lnSpc>
                          <a:spcPts val="2800"/>
                        </a:lnSpc>
                      </a:pPr>
                      <a:r>
                        <a:rPr lang="en-US" altLang="zh-CN" sz="1600" b="1" kern="100" dirty="0">
                          <a:effectLst/>
                        </a:rPr>
                        <a:t>Position resolution</a:t>
                      </a:r>
                      <a:endParaRPr lang="zh-CN" sz="1600" b="1" kern="100" dirty="0"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2800"/>
                        </a:lnSpc>
                      </a:pPr>
                      <a:r>
                        <a:rPr lang="en-US" sz="1600" b="1" kern="100" dirty="0">
                          <a:effectLst/>
                        </a:rPr>
                        <a:t>X,Y</a:t>
                      </a:r>
                      <a:r>
                        <a:rPr lang="zh-CN" sz="1600" b="1" kern="100" dirty="0">
                          <a:effectLst/>
                        </a:rPr>
                        <a:t>≤</a:t>
                      </a:r>
                      <a:r>
                        <a:rPr lang="en-US" sz="1600" b="1" kern="100" dirty="0">
                          <a:effectLst/>
                        </a:rPr>
                        <a:t>0.5mm@662keV</a:t>
                      </a:r>
                      <a:endParaRPr lang="zh-CN" sz="1600" b="1" kern="100" dirty="0"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93811">
                <a:tc>
                  <a:txBody>
                    <a:bodyPr/>
                    <a:lstStyle/>
                    <a:p>
                      <a:pPr indent="127000" algn="ctr">
                        <a:lnSpc>
                          <a:spcPts val="2800"/>
                        </a:lnSpc>
                      </a:pPr>
                      <a:r>
                        <a:rPr lang="en-US" altLang="zh-CN" sz="1600" b="1" kern="100" dirty="0" smtClean="0">
                          <a:effectLst/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Silicon</a:t>
                      </a:r>
                      <a:r>
                        <a:rPr lang="en-US" altLang="zh-CN" sz="1600" b="1" kern="100" baseline="0" dirty="0" smtClean="0">
                          <a:effectLst/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600" b="1" kern="100" baseline="0" dirty="0" err="1" smtClean="0">
                          <a:effectLst/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tt</a:t>
                      </a:r>
                      <a:r>
                        <a:rPr lang="en-US" altLang="zh-CN" sz="1600" b="1" kern="100" dirty="0" err="1" smtClean="0">
                          <a:effectLst/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hickness</a:t>
                      </a:r>
                      <a:endParaRPr lang="zh-CN" sz="1600" b="1" kern="100" dirty="0"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2800"/>
                        </a:lnSpc>
                      </a:pPr>
                      <a:r>
                        <a:rPr lang="zh-CN" altLang="en-US" sz="1600" b="1" kern="100" dirty="0">
                          <a:effectLst/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≥ </a:t>
                      </a:r>
                      <a:r>
                        <a:rPr lang="en-US" altLang="zh-CN" sz="1600" b="1" kern="100" dirty="0">
                          <a:effectLst/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500um</a:t>
                      </a:r>
                      <a:endParaRPr lang="zh-CN" sz="1600" b="1" kern="100" dirty="0"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93811">
                <a:tc>
                  <a:txBody>
                    <a:bodyPr/>
                    <a:lstStyle/>
                    <a:p>
                      <a:pPr indent="127000" algn="ctr">
                        <a:lnSpc>
                          <a:spcPts val="2800"/>
                        </a:lnSpc>
                      </a:pPr>
                      <a:r>
                        <a:rPr lang="en-US" altLang="zh-CN" sz="1600" b="1" kern="100" dirty="0">
                          <a:effectLst/>
                        </a:rPr>
                        <a:t>Layers</a:t>
                      </a:r>
                      <a:endParaRPr lang="zh-CN" sz="1600" b="1" kern="100" dirty="0"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2800"/>
                        </a:lnSpc>
                      </a:pPr>
                      <a:r>
                        <a:rPr lang="zh-CN" sz="1600" b="1" kern="100" dirty="0">
                          <a:effectLst/>
                        </a:rPr>
                        <a:t>≥</a:t>
                      </a:r>
                      <a:r>
                        <a:rPr lang="en-US" sz="1600" b="1" kern="100" dirty="0">
                          <a:effectLst/>
                        </a:rPr>
                        <a:t>50</a:t>
                      </a:r>
                      <a:endParaRPr lang="zh-CN" sz="1600" b="1" kern="100" dirty="0"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93811">
                <a:tc>
                  <a:txBody>
                    <a:bodyPr/>
                    <a:lstStyle/>
                    <a:p>
                      <a:pPr indent="127000" algn="ctr">
                        <a:lnSpc>
                          <a:spcPts val="2800"/>
                        </a:lnSpc>
                      </a:pPr>
                      <a:r>
                        <a:rPr lang="en-US" altLang="zh-CN" sz="1600" b="1" kern="100" dirty="0">
                          <a:effectLst/>
                        </a:rPr>
                        <a:t>Area</a:t>
                      </a:r>
                      <a:endParaRPr lang="zh-CN" sz="1600" b="1" kern="100" dirty="0"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2800"/>
                        </a:lnSpc>
                      </a:pPr>
                      <a:r>
                        <a:rPr lang="en-US" sz="1600" b="1" kern="100" dirty="0" smtClean="0">
                          <a:effectLst/>
                        </a:rPr>
                        <a:t>80cm*80cm</a:t>
                      </a:r>
                      <a:endParaRPr lang="zh-CN" sz="1600" b="1" kern="100" dirty="0"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" name="图片 6"/>
          <p:cNvPicPr/>
          <p:nvPr/>
        </p:nvPicPr>
        <p:blipFill>
          <a:blip r:embed="rId2"/>
          <a:stretch>
            <a:fillRect/>
          </a:stretch>
        </p:blipFill>
        <p:spPr>
          <a:xfrm>
            <a:off x="6396231" y="3241938"/>
            <a:ext cx="2457056" cy="1733286"/>
          </a:xfrm>
          <a:prstGeom prst="rect">
            <a:avLst/>
          </a:prstGeom>
        </p:spPr>
      </p:pic>
      <p:pic>
        <p:nvPicPr>
          <p:cNvPr id="10" name="图片 9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9942" y="5115479"/>
            <a:ext cx="2603258" cy="1401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文本框 12"/>
          <p:cNvSpPr txBox="1"/>
          <p:nvPr/>
        </p:nvSpPr>
        <p:spPr>
          <a:xfrm>
            <a:off x="11582977" y="943241"/>
            <a:ext cx="6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GCK</a:t>
            </a:r>
            <a:endParaRPr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11567978" y="224885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ECAL</a:t>
            </a:r>
            <a:endParaRPr lang="zh-CN" altLang="en-US" dirty="0"/>
          </a:p>
        </p:txBody>
      </p:sp>
      <p:pic>
        <p:nvPicPr>
          <p:cNvPr id="15" name="图片 1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83"/>
          <a:stretch>
            <a:fillRect/>
          </a:stretch>
        </p:blipFill>
        <p:spPr bwMode="auto">
          <a:xfrm>
            <a:off x="9217201" y="2825197"/>
            <a:ext cx="2404993" cy="227698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文本框 16"/>
          <p:cNvSpPr txBox="1"/>
          <p:nvPr/>
        </p:nvSpPr>
        <p:spPr>
          <a:xfrm>
            <a:off x="662908" y="6442710"/>
            <a:ext cx="90714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thickness=30mm, Radiation length=0.32, Compton scattering cross-section~43%@1MeV</a:t>
            </a:r>
            <a:endParaRPr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560" y="696083"/>
            <a:ext cx="3594589" cy="202696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04866"/>
            <a:ext cx="10515600" cy="691833"/>
          </a:xfrm>
        </p:spPr>
        <p:txBody>
          <a:bodyPr/>
          <a:lstStyle/>
          <a:p>
            <a:r>
              <a:rPr lang="en-US" altLang="zh-CN" sz="4000" b="1" i="1" dirty="0" smtClean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LECA </a:t>
            </a:r>
            <a:r>
              <a:rPr lang="en-US" altLang="zh-CN" sz="3200" b="1" i="1" dirty="0" smtClean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(Low Energy </a:t>
            </a:r>
            <a:r>
              <a:rPr lang="en-US" altLang="zh-CN" sz="3200" b="1" i="1" dirty="0" err="1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CAlorimeter</a:t>
            </a:r>
            <a:r>
              <a:rPr lang="en-US" altLang="zh-CN" sz="3200" b="1" i="1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)</a:t>
            </a:r>
            <a:endParaRPr lang="zh-CN" altLang="en-US" sz="3200" b="1" i="1" dirty="0">
              <a:solidFill>
                <a:srgbClr val="0000FF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10519" y="1038989"/>
            <a:ext cx="10515600" cy="48253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400" b="1" i="1" dirty="0">
                <a:solidFill>
                  <a:srgbClr val="FF0000"/>
                </a:solidFill>
              </a:rPr>
              <a:t>Two-layers of 3D </a:t>
            </a:r>
            <a:r>
              <a:rPr lang="en-US" altLang="zh-CN" sz="2400" b="1" i="1" dirty="0" err="1">
                <a:solidFill>
                  <a:srgbClr val="FF0000"/>
                </a:solidFill>
              </a:rPr>
              <a:t>CdZnTe</a:t>
            </a:r>
            <a:r>
              <a:rPr lang="en-US" altLang="zh-CN" sz="2400" b="1" i="1" dirty="0">
                <a:solidFill>
                  <a:srgbClr val="FF0000"/>
                </a:solidFill>
              </a:rPr>
              <a:t> detectors (3D  pixel or 3D VFG CZT)</a:t>
            </a:r>
            <a:endParaRPr lang="en-US" altLang="zh-CN" sz="2400" b="1" i="1" dirty="0">
              <a:solidFill>
                <a:srgbClr val="FF0000"/>
              </a:solidFill>
            </a:endParaRPr>
          </a:p>
          <a:p>
            <a:r>
              <a:rPr lang="en-US" altLang="zh-CN" sz="2000" i="1" dirty="0"/>
              <a:t>Room temperature with high energy resolution,</a:t>
            </a:r>
            <a:r>
              <a:rPr lang="zh-CN" altLang="en-US" sz="2000" i="1" dirty="0"/>
              <a:t> </a:t>
            </a:r>
            <a:r>
              <a:rPr lang="en-US" altLang="zh-CN" sz="2000" i="1" dirty="0" smtClean="0">
                <a:solidFill>
                  <a:srgbClr val="0000FF"/>
                </a:solidFill>
              </a:rPr>
              <a:t>comparable </a:t>
            </a:r>
            <a:r>
              <a:rPr lang="en-US" altLang="zh-CN" sz="2000" i="1" dirty="0">
                <a:solidFill>
                  <a:srgbClr val="0000FF"/>
                </a:solidFill>
              </a:rPr>
              <a:t>with </a:t>
            </a:r>
            <a:r>
              <a:rPr lang="en-US" altLang="zh-CN" sz="2000" i="1" dirty="0" err="1">
                <a:solidFill>
                  <a:srgbClr val="0000FF"/>
                </a:solidFill>
              </a:rPr>
              <a:t>HpGe</a:t>
            </a:r>
            <a:r>
              <a:rPr lang="zh-CN" altLang="en-US" sz="2000" i="1" dirty="0">
                <a:solidFill>
                  <a:srgbClr val="0000FF"/>
                </a:solidFill>
              </a:rPr>
              <a:t>！</a:t>
            </a:r>
            <a:endParaRPr lang="en-US" altLang="zh-CN" sz="2000" i="1" dirty="0">
              <a:solidFill>
                <a:srgbClr val="0000FF"/>
              </a:solidFill>
            </a:endParaRPr>
          </a:p>
          <a:p>
            <a:r>
              <a:rPr lang="en-US" altLang="zh-CN" sz="2000" i="1" dirty="0"/>
              <a:t>Independent Compton camera</a:t>
            </a:r>
            <a:endParaRPr lang="en-US" altLang="zh-CN" sz="2000" i="1" dirty="0"/>
          </a:p>
          <a:p>
            <a:r>
              <a:rPr lang="en-US" altLang="zh-CN" sz="2000" i="1" dirty="0" smtClean="0"/>
              <a:t>Low energy </a:t>
            </a:r>
            <a:r>
              <a:rPr lang="en-US" altLang="zh-CN" sz="2000" i="1" dirty="0"/>
              <a:t>calorimeter worked for GCK.</a:t>
            </a:r>
            <a:endParaRPr lang="zh-CN" altLang="en-US" sz="2400" i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E174B-A02B-454F-B641-3AECF4C3CA68}" type="slidenum">
              <a:rPr lang="zh-CN" altLang="en-US" smtClean="0"/>
            </a:fld>
            <a:endParaRPr lang="zh-CN" altLang="en-US"/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791065" y="2866896"/>
          <a:ext cx="4968712" cy="32433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98944"/>
                <a:gridCol w="2569768"/>
              </a:tblGrid>
              <a:tr h="463335">
                <a:tc>
                  <a:txBody>
                    <a:bodyPr/>
                    <a:lstStyle/>
                    <a:p>
                      <a:pPr indent="127000" algn="ctr">
                        <a:lnSpc>
                          <a:spcPts val="2800"/>
                        </a:lnSpc>
                      </a:pPr>
                      <a:r>
                        <a:rPr lang="en-US" altLang="zh-CN" sz="1600" b="1" kern="100" dirty="0">
                          <a:effectLst/>
                        </a:rPr>
                        <a:t>Parameters</a:t>
                      </a:r>
                      <a:endParaRPr lang="zh-CN" sz="1600" b="1" kern="100" dirty="0"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2800"/>
                        </a:lnSpc>
                      </a:pPr>
                      <a:r>
                        <a:rPr lang="en-US" altLang="zh-CN" sz="1600" b="1" kern="100" dirty="0">
                          <a:effectLst/>
                        </a:rPr>
                        <a:t>value</a:t>
                      </a:r>
                      <a:endParaRPr lang="zh-CN" sz="1600" b="1" kern="100" dirty="0"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63335">
                <a:tc>
                  <a:txBody>
                    <a:bodyPr/>
                    <a:lstStyle/>
                    <a:p>
                      <a:pPr indent="127000" algn="ctr">
                        <a:lnSpc>
                          <a:spcPts val="2800"/>
                        </a:lnSpc>
                      </a:pPr>
                      <a:r>
                        <a:rPr lang="en-US" altLang="zh-CN" sz="1600" b="1" kern="100" dirty="0">
                          <a:effectLst/>
                        </a:rPr>
                        <a:t>Energy range</a:t>
                      </a:r>
                      <a:endParaRPr lang="zh-CN" sz="1600" b="1" kern="100" dirty="0"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2800"/>
                        </a:lnSpc>
                      </a:pPr>
                      <a:r>
                        <a:rPr lang="en-US" sz="1600" b="1" kern="100" dirty="0" smtClean="0">
                          <a:effectLst/>
                        </a:rPr>
                        <a:t>50keV~3MeV</a:t>
                      </a:r>
                      <a:r>
                        <a:rPr lang="zh-CN" altLang="en-US" sz="1600" b="1" kern="100" dirty="0" smtClean="0">
                          <a:effectLst/>
                        </a:rPr>
                        <a:t>（</a:t>
                      </a:r>
                      <a:r>
                        <a:rPr lang="en-US" altLang="zh-CN" sz="1600" b="1" kern="100" dirty="0" smtClean="0">
                          <a:effectLst/>
                        </a:rPr>
                        <a:t>10</a:t>
                      </a:r>
                      <a:r>
                        <a:rPr lang="en-US" sz="1600" b="1" kern="100" dirty="0" smtClean="0">
                          <a:effectLst/>
                        </a:rPr>
                        <a:t>0MeV</a:t>
                      </a:r>
                      <a:r>
                        <a:rPr lang="zh-CN" altLang="en-US" sz="1600" b="1" kern="100" dirty="0" smtClean="0">
                          <a:effectLst/>
                        </a:rPr>
                        <a:t>）</a:t>
                      </a:r>
                      <a:endParaRPr lang="zh-CN" sz="1600" b="1" kern="100" dirty="0"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63335">
                <a:tc>
                  <a:txBody>
                    <a:bodyPr/>
                    <a:lstStyle/>
                    <a:p>
                      <a:pPr indent="127000" algn="ctr">
                        <a:lnSpc>
                          <a:spcPts val="2800"/>
                        </a:lnSpc>
                      </a:pPr>
                      <a:r>
                        <a:rPr lang="en-US" altLang="zh-CN" sz="16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Energy  resolution</a:t>
                      </a:r>
                      <a:endParaRPr lang="zh-CN" altLang="en-US" sz="16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2800"/>
                        </a:lnSpc>
                      </a:pPr>
                      <a:r>
                        <a:rPr lang="en-US" altLang="zh-CN" sz="1600" b="1" kern="100" dirty="0">
                          <a:effectLst/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&lt;1%@662keV</a:t>
                      </a:r>
                      <a:endParaRPr lang="zh-CN" sz="1600" b="1" kern="100" dirty="0"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63335">
                <a:tc>
                  <a:txBody>
                    <a:bodyPr/>
                    <a:lstStyle/>
                    <a:p>
                      <a:pPr indent="127000" algn="ctr">
                        <a:lnSpc>
                          <a:spcPts val="2800"/>
                        </a:lnSpc>
                      </a:pPr>
                      <a:r>
                        <a:rPr lang="en-US" altLang="zh-CN" sz="16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Position resolution</a:t>
                      </a:r>
                      <a:endParaRPr lang="zh-CN" altLang="en-US" sz="16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2800"/>
                        </a:lnSpc>
                      </a:pPr>
                      <a:r>
                        <a:rPr lang="en-US" sz="1600" b="1" kern="100" dirty="0">
                          <a:effectLst/>
                        </a:rPr>
                        <a:t>X,Y,</a:t>
                      </a:r>
                      <a:r>
                        <a:rPr lang="en-US" altLang="zh-CN" sz="1600" b="1" kern="100" dirty="0">
                          <a:effectLst/>
                        </a:rPr>
                        <a:t>Z</a:t>
                      </a:r>
                      <a:r>
                        <a:rPr lang="zh-CN" sz="1600" b="1" kern="100" dirty="0" smtClean="0">
                          <a:effectLst/>
                        </a:rPr>
                        <a:t>≤</a:t>
                      </a:r>
                      <a:r>
                        <a:rPr lang="en-US" sz="1600" b="1" kern="100" dirty="0" smtClean="0">
                          <a:effectLst/>
                        </a:rPr>
                        <a:t>2mm@662keV</a:t>
                      </a:r>
                      <a:endParaRPr lang="zh-CN" sz="1600" b="1" kern="100" dirty="0"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63335">
                <a:tc>
                  <a:txBody>
                    <a:bodyPr/>
                    <a:lstStyle/>
                    <a:p>
                      <a:pPr indent="127000" algn="ctr">
                        <a:lnSpc>
                          <a:spcPts val="2800"/>
                        </a:lnSpc>
                      </a:pPr>
                      <a:r>
                        <a:rPr lang="en-US" altLang="zh-CN" sz="16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Thickness</a:t>
                      </a:r>
                      <a:endParaRPr lang="zh-CN" altLang="en-US" sz="16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2800"/>
                        </a:lnSpc>
                      </a:pPr>
                      <a:r>
                        <a:rPr lang="en-US" altLang="zh-CN" sz="1600" b="1" kern="100" dirty="0" smtClean="0">
                          <a:effectLst/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1.5cm/layer</a:t>
                      </a:r>
                      <a:endParaRPr lang="zh-CN" sz="1600" b="1" kern="100" dirty="0"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63335">
                <a:tc>
                  <a:txBody>
                    <a:bodyPr/>
                    <a:lstStyle/>
                    <a:p>
                      <a:pPr indent="127000" algn="ctr">
                        <a:lnSpc>
                          <a:spcPts val="2800"/>
                        </a:lnSpc>
                      </a:pPr>
                      <a:r>
                        <a:rPr lang="en-US" altLang="zh-CN" sz="16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Layers</a:t>
                      </a:r>
                      <a:endParaRPr lang="zh-CN" altLang="en-US" sz="16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2800"/>
                        </a:lnSpc>
                      </a:pPr>
                      <a:r>
                        <a:rPr lang="en-US" altLang="zh-CN" sz="1600" b="1" kern="100" dirty="0">
                          <a:effectLst/>
                        </a:rPr>
                        <a:t>2</a:t>
                      </a:r>
                      <a:endParaRPr lang="zh-CN" sz="1600" b="1" kern="100" dirty="0"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63335">
                <a:tc>
                  <a:txBody>
                    <a:bodyPr/>
                    <a:lstStyle/>
                    <a:p>
                      <a:pPr indent="127000" algn="ctr">
                        <a:lnSpc>
                          <a:spcPts val="2800"/>
                        </a:lnSpc>
                      </a:pPr>
                      <a:r>
                        <a:rPr lang="en-US" altLang="zh-CN" sz="16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Area</a:t>
                      </a:r>
                      <a:endParaRPr lang="zh-CN" altLang="en-US" sz="16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2800"/>
                        </a:lnSpc>
                      </a:pPr>
                      <a:r>
                        <a:rPr lang="en-US" sz="1600" b="1" kern="100" dirty="0" smtClean="0">
                          <a:effectLst/>
                        </a:rPr>
                        <a:t>100cm*100cm</a:t>
                      </a:r>
                      <a:endParaRPr lang="zh-CN" sz="1600" b="1" kern="100" dirty="0"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70816" y="2199892"/>
            <a:ext cx="6258669" cy="354103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04866"/>
            <a:ext cx="10515600" cy="691833"/>
          </a:xfrm>
        </p:spPr>
        <p:txBody>
          <a:bodyPr/>
          <a:lstStyle/>
          <a:p>
            <a:r>
              <a:rPr lang="en-US" altLang="zh-CN" sz="4000" b="1" i="1" dirty="0" smtClean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HECA </a:t>
            </a:r>
            <a:r>
              <a:rPr lang="en-US" altLang="zh-CN" sz="3200" b="1" i="1" dirty="0" smtClean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(High Energy </a:t>
            </a:r>
            <a:r>
              <a:rPr lang="en-US" altLang="zh-CN" sz="3200" b="1" i="1" dirty="0" err="1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CAlorimeter</a:t>
            </a:r>
            <a:r>
              <a:rPr lang="en-US" altLang="zh-CN" sz="3200" b="1" i="1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)</a:t>
            </a:r>
            <a:endParaRPr lang="zh-CN" altLang="en-US" sz="3200" b="1" i="1" dirty="0">
              <a:solidFill>
                <a:srgbClr val="0000FF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10519" y="1038989"/>
            <a:ext cx="10515600" cy="48253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400" b="1" i="1" dirty="0" smtClean="0">
                <a:solidFill>
                  <a:srgbClr val="FF0000"/>
                </a:solidFill>
              </a:rPr>
              <a:t>Several-layers </a:t>
            </a:r>
            <a:r>
              <a:rPr lang="en-US" altLang="zh-CN" sz="2400" b="1" i="1" dirty="0">
                <a:solidFill>
                  <a:srgbClr val="FF0000"/>
                </a:solidFill>
              </a:rPr>
              <a:t>of </a:t>
            </a:r>
            <a:r>
              <a:rPr lang="en-US" altLang="zh-CN" sz="2400" b="1" i="1" dirty="0" err="1" smtClean="0">
                <a:solidFill>
                  <a:srgbClr val="FF0000"/>
                </a:solidFill>
              </a:rPr>
              <a:t>Scintillator</a:t>
            </a:r>
            <a:r>
              <a:rPr lang="en-US" altLang="zh-CN" sz="2400" b="1" i="1" dirty="0" smtClean="0">
                <a:solidFill>
                  <a:srgbClr val="FF0000"/>
                </a:solidFill>
              </a:rPr>
              <a:t> detectors </a:t>
            </a:r>
            <a:endParaRPr lang="en-US" altLang="zh-CN" sz="2400" b="1" i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zh-CN" sz="2000" b="1" i="1" dirty="0" smtClean="0">
                <a:solidFill>
                  <a:srgbClr val="FF0000"/>
                </a:solidFill>
              </a:rPr>
              <a:t>(GAGG, CeBr3 or new material with high energy resolution)</a:t>
            </a:r>
            <a:endParaRPr lang="en-US" altLang="zh-CN" sz="2000" b="1" i="1" dirty="0">
              <a:solidFill>
                <a:srgbClr val="FF0000"/>
              </a:solidFill>
            </a:endParaRPr>
          </a:p>
          <a:p>
            <a:r>
              <a:rPr lang="en-US" altLang="zh-CN" sz="2000" i="1" dirty="0" smtClean="0"/>
              <a:t>Absorber for gamma-rays penetrating the  LECA (92% @2MeV)</a:t>
            </a:r>
            <a:endParaRPr lang="en-US" altLang="zh-CN" sz="2000" i="1" dirty="0" smtClean="0"/>
          </a:p>
          <a:p>
            <a:r>
              <a:rPr lang="en-US" altLang="zh-CN" sz="2000" i="1" dirty="0" smtClean="0"/>
              <a:t>Dual-end  readout by </a:t>
            </a:r>
            <a:r>
              <a:rPr lang="en-US" altLang="zh-CN" sz="2000" i="1" dirty="0" err="1" smtClean="0"/>
              <a:t>SiPM</a:t>
            </a:r>
            <a:r>
              <a:rPr lang="en-US" altLang="zh-CN" sz="2000" i="1" dirty="0" smtClean="0"/>
              <a:t> arrays to achieve 3D position sensitivity.</a:t>
            </a:r>
            <a:endParaRPr lang="zh-CN" altLang="en-US" sz="2400" i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E174B-A02B-454F-B641-3AECF4C3CA68}" type="slidenum">
              <a:rPr lang="zh-CN" altLang="en-US" smtClean="0"/>
            </a:fld>
            <a:endParaRPr lang="zh-CN" altLang="en-US"/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498834" y="2932884"/>
          <a:ext cx="4968712" cy="32433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98944"/>
                <a:gridCol w="2569768"/>
              </a:tblGrid>
              <a:tr h="463335">
                <a:tc>
                  <a:txBody>
                    <a:bodyPr/>
                    <a:lstStyle/>
                    <a:p>
                      <a:pPr indent="127000" algn="ctr">
                        <a:lnSpc>
                          <a:spcPts val="2800"/>
                        </a:lnSpc>
                      </a:pPr>
                      <a:r>
                        <a:rPr lang="en-US" altLang="zh-CN" sz="1600" b="1" kern="100" dirty="0">
                          <a:effectLst/>
                        </a:rPr>
                        <a:t>Parameters</a:t>
                      </a:r>
                      <a:endParaRPr lang="zh-CN" sz="1600" b="1" kern="100" dirty="0"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2800"/>
                        </a:lnSpc>
                      </a:pPr>
                      <a:r>
                        <a:rPr lang="en-US" altLang="zh-CN" sz="1600" b="1" kern="100" dirty="0">
                          <a:effectLst/>
                        </a:rPr>
                        <a:t>value</a:t>
                      </a:r>
                      <a:endParaRPr lang="zh-CN" sz="1600" b="1" kern="100" dirty="0"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63335">
                <a:tc>
                  <a:txBody>
                    <a:bodyPr/>
                    <a:lstStyle/>
                    <a:p>
                      <a:pPr indent="127000" algn="ctr">
                        <a:lnSpc>
                          <a:spcPts val="2800"/>
                        </a:lnSpc>
                      </a:pPr>
                      <a:r>
                        <a:rPr lang="en-US" altLang="zh-CN" sz="1600" b="1" kern="100" dirty="0">
                          <a:effectLst/>
                        </a:rPr>
                        <a:t>Energy range</a:t>
                      </a:r>
                      <a:endParaRPr lang="zh-CN" sz="1600" b="1" kern="100" dirty="0"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2800"/>
                        </a:lnSpc>
                      </a:pPr>
                      <a:r>
                        <a:rPr lang="en-US" sz="1600" b="1" kern="100" dirty="0" smtClean="0">
                          <a:effectLst/>
                        </a:rPr>
                        <a:t>50keV~3MeV</a:t>
                      </a:r>
                      <a:r>
                        <a:rPr lang="zh-CN" altLang="en-US" sz="1600" b="1" kern="100" dirty="0" smtClean="0">
                          <a:effectLst/>
                        </a:rPr>
                        <a:t>（</a:t>
                      </a:r>
                      <a:r>
                        <a:rPr lang="en-US" altLang="zh-CN" sz="1600" b="1" kern="100" dirty="0" smtClean="0">
                          <a:effectLst/>
                        </a:rPr>
                        <a:t>10</a:t>
                      </a:r>
                      <a:r>
                        <a:rPr lang="en-US" sz="1600" b="1" kern="100" dirty="0" smtClean="0">
                          <a:effectLst/>
                        </a:rPr>
                        <a:t>0MeV</a:t>
                      </a:r>
                      <a:r>
                        <a:rPr lang="zh-CN" altLang="en-US" sz="1600" b="1" kern="100" dirty="0" smtClean="0">
                          <a:effectLst/>
                        </a:rPr>
                        <a:t>）</a:t>
                      </a:r>
                      <a:endParaRPr lang="zh-CN" sz="1600" b="1" kern="100" dirty="0"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63335">
                <a:tc>
                  <a:txBody>
                    <a:bodyPr/>
                    <a:lstStyle/>
                    <a:p>
                      <a:pPr indent="127000" algn="ctr">
                        <a:lnSpc>
                          <a:spcPts val="2800"/>
                        </a:lnSpc>
                      </a:pPr>
                      <a:r>
                        <a:rPr lang="en-US" altLang="zh-CN" sz="16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Energy  resolution</a:t>
                      </a:r>
                      <a:endParaRPr lang="zh-CN" altLang="en-US" sz="16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2800"/>
                        </a:lnSpc>
                      </a:pPr>
                      <a:r>
                        <a:rPr lang="en-US" altLang="zh-CN" sz="1600" b="1" kern="100" dirty="0">
                          <a:effectLst/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&lt;</a:t>
                      </a:r>
                      <a:r>
                        <a:rPr lang="en-US" altLang="zh-CN" sz="1600" b="1" kern="100" dirty="0" smtClean="0">
                          <a:effectLst/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10%@</a:t>
                      </a:r>
                      <a:r>
                        <a:rPr lang="en-US" altLang="zh-CN" sz="1600" b="1" kern="100" dirty="0">
                          <a:effectLst/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662keV</a:t>
                      </a:r>
                      <a:endParaRPr lang="zh-CN" sz="1600" b="1" kern="100" dirty="0"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63335">
                <a:tc>
                  <a:txBody>
                    <a:bodyPr/>
                    <a:lstStyle/>
                    <a:p>
                      <a:pPr indent="127000" algn="ctr">
                        <a:lnSpc>
                          <a:spcPts val="2800"/>
                        </a:lnSpc>
                      </a:pPr>
                      <a:r>
                        <a:rPr lang="en-US" altLang="zh-CN" sz="16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Position resolution</a:t>
                      </a:r>
                      <a:endParaRPr lang="zh-CN" altLang="en-US" sz="16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2800"/>
                        </a:lnSpc>
                      </a:pPr>
                      <a:r>
                        <a:rPr lang="en-US" sz="1600" b="1" kern="100" dirty="0">
                          <a:effectLst/>
                        </a:rPr>
                        <a:t>X,Y,</a:t>
                      </a:r>
                      <a:r>
                        <a:rPr lang="en-US" altLang="zh-CN" sz="1600" b="1" kern="100" dirty="0">
                          <a:effectLst/>
                        </a:rPr>
                        <a:t>Z</a:t>
                      </a:r>
                      <a:r>
                        <a:rPr lang="zh-CN" sz="1600" b="1" kern="100" dirty="0" smtClean="0">
                          <a:effectLst/>
                        </a:rPr>
                        <a:t>≤</a:t>
                      </a:r>
                      <a:r>
                        <a:rPr lang="en-US" sz="1600" b="1" kern="100" dirty="0" smtClean="0">
                          <a:effectLst/>
                        </a:rPr>
                        <a:t>5mm@662keV</a:t>
                      </a:r>
                      <a:endParaRPr lang="zh-CN" sz="1600" b="1" kern="100" dirty="0"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63335">
                <a:tc>
                  <a:txBody>
                    <a:bodyPr/>
                    <a:lstStyle/>
                    <a:p>
                      <a:pPr indent="127000" algn="ctr">
                        <a:lnSpc>
                          <a:spcPts val="2800"/>
                        </a:lnSpc>
                      </a:pPr>
                      <a:r>
                        <a:rPr lang="en-US" altLang="zh-CN" sz="16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Thickness</a:t>
                      </a:r>
                      <a:endParaRPr lang="zh-CN" altLang="en-US" sz="16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2800"/>
                        </a:lnSpc>
                      </a:pPr>
                      <a:r>
                        <a:rPr lang="en-US" altLang="zh-CN" sz="1600" b="1" kern="100" dirty="0" smtClean="0">
                          <a:effectLst/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altLang="zh-CN" sz="1600" b="1" kern="100" baseline="0" dirty="0" smtClean="0">
                          <a:effectLst/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600" b="1" kern="100" dirty="0" smtClean="0">
                          <a:effectLst/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cm/layer</a:t>
                      </a:r>
                      <a:endParaRPr lang="zh-CN" sz="1600" b="1" kern="100" dirty="0"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63335">
                <a:tc>
                  <a:txBody>
                    <a:bodyPr/>
                    <a:lstStyle/>
                    <a:p>
                      <a:pPr indent="127000" algn="ctr">
                        <a:lnSpc>
                          <a:spcPts val="2800"/>
                        </a:lnSpc>
                      </a:pPr>
                      <a:r>
                        <a:rPr lang="en-US" altLang="zh-CN" sz="16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Layers</a:t>
                      </a:r>
                      <a:endParaRPr lang="zh-CN" altLang="en-US" sz="16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2800"/>
                        </a:lnSpc>
                      </a:pPr>
                      <a:r>
                        <a:rPr lang="en-US" altLang="zh-CN" sz="1600" b="1" kern="100" dirty="0" smtClean="0">
                          <a:effectLst/>
                        </a:rPr>
                        <a:t>&gt;4</a:t>
                      </a:r>
                      <a:endParaRPr lang="zh-CN" sz="1600" b="1" kern="100" dirty="0"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63335">
                <a:tc>
                  <a:txBody>
                    <a:bodyPr/>
                    <a:lstStyle/>
                    <a:p>
                      <a:pPr indent="127000" algn="ctr">
                        <a:lnSpc>
                          <a:spcPts val="2800"/>
                        </a:lnSpc>
                      </a:pPr>
                      <a:r>
                        <a:rPr lang="en-US" altLang="zh-CN" sz="16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Area</a:t>
                      </a:r>
                      <a:endParaRPr lang="zh-CN" altLang="en-US" sz="16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2800"/>
                        </a:lnSpc>
                      </a:pPr>
                      <a:r>
                        <a:rPr lang="en-US" sz="1600" b="1" kern="100" dirty="0" smtClean="0">
                          <a:effectLst/>
                        </a:rPr>
                        <a:t>100cm*100cm</a:t>
                      </a:r>
                      <a:endParaRPr lang="zh-CN" sz="1600" b="1" kern="100" dirty="0"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503670" y="4235696"/>
            <a:ext cx="6320685" cy="1740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33009" y="2538871"/>
            <a:ext cx="2400773" cy="1708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1676586" y="1087834"/>
            <a:ext cx="7582163" cy="4114800"/>
            <a:chOff x="1761913" y="1430181"/>
            <a:chExt cx="8424623" cy="4572000"/>
          </a:xfrm>
        </p:grpSpPr>
        <p:pic>
          <p:nvPicPr>
            <p:cNvPr id="6" name="图片 15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>
              <a:off x="1761913" y="1430181"/>
              <a:ext cx="8424623" cy="457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矩形 346"/>
            <p:cNvSpPr>
              <a:spLocks noChangeArrowheads="1"/>
            </p:cNvSpPr>
            <p:nvPr/>
          </p:nvSpPr>
          <p:spPr bwMode="auto">
            <a:xfrm>
              <a:off x="3818157" y="1845733"/>
              <a:ext cx="1481976" cy="3427570"/>
            </a:xfrm>
            <a:prstGeom prst="rect">
              <a:avLst/>
            </a:prstGeom>
            <a:solidFill>
              <a:srgbClr val="FFC000">
                <a:alpha val="23921"/>
              </a:srgbClr>
            </a:solidFill>
            <a:ln w="9525">
              <a:solidFill>
                <a:srgbClr val="000000"/>
              </a:solidFill>
              <a:prstDash val="dash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079031"/>
            <a:ext cx="10241576" cy="1325563"/>
          </a:xfrm>
        </p:spPr>
        <p:txBody>
          <a:bodyPr>
            <a:no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MeV band (0.2-100MeV): sensitivity gap—"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MeV Gap</a:t>
            </a:r>
            <a:r>
              <a:rPr lang="en-US" altLang="zh-CN" sz="2000" dirty="0"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"</a:t>
            </a:r>
            <a:endParaRPr lang="en-US" altLang="zh-CN" sz="2000" dirty="0">
              <a:latin typeface="Times New Roman" panose="02020603050405020304" pitchFamily="18" charset="0"/>
              <a:ea typeface="Heiti SC Medium" pitchFamily="2" charset="-128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Many multi-messenger sources’ peak radiation power is expected to be in the MeV band: GRBs, blazars, pulsars … </a:t>
            </a:r>
            <a:endParaRPr lang="en-US" altLang="zh-CN" sz="2000" dirty="0">
              <a:latin typeface="Times New Roman" panose="02020603050405020304" pitchFamily="18" charset="0"/>
              <a:ea typeface="Heiti SC Medium" pitchFamily="2" charset="-128"/>
              <a:cs typeface="Times New Roman" panose="02020603050405020304" pitchFamily="18" charset="0"/>
            </a:endParaRPr>
          </a:p>
          <a:p>
            <a:r>
              <a:rPr lang="en-US" altLang="zh-CN" sz="2000" dirty="0"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MeV band is the region of gamma-ray nuclear lines, providing a unique and direct probe of the nuclear process in the universe</a:t>
            </a:r>
            <a:endParaRPr lang="en-US" altLang="zh-CN" sz="2000" dirty="0">
              <a:latin typeface="Times New Roman" panose="02020603050405020304" pitchFamily="18" charset="0"/>
              <a:ea typeface="Heiti SC Medium" pitchFamily="2" charset="-128"/>
              <a:cs typeface="Times New Roman" panose="02020603050405020304" pitchFamily="18" charset="0"/>
            </a:endParaRPr>
          </a:p>
        </p:txBody>
      </p:sp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564176" y="284480"/>
            <a:ext cx="10515600" cy="888683"/>
          </a:xfrm>
        </p:spPr>
        <p:txBody>
          <a:bodyPr>
            <a:normAutofit fontScale="90000"/>
          </a:bodyPr>
          <a:lstStyle/>
          <a:p>
            <a:r>
              <a:rPr lang="en-US" altLang="zh-CN" b="1" i="1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MeV Gamma Ray – An important window in multi-messenger observation</a:t>
            </a:r>
            <a:endParaRPr lang="zh-CN" altLang="en-US" b="1" i="1" dirty="0">
              <a:solidFill>
                <a:srgbClr val="0000FF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09694" y="1797784"/>
            <a:ext cx="30823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MASS, GECCO,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MeGaT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AdEPT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SMILE, AMEGO,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eAstrogam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</a:t>
            </a:r>
            <a:r>
              <a:rPr lang="en-US" altLang="zh-C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VGRO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VLAST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E174B-A02B-454F-B641-3AECF4C3CA6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775175"/>
            <a:ext cx="10515600" cy="4961938"/>
          </a:xfrm>
        </p:spPr>
        <p:txBody>
          <a:bodyPr>
            <a:normAutofit/>
          </a:bodyPr>
          <a:lstStyle/>
          <a:p>
            <a:r>
              <a:rPr lang="en-US" altLang="zh-CN" sz="3600" b="1" i="1" dirty="0" smtClean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ACD</a:t>
            </a:r>
            <a:r>
              <a:rPr lang="en-US" altLang="zh-CN" b="1" i="1" dirty="0" smtClean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(Anti-coincident Detector)</a:t>
            </a:r>
            <a:endParaRPr lang="en-US" altLang="zh-CN" b="1" i="1" dirty="0" smtClean="0">
              <a:solidFill>
                <a:srgbClr val="0000FF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0" indent="0">
              <a:buNone/>
            </a:pPr>
            <a:r>
              <a:rPr lang="en-US" altLang="zh-CN" sz="2400" b="1" i="1" dirty="0" smtClean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 Plastic  </a:t>
            </a:r>
            <a:r>
              <a:rPr lang="en-US" altLang="zh-CN" sz="2400" b="1" i="1" dirty="0" err="1" smtClean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scintillator</a:t>
            </a:r>
            <a:r>
              <a:rPr lang="en-US" altLang="zh-CN" sz="2400" b="1" i="1" dirty="0" smtClean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 pad+ WLSF+MAPMT</a:t>
            </a:r>
            <a:endParaRPr lang="en-US" altLang="zh-CN" sz="2400" b="1" i="1" dirty="0" smtClean="0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  <a:p>
            <a:r>
              <a:rPr lang="en-US" altLang="zh-CN" sz="2400" i="1" dirty="0" smtClean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Veto efficiency &gt;99.9%</a:t>
            </a:r>
            <a:endParaRPr lang="en-US" altLang="zh-CN" sz="2400" i="1" dirty="0" smtClean="0">
              <a:latin typeface="Calibri" panose="020F0502020204030204" charset="0"/>
              <a:ea typeface="黑体" panose="02010609060101010101" pitchFamily="49" charset="-122"/>
              <a:cs typeface="Calibri" panose="020F0502020204030204" charset="0"/>
            </a:endParaRPr>
          </a:p>
          <a:p>
            <a:r>
              <a:rPr lang="en-US" altLang="zh-CN" sz="2400" i="1" dirty="0" smtClean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Trigger delay&lt;100ns</a:t>
            </a:r>
            <a:endParaRPr lang="en-US" altLang="zh-CN" sz="2400" i="1" dirty="0" smtClean="0">
              <a:latin typeface="Calibri" panose="020F0502020204030204" charset="0"/>
              <a:ea typeface="黑体" panose="02010609060101010101" pitchFamily="49" charset="-122"/>
              <a:cs typeface="Calibri" panose="020F0502020204030204" charset="0"/>
            </a:endParaRPr>
          </a:p>
          <a:p>
            <a:pPr marL="0" indent="0">
              <a:buNone/>
            </a:pP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3600" b="1" i="1" dirty="0" smtClean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CBM</a:t>
            </a:r>
            <a:r>
              <a:rPr lang="en-US" altLang="zh-CN" b="1" i="1" dirty="0" smtClean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(Cosmic- Burst Monitor)</a:t>
            </a:r>
            <a:endParaRPr lang="en-US" altLang="zh-CN" b="1" i="1" dirty="0" smtClean="0">
              <a:solidFill>
                <a:srgbClr val="0000FF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r>
              <a:rPr lang="en-US" altLang="zh-CN" sz="2200" i="1" dirty="0" smtClean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LaBr3+SiPM(SDD)(GECAM</a:t>
            </a:r>
            <a:r>
              <a:rPr lang="en-US" altLang="zh-CN" sz="2200" i="1" dirty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)</a:t>
            </a:r>
            <a:endParaRPr lang="en-US" altLang="zh-CN" sz="2200" i="1" dirty="0">
              <a:latin typeface="Calibri" panose="020F0502020204030204" charset="0"/>
              <a:ea typeface="黑体" panose="02010609060101010101" pitchFamily="49" charset="-122"/>
              <a:cs typeface="Calibri" panose="020F0502020204030204" charset="0"/>
            </a:endParaRPr>
          </a:p>
          <a:p>
            <a:pPr marL="0" indent="0">
              <a:buNone/>
            </a:pPr>
            <a:endParaRPr lang="zh-CN" altLang="en-US" b="1" dirty="0">
              <a:solidFill>
                <a:srgbClr val="0000FF"/>
              </a:solidFill>
            </a:endParaRPr>
          </a:p>
        </p:txBody>
      </p:sp>
      <p:pic>
        <p:nvPicPr>
          <p:cNvPr id="4" name="图片 3"/>
          <p:cNvPicPr/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8065677" y="873680"/>
            <a:ext cx="3709037" cy="2281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1116375" y="4469922"/>
          <a:ext cx="4913857" cy="18097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79312"/>
                <a:gridCol w="2834545"/>
              </a:tblGrid>
              <a:tr h="258445">
                <a:tc>
                  <a:txBody>
                    <a:bodyPr/>
                    <a:lstStyle/>
                    <a:p>
                      <a:pPr indent="0"/>
                      <a:endParaRPr lang="zh-CN" sz="1600" b="1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635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ts val="2800"/>
                        </a:lnSpc>
                      </a:pPr>
                      <a:r>
                        <a:rPr lang="en-US" altLang="zh-CN" sz="1600" b="1" kern="100" dirty="0" smtClean="0">
                          <a:effectLst/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Performance</a:t>
                      </a:r>
                      <a:endParaRPr lang="zh-CN" sz="1600" b="1" kern="100" dirty="0"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6350" marB="0"/>
                </a:tc>
              </a:tr>
              <a:tr h="305435">
                <a:tc>
                  <a:txBody>
                    <a:bodyPr/>
                    <a:lstStyle/>
                    <a:p>
                      <a:pPr indent="0" algn="just">
                        <a:lnSpc>
                          <a:spcPts val="2800"/>
                        </a:lnSpc>
                      </a:pPr>
                      <a:r>
                        <a:rPr lang="en-US" altLang="zh-CN" sz="1600" b="1" kern="100" dirty="0" smtClean="0">
                          <a:effectLst/>
                        </a:rPr>
                        <a:t>Energy</a:t>
                      </a:r>
                      <a:r>
                        <a:rPr lang="en-US" altLang="zh-CN" sz="1600" b="1" kern="100" baseline="0" dirty="0" smtClean="0">
                          <a:effectLst/>
                        </a:rPr>
                        <a:t> range</a:t>
                      </a:r>
                      <a:endParaRPr lang="zh-CN" sz="1600" b="1" kern="100" dirty="0"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635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ts val="2800"/>
                        </a:lnSpc>
                      </a:pPr>
                      <a:r>
                        <a:rPr lang="en-US" sz="1600" b="1" kern="100" dirty="0">
                          <a:effectLst/>
                        </a:rPr>
                        <a:t>8keV</a:t>
                      </a:r>
                      <a:r>
                        <a:rPr lang="zh-CN" sz="1600" b="1" kern="100" dirty="0" smtClean="0">
                          <a:effectLst/>
                        </a:rPr>
                        <a:t>～</a:t>
                      </a:r>
                      <a:r>
                        <a:rPr lang="en-US" sz="1600" b="1" kern="100" dirty="0" smtClean="0">
                          <a:effectLst/>
                        </a:rPr>
                        <a:t>3MeV </a:t>
                      </a:r>
                      <a:endParaRPr lang="zh-CN" sz="1600" b="1" kern="100" dirty="0"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6350" marB="0"/>
                </a:tc>
              </a:tr>
              <a:tr h="305435">
                <a:tc>
                  <a:txBody>
                    <a:bodyPr/>
                    <a:lstStyle/>
                    <a:p>
                      <a:pPr indent="0" algn="just">
                        <a:lnSpc>
                          <a:spcPts val="2800"/>
                        </a:lnSpc>
                      </a:pPr>
                      <a:r>
                        <a:rPr lang="en-US" altLang="zh-CN" sz="1600" b="1" kern="100" dirty="0" smtClean="0">
                          <a:effectLst/>
                        </a:rPr>
                        <a:t>Efficiency</a:t>
                      </a:r>
                      <a:endParaRPr lang="zh-CN" sz="1600" b="1" kern="100" dirty="0"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635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ts val="2800"/>
                        </a:lnSpc>
                      </a:pPr>
                      <a:r>
                        <a:rPr lang="en-US" sz="1600" b="1" kern="100" dirty="0">
                          <a:effectLst/>
                        </a:rPr>
                        <a:t>&gt;40 cm</a:t>
                      </a:r>
                      <a:r>
                        <a:rPr lang="en-US" sz="1600" b="1" kern="100" baseline="30000" dirty="0">
                          <a:effectLst/>
                        </a:rPr>
                        <a:t>2</a:t>
                      </a:r>
                      <a:r>
                        <a:rPr lang="en-US" sz="1600" b="1" kern="100" dirty="0">
                          <a:effectLst/>
                        </a:rPr>
                        <a:t> </a:t>
                      </a:r>
                      <a:endParaRPr lang="zh-CN" sz="1600" b="1" kern="100" dirty="0"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6350" marB="0"/>
                </a:tc>
              </a:tr>
              <a:tr h="305435">
                <a:tc>
                  <a:txBody>
                    <a:bodyPr/>
                    <a:lstStyle/>
                    <a:p>
                      <a:pPr indent="0" algn="just">
                        <a:lnSpc>
                          <a:spcPts val="2800"/>
                        </a:lnSpc>
                      </a:pPr>
                      <a:r>
                        <a:rPr lang="en-US" altLang="zh-CN" sz="1600" b="1" kern="100" dirty="0" smtClean="0">
                          <a:effectLst/>
                        </a:rPr>
                        <a:t>Dead time</a:t>
                      </a:r>
                      <a:endParaRPr lang="zh-CN" sz="1600" b="1" kern="100" dirty="0"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635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ts val="2800"/>
                        </a:lnSpc>
                      </a:pPr>
                      <a:r>
                        <a:rPr lang="en-US" sz="1600" b="1" kern="100">
                          <a:effectLst/>
                        </a:rPr>
                        <a:t>&lt;5 μs </a:t>
                      </a:r>
                      <a:endParaRPr lang="zh-CN" sz="1600" b="1" kern="100"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6350" marB="0"/>
                </a:tc>
              </a:tr>
              <a:tr h="305435">
                <a:tc>
                  <a:txBody>
                    <a:bodyPr/>
                    <a:lstStyle/>
                    <a:p>
                      <a:pPr indent="0" algn="just">
                        <a:lnSpc>
                          <a:spcPts val="2800"/>
                        </a:lnSpc>
                      </a:pPr>
                      <a:r>
                        <a:rPr lang="en-US" altLang="zh-CN" sz="1600" b="1" kern="100" dirty="0" smtClean="0">
                          <a:effectLst/>
                        </a:rPr>
                        <a:t>Energy resolution</a:t>
                      </a:r>
                      <a:endParaRPr lang="zh-CN" sz="1600" b="1" kern="100" dirty="0"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635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ts val="2800"/>
                        </a:lnSpc>
                      </a:pPr>
                      <a:r>
                        <a:rPr lang="en-US" sz="1600" b="1" kern="100" dirty="0">
                          <a:effectLst/>
                        </a:rPr>
                        <a:t>&lt; 18%@59.5 keV </a:t>
                      </a:r>
                      <a:endParaRPr lang="zh-CN" sz="1600" b="1" kern="100" dirty="0"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6350" marB="0"/>
                </a:tc>
              </a:tr>
            </a:tbl>
          </a:graphicData>
        </a:graphic>
      </p:graphicFrame>
      <p:pic>
        <p:nvPicPr>
          <p:cNvPr id="8" name="图片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979" y="4641375"/>
            <a:ext cx="2660650" cy="144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57758" y="4086224"/>
            <a:ext cx="2009775" cy="2060575"/>
          </a:xfrm>
          <a:prstGeom prst="rect">
            <a:avLst/>
          </a:prstGeom>
        </p:spPr>
      </p:pic>
      <p:cxnSp>
        <p:nvCxnSpPr>
          <p:cNvPr id="11" name="直接箭头连接符 10"/>
          <p:cNvCxnSpPr/>
          <p:nvPr/>
        </p:nvCxnSpPr>
        <p:spPr>
          <a:xfrm>
            <a:off x="8462645" y="5362100"/>
            <a:ext cx="1407069" cy="10978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ED944-EA69-4D42-A565-DF758DFC001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564176" y="284480"/>
            <a:ext cx="10515600" cy="888683"/>
          </a:xfrm>
        </p:spPr>
        <p:txBody>
          <a:bodyPr/>
          <a:lstStyle/>
          <a:p>
            <a:r>
              <a:rPr lang="en-US" altLang="zh-CN" b="1" i="1" dirty="0" err="1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MeVGRO</a:t>
            </a:r>
            <a:r>
              <a:rPr lang="en-US" altLang="zh-CN" b="1" i="1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mission</a:t>
            </a:r>
            <a:endParaRPr lang="zh-CN" altLang="en-US" b="1" i="1" dirty="0">
              <a:solidFill>
                <a:srgbClr val="0000FF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9" name="Picture 21" descr="巡天"/>
          <p:cNvPicPr/>
          <p:nvPr/>
        </p:nvPicPr>
        <p:blipFill>
          <a:blip r:embed="rId1"/>
          <a:stretch>
            <a:fillRect/>
          </a:stretch>
        </p:blipFill>
        <p:spPr>
          <a:xfrm>
            <a:off x="7406640" y="2724708"/>
            <a:ext cx="4785360" cy="2940480"/>
          </a:xfrm>
          <a:prstGeom prst="rect">
            <a:avLst/>
          </a:prstGeom>
        </p:spPr>
      </p:pic>
      <p:graphicFrame>
        <p:nvGraphicFramePr>
          <p:cNvPr id="12" name="内容占位符 3"/>
          <p:cNvGraphicFramePr/>
          <p:nvPr/>
        </p:nvGraphicFramePr>
        <p:xfrm>
          <a:off x="384969" y="1223825"/>
          <a:ext cx="6835963" cy="37101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40437"/>
                <a:gridCol w="3995526"/>
              </a:tblGrid>
              <a:tr h="347469">
                <a:tc>
                  <a:txBody>
                    <a:bodyPr/>
                    <a:lstStyle/>
                    <a:p>
                      <a:pPr indent="0" algn="l">
                        <a:lnSpc>
                          <a:spcPts val="2800"/>
                        </a:lnSpc>
                      </a:pPr>
                      <a:r>
                        <a:rPr lang="en-US" altLang="zh-CN" sz="16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Orbit</a:t>
                      </a:r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仿宋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0287" marR="60287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406400" algn="ctr" defTabSz="914400" rtl="0" eaLnBrk="1" fontAlgn="auto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kern="100" dirty="0" smtClean="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550km in 2.5°inclination</a:t>
                      </a:r>
                      <a:r>
                        <a:rPr lang="en-US" altLang="zh-CN" sz="1600" b="1" kern="100" baseline="0" dirty="0" smtClean="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 angle</a:t>
                      </a:r>
                      <a:endParaRPr lang="zh-CN" altLang="en-US" sz="1600" b="1" kern="100" dirty="0" smtClean="0">
                        <a:effectLst/>
                        <a:latin typeface="Arial" panose="020B0604020202020204" pitchFamily="34" charset="0"/>
                        <a:ea typeface="仿宋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0287" marR="60287" marT="0" marB="0"/>
                </a:tc>
              </a:tr>
              <a:tr h="347469">
                <a:tc>
                  <a:txBody>
                    <a:bodyPr/>
                    <a:lstStyle/>
                    <a:p>
                      <a:pPr indent="0" algn="l">
                        <a:lnSpc>
                          <a:spcPts val="2800"/>
                        </a:lnSpc>
                      </a:pPr>
                      <a:r>
                        <a:rPr lang="en-US" altLang="zh-CN" sz="16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Total Mass</a:t>
                      </a:r>
                      <a:endParaRPr lang="zh-CN" altLang="zh-CN" sz="16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仿宋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0287" marR="60287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06400" algn="ctr">
                        <a:lnSpc>
                          <a:spcPts val="2800"/>
                        </a:lnSpc>
                      </a:pPr>
                      <a:r>
                        <a:rPr lang="en-US" altLang="zh-CN" sz="1600" b="1" kern="100" dirty="0" smtClean="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2200kg</a:t>
                      </a:r>
                      <a:endParaRPr lang="zh-CN" sz="1600" b="1" kern="100" dirty="0">
                        <a:effectLst/>
                        <a:latin typeface="Arial" panose="020B0604020202020204" pitchFamily="34" charset="0"/>
                        <a:ea typeface="仿宋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0287" marR="60287" marT="0" marB="0"/>
                </a:tc>
              </a:tr>
              <a:tr h="392590">
                <a:tc>
                  <a:txBody>
                    <a:bodyPr/>
                    <a:lstStyle/>
                    <a:p>
                      <a:pPr indent="0" algn="l">
                        <a:lnSpc>
                          <a:spcPts val="2800"/>
                        </a:lnSpc>
                      </a:pPr>
                      <a:r>
                        <a:rPr lang="en-US" altLang="zh-CN" sz="16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Total power consumption </a:t>
                      </a:r>
                      <a:endParaRPr lang="zh-CN" altLang="zh-CN" sz="16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仿宋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0287" marR="60287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06400" algn="ctr">
                        <a:lnSpc>
                          <a:spcPts val="2800"/>
                        </a:lnSpc>
                      </a:pPr>
                      <a:r>
                        <a:rPr lang="en-US" altLang="zh-CN" sz="1600" b="1" kern="100" dirty="0" smtClean="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2kW</a:t>
                      </a:r>
                      <a:endParaRPr lang="zh-CN" sz="1600" b="1" kern="100" dirty="0">
                        <a:effectLst/>
                        <a:latin typeface="Arial" panose="020B0604020202020204" pitchFamily="34" charset="0"/>
                        <a:ea typeface="仿宋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0287" marR="60287" marT="0" marB="0"/>
                </a:tc>
              </a:tr>
              <a:tr h="392945">
                <a:tc>
                  <a:txBody>
                    <a:bodyPr/>
                    <a:lstStyle/>
                    <a:p>
                      <a:pPr indent="0" algn="l">
                        <a:lnSpc>
                          <a:spcPts val="2800"/>
                        </a:lnSpc>
                      </a:pPr>
                      <a:r>
                        <a:rPr lang="en-US" altLang="zh-CN" sz="16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Overall</a:t>
                      </a: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 size</a:t>
                      </a:r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仿宋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0287" marR="60287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06400" algn="ctr">
                        <a:lnSpc>
                          <a:spcPts val="2800"/>
                        </a:lnSpc>
                      </a:pPr>
                      <a:r>
                        <a:rPr lang="en-US" altLang="zh-CN" sz="1600" b="1" kern="100" dirty="0" smtClean="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1.5*1.5*1.5m</a:t>
                      </a:r>
                      <a:endParaRPr lang="zh-CN" sz="1600" b="1" kern="100" dirty="0">
                        <a:effectLst/>
                        <a:latin typeface="Arial" panose="020B0604020202020204" pitchFamily="34" charset="0"/>
                        <a:ea typeface="仿宋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0287" marR="60287" marT="0" marB="0"/>
                </a:tc>
              </a:tr>
              <a:tr h="392945">
                <a:tc>
                  <a:txBody>
                    <a:bodyPr/>
                    <a:lstStyle/>
                    <a:p>
                      <a:pPr indent="0" algn="l">
                        <a:lnSpc>
                          <a:spcPts val="2800"/>
                        </a:lnSpc>
                      </a:pPr>
                      <a:r>
                        <a:rPr lang="en-US" altLang="zh-CN" sz="16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Observing mode</a:t>
                      </a:r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仿宋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0287" marR="60287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06400" algn="ctr">
                        <a:lnSpc>
                          <a:spcPts val="2800"/>
                        </a:lnSpc>
                      </a:pPr>
                      <a:r>
                        <a:rPr lang="en-US" altLang="zh-CN" sz="1600" b="1" kern="100" dirty="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Scanning Survey (~7times/day)</a:t>
                      </a:r>
                      <a:endParaRPr lang="en-US" altLang="zh-CN" sz="1600" b="1" kern="100" dirty="0">
                        <a:effectLst/>
                        <a:latin typeface="Arial" panose="020B0604020202020204" pitchFamily="34" charset="0"/>
                        <a:ea typeface="仿宋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pPr indent="406400" algn="ctr">
                        <a:lnSpc>
                          <a:spcPts val="2800"/>
                        </a:lnSpc>
                      </a:pPr>
                      <a:r>
                        <a:rPr lang="en-US" altLang="zh-CN" sz="1600" b="1" kern="100" dirty="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 Pointing, TOO</a:t>
                      </a:r>
                      <a:endParaRPr lang="zh-CN" sz="1600" b="1" kern="100" dirty="0">
                        <a:effectLst/>
                        <a:latin typeface="Arial" panose="020B0604020202020204" pitchFamily="34" charset="0"/>
                        <a:ea typeface="仿宋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0287" marR="60287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47469">
                <a:tc>
                  <a:txBody>
                    <a:bodyPr/>
                    <a:lstStyle/>
                    <a:p>
                      <a:pPr indent="0" algn="l">
                        <a:lnSpc>
                          <a:spcPts val="2800"/>
                        </a:lnSpc>
                      </a:pPr>
                      <a:r>
                        <a:rPr lang="en-US" altLang="zh-CN" sz="16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Data</a:t>
                      </a: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 downlink</a:t>
                      </a:r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仿宋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0287" marR="60287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406400" algn="ctr" defTabSz="914400" rtl="0" eaLnBrk="1" fontAlgn="auto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kern="100" dirty="0" smtClean="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~20GB/day</a:t>
                      </a:r>
                      <a:endParaRPr lang="zh-CN" altLang="en-US" sz="1600" b="1" kern="100" dirty="0" smtClean="0">
                        <a:effectLst/>
                        <a:latin typeface="Arial" panose="020B0604020202020204" pitchFamily="34" charset="0"/>
                        <a:ea typeface="仿宋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0287" marR="60287" marT="0" marB="0"/>
                </a:tc>
              </a:tr>
              <a:tr h="573324">
                <a:tc>
                  <a:txBody>
                    <a:bodyPr/>
                    <a:lstStyle/>
                    <a:p>
                      <a:pPr indent="0" algn="l">
                        <a:lnSpc>
                          <a:spcPts val="2800"/>
                        </a:lnSpc>
                      </a:pPr>
                      <a:r>
                        <a:rPr lang="en-US" altLang="zh-CN" sz="16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Lifetime</a:t>
                      </a:r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仿宋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0287" marR="60287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06400" algn="ctr">
                        <a:lnSpc>
                          <a:spcPts val="2800"/>
                        </a:lnSpc>
                      </a:pPr>
                      <a:r>
                        <a:rPr lang="en-US" altLang="zh-CN" sz="1600" b="1" kern="100" dirty="0" smtClean="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5 yrs</a:t>
                      </a:r>
                      <a:endParaRPr lang="zh-CN" altLang="en-US" sz="1600" b="1" kern="100" dirty="0">
                        <a:effectLst/>
                        <a:latin typeface="Arial" panose="020B0604020202020204" pitchFamily="34" charset="0"/>
                        <a:ea typeface="仿宋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0287" marR="60287" marT="0" marB="0"/>
                </a:tc>
              </a:tr>
              <a:tr h="573324">
                <a:tc>
                  <a:txBody>
                    <a:bodyPr/>
                    <a:lstStyle/>
                    <a:p>
                      <a:pPr indent="0" algn="l">
                        <a:lnSpc>
                          <a:spcPts val="2800"/>
                        </a:lnSpc>
                      </a:pPr>
                      <a:r>
                        <a:rPr lang="en-US" altLang="zh-CN" sz="16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Launch vehicle</a:t>
                      </a:r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仿宋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0287" marR="60287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06400" algn="ctr">
                        <a:lnSpc>
                          <a:spcPts val="2800"/>
                        </a:lnSpc>
                      </a:pPr>
                      <a:r>
                        <a:rPr lang="en-US" altLang="zh-CN" sz="1600" b="1" kern="100" dirty="0" smtClean="0">
                          <a:effectLst/>
                          <a:latin typeface="Arial" panose="020B0604020202020204" pitchFamily="34" charset="0"/>
                          <a:ea typeface="仿宋" panose="02010609060101010101" pitchFamily="49" charset="-122"/>
                          <a:cs typeface="Arial" panose="020B0604020202020204" pitchFamily="34" charset="0"/>
                        </a:rPr>
                        <a:t>CZ-8</a:t>
                      </a:r>
                      <a:endParaRPr lang="zh-CN" sz="1600" b="1" kern="100" dirty="0">
                        <a:effectLst/>
                        <a:latin typeface="Arial" panose="020B0604020202020204" pitchFamily="34" charset="0"/>
                        <a:ea typeface="仿宋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0287" marR="60287" marT="0" marB="0"/>
                </a:tc>
              </a:tr>
            </a:tbl>
          </a:graphicData>
        </a:graphic>
      </p:graphicFrame>
      <p:pic>
        <p:nvPicPr>
          <p:cNvPr id="13" name="Picture 18" descr="b667ef03adbd43a568faaa882e40219"/>
          <p:cNvPicPr/>
          <p:nvPr/>
        </p:nvPicPr>
        <p:blipFill>
          <a:blip r:embed="rId2"/>
          <a:srcRect t="4465" r="23319" b="21492"/>
          <a:stretch>
            <a:fillRect/>
          </a:stretch>
        </p:blipFill>
        <p:spPr>
          <a:xfrm>
            <a:off x="7674027" y="965200"/>
            <a:ext cx="4243653" cy="148336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E174B-A02B-454F-B641-3AECF4C3CA68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Picture 2" descr="Fig"/>
          <p:cNvPicPr/>
          <p:nvPr/>
        </p:nvPicPr>
        <p:blipFill>
          <a:blip r:embed="rId3" cstate="print"/>
          <a:srcRect r="47990" b="36519"/>
          <a:stretch>
            <a:fillRect/>
          </a:stretch>
        </p:blipFill>
        <p:spPr>
          <a:xfrm>
            <a:off x="7293973" y="4458877"/>
            <a:ext cx="1944296" cy="226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09920" y="575035"/>
            <a:ext cx="10515600" cy="518474"/>
          </a:xfrm>
        </p:spPr>
        <p:txBody>
          <a:bodyPr>
            <a:noAutofit/>
          </a:bodyPr>
          <a:lstStyle/>
          <a:p>
            <a:r>
              <a:rPr lang="en-US" altLang="zh-CN" b="1" i="1" dirty="0" err="1" smtClean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MeVGRO</a:t>
            </a:r>
            <a:r>
              <a:rPr lang="en-US" altLang="zh-CN" b="1" i="1" dirty="0" smtClean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Hardware team</a:t>
            </a:r>
            <a:endParaRPr lang="zh-CN" altLang="en-US" b="1" i="1" dirty="0">
              <a:solidFill>
                <a:srgbClr val="0000FF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graphicFrame>
        <p:nvGraphicFramePr>
          <p:cNvPr id="6" name="内容占位符 5"/>
          <p:cNvGraphicFramePr>
            <a:graphicFrameLocks noGrp="1"/>
          </p:cNvGraphicFramePr>
          <p:nvPr>
            <p:ph idx="1"/>
          </p:nvPr>
        </p:nvGraphicFramePr>
        <p:xfrm>
          <a:off x="857052" y="1241163"/>
          <a:ext cx="11209258" cy="3703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1852"/>
                <a:gridCol w="1255912"/>
                <a:gridCol w="2962801"/>
                <a:gridCol w="1576490"/>
                <a:gridCol w="3172203"/>
              </a:tblGrid>
              <a:tr h="381000">
                <a:tc>
                  <a:txBody>
                    <a:bodyPr/>
                    <a:lstStyle>
                      <a:defPPr>
                        <a:defRPr lang="zh-CN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b="1" dirty="0" smtClean="0"/>
                        <a:t>Payload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zh-CN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b="1" dirty="0" smtClean="0"/>
                        <a:t>Team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zh-CN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zh-CN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zh-CN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endParaRPr lang="zh-CN" altLang="en-US" b="1"/>
                    </a:p>
                  </a:txBody>
                  <a:tcPr anchor="ctr"/>
                </a:tc>
              </a:tr>
              <a:tr h="381000">
                <a:tc rowSpan="2"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b="1" dirty="0"/>
                        <a:t>GCK</a:t>
                      </a:r>
                      <a:endParaRPr lang="en-US" altLang="zh-CN" b="1" dirty="0"/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b="1" dirty="0" smtClean="0"/>
                        <a:t>IHEP</a:t>
                      </a:r>
                      <a:endParaRPr lang="zh-CN" altLang="en-US" b="1" dirty="0"/>
                    </a:p>
                  </a:txBody>
                  <a:tcPr anchor="ctr"/>
                </a:tc>
                <a:tc rowSpan="2"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b="1" dirty="0" smtClean="0"/>
                        <a:t>DSSD+VATA460</a:t>
                      </a:r>
                      <a:r>
                        <a:rPr lang="zh-CN" altLang="en-US" b="1" dirty="0" smtClean="0"/>
                        <a:t> </a:t>
                      </a:r>
                      <a:r>
                        <a:rPr lang="en-US" altLang="zh-CN" b="1" dirty="0" smtClean="0"/>
                        <a:t>readout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b="1" dirty="0" smtClean="0"/>
                        <a:t>Domestic DSSD</a:t>
                      </a:r>
                      <a:r>
                        <a:rPr lang="en-US" altLang="zh-CN" b="1" baseline="0" dirty="0" smtClean="0"/>
                        <a:t>&amp;</a:t>
                      </a:r>
                      <a:r>
                        <a:rPr lang="en-US" altLang="zh-CN" b="1" dirty="0" smtClean="0"/>
                        <a:t>ASIC</a:t>
                      </a:r>
                      <a:endParaRPr lang="en-US" altLang="zh-CN" b="1" dirty="0"/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b="1" dirty="0" smtClean="0"/>
                        <a:t>Gong </a:t>
                      </a:r>
                      <a:r>
                        <a:rPr lang="en-US" altLang="zh-CN" b="1" dirty="0" err="1" smtClean="0"/>
                        <a:t>Ke</a:t>
                      </a:r>
                      <a:r>
                        <a:rPr lang="en-US" altLang="zh-CN" b="1" dirty="0" smtClean="0"/>
                        <a:t>, </a:t>
                      </a:r>
                      <a:endParaRPr lang="en-US" altLang="zh-CN" b="1" dirty="0" smtClean="0"/>
                    </a:p>
                    <a:p>
                      <a:pPr>
                        <a:buNone/>
                      </a:pPr>
                      <a:r>
                        <a:rPr lang="en-US" altLang="zh-CN" b="1" dirty="0" err="1" smtClean="0"/>
                        <a:t>Qiao</a:t>
                      </a:r>
                      <a:r>
                        <a:rPr lang="en-US" altLang="zh-CN" b="1" dirty="0" smtClean="0"/>
                        <a:t> </a:t>
                      </a:r>
                      <a:r>
                        <a:rPr lang="en-US" altLang="zh-CN" b="1" dirty="0" err="1" smtClean="0"/>
                        <a:t>rui</a:t>
                      </a:r>
                      <a:endParaRPr lang="zh-CN" altLang="en-US" b="1" dirty="0"/>
                    </a:p>
                  </a:txBody>
                  <a:tcPr anchor="ctr"/>
                </a:tc>
              </a:tr>
              <a:tr h="381000">
                <a:tc vMerge="1">
                  <a:tcPr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b="1" dirty="0" smtClean="0"/>
                        <a:t>PMO</a:t>
                      </a:r>
                      <a:endParaRPr lang="zh-CN" altLang="en-US" b="1" dirty="0"/>
                    </a:p>
                  </a:txBody>
                  <a:tcPr anchor="ctr"/>
                </a:tc>
                <a:tc vMerge="1">
                  <a:tcPr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b="1" dirty="0" smtClean="0"/>
                        <a:t>DSSD</a:t>
                      </a:r>
                      <a:r>
                        <a:rPr lang="zh-CN" altLang="en-US" b="1" baseline="0" dirty="0" smtClean="0"/>
                        <a:t> </a:t>
                      </a:r>
                      <a:r>
                        <a:rPr lang="en-US" altLang="zh-CN" b="1" baseline="0" dirty="0" smtClean="0"/>
                        <a:t>assembly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b="1" dirty="0" smtClean="0"/>
                        <a:t>Ma</a:t>
                      </a:r>
                      <a:r>
                        <a:rPr lang="en-US" altLang="zh-CN" b="1" baseline="0" dirty="0" smtClean="0"/>
                        <a:t> Tao,</a:t>
                      </a:r>
                      <a:endParaRPr lang="en-US" altLang="zh-CN" b="1" baseline="0" dirty="0" smtClean="0"/>
                    </a:p>
                    <a:p>
                      <a:pPr>
                        <a:buNone/>
                      </a:pPr>
                      <a:r>
                        <a:rPr lang="en-US" altLang="zh-CN" b="1" baseline="0" dirty="0" smtClean="0"/>
                        <a:t> Zhang </a:t>
                      </a:r>
                      <a:r>
                        <a:rPr lang="en-US" altLang="zh-CN" b="1" baseline="0" dirty="0" err="1" smtClean="0"/>
                        <a:t>Yongqiang</a:t>
                      </a:r>
                      <a:endParaRPr lang="zh-CN" altLang="en-US" b="1" dirty="0"/>
                    </a:p>
                  </a:txBody>
                  <a:tcPr anchor="ctr"/>
                </a:tc>
              </a:tr>
              <a:tr h="381000">
                <a:tc rowSpan="2"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b="1" dirty="0" smtClean="0"/>
                        <a:t>LECA(CZT)</a:t>
                      </a:r>
                      <a:endParaRPr lang="en-US" altLang="zh-CN" b="1" dirty="0"/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b="1" dirty="0" smtClean="0"/>
                        <a:t>THU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b="1" dirty="0" smtClean="0"/>
                        <a:t>Domestic ASIC &amp;Electronics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b="1" dirty="0" err="1" smtClean="0"/>
                        <a:t>Zeng</a:t>
                      </a:r>
                      <a:r>
                        <a:rPr lang="en-US" altLang="zh-CN" b="1" dirty="0" smtClean="0"/>
                        <a:t> Ming</a:t>
                      </a:r>
                      <a:endParaRPr lang="zh-CN" altLang="en-US" b="1" dirty="0"/>
                    </a:p>
                  </a:txBody>
                  <a:tcPr anchor="ctr"/>
                </a:tc>
              </a:tr>
              <a:tr h="381000">
                <a:tc vMerge="1">
                  <a:tcPr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800" b="1" dirty="0" smtClean="0">
                          <a:sym typeface="+mn-ea"/>
                        </a:rPr>
                        <a:t>IHEP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b="1" dirty="0" smtClean="0"/>
                        <a:t>Domestic 3D-CZT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b="1" dirty="0" smtClean="0"/>
                        <a:t>Jiang </a:t>
                      </a:r>
                      <a:r>
                        <a:rPr lang="en-US" altLang="zh-CN" b="1" dirty="0" err="1" smtClean="0"/>
                        <a:t>Weichun</a:t>
                      </a:r>
                      <a:r>
                        <a:rPr lang="en-US" altLang="zh-CN" b="1" dirty="0" smtClean="0"/>
                        <a:t>,</a:t>
                      </a:r>
                      <a:r>
                        <a:rPr lang="en-US" altLang="zh-CN" b="1" baseline="0" dirty="0" smtClean="0"/>
                        <a:t> </a:t>
                      </a:r>
                      <a:endParaRPr lang="en-US" altLang="zh-CN" b="1" baseline="0" dirty="0" smtClean="0"/>
                    </a:p>
                    <a:p>
                      <a:pPr>
                        <a:buNone/>
                      </a:pPr>
                      <a:r>
                        <a:rPr lang="en-US" altLang="zh-CN" b="1" baseline="0" dirty="0" smtClean="0"/>
                        <a:t>Du </a:t>
                      </a:r>
                      <a:r>
                        <a:rPr lang="en-US" altLang="zh-CN" b="1" baseline="0" dirty="0" err="1" smtClean="0"/>
                        <a:t>Yuanyuan</a:t>
                      </a:r>
                      <a:endParaRPr lang="zh-CN" altLang="en-US" b="1" dirty="0"/>
                    </a:p>
                  </a:txBody>
                  <a:tcPr anchor="ctr"/>
                </a:tc>
              </a:tr>
              <a:tr h="381000"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b="1" dirty="0" smtClean="0"/>
                        <a:t>HECA(</a:t>
                      </a:r>
                      <a:r>
                        <a:rPr lang="en-US" altLang="zh-CN" b="1" dirty="0" err="1" smtClean="0"/>
                        <a:t>Scintillator</a:t>
                      </a:r>
                      <a:r>
                        <a:rPr lang="en-US" altLang="zh-CN" b="1" dirty="0" smtClean="0"/>
                        <a:t>)</a:t>
                      </a:r>
                      <a:endParaRPr lang="en-US" altLang="zh-CN" b="1" dirty="0"/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b="1" dirty="0" smtClean="0"/>
                        <a:t>BUAA..</a:t>
                      </a:r>
                      <a:endParaRPr lang="en-US" altLang="zh-CN" b="1" dirty="0"/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endParaRPr lang="en-US" altLang="zh-CN" b="1" dirty="0"/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b="1" dirty="0" smtClean="0"/>
                        <a:t>Sun Baohua</a:t>
                      </a:r>
                      <a:endParaRPr lang="zh-CN" altLang="en-US" b="1" dirty="0"/>
                    </a:p>
                  </a:txBody>
                  <a:tcPr anchor="ctr"/>
                </a:tc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b="1" dirty="0" smtClean="0"/>
                        <a:t>ACD</a:t>
                      </a:r>
                      <a:endParaRPr lang="en-US" altLang="zh-CN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zh-CN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zh-CN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b="1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E174B-A02B-454F-B641-3AECF4C3CA6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2023/11/02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E174B-A02B-454F-B641-3AECF4C3CA68}" type="slidenum">
              <a:rPr lang="zh-CN" altLang="en-US" smtClean="0"/>
            </a:fld>
            <a:endParaRPr lang="zh-CN" altLang="en-US"/>
          </a:p>
        </p:txBody>
      </p:sp>
      <p:sp>
        <p:nvSpPr>
          <p:cNvPr id="6" name="标题 1"/>
          <p:cNvSpPr>
            <a:spLocks noGrp="1"/>
          </p:cNvSpPr>
          <p:nvPr/>
        </p:nvSpPr>
        <p:spPr>
          <a:xfrm>
            <a:off x="133671" y="303985"/>
            <a:ext cx="10186035" cy="889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i="1" dirty="0" err="1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MeVGRO</a:t>
            </a:r>
            <a:r>
              <a:rPr lang="en-US" altLang="zh-CN" b="1" i="1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altLang="zh-CN" b="1" i="1" dirty="0" smtClean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Prototype</a:t>
            </a:r>
            <a:endParaRPr lang="zh-CN" altLang="en-US" b="1" i="1" dirty="0">
              <a:solidFill>
                <a:srgbClr val="0000FF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7" name="灯片编号占位符 8"/>
          <p:cNvSpPr>
            <a:spLocks noGrp="1"/>
          </p:cNvSpPr>
          <p:nvPr/>
        </p:nvSpPr>
        <p:spPr>
          <a:xfrm>
            <a:off x="8369300" y="635857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5ED944-EA69-4D42-A565-DF758DFC0013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/>
          <p:nvPr/>
        </p:nvPicPr>
        <p:blipFill>
          <a:blip r:embed="rId1"/>
          <a:stretch>
            <a:fillRect/>
          </a:stretch>
        </p:blipFill>
        <p:spPr>
          <a:xfrm>
            <a:off x="6703740" y="677738"/>
            <a:ext cx="4108803" cy="2583936"/>
          </a:xfrm>
          <a:prstGeom prst="rect">
            <a:avLst/>
          </a:prstGeom>
        </p:spPr>
      </p:pic>
      <p:sp>
        <p:nvSpPr>
          <p:cNvPr id="9" name="内容占位符 1"/>
          <p:cNvSpPr/>
          <p:nvPr/>
        </p:nvSpPr>
        <p:spPr>
          <a:xfrm>
            <a:off x="241300" y="1417637"/>
            <a:ext cx="6376316" cy="18817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GCK:  </a:t>
            </a:r>
            <a:r>
              <a:rPr lang="en-US" altLang="zh-CN" sz="2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2*2 </a:t>
            </a:r>
            <a:r>
              <a:rPr lang="en-US" altLang="zh-CN" sz="2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DSSD </a:t>
            </a:r>
            <a:r>
              <a:rPr lang="zh-CN" altLang="en-US" sz="2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+mn-ea"/>
              </a:rPr>
              <a:t>（</a:t>
            </a:r>
            <a:r>
              <a:rPr lang="en-US" altLang="zh-CN" sz="2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+mn-ea"/>
              </a:rPr>
              <a:t>20cm*20cm</a:t>
            </a:r>
            <a:r>
              <a:rPr lang="zh-CN" altLang="en-US" sz="2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+mn-ea"/>
              </a:rPr>
              <a:t>）</a:t>
            </a:r>
            <a:endParaRPr lang="zh-CN" altLang="en-US" sz="24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  <a:sym typeface="+mn-ea"/>
            </a:endParaRPr>
          </a:p>
          <a:p>
            <a:pPr marL="0" indent="0">
              <a:buNone/>
            </a:pPr>
            <a:r>
              <a:rPr lang="en-US" altLang="zh-CN" sz="2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+mn-ea"/>
              </a:rPr>
              <a:t>               </a:t>
            </a:r>
            <a:r>
              <a:rPr lang="en-US" altLang="zh-CN" sz="2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+mn-ea"/>
              </a:rPr>
              <a:t>10layers</a:t>
            </a:r>
            <a:endParaRPr lang="zh-CN" altLang="en-US" sz="24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  <a:sym typeface="+mn-ea"/>
            </a:endParaRPr>
          </a:p>
          <a:p>
            <a:r>
              <a:rPr lang="en-US" altLang="zh-CN" sz="2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LECA:   1</a:t>
            </a:r>
            <a:r>
              <a:rPr lang="zh-CN" altLang="en-US" sz="2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sz="2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layers </a:t>
            </a:r>
            <a:r>
              <a:rPr lang="en-US" altLang="zh-CN" sz="2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(</a:t>
            </a:r>
            <a:r>
              <a:rPr lang="en-US" altLang="zh-CN" sz="2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8*8) CZT</a:t>
            </a:r>
            <a:endParaRPr lang="en-US" altLang="zh-CN" sz="2400" dirty="0" smtClean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r>
              <a:rPr lang="en-US" altLang="zh-CN" sz="2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HECA:   1 layers </a:t>
            </a:r>
            <a:r>
              <a:rPr lang="en-US" altLang="zh-CN" sz="2400" dirty="0" err="1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scintillator</a:t>
            </a:r>
            <a:r>
              <a:rPr lang="en-US" altLang="zh-CN" sz="2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array</a:t>
            </a:r>
            <a:endParaRPr lang="en-US" altLang="zh-CN" sz="2400" dirty="0" smtClean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endParaRPr lang="en-US" altLang="zh-CN" sz="24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10" name="图片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80" y="3829149"/>
            <a:ext cx="3357985" cy="2508578"/>
          </a:xfrm>
          <a:prstGeom prst="rect">
            <a:avLst/>
          </a:prstGeom>
        </p:spPr>
      </p:pic>
      <p:pic>
        <p:nvPicPr>
          <p:cNvPr id="11" name="图片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457" y="3836362"/>
            <a:ext cx="3341379" cy="2521704"/>
          </a:xfrm>
          <a:prstGeom prst="rect">
            <a:avLst/>
          </a:prstGeom>
        </p:spPr>
      </p:pic>
      <p:pic>
        <p:nvPicPr>
          <p:cNvPr id="14" name="Picture 2" descr="ARM_0deg_242-484um_10-5m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860" y="3836233"/>
            <a:ext cx="3664435" cy="2339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对象 2"/>
          <p:cNvPicPr/>
          <p:nvPr/>
        </p:nvPicPr>
        <p:blipFill>
          <a:blip r:embed="rId5"/>
          <a:stretch>
            <a:fillRect/>
          </a:stretch>
        </p:blipFill>
        <p:spPr>
          <a:xfrm>
            <a:off x="8613140" y="1270317"/>
            <a:ext cx="3337560" cy="2319655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 algn="ctr">
              <a:buNone/>
            </a:pPr>
            <a:r>
              <a:rPr lang="en-US" altLang="zh-CN" sz="5400" i="1"/>
              <a:t>Thanks!</a:t>
            </a:r>
            <a:endParaRPr lang="en-US" altLang="zh-CN" sz="5400" i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r>
              <a:rPr lang="en-US" altLang="zh-CN"/>
              <a:t>2023/11/02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0C4E174B-A02B-454F-B641-3AECF4C3CA6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9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37588" y="3517242"/>
            <a:ext cx="8038903" cy="3134018"/>
          </a:xfrm>
          <a:solidFill>
            <a:srgbClr val="7030A0">
              <a:alpha val="52000"/>
            </a:srgbClr>
          </a:solidFill>
        </p:spPr>
        <p:txBody>
          <a:bodyPr>
            <a:normAutofit/>
          </a:bodyPr>
          <a:lstStyle/>
          <a:p>
            <a:r>
              <a:rPr lang="en-US" altLang="zh-CN" sz="2000" b="1" i="1" dirty="0">
                <a:solidFill>
                  <a:srgbClr val="FFFF00"/>
                </a:solidFill>
              </a:rPr>
              <a:t>Proposed by IHEP</a:t>
            </a:r>
            <a:r>
              <a:rPr lang="zh-CN" altLang="en-US" sz="2000" b="1" i="1" dirty="0">
                <a:solidFill>
                  <a:srgbClr val="FFFF00"/>
                </a:solidFill>
              </a:rPr>
              <a:t> </a:t>
            </a:r>
            <a:r>
              <a:rPr lang="en-US" altLang="zh-CN" sz="2000" b="1" i="1" dirty="0">
                <a:solidFill>
                  <a:srgbClr val="FFFF00"/>
                </a:solidFill>
              </a:rPr>
              <a:t>to Chinese Academy of Sciences (CAS) in 2017.</a:t>
            </a:r>
            <a:endParaRPr lang="en-US" altLang="zh-CN" sz="2000" b="1" i="1" dirty="0">
              <a:solidFill>
                <a:srgbClr val="FFFF00"/>
              </a:solidFill>
            </a:endParaRPr>
          </a:p>
          <a:p>
            <a:r>
              <a:rPr lang="en-US" altLang="zh-CN" sz="2000" b="1" dirty="0">
                <a:solidFill>
                  <a:schemeClr val="bg1"/>
                </a:solidFill>
              </a:rPr>
              <a:t>Concept research funded by CAS (~2020)</a:t>
            </a:r>
            <a:endParaRPr lang="en-US" altLang="zh-CN" sz="2000" b="1" dirty="0">
              <a:solidFill>
                <a:schemeClr val="bg1"/>
              </a:solidFill>
            </a:endParaRPr>
          </a:p>
          <a:p>
            <a:r>
              <a:rPr lang="en-US" altLang="zh-CN" sz="2000" b="1" dirty="0">
                <a:solidFill>
                  <a:schemeClr val="bg1"/>
                </a:solidFill>
              </a:rPr>
              <a:t>Prototype development funded by NFSC and CNSA (~2024)</a:t>
            </a:r>
            <a:endParaRPr lang="en-US" altLang="zh-CN" sz="2000" b="1" dirty="0">
              <a:solidFill>
                <a:schemeClr val="bg1"/>
              </a:solidFill>
            </a:endParaRPr>
          </a:p>
          <a:p>
            <a:r>
              <a:rPr lang="en-US" altLang="zh-CN" sz="2000" b="1" dirty="0">
                <a:solidFill>
                  <a:schemeClr val="bg1"/>
                </a:solidFill>
              </a:rPr>
              <a:t>Proposed to CAS as a candidate mission for Intensive Study in 2022</a:t>
            </a:r>
            <a:endParaRPr lang="en-US" altLang="zh-CN" sz="2000" b="1" dirty="0">
              <a:solidFill>
                <a:schemeClr val="bg1"/>
              </a:solidFill>
            </a:endParaRPr>
          </a:p>
          <a:p>
            <a:endParaRPr lang="zh-CN" altLang="en-US" sz="2000" dirty="0"/>
          </a:p>
        </p:txBody>
      </p:sp>
      <p:sp>
        <p:nvSpPr>
          <p:cNvPr id="4" name="标题 1"/>
          <p:cNvSpPr txBox="1"/>
          <p:nvPr/>
        </p:nvSpPr>
        <p:spPr>
          <a:xfrm>
            <a:off x="492991" y="34613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uLnTx/>
                <a:uFillTx/>
                <a:latin typeface="Tempus Sans ITC" panose="04020404030D07020202" pitchFamily="82" charset="0"/>
                <a:ea typeface="Segoe UI Emoji" panose="020B0502040204020203" pitchFamily="34" charset="0"/>
                <a:cs typeface="Arial Unicode MS" panose="020B0604020202020204" pitchFamily="34" charset="-122"/>
              </a:rPr>
              <a:t>MeVGRO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uLnTx/>
                <a:uFillTx/>
                <a:latin typeface="Tempus Sans ITC" panose="04020404030D07020202" pitchFamily="82" charset="0"/>
                <a:ea typeface="Segoe UI Emoji" panose="020B0502040204020203" pitchFamily="34" charset="0"/>
                <a:cs typeface="Arial Unicode MS" panose="020B0604020202020204" pitchFamily="34" charset="-122"/>
              </a:rPr>
              <a:t>（</a:t>
            </a:r>
            <a:r>
              <a:rPr lang="zh-CN" altLang="en-US" sz="48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empus Sans ITC" panose="04020404030D07020202" pitchFamily="82" charset="0"/>
                <a:ea typeface="Segoe UI Emoji" panose="020B0502040204020203" pitchFamily="34" charset="0"/>
                <a:cs typeface="Arial Unicode MS" panose="020B0604020202020204" pitchFamily="34" charset="-122"/>
              </a:rPr>
              <a:t>女娲  </a:t>
            </a:r>
            <a:r>
              <a:rPr lang="en-US" altLang="zh-CN" sz="4800" b="1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empus Sans ITC" panose="04020404030D07020202" pitchFamily="82" charset="0"/>
                <a:ea typeface="Segoe UI Emoji" panose="020B0502040204020203" pitchFamily="34" charset="0"/>
                <a:cs typeface="Arial Unicode MS" panose="020B0604020202020204" pitchFamily="34" charset="-122"/>
              </a:rPr>
              <a:t>NvWa</a:t>
            </a:r>
            <a:r>
              <a:rPr kumimoji="0" lang="zh-CN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uLnTx/>
                <a:uFillTx/>
                <a:latin typeface="Tempus Sans ITC" panose="04020404030D07020202" pitchFamily="82" charset="0"/>
                <a:ea typeface="Segoe UI Emoji" panose="020B0502040204020203" pitchFamily="34" charset="0"/>
                <a:cs typeface="Arial Unicode MS" panose="020B0604020202020204" pitchFamily="34" charset="-122"/>
              </a:rPr>
              <a:t>）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(</a:t>
            </a:r>
            <a:r>
              <a:rPr kumimoji="0" lang="en-US" altLang="zh-CN" sz="3200" b="1" i="1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MeV</a:t>
            </a:r>
            <a:r>
              <a:rPr kumimoji="0" lang="en-US" altLang="zh-CN" sz="3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kumimoji="0" lang="en-US" altLang="zh-CN" sz="3200" b="1" i="1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G</a:t>
            </a:r>
            <a:r>
              <a:rPr kumimoji="0" lang="en-US" altLang="zh-CN" sz="3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amma-</a:t>
            </a:r>
            <a:r>
              <a:rPr kumimoji="0" lang="en-US" altLang="zh-CN" sz="3200" b="1" i="1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R</a:t>
            </a:r>
            <a:r>
              <a:rPr kumimoji="0" lang="en-US" altLang="zh-CN" sz="3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ay </a:t>
            </a:r>
            <a:r>
              <a:rPr kumimoji="0" lang="en-US" altLang="zh-CN" sz="3200" b="1" i="1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O</a:t>
            </a:r>
            <a:r>
              <a:rPr kumimoji="0" lang="en-US" altLang="zh-CN" sz="3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bservatory)</a:t>
            </a:r>
            <a:endParaRPr kumimoji="0" lang="zh-CN" altLang="en-US" sz="32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4137" y="5520540"/>
            <a:ext cx="5852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i="1" dirty="0">
                <a:solidFill>
                  <a:srgbClr val="00FF00"/>
                </a:solidFill>
              </a:rPr>
              <a:t>Collaboration: </a:t>
            </a:r>
            <a:r>
              <a:rPr lang="en-US" altLang="zh-CN" b="1" i="1" dirty="0" smtClean="0">
                <a:solidFill>
                  <a:srgbClr val="00FF00"/>
                </a:solidFill>
              </a:rPr>
              <a:t>THU, PMO</a:t>
            </a:r>
            <a:r>
              <a:rPr lang="en-US" altLang="zh-CN" b="1" i="1" dirty="0">
                <a:solidFill>
                  <a:srgbClr val="00FF00"/>
                </a:solidFill>
              </a:rPr>
              <a:t>, </a:t>
            </a:r>
            <a:r>
              <a:rPr lang="en-US" altLang="zh-CN" b="1" i="1" dirty="0" smtClean="0">
                <a:solidFill>
                  <a:srgbClr val="00FF00"/>
                </a:solidFill>
              </a:rPr>
              <a:t>BUAA, </a:t>
            </a:r>
            <a:r>
              <a:rPr lang="en-US" altLang="zh-CN" b="1" i="1" dirty="0" err="1" smtClean="0">
                <a:solidFill>
                  <a:srgbClr val="00FF00"/>
                </a:solidFill>
              </a:rPr>
              <a:t>Microsat</a:t>
            </a:r>
            <a:r>
              <a:rPr lang="en-US" altLang="zh-CN" b="1" i="1" dirty="0" smtClean="0">
                <a:solidFill>
                  <a:srgbClr val="00FF00"/>
                </a:solidFill>
              </a:rPr>
              <a:t>, CAST …</a:t>
            </a:r>
            <a:endParaRPr lang="zh-CN" altLang="en-US" b="1" i="1" dirty="0">
              <a:solidFill>
                <a:srgbClr val="00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7425" y="1756537"/>
            <a:ext cx="8049066" cy="1631216"/>
          </a:xfrm>
          <a:prstGeom prst="rect">
            <a:avLst/>
          </a:prstGeom>
          <a:solidFill>
            <a:srgbClr val="0000FF">
              <a:alpha val="42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CN" sz="2000" b="1" i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Aim to observe </a:t>
            </a:r>
            <a:r>
              <a:rPr lang="en-US" altLang="zh-CN" sz="20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0.3~3MeV(100MeV) </a:t>
            </a:r>
            <a:r>
              <a:rPr lang="en-US" altLang="zh-CN" sz="2000" b="1" i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gamma-rays </a:t>
            </a:r>
            <a:endParaRPr lang="en-US" altLang="zh-CN" sz="2000" b="1" i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r>
              <a:rPr lang="en-US" altLang="zh-CN" sz="2000" b="1" dirty="0">
                <a:solidFill>
                  <a:schemeClr val="bg1"/>
                </a:solidFill>
              </a:rPr>
              <a:t>-Energy :  nuclear lines and continuum</a:t>
            </a:r>
            <a:endParaRPr lang="en-US" altLang="zh-CN" sz="2000" b="1" dirty="0">
              <a:solidFill>
                <a:schemeClr val="bg1"/>
              </a:solidFill>
            </a:endParaRPr>
          </a:p>
          <a:p>
            <a:r>
              <a:rPr lang="en-US" altLang="zh-CN" sz="2000" b="1" dirty="0">
                <a:solidFill>
                  <a:schemeClr val="bg1"/>
                </a:solidFill>
              </a:rPr>
              <a:t>-Imaging</a:t>
            </a:r>
            <a:endParaRPr lang="en-US" altLang="zh-CN" sz="2000" b="1" dirty="0">
              <a:solidFill>
                <a:schemeClr val="bg1"/>
              </a:solidFill>
            </a:endParaRPr>
          </a:p>
          <a:p>
            <a:r>
              <a:rPr lang="en-US" altLang="zh-CN" sz="2000" b="1" dirty="0">
                <a:solidFill>
                  <a:schemeClr val="bg1"/>
                </a:solidFill>
              </a:rPr>
              <a:t>-Timing</a:t>
            </a:r>
            <a:endParaRPr lang="en-US" altLang="zh-CN" sz="2000" b="1" dirty="0">
              <a:solidFill>
                <a:schemeClr val="bg1"/>
              </a:solidFill>
            </a:endParaRPr>
          </a:p>
          <a:p>
            <a:r>
              <a:rPr lang="en-US" altLang="zh-CN" sz="2000" b="1" dirty="0">
                <a:solidFill>
                  <a:schemeClr val="bg1"/>
                </a:solidFill>
              </a:rPr>
              <a:t>-</a:t>
            </a:r>
            <a:r>
              <a:rPr lang="en-US" altLang="zh-CN" sz="2000" b="1" dirty="0" smtClean="0">
                <a:solidFill>
                  <a:schemeClr val="bg1"/>
                </a:solidFill>
              </a:rPr>
              <a:t>Polarization(difficult)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15912" y="6189595"/>
            <a:ext cx="4276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Sensitivity is expected to be improved by 1~2 orders of magnitude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286655" y="1774800"/>
            <a:ext cx="3677920" cy="4373880"/>
            <a:chOff x="8138160" y="1874520"/>
            <a:chExt cx="3677920" cy="4373880"/>
          </a:xfrm>
        </p:grpSpPr>
        <p:pic>
          <p:nvPicPr>
            <p:cNvPr id="8" name="图片 7" descr="408eafb1dc43236ef22be1dd62c26ed8f04cd2ec3f2c05-JCFr8p_fw658.webp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38160" y="1874520"/>
              <a:ext cx="3677920" cy="43738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9621520" y="1899920"/>
              <a:ext cx="11528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V Boli" panose="02000500030200090000" pitchFamily="2" charset="0"/>
                  <a:cs typeface="MV Boli" panose="02000500030200090000" pitchFamily="2" charset="0"/>
                </a:rPr>
                <a:t>MeV</a:t>
              </a:r>
              <a:r>
                <a:rPr lang="en-US" altLang="zh-CN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V Boli" panose="02000500030200090000" pitchFamily="2" charset="0"/>
                  <a:cs typeface="MV Boli" panose="02000500030200090000" pitchFamily="2" charset="0"/>
                </a:rPr>
                <a:t> Gap</a:t>
              </a:r>
              <a:endParaRPr lang="zh-CN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endParaRPr>
            </a:p>
          </p:txBody>
        </p:sp>
      </p:grpSp>
      <p:sp>
        <p:nvSpPr>
          <p:cNvPr id="11" name="矩形 10"/>
          <p:cNvSpPr/>
          <p:nvPr/>
        </p:nvSpPr>
        <p:spPr>
          <a:xfrm>
            <a:off x="8788990" y="5949827"/>
            <a:ext cx="2810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</a:rPr>
              <a:t>goddess of Sky-patching</a:t>
            </a:r>
            <a:endParaRPr lang="zh-CN" alt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build="p"/>
      <p:bldP spid="6" grpId="0"/>
      <p:bldP spid="7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564176" y="931932"/>
            <a:ext cx="11703148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i="1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——probe</a:t>
            </a:r>
            <a:r>
              <a:rPr lang="zh-CN" altLang="en-US" sz="2400" b="1" i="1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i="1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the</a:t>
            </a:r>
            <a:r>
              <a:rPr lang="zh-CN" altLang="en-US" sz="2400" b="1" i="1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i="1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cosmic nuclear</a:t>
            </a:r>
            <a:r>
              <a:rPr lang="zh-CN" altLang="en-US" sz="2400" b="1" i="1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i="1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process</a:t>
            </a:r>
            <a:r>
              <a:rPr lang="zh-CN" altLang="en-US" sz="2400" b="1" i="1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i="1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and</a:t>
            </a:r>
            <a:r>
              <a:rPr lang="zh-CN" altLang="en-US" sz="2400" b="1" i="1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i="1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elemental</a:t>
            </a:r>
            <a:r>
              <a:rPr lang="zh-CN" altLang="en-US" sz="2400" b="1" i="1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i="1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evolution,</a:t>
            </a:r>
            <a:r>
              <a:rPr lang="zh-CN" altLang="en-US" sz="2400" b="1" i="1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i="1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explore</a:t>
            </a:r>
            <a:r>
              <a:rPr lang="zh-CN" altLang="en-US" sz="2400" b="1" i="1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i="1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the</a:t>
            </a:r>
            <a:r>
              <a:rPr lang="zh-CN" altLang="en-US" sz="2400" b="1" i="1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i="1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origin</a:t>
            </a:r>
            <a:r>
              <a:rPr lang="zh-CN" altLang="en-US" sz="2400" b="1" i="1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i="1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of</a:t>
            </a:r>
            <a:r>
              <a:rPr lang="zh-CN" altLang="en-US" sz="2400" b="1" i="1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i="1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cosmic</a:t>
            </a:r>
            <a:r>
              <a:rPr lang="zh-CN" altLang="en-US" sz="2400" b="1" i="1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i="1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rays,</a:t>
            </a:r>
            <a:r>
              <a:rPr lang="zh-CN" altLang="en-US" sz="2400" b="1" i="1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i="1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and</a:t>
            </a:r>
            <a:r>
              <a:rPr lang="zh-CN" altLang="en-US" sz="2400" b="1" i="1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i="1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the</a:t>
            </a:r>
            <a:r>
              <a:rPr lang="zh-CN" altLang="en-US" sz="2400" b="1" i="1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i="1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radiation</a:t>
            </a:r>
            <a:r>
              <a:rPr lang="zh-CN" altLang="en-US" sz="2400" b="1" i="1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i="1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mechanisms</a:t>
            </a:r>
            <a:r>
              <a:rPr lang="zh-CN" altLang="en-US" sz="2400" b="1" i="1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i="1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of</a:t>
            </a:r>
            <a:r>
              <a:rPr lang="zh-CN" altLang="en-US" sz="2400" b="1" i="1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i="1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extreme</a:t>
            </a:r>
            <a:r>
              <a:rPr lang="zh-CN" altLang="en-US" sz="2400" b="1" i="1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i="1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astrophysical</a:t>
            </a:r>
            <a:r>
              <a:rPr lang="zh-CN" altLang="en-US" sz="2400" b="1" i="1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i="1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events</a:t>
            </a:r>
            <a:r>
              <a:rPr lang="en-US" altLang="zh-CN" sz="2400" b="1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.</a:t>
            </a:r>
            <a:endParaRPr lang="zh-CN" altLang="zh-CN" sz="2400" b="1" kern="100" dirty="0">
              <a:effectLst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ED944-EA69-4D42-A565-DF758DFC0013}" type="slidenum">
              <a:rPr lang="zh-CN" altLang="en-US" smtClean="0"/>
            </a:fld>
            <a:endParaRPr lang="zh-CN" altLang="en-US"/>
          </a:p>
        </p:txBody>
      </p:sp>
      <p:graphicFrame>
        <p:nvGraphicFramePr>
          <p:cNvPr id="3" name="图示 2"/>
          <p:cNvGraphicFramePr/>
          <p:nvPr/>
        </p:nvGraphicFramePr>
        <p:xfrm>
          <a:off x="1291549" y="2984396"/>
          <a:ext cx="4972539" cy="3428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graphicFrame>
        <p:nvGraphicFramePr>
          <p:cNvPr id="6" name="图示 5"/>
          <p:cNvGraphicFramePr/>
          <p:nvPr/>
        </p:nvGraphicFramePr>
        <p:xfrm>
          <a:off x="6124330" y="3010161"/>
          <a:ext cx="4972539" cy="3428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2359939" y="2257378"/>
            <a:ext cx="29506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Core objectives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064663" y="2257378"/>
            <a:ext cx="30918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other</a:t>
            </a:r>
            <a:r>
              <a:rPr lang="zh-CN" altLang="en-US" sz="28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objectives</a:t>
            </a:r>
            <a:endParaRPr lang="zh-CN" altLang="en-US" sz="28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标题 1"/>
          <p:cNvSpPr>
            <a:spLocks noGrp="1"/>
          </p:cNvSpPr>
          <p:nvPr>
            <p:ph type="title"/>
          </p:nvPr>
        </p:nvSpPr>
        <p:spPr>
          <a:xfrm>
            <a:off x="564176" y="284480"/>
            <a:ext cx="10515600" cy="888683"/>
          </a:xfrm>
        </p:spPr>
        <p:txBody>
          <a:bodyPr>
            <a:normAutofit/>
          </a:bodyPr>
          <a:lstStyle/>
          <a:p>
            <a:r>
              <a:rPr lang="en-US" altLang="zh-CN" b="1" i="1" dirty="0" err="1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MeVGRO</a:t>
            </a:r>
            <a:r>
              <a:rPr lang="en-US" altLang="zh-CN" b="1" i="1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Science</a:t>
            </a:r>
            <a:endParaRPr lang="zh-CN" altLang="en-US" b="1" i="1" dirty="0">
              <a:solidFill>
                <a:srgbClr val="0000FF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6" grpId="0">
        <p:bldAsOne/>
      </p:bldGraphic>
      <p:bldP spid="5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25328" y="863207"/>
            <a:ext cx="11199312" cy="5493143"/>
          </a:xfrm>
        </p:spPr>
        <p:txBody>
          <a:bodyPr>
            <a:norm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</a:rPr>
              <a:t>Current Supernova</a:t>
            </a:r>
            <a:r>
              <a:rPr lang="zh-CN" altLang="en-US" sz="2400" b="1" dirty="0">
                <a:solidFill>
                  <a:srgbClr val="C00000"/>
                </a:solidFill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</a:rPr>
              <a:t>(SN) observations:</a:t>
            </a:r>
            <a:endParaRPr lang="en-US" altLang="zh-CN" sz="2400" b="1" dirty="0">
              <a:solidFill>
                <a:srgbClr val="C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800" b="1" dirty="0">
                <a:latin typeface="Heiti SC Medium" pitchFamily="2" charset="-128"/>
                <a:ea typeface="Heiti SC Medium" pitchFamily="2" charset="-128"/>
              </a:rPr>
              <a:t>Core-collapse</a:t>
            </a:r>
            <a:r>
              <a:rPr lang="zh-CN" altLang="en-US" sz="1800" b="1" dirty="0">
                <a:latin typeface="Heiti SC Medium" pitchFamily="2" charset="-128"/>
                <a:ea typeface="Heiti SC Medium" pitchFamily="2" charset="-128"/>
              </a:rPr>
              <a:t> </a:t>
            </a:r>
            <a:r>
              <a:rPr lang="en-US" altLang="zh-CN" sz="1800" b="1" dirty="0">
                <a:latin typeface="Heiti SC Medium" pitchFamily="2" charset="-128"/>
                <a:ea typeface="Heiti SC Medium" pitchFamily="2" charset="-128"/>
              </a:rPr>
              <a:t>(</a:t>
            </a:r>
            <a:r>
              <a:rPr lang="en-US" altLang="zh-CN" sz="1800" b="1" dirty="0" err="1">
                <a:latin typeface="Heiti SC Medium" pitchFamily="2" charset="-128"/>
                <a:ea typeface="Heiti SC Medium" pitchFamily="2" charset="-128"/>
              </a:rPr>
              <a:t>CCSNe</a:t>
            </a:r>
            <a:r>
              <a:rPr lang="en-US" altLang="zh-CN" sz="1800" b="1" dirty="0">
                <a:latin typeface="Heiti SC Medium" pitchFamily="2" charset="-128"/>
                <a:ea typeface="Heiti SC Medium" pitchFamily="2" charset="-128"/>
              </a:rPr>
              <a:t>)</a:t>
            </a:r>
            <a:r>
              <a:rPr lang="zh-CN" altLang="en-US" sz="1800" b="1" dirty="0">
                <a:latin typeface="Heiti SC Medium" pitchFamily="2" charset="-128"/>
                <a:ea typeface="Heiti SC Medium" pitchFamily="2" charset="-128"/>
              </a:rPr>
              <a:t>：</a:t>
            </a:r>
            <a:r>
              <a:rPr lang="en-US" altLang="zh-CN" sz="1800" b="1" dirty="0">
                <a:latin typeface="Heiti SC Medium" pitchFamily="2" charset="-128"/>
                <a:ea typeface="Heiti SC Medium" pitchFamily="2" charset="-128"/>
              </a:rPr>
              <a:t>SN1987A</a:t>
            </a:r>
            <a:endParaRPr lang="en-US" altLang="zh-CN" sz="1800" b="1" dirty="0">
              <a:latin typeface="Heiti SC Medium" pitchFamily="2" charset="-128"/>
              <a:ea typeface="Heiti SC Medium" pitchFamily="2" charset="-128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800" b="1" dirty="0">
                <a:latin typeface="Heiti SC Medium" pitchFamily="2" charset="-128"/>
                <a:ea typeface="Heiti SC Medium" pitchFamily="2" charset="-128"/>
              </a:rPr>
              <a:t>Type</a:t>
            </a:r>
            <a:r>
              <a:rPr lang="zh-CN" altLang="en-US" sz="1800" b="1" dirty="0">
                <a:latin typeface="Heiti SC Medium" pitchFamily="2" charset="-128"/>
                <a:ea typeface="Heiti SC Medium" pitchFamily="2" charset="-128"/>
              </a:rPr>
              <a:t> </a:t>
            </a:r>
            <a:r>
              <a:rPr lang="en-US" altLang="zh-CN" sz="1800" b="1" dirty="0" err="1">
                <a:latin typeface="Heiti SC Medium" pitchFamily="2" charset="-128"/>
                <a:ea typeface="Heiti SC Medium" pitchFamily="2" charset="-128"/>
              </a:rPr>
              <a:t>Ia</a:t>
            </a:r>
            <a:r>
              <a:rPr lang="zh-CN" altLang="en-US" sz="1800" b="1" dirty="0">
                <a:latin typeface="Heiti SC Medium" pitchFamily="2" charset="-128"/>
                <a:ea typeface="Heiti SC Medium" pitchFamily="2" charset="-128"/>
              </a:rPr>
              <a:t> </a:t>
            </a:r>
            <a:r>
              <a:rPr lang="en-US" altLang="zh-CN" sz="1800" b="1" dirty="0">
                <a:latin typeface="Heiti SC Medium" pitchFamily="2" charset="-128"/>
                <a:ea typeface="Heiti SC Medium" pitchFamily="2" charset="-128"/>
              </a:rPr>
              <a:t>SN</a:t>
            </a:r>
            <a:r>
              <a:rPr lang="zh-CN" altLang="en-US" sz="1800" b="1" dirty="0">
                <a:latin typeface="Heiti SC Medium" pitchFamily="2" charset="-128"/>
                <a:ea typeface="Heiti SC Medium" pitchFamily="2" charset="-128"/>
              </a:rPr>
              <a:t> </a:t>
            </a:r>
            <a:r>
              <a:rPr lang="en-US" altLang="zh-CN" sz="1800" b="1" dirty="0">
                <a:latin typeface="Heiti SC Medium" pitchFamily="2" charset="-128"/>
                <a:ea typeface="Heiti SC Medium" pitchFamily="2" charset="-128"/>
              </a:rPr>
              <a:t>(</a:t>
            </a:r>
            <a:r>
              <a:rPr lang="en-US" altLang="zh-CN" sz="1800" b="1" dirty="0" err="1">
                <a:latin typeface="Heiti SC Medium" pitchFamily="2" charset="-128"/>
                <a:ea typeface="Heiti SC Medium" pitchFamily="2" charset="-128"/>
              </a:rPr>
              <a:t>SNIa</a:t>
            </a:r>
            <a:r>
              <a:rPr lang="en-US" altLang="zh-CN" sz="1800" b="1" dirty="0">
                <a:latin typeface="Heiti SC Medium" pitchFamily="2" charset="-128"/>
                <a:ea typeface="Heiti SC Medium" pitchFamily="2" charset="-128"/>
              </a:rPr>
              <a:t>)</a:t>
            </a:r>
            <a:r>
              <a:rPr lang="zh-CN" altLang="en-US" sz="1800" b="1" dirty="0">
                <a:latin typeface="Heiti SC Medium" pitchFamily="2" charset="-128"/>
                <a:ea typeface="Heiti SC Medium" pitchFamily="2" charset="-128"/>
              </a:rPr>
              <a:t>：</a:t>
            </a:r>
            <a:r>
              <a:rPr lang="en-US" altLang="zh-CN" sz="1800" b="1" dirty="0">
                <a:latin typeface="Heiti SC Medium" pitchFamily="2" charset="-128"/>
                <a:ea typeface="Heiti SC Medium" pitchFamily="2" charset="-128"/>
              </a:rPr>
              <a:t>SN2014J</a:t>
            </a:r>
            <a:endParaRPr lang="en-US" altLang="zh-CN" sz="1800" b="1" dirty="0">
              <a:latin typeface="Heiti SC Medium" pitchFamily="2" charset="-128"/>
              <a:ea typeface="Heiti SC Medium" pitchFamily="2" charset="-128"/>
            </a:endParaRPr>
          </a:p>
          <a:p>
            <a:pPr marL="457200" lvl="1" indent="0">
              <a:buNone/>
            </a:pPr>
            <a:endParaRPr lang="en-US" altLang="zh-CN" sz="1800" dirty="0">
              <a:ea typeface="Heiti SC Medium" pitchFamily="2" charset="-128"/>
            </a:endParaRPr>
          </a:p>
          <a:p>
            <a:pPr marL="457200" lvl="1" indent="0">
              <a:buNone/>
            </a:pPr>
            <a:endParaRPr lang="en-US" altLang="zh-CN" sz="1800" dirty="0">
              <a:ea typeface="Heiti SC Medium" pitchFamily="2" charset="-128"/>
            </a:endParaRPr>
          </a:p>
          <a:p>
            <a:pPr marL="457200" lvl="1" indent="0">
              <a:buNone/>
            </a:pPr>
            <a:endParaRPr lang="en-US" altLang="zh-CN" sz="1800" dirty="0">
              <a:ea typeface="Heiti SC Medium" pitchFamily="2" charset="-128"/>
            </a:endParaRPr>
          </a:p>
          <a:p>
            <a:pPr marL="457200" lvl="1" indent="0">
              <a:buNone/>
            </a:pPr>
            <a:endParaRPr lang="en-US" altLang="zh-CN" sz="1600" dirty="0">
              <a:ea typeface="Heiti SC Medium" pitchFamily="2" charset="-128"/>
            </a:endParaRPr>
          </a:p>
          <a:p>
            <a:pPr marL="457200" lvl="1" indent="0">
              <a:buNone/>
            </a:pPr>
            <a:endParaRPr lang="en-US" altLang="zh-CN" sz="1600" dirty="0">
              <a:ea typeface="Heiti SC Medium" pitchFamily="2" charset="-128"/>
            </a:endParaRPr>
          </a:p>
          <a:p>
            <a:pPr marL="457200" lvl="1" indent="0">
              <a:buNone/>
            </a:pPr>
            <a:endParaRPr lang="en-US" altLang="zh-CN" sz="1600" dirty="0">
              <a:ea typeface="Heiti SC Medium" pitchFamily="2" charset="-128"/>
            </a:endParaRPr>
          </a:p>
          <a:p>
            <a:pPr marL="457200" lvl="1" indent="0">
              <a:buNone/>
            </a:pPr>
            <a:endParaRPr lang="en-US" altLang="zh-CN" sz="1600" dirty="0">
              <a:ea typeface="Heiti SC Medium" pitchFamily="2" charset="-128"/>
            </a:endParaRPr>
          </a:p>
          <a:p>
            <a:pPr marL="457200" lvl="1" indent="0">
              <a:buNone/>
            </a:pPr>
            <a:endParaRPr lang="en-US" altLang="zh-CN" sz="1600" dirty="0">
              <a:ea typeface="Heiti SC Medium" pitchFamily="2" charset="-128"/>
            </a:endParaRPr>
          </a:p>
          <a:p>
            <a:r>
              <a:rPr lang="en-US" altLang="zh-CN" sz="2400" b="1" dirty="0">
                <a:solidFill>
                  <a:srgbClr val="C00000"/>
                </a:solidFill>
              </a:rPr>
              <a:t>Problems</a:t>
            </a:r>
            <a:r>
              <a:rPr lang="zh-CN" altLang="en-US" sz="2400" b="1" dirty="0">
                <a:solidFill>
                  <a:srgbClr val="C00000"/>
                </a:solidFill>
              </a:rPr>
              <a:t>：</a:t>
            </a:r>
            <a:r>
              <a:rPr lang="en-US" altLang="zh-CN" sz="2400" b="1" dirty="0">
                <a:solidFill>
                  <a:srgbClr val="C00000"/>
                </a:solidFill>
              </a:rPr>
              <a:t>only two samples</a:t>
            </a:r>
            <a:r>
              <a:rPr lang="zh-CN" altLang="en-US" sz="2400" b="1" dirty="0">
                <a:solidFill>
                  <a:srgbClr val="C00000"/>
                </a:solidFill>
              </a:rPr>
              <a:t>，</a:t>
            </a:r>
            <a:r>
              <a:rPr lang="en-US" altLang="zh-CN" sz="2400" b="1" dirty="0">
                <a:solidFill>
                  <a:srgbClr val="C00000"/>
                </a:solidFill>
              </a:rPr>
              <a:t>large error bars</a:t>
            </a:r>
            <a:endParaRPr lang="en-US" altLang="zh-CN" sz="24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——SNs:  different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types,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 mass, metallicity of progenitor,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explosion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mechanisms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surrounding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environment will have different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light curve evolution.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4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514" y="3119120"/>
            <a:ext cx="3598646" cy="162613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749" y="1423641"/>
            <a:ext cx="1295143" cy="1264067"/>
          </a:xfrm>
          <a:prstGeom prst="rect">
            <a:avLst/>
          </a:prstGeom>
        </p:spPr>
      </p:pic>
      <p:grpSp>
        <p:nvGrpSpPr>
          <p:cNvPr id="2" name="Group 3"/>
          <p:cNvGrpSpPr/>
          <p:nvPr/>
        </p:nvGrpSpPr>
        <p:grpSpPr>
          <a:xfrm>
            <a:off x="7950176" y="564704"/>
            <a:ext cx="2100999" cy="2528577"/>
            <a:chOff x="3888513" y="1"/>
            <a:chExt cx="2740374" cy="4256761"/>
          </a:xfrm>
        </p:grpSpPr>
        <p:pic>
          <p:nvPicPr>
            <p:cNvPr id="13" name="Picture 4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88513" y="1"/>
              <a:ext cx="2740374" cy="4256761"/>
            </a:xfrm>
            <a:prstGeom prst="rect">
              <a:avLst/>
            </a:prstGeom>
          </p:spPr>
        </p:pic>
        <p:sp>
          <p:nvSpPr>
            <p:cNvPr id="14" name="TextBox 3"/>
            <p:cNvSpPr txBox="1">
              <a:spLocks noChangeArrowheads="1"/>
            </p:cNvSpPr>
            <p:nvPr/>
          </p:nvSpPr>
          <p:spPr bwMode="auto">
            <a:xfrm>
              <a:off x="4244835" y="1733748"/>
              <a:ext cx="1823356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  <a:cs typeface="MS PGothic" panose="020B060007020508020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9pPr>
            </a:lstStyle>
            <a:p>
              <a:pPr eaLnBrk="1" hangingPunct="1"/>
              <a:r>
                <a:rPr lang="en-US" sz="1050" dirty="0"/>
                <a:t>Matz et al. 1988</a:t>
              </a:r>
              <a:endParaRPr lang="en-US" sz="1050" dirty="0"/>
            </a:p>
          </p:txBody>
        </p:sp>
      </p:grpSp>
      <p:grpSp>
        <p:nvGrpSpPr>
          <p:cNvPr id="4" name="Group 8"/>
          <p:cNvGrpSpPr>
            <a:grpSpLocks noChangeAspect="1"/>
          </p:cNvGrpSpPr>
          <p:nvPr/>
        </p:nvGrpSpPr>
        <p:grpSpPr>
          <a:xfrm>
            <a:off x="10027612" y="989096"/>
            <a:ext cx="2117243" cy="1519076"/>
            <a:chOff x="7851372" y="1442409"/>
            <a:chExt cx="3930667" cy="2820167"/>
          </a:xfrm>
        </p:grpSpPr>
        <p:grpSp>
          <p:nvGrpSpPr>
            <p:cNvPr id="5" name="Group 9"/>
            <p:cNvGrpSpPr/>
            <p:nvPr/>
          </p:nvGrpSpPr>
          <p:grpSpPr bwMode="auto">
            <a:xfrm>
              <a:off x="7851372" y="1442409"/>
              <a:ext cx="3930667" cy="2820167"/>
              <a:chOff x="428625" y="3949705"/>
              <a:chExt cx="3930667" cy="2819402"/>
            </a:xfrm>
          </p:grpSpPr>
          <p:grpSp>
            <p:nvGrpSpPr>
              <p:cNvPr id="6" name="Group 3"/>
              <p:cNvGrpSpPr/>
              <p:nvPr/>
            </p:nvGrpSpPr>
            <p:grpSpPr bwMode="auto">
              <a:xfrm>
                <a:off x="428625" y="3949705"/>
                <a:ext cx="3930667" cy="2819402"/>
                <a:chOff x="428625" y="3919543"/>
                <a:chExt cx="3930667" cy="2819402"/>
              </a:xfrm>
            </p:grpSpPr>
            <p:grpSp>
              <p:nvGrpSpPr>
                <p:cNvPr id="10" name="Group 4"/>
                <p:cNvGrpSpPr/>
                <p:nvPr/>
              </p:nvGrpSpPr>
              <p:grpSpPr bwMode="auto">
                <a:xfrm>
                  <a:off x="428625" y="3919543"/>
                  <a:ext cx="3930667" cy="2819402"/>
                  <a:chOff x="429043" y="3919393"/>
                  <a:chExt cx="3930567" cy="2818933"/>
                </a:xfrm>
              </p:grpSpPr>
              <p:pic>
                <p:nvPicPr>
                  <p:cNvPr id="24" name="Picture 3" descr="F1.large.jpg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50204"/>
                  <a:stretch>
                    <a:fillRect/>
                  </a:stretch>
                </p:blipFill>
                <p:spPr bwMode="auto">
                  <a:xfrm>
                    <a:off x="429043" y="3919393"/>
                    <a:ext cx="3930567" cy="281893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25" name="TextBox 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67584" y="6086195"/>
                    <a:ext cx="2221270" cy="31857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Calibri" panose="020F0502020204030204" charset="0"/>
                        <a:ea typeface="MS PGothic" panose="020B0600070205080204" charset="-128"/>
                        <a:cs typeface="MS PGothic" panose="020B060007020508020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Calibri" panose="020F0502020204030204" charset="0"/>
                        <a:ea typeface="MS PGothic" panose="020B060007020508020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Calibri" panose="020F0502020204030204" charset="0"/>
                        <a:ea typeface="MS PGothic" panose="020B060007020508020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Calibri" panose="020F0502020204030204" charset="0"/>
                        <a:ea typeface="MS PGothic" panose="020B060007020508020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Calibri" panose="020F0502020204030204" charset="0"/>
                        <a:ea typeface="MS PGothic" panose="020B060007020508020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panose="020F0502020204030204" charset="0"/>
                        <a:ea typeface="MS PGothic" panose="020B060007020508020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panose="020F0502020204030204" charset="0"/>
                        <a:ea typeface="MS PGothic" panose="020B060007020508020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panose="020F0502020204030204" charset="0"/>
                        <a:ea typeface="MS PGothic" panose="020B060007020508020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panose="020F0502020204030204" charset="0"/>
                        <a:ea typeface="MS PGothic" panose="020B0600070205080204" charset="-128"/>
                      </a:defRPr>
                    </a:lvl9pPr>
                  </a:lstStyle>
                  <a:p>
                    <a:pPr eaLnBrk="1" hangingPunct="1"/>
                    <a:r>
                      <a:rPr lang="en-US" sz="1050" dirty="0"/>
                      <a:t>Diehl et al. 2014</a:t>
                    </a:r>
                    <a:endParaRPr lang="en-US" sz="1050" dirty="0"/>
                  </a:p>
                </p:txBody>
              </p:sp>
            </p:grpSp>
            <p:sp>
              <p:nvSpPr>
                <p:cNvPr id="23" name="Rectangle 14"/>
                <p:cNvSpPr/>
                <p:nvPr/>
              </p:nvSpPr>
              <p:spPr>
                <a:xfrm>
                  <a:off x="428625" y="3983026"/>
                  <a:ext cx="157163" cy="24917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aphicFrame>
            <p:nvGraphicFramePr>
              <p:cNvPr id="21" name="Object 92"/>
              <p:cNvGraphicFramePr>
                <a:graphicFrameLocks noChangeAspect="1"/>
              </p:cNvGraphicFramePr>
              <p:nvPr/>
            </p:nvGraphicFramePr>
            <p:xfrm>
              <a:off x="893253" y="4438963"/>
              <a:ext cx="1315347" cy="3030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25" name="Equation" r:id="rId5" imgW="1014730" imgH="228600" progId="">
                      <p:embed/>
                    </p:oleObj>
                  </mc:Choice>
                  <mc:Fallback>
                    <p:oleObj name="Equation" r:id="rId5" imgW="1014730" imgH="228600" progId="">
                      <p:embed/>
                      <p:pic>
                        <p:nvPicPr>
                          <p:cNvPr id="0" name="图片 1024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893253" y="4438963"/>
                            <a:ext cx="1315347" cy="303006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9" name="TextBox 10"/>
            <p:cNvSpPr txBox="1"/>
            <p:nvPr/>
          </p:nvSpPr>
          <p:spPr>
            <a:xfrm>
              <a:off x="8088412" y="1461789"/>
              <a:ext cx="2417762" cy="514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 err="1">
                  <a:solidFill>
                    <a:srgbClr val="FF0000"/>
                  </a:solidFill>
                </a:rPr>
                <a:t>SNIa</a:t>
              </a:r>
              <a:r>
                <a:rPr lang="en-US" altLang="zh-CN" sz="1200" b="1" dirty="0">
                  <a:solidFill>
                    <a:srgbClr val="FF0000"/>
                  </a:solidFill>
                </a:rPr>
                <a:t>:</a:t>
              </a:r>
              <a:r>
                <a:rPr lang="zh-CN" altLang="en-US" sz="1200" b="1" dirty="0">
                  <a:solidFill>
                    <a:srgbClr val="FF0000"/>
                  </a:solidFill>
                </a:rPr>
                <a:t> </a:t>
              </a:r>
              <a:r>
                <a:rPr lang="en-US" altLang="zh-CN" sz="1200" b="1" dirty="0">
                  <a:solidFill>
                    <a:srgbClr val="FF0000"/>
                  </a:solidFill>
                </a:rPr>
                <a:t>SN2014J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6" name="TextBox 10"/>
          <p:cNvSpPr txBox="1"/>
          <p:nvPr/>
        </p:nvSpPr>
        <p:spPr>
          <a:xfrm>
            <a:off x="8349514" y="2754713"/>
            <a:ext cx="13023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rgbClr val="FF0000"/>
                </a:solidFill>
              </a:rPr>
              <a:t>CCSN:</a:t>
            </a:r>
            <a:r>
              <a:rPr lang="zh-CN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zh-CN" sz="1200" b="1" dirty="0">
                <a:solidFill>
                  <a:srgbClr val="FF0000"/>
                </a:solidFill>
              </a:rPr>
              <a:t>SN1987A</a:t>
            </a:r>
            <a:endParaRPr lang="en-US" sz="1200" b="1" dirty="0">
              <a:solidFill>
                <a:srgbClr val="FF0000"/>
              </a:solidFill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047" y="1413380"/>
            <a:ext cx="1295143" cy="1274328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682" y="4701776"/>
            <a:ext cx="3988830" cy="2000852"/>
          </a:xfrm>
          <a:prstGeom prst="rect">
            <a:avLst/>
          </a:prstGeom>
        </p:spPr>
      </p:pic>
      <p:sp>
        <p:nvSpPr>
          <p:cNvPr id="37" name="文本框 36"/>
          <p:cNvSpPr txBox="1"/>
          <p:nvPr/>
        </p:nvSpPr>
        <p:spPr>
          <a:xfrm>
            <a:off x="8473678" y="4783055"/>
            <a:ext cx="15400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 err="1">
                <a:solidFill>
                  <a:srgbClr val="FF0000"/>
                </a:solidFill>
              </a:rPr>
              <a:t>SNIa</a:t>
            </a:r>
            <a:r>
              <a:rPr lang="en-US" altLang="zh-CN" sz="1400" b="1" dirty="0">
                <a:solidFill>
                  <a:srgbClr val="FF0000"/>
                </a:solidFill>
              </a:rPr>
              <a:t>:</a:t>
            </a:r>
            <a:r>
              <a:rPr lang="zh-CN" altLang="en-US" sz="1400" b="1" dirty="0">
                <a:solidFill>
                  <a:srgbClr val="FF0000"/>
                </a:solidFill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</a:rPr>
              <a:t>SN2014J</a:t>
            </a:r>
            <a:endParaRPr lang="en-US" altLang="zh-CN" sz="1400" b="1" dirty="0">
              <a:solidFill>
                <a:srgbClr val="FF0000"/>
              </a:solidFill>
            </a:endParaRPr>
          </a:p>
        </p:txBody>
      </p:sp>
      <p:sp>
        <p:nvSpPr>
          <p:cNvPr id="39" name="灯片编号占位符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ED944-EA69-4D42-A565-DF758DFC0013}" type="slidenum">
              <a:rPr lang="zh-CN" altLang="en-US" smtClean="0"/>
            </a:fld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525328" y="2045992"/>
            <a:ext cx="4755010" cy="1162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baseline="30000" dirty="0">
                <a:solidFill>
                  <a:srgbClr val="0000FF"/>
                </a:solidFill>
              </a:rPr>
              <a:t>56</a:t>
            </a:r>
            <a:r>
              <a:rPr lang="en-US" altLang="zh-CN" sz="1600" b="1" dirty="0">
                <a:solidFill>
                  <a:srgbClr val="0000FF"/>
                </a:solidFill>
              </a:rPr>
              <a:t>Ni decay chains power the light curves of SN</a:t>
            </a:r>
            <a:r>
              <a:rPr lang="zh-CN" altLang="en-US" sz="1600" b="1" dirty="0">
                <a:solidFill>
                  <a:srgbClr val="0000FF"/>
                </a:solidFill>
              </a:rPr>
              <a:t> </a:t>
            </a:r>
            <a:r>
              <a:rPr lang="en-US" altLang="zh-CN" sz="1600" b="1" dirty="0">
                <a:solidFill>
                  <a:srgbClr val="0000FF"/>
                </a:solidFill>
                <a:sym typeface="Wingdings" panose="05000000000000000000" pitchFamily="2" charset="2"/>
              </a:rPr>
              <a:t></a:t>
            </a:r>
            <a:endParaRPr lang="en-US" altLang="zh-CN" sz="1600" b="1" dirty="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600" b="1" baseline="30000" dirty="0">
                <a:solidFill>
                  <a:srgbClr val="0000FF"/>
                </a:solidFill>
              </a:rPr>
              <a:t>56</a:t>
            </a:r>
            <a:r>
              <a:rPr lang="en-US" altLang="zh-CN" sz="1600" b="1" dirty="0">
                <a:solidFill>
                  <a:srgbClr val="0000FF"/>
                </a:solidFill>
              </a:rPr>
              <a:t>Ni mass and distribution determines the</a:t>
            </a:r>
            <a:r>
              <a:rPr lang="zh-CN" altLang="en-US" sz="1600" b="1" dirty="0">
                <a:solidFill>
                  <a:srgbClr val="0000FF"/>
                </a:solidFill>
              </a:rPr>
              <a:t> </a:t>
            </a:r>
            <a:r>
              <a:rPr lang="en-US" altLang="zh-CN" sz="1600" b="1" dirty="0">
                <a:solidFill>
                  <a:srgbClr val="0000FF"/>
                </a:solidFill>
              </a:rPr>
              <a:t>light</a:t>
            </a:r>
            <a:r>
              <a:rPr lang="zh-CN" altLang="en-US" sz="1600" b="1" dirty="0">
                <a:solidFill>
                  <a:srgbClr val="0000FF"/>
                </a:solidFill>
              </a:rPr>
              <a:t> </a:t>
            </a:r>
            <a:r>
              <a:rPr lang="en-US" altLang="zh-CN" sz="1600" b="1" dirty="0">
                <a:solidFill>
                  <a:srgbClr val="0000FF"/>
                </a:solidFill>
              </a:rPr>
              <a:t>curve features</a:t>
            </a:r>
            <a:endParaRPr lang="en-US" altLang="zh-CN" sz="1600" b="1" dirty="0">
              <a:solidFill>
                <a:srgbClr val="0000FF"/>
              </a:solidFill>
            </a:endParaRPr>
          </a:p>
        </p:txBody>
      </p:sp>
      <p:sp>
        <p:nvSpPr>
          <p:cNvPr id="28" name="标题 1"/>
          <p:cNvSpPr>
            <a:spLocks noGrp="1"/>
          </p:cNvSpPr>
          <p:nvPr>
            <p:ph type="title"/>
          </p:nvPr>
        </p:nvSpPr>
        <p:spPr>
          <a:xfrm>
            <a:off x="564176" y="26900"/>
            <a:ext cx="10515600" cy="888683"/>
          </a:xfrm>
        </p:spPr>
        <p:txBody>
          <a:bodyPr>
            <a:normAutofit/>
          </a:bodyPr>
          <a:lstStyle/>
          <a:p>
            <a:r>
              <a:rPr lang="en-US" altLang="zh-CN" b="1" i="1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Supernova Explosion Mechanisms</a:t>
            </a:r>
            <a:endParaRPr lang="zh-CN" altLang="en-US" b="1" i="1" dirty="0">
              <a:solidFill>
                <a:srgbClr val="0000FF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grpSp>
        <p:nvGrpSpPr>
          <p:cNvPr id="12" name="Group 9"/>
          <p:cNvGrpSpPr/>
          <p:nvPr/>
        </p:nvGrpSpPr>
        <p:grpSpPr>
          <a:xfrm>
            <a:off x="5201165" y="3031712"/>
            <a:ext cx="2669764" cy="888683"/>
            <a:chOff x="4939996" y="2443249"/>
            <a:chExt cx="2879323" cy="106201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9996" y="2443249"/>
              <a:ext cx="2879323" cy="106201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4939996" y="3258355"/>
              <a:ext cx="1666866" cy="2469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文本框 31"/>
          <p:cNvSpPr txBox="1"/>
          <p:nvPr/>
        </p:nvSpPr>
        <p:spPr>
          <a:xfrm>
            <a:off x="719678" y="2653542"/>
            <a:ext cx="7479273" cy="3776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MeVGRO</a:t>
            </a:r>
            <a:r>
              <a:rPr lang="zh-CN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Goals</a:t>
            </a:r>
            <a:r>
              <a:rPr lang="zh-CN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en-US" altLang="zh-CN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SNIa</a:t>
            </a: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MeVGRO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find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SNIa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dusty starburst galaxies;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~1-2 </a:t>
            </a:r>
            <a:r>
              <a:rPr lang="en-US" altLang="zh-C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SNIa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/year out to a distance of 30 </a:t>
            </a:r>
            <a:r>
              <a:rPr lang="en-US" altLang="zh-C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Mpc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(~10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gamma-ray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SNIa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samples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years); precisely measure </a:t>
            </a:r>
            <a:r>
              <a:rPr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 mass for nearby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SNIa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 critical to determine optical light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curve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standard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candle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cosmology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zh-CN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CCSN:</a:t>
            </a:r>
            <a:r>
              <a:rPr lang="zh-CN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lines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detections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nearby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galaxies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</a:t>
            </a:r>
            <a:r>
              <a:rPr lang="zh-CN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</a:t>
            </a:r>
            <a:r>
              <a:rPr lang="zh-CN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remnants:</a:t>
            </a:r>
            <a:r>
              <a:rPr lang="zh-CN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detections,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search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unknow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SNRs</a:t>
            </a:r>
            <a:endParaRPr lang="en-US" altLang="zh-CN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701187" y="767192"/>
            <a:ext cx="7616285" cy="1929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2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The</a:t>
            </a:r>
            <a:r>
              <a:rPr lang="zh-CN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2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unique</a:t>
            </a:r>
            <a:r>
              <a:rPr lang="zh-CN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2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advantage</a:t>
            </a:r>
            <a:r>
              <a:rPr lang="zh-CN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2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of</a:t>
            </a:r>
            <a:r>
              <a:rPr lang="zh-CN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MeV</a:t>
            </a:r>
            <a:r>
              <a:rPr lang="zh-CN" altLang="en-US" sz="2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gamma</a:t>
            </a:r>
            <a:r>
              <a:rPr lang="zh-CN" altLang="en-US" sz="2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rays</a:t>
            </a:r>
            <a:r>
              <a:rPr lang="zh-CN" altLang="en-US" sz="2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endParaRPr lang="en-US" altLang="zh-CN" sz="22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Directly</a:t>
            </a: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detect</a:t>
            </a: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the</a:t>
            </a: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nuclear</a:t>
            </a: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lines</a:t>
            </a: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from</a:t>
            </a: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the</a:t>
            </a: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decays</a:t>
            </a: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of</a:t>
            </a: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radioisotopes</a:t>
            </a: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baseline="30000" dirty="0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56</a:t>
            </a:r>
            <a:r>
              <a:rPr lang="en-US" altLang="zh-CN" sz="2000" b="1" dirty="0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Ni</a:t>
            </a:r>
            <a:r>
              <a:rPr lang="zh-CN" altLang="en-US" sz="2000" b="1" dirty="0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en-US" altLang="zh-CN" sz="2000" b="1" baseline="30000" dirty="0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56</a:t>
            </a:r>
            <a:r>
              <a:rPr lang="en-US" altLang="zh-CN" sz="2000" b="1" dirty="0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Co</a:t>
            </a:r>
            <a:r>
              <a:rPr lang="zh-CN" altLang="en-US" sz="2000" b="1" dirty="0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en-US" altLang="zh-CN" sz="2000" b="1" baseline="30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44</a:t>
            </a:r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Ti</a:t>
            </a: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especially</a:t>
            </a:r>
            <a:r>
              <a:rPr lang="zh-CN" altLang="en-US" sz="2000" b="1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at</a:t>
            </a:r>
            <a:r>
              <a:rPr lang="zh-CN" altLang="en-US" sz="2000" b="1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early</a:t>
            </a:r>
            <a:r>
              <a:rPr lang="zh-CN" altLang="en-US" sz="2000" b="1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time,</a:t>
            </a:r>
            <a:r>
              <a:rPr lang="zh-CN" altLang="en-US" sz="2000" b="1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to</a:t>
            </a:r>
            <a:r>
              <a:rPr lang="zh-CN" altLang="en-US" sz="2000" b="1" dirty="0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constrain</a:t>
            </a:r>
            <a:r>
              <a:rPr lang="zh-CN" altLang="en-US" sz="2000" b="1" dirty="0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the</a:t>
            </a:r>
            <a:r>
              <a:rPr lang="zh-CN" altLang="en-US" sz="2000" b="1" dirty="0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progenitors</a:t>
            </a:r>
            <a:r>
              <a:rPr lang="zh-CN" altLang="en-US" sz="2000" b="1" dirty="0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an</a:t>
            </a:r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</a:t>
            </a: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explosion</a:t>
            </a: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models</a:t>
            </a: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of</a:t>
            </a: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SN</a:t>
            </a:r>
            <a:endParaRPr lang="zh-CN" altLang="en-US" sz="2000" b="1" dirty="0">
              <a:effectLst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4" name="图片 3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317473" y="535773"/>
            <a:ext cx="3593274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extBox 2"/>
          <p:cNvSpPr txBox="1">
            <a:spLocks noChangeArrowheads="1"/>
          </p:cNvSpPr>
          <p:nvPr/>
        </p:nvSpPr>
        <p:spPr bwMode="auto">
          <a:xfrm>
            <a:off x="9437549" y="1997318"/>
            <a:ext cx="1408356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  <a:cs typeface="MS PGothic" panose="020B060007020508020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 eaLnBrk="1" hangingPunct="1"/>
            <a:r>
              <a:rPr lang="en-US" altLang="zh-CN" sz="1400" b="1" dirty="0">
                <a:solidFill>
                  <a:srgbClr val="FF0000"/>
                </a:solidFill>
              </a:rPr>
              <a:t>PRELIMINARY</a:t>
            </a:r>
            <a:endParaRPr lang="en-US" altLang="zh-CN" sz="1400" b="1" dirty="0">
              <a:solidFill>
                <a:srgbClr val="FF0000"/>
              </a:solidFill>
            </a:endParaRPr>
          </a:p>
        </p:txBody>
      </p:sp>
      <p:grpSp>
        <p:nvGrpSpPr>
          <p:cNvPr id="2" name="Group 6"/>
          <p:cNvGrpSpPr>
            <a:grpSpLocks noChangeAspect="1"/>
          </p:cNvGrpSpPr>
          <p:nvPr/>
        </p:nvGrpSpPr>
        <p:grpSpPr>
          <a:xfrm>
            <a:off x="7947167" y="3478894"/>
            <a:ext cx="4389121" cy="3291840"/>
            <a:chOff x="4806949" y="94889"/>
            <a:chExt cx="7607301" cy="5705475"/>
          </a:xfrm>
        </p:grpSpPr>
        <p:grpSp>
          <p:nvGrpSpPr>
            <p:cNvPr id="3" name="Group 7"/>
            <p:cNvGrpSpPr/>
            <p:nvPr/>
          </p:nvGrpSpPr>
          <p:grpSpPr>
            <a:xfrm>
              <a:off x="4806949" y="94889"/>
              <a:ext cx="7607301" cy="5705475"/>
              <a:chOff x="1182688" y="1005260"/>
              <a:chExt cx="7607301" cy="5705475"/>
            </a:xfrm>
          </p:grpSpPr>
          <p:grpSp>
            <p:nvGrpSpPr>
              <p:cNvPr id="4" name="Group 9"/>
              <p:cNvGrpSpPr/>
              <p:nvPr/>
            </p:nvGrpSpPr>
            <p:grpSpPr>
              <a:xfrm>
                <a:off x="1182688" y="1005260"/>
                <a:ext cx="7607301" cy="5705475"/>
                <a:chOff x="1182688" y="1215328"/>
                <a:chExt cx="7607301" cy="5705475"/>
              </a:xfrm>
            </p:grpSpPr>
            <p:pic>
              <p:nvPicPr>
                <p:cNvPr id="42" name="Picture 9" descr="N_SN_3.pdf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82688" y="1215328"/>
                  <a:ext cx="7607301" cy="57054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grpSp>
              <p:nvGrpSpPr>
                <p:cNvPr id="5" name="Group 13"/>
                <p:cNvGrpSpPr/>
                <p:nvPr/>
              </p:nvGrpSpPr>
              <p:grpSpPr bwMode="auto">
                <a:xfrm>
                  <a:off x="5769021" y="1743073"/>
                  <a:ext cx="1239614" cy="4616450"/>
                  <a:chOff x="3164127" y="1270000"/>
                  <a:chExt cx="1239888" cy="4616824"/>
                </a:xfrm>
              </p:grpSpPr>
              <p:cxnSp>
                <p:nvCxnSpPr>
                  <p:cNvPr id="44" name="Straight Connector 14"/>
                  <p:cNvCxnSpPr/>
                  <p:nvPr/>
                </p:nvCxnSpPr>
                <p:spPr>
                  <a:xfrm flipH="1">
                    <a:off x="4389725" y="1270000"/>
                    <a:ext cx="14290" cy="4616824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5" name="Right Arrow 15"/>
                  <p:cNvSpPr/>
                  <p:nvPr/>
                </p:nvSpPr>
                <p:spPr>
                  <a:xfrm flipH="1">
                    <a:off x="3164127" y="2893878"/>
                    <a:ext cx="1239888" cy="347876"/>
                  </a:xfrm>
                  <a:prstGeom prst="rightArrow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r>
                      <a:rPr lang="en-US" sz="900" b="1" dirty="0">
                        <a:solidFill>
                          <a:schemeClr val="bg1"/>
                        </a:solidFill>
                      </a:rPr>
                      <a:t>MeVGRO</a:t>
                    </a:r>
                    <a:endParaRPr lang="en-US" sz="900" b="1" dirty="0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  <p:sp>
            <p:nvSpPr>
              <p:cNvPr id="40" name="Oval Callout 10"/>
              <p:cNvSpPr/>
              <p:nvPr/>
            </p:nvSpPr>
            <p:spPr>
              <a:xfrm>
                <a:off x="2392638" y="3702119"/>
                <a:ext cx="3115743" cy="539750"/>
              </a:xfrm>
              <a:prstGeom prst="wedgeEllipseCallout">
                <a:avLst>
                  <a:gd name="adj1" fmla="val -42514"/>
                  <a:gd name="adj2" fmla="val 118320"/>
                </a:avLst>
              </a:prstGeom>
              <a:gradFill flip="none"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  <a:alpha val="2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  <a:alpha val="2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>
                    <a:solidFill>
                      <a:schemeClr val="tx1"/>
                    </a:solidFill>
                  </a:rPr>
                  <a:t>~ </a:t>
                </a:r>
                <a:r>
                  <a:rPr lang="en-US" altLang="zh-CN" sz="1200" dirty="0">
                    <a:solidFill>
                      <a:schemeClr val="tx1"/>
                    </a:solidFill>
                  </a:rPr>
                  <a:t>1-</a:t>
                </a:r>
                <a:r>
                  <a:rPr lang="en-US" sz="1200" dirty="0">
                    <a:solidFill>
                      <a:schemeClr val="tx1"/>
                    </a:solidFill>
                  </a:rPr>
                  <a:t>2 events/</a:t>
                </a:r>
                <a:r>
                  <a:rPr lang="en-US" sz="1200" dirty="0" err="1">
                    <a:solidFill>
                      <a:schemeClr val="tx1"/>
                    </a:solidFill>
                  </a:rPr>
                  <a:t>yr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TextBox 2"/>
              <p:cNvSpPr txBox="1">
                <a:spLocks noChangeArrowheads="1"/>
              </p:cNvSpPr>
              <p:nvPr/>
            </p:nvSpPr>
            <p:spPr bwMode="auto">
              <a:xfrm>
                <a:off x="2035258" y="1468384"/>
                <a:ext cx="2416174" cy="5334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charset="-128"/>
                    <a:cs typeface="MS PGothic" panose="020B060007020508020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charset="-128"/>
                  </a:defRPr>
                </a:lvl9pPr>
              </a:lstStyle>
              <a:p>
                <a:pPr eaLnBrk="1" hangingPunct="1"/>
                <a:r>
                  <a:rPr lang="en-US" altLang="zh-CN" sz="1400" b="1" dirty="0">
                    <a:solidFill>
                      <a:srgbClr val="FF0000"/>
                    </a:solidFill>
                  </a:rPr>
                  <a:t>PRELIMINARY</a:t>
                </a:r>
                <a:endParaRPr lang="en-US" altLang="zh-CN" sz="1400" b="1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38" name="Straight Connector 8"/>
            <p:cNvCxnSpPr/>
            <p:nvPr/>
          </p:nvCxnSpPr>
          <p:spPr>
            <a:xfrm flipH="1">
              <a:off x="5687508" y="3749150"/>
              <a:ext cx="4945389" cy="0"/>
            </a:xfrm>
            <a:prstGeom prst="line">
              <a:avLst/>
            </a:prstGeom>
            <a:ln w="3175" cmpd="sng">
              <a:prstDash val="dot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灯片编号占位符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ED944-EA69-4D42-A565-DF758DFC0013}" type="slidenum">
              <a:rPr lang="zh-CN" altLang="en-US" smtClean="0"/>
            </a:fld>
            <a:endParaRPr lang="zh-CN" altLang="en-US"/>
          </a:p>
        </p:txBody>
      </p:sp>
      <p:sp>
        <p:nvSpPr>
          <p:cNvPr id="21" name="标题 1"/>
          <p:cNvSpPr>
            <a:spLocks noGrp="1"/>
          </p:cNvSpPr>
          <p:nvPr>
            <p:ph type="title"/>
          </p:nvPr>
        </p:nvSpPr>
        <p:spPr>
          <a:xfrm>
            <a:off x="564176" y="117053"/>
            <a:ext cx="10515600" cy="888683"/>
          </a:xfrm>
        </p:spPr>
        <p:txBody>
          <a:bodyPr>
            <a:normAutofit/>
          </a:bodyPr>
          <a:lstStyle/>
          <a:p>
            <a:r>
              <a:rPr lang="en-US" altLang="zh-CN" b="1" i="1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Supernova Explosion Mechanisms</a:t>
            </a:r>
            <a:endParaRPr lang="zh-CN" altLang="en-US" b="1" i="1" dirty="0">
              <a:solidFill>
                <a:srgbClr val="0000FF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灯片编号占位符 5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ED944-EA69-4D42-A565-DF758DFC0013}" type="slidenum">
              <a:rPr lang="zh-CN" altLang="en-US" smtClean="0"/>
            </a:fld>
            <a:endParaRPr lang="zh-CN" altLang="en-US"/>
          </a:p>
        </p:txBody>
      </p:sp>
      <p:grpSp>
        <p:nvGrpSpPr>
          <p:cNvPr id="2" name="Group 53"/>
          <p:cNvGrpSpPr/>
          <p:nvPr/>
        </p:nvGrpSpPr>
        <p:grpSpPr>
          <a:xfrm>
            <a:off x="4097631" y="823781"/>
            <a:ext cx="8230672" cy="5823627"/>
            <a:chOff x="120193" y="954205"/>
            <a:chExt cx="8230672" cy="5823627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20193" y="1291432"/>
              <a:ext cx="8096865" cy="5486400"/>
            </a:xfrm>
            <a:prstGeom prst="rect">
              <a:avLst/>
            </a:prstGeom>
          </p:spPr>
        </p:pic>
        <p:sp>
          <p:nvSpPr>
            <p:cNvPr id="56" name="Rectangular Callout 55"/>
            <p:cNvSpPr/>
            <p:nvPr/>
          </p:nvSpPr>
          <p:spPr>
            <a:xfrm>
              <a:off x="687725" y="4618301"/>
              <a:ext cx="608635" cy="347240"/>
            </a:xfrm>
            <a:prstGeom prst="wedgeRectCallout">
              <a:avLst>
                <a:gd name="adj1" fmla="val 86502"/>
                <a:gd name="adj2" fmla="val 165833"/>
              </a:avLst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accent2"/>
                  </a:solidFill>
                </a:rPr>
                <a:t>iron group</a:t>
              </a:r>
              <a:endParaRPr lang="en-US" sz="1200" dirty="0">
                <a:solidFill>
                  <a:schemeClr val="accent2"/>
                </a:solidFill>
              </a:endParaRPr>
            </a:p>
          </p:txBody>
        </p:sp>
        <p:sp>
          <p:nvSpPr>
            <p:cNvPr id="57" name="Rectangular Callout 56"/>
            <p:cNvSpPr/>
            <p:nvPr/>
          </p:nvSpPr>
          <p:spPr>
            <a:xfrm>
              <a:off x="2450159" y="3316996"/>
              <a:ext cx="896849" cy="347240"/>
            </a:xfrm>
            <a:prstGeom prst="wedgeRectCallout">
              <a:avLst>
                <a:gd name="adj1" fmla="val 126820"/>
                <a:gd name="adj2" fmla="val 89167"/>
              </a:avLst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accent2"/>
                  </a:solidFill>
                </a:rPr>
                <a:t>europium</a:t>
              </a:r>
              <a:endParaRPr lang="en-US" sz="1200" dirty="0">
                <a:solidFill>
                  <a:schemeClr val="accent2"/>
                </a:solidFill>
              </a:endParaRPr>
            </a:p>
          </p:txBody>
        </p:sp>
        <p:sp>
          <p:nvSpPr>
            <p:cNvPr id="58" name="Rectangular Callout 57"/>
            <p:cNvSpPr/>
            <p:nvPr/>
          </p:nvSpPr>
          <p:spPr>
            <a:xfrm>
              <a:off x="4137488" y="2181972"/>
              <a:ext cx="1114061" cy="347240"/>
            </a:xfrm>
            <a:prstGeom prst="wedgeRectCallout">
              <a:avLst>
                <a:gd name="adj1" fmla="val 66233"/>
                <a:gd name="adj2" fmla="val 231667"/>
              </a:avLst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>
                  <a:solidFill>
                    <a:schemeClr val="accent2"/>
                  </a:solidFill>
                </a:rPr>
                <a:t>gold,platinum</a:t>
              </a:r>
              <a:endParaRPr lang="en-US" sz="1200" dirty="0">
                <a:solidFill>
                  <a:schemeClr val="accent2"/>
                </a:solidFill>
              </a:endParaRPr>
            </a:p>
          </p:txBody>
        </p:sp>
        <p:sp>
          <p:nvSpPr>
            <p:cNvPr id="59" name="Rectangular Callout 58"/>
            <p:cNvSpPr/>
            <p:nvPr/>
          </p:nvSpPr>
          <p:spPr>
            <a:xfrm>
              <a:off x="5226149" y="1569676"/>
              <a:ext cx="1340675" cy="347240"/>
            </a:xfrm>
            <a:prstGeom prst="wedgeRectCallout">
              <a:avLst>
                <a:gd name="adj1" fmla="val 55313"/>
                <a:gd name="adj2" fmla="val 203379"/>
              </a:avLst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accent2"/>
                  </a:solidFill>
                </a:rPr>
                <a:t>uranium, thorium</a:t>
              </a:r>
              <a:endParaRPr lang="en-US" sz="1200" dirty="0">
                <a:solidFill>
                  <a:schemeClr val="accent2"/>
                </a:solidFill>
              </a:endParaRPr>
            </a:p>
          </p:txBody>
        </p:sp>
        <p:cxnSp>
          <p:nvCxnSpPr>
            <p:cNvPr id="60" name="Straight Connector 59"/>
            <p:cNvCxnSpPr/>
            <p:nvPr/>
          </p:nvCxnSpPr>
          <p:spPr>
            <a:xfrm flipV="1">
              <a:off x="2413018" y="5345925"/>
              <a:ext cx="0" cy="117326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60"/>
            <p:cNvGrpSpPr/>
            <p:nvPr/>
          </p:nvGrpSpPr>
          <p:grpSpPr>
            <a:xfrm>
              <a:off x="254000" y="2590401"/>
              <a:ext cx="2196159" cy="3882616"/>
              <a:chOff x="254000" y="2590401"/>
              <a:chExt cx="2196159" cy="3882616"/>
            </a:xfrm>
          </p:grpSpPr>
          <p:cxnSp>
            <p:nvCxnSpPr>
              <p:cNvPr id="85" name="Straight Arrow Connector 84"/>
              <p:cNvCxnSpPr/>
              <p:nvPr/>
            </p:nvCxnSpPr>
            <p:spPr>
              <a:xfrm flipV="1">
                <a:off x="254000" y="4361368"/>
                <a:ext cx="2178070" cy="2111649"/>
              </a:xfrm>
              <a:prstGeom prst="straightConnector1">
                <a:avLst/>
              </a:prstGeom>
              <a:ln w="3175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TextBox 85"/>
              <p:cNvSpPr txBox="1"/>
              <p:nvPr/>
            </p:nvSpPr>
            <p:spPr>
              <a:xfrm>
                <a:off x="1269541" y="4297457"/>
                <a:ext cx="118061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FFC000"/>
                    </a:solidFill>
                  </a:rPr>
                  <a:t>p process</a:t>
                </a:r>
                <a:endParaRPr lang="en-US" sz="1600" dirty="0">
                  <a:solidFill>
                    <a:srgbClr val="FFC000"/>
                  </a:solidFill>
                </a:endParaRPr>
              </a:p>
            </p:txBody>
          </p:sp>
          <p:grpSp>
            <p:nvGrpSpPr>
              <p:cNvPr id="4" name="Group 86"/>
              <p:cNvGrpSpPr/>
              <p:nvPr/>
            </p:nvGrpSpPr>
            <p:grpSpPr>
              <a:xfrm>
                <a:off x="419375" y="2590401"/>
                <a:ext cx="1625325" cy="1718811"/>
                <a:chOff x="419375" y="2590401"/>
                <a:chExt cx="1625325" cy="1718811"/>
              </a:xfrm>
            </p:grpSpPr>
            <p:grpSp>
              <p:nvGrpSpPr>
                <p:cNvPr id="5" name="Group 87"/>
                <p:cNvGrpSpPr/>
                <p:nvPr/>
              </p:nvGrpSpPr>
              <p:grpSpPr>
                <a:xfrm>
                  <a:off x="504752" y="2590401"/>
                  <a:ext cx="1392512" cy="1701130"/>
                  <a:chOff x="492052" y="2590401"/>
                  <a:chExt cx="1392512" cy="1701130"/>
                </a:xfrm>
              </p:grpSpPr>
              <p:pic>
                <p:nvPicPr>
                  <p:cNvPr id="90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92052" y="2919931"/>
                    <a:ext cx="1371600" cy="13716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91" name="TextBox 90"/>
                  <p:cNvSpPr txBox="1"/>
                  <p:nvPr/>
                </p:nvSpPr>
                <p:spPr>
                  <a:xfrm>
                    <a:off x="654518" y="2590401"/>
                    <a:ext cx="1230046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dirty="0">
                        <a:solidFill>
                          <a:srgbClr val="FFC000"/>
                        </a:solidFill>
                      </a:rPr>
                      <a:t>supernovae</a:t>
                    </a:r>
                    <a:endParaRPr lang="en-US" sz="1600" dirty="0">
                      <a:solidFill>
                        <a:srgbClr val="FFC000"/>
                      </a:solidFill>
                    </a:endParaRPr>
                  </a:p>
                </p:txBody>
              </p:sp>
            </p:grpSp>
            <p:sp>
              <p:nvSpPr>
                <p:cNvPr id="89" name="Rectangle 88"/>
                <p:cNvSpPr/>
                <p:nvPr/>
              </p:nvSpPr>
              <p:spPr>
                <a:xfrm>
                  <a:off x="419375" y="4124546"/>
                  <a:ext cx="1625325" cy="18466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600" dirty="0">
                      <a:solidFill>
                        <a:schemeClr val="bg1"/>
                      </a:solidFill>
                    </a:rPr>
                    <a:t>Credit: NASA/ESA/JHU/</a:t>
                  </a:r>
                  <a:r>
                    <a:rPr lang="en-US" sz="600" dirty="0" err="1">
                      <a:solidFill>
                        <a:schemeClr val="bg1"/>
                      </a:solidFill>
                    </a:rPr>
                    <a:t>R.Sankrit</a:t>
                  </a:r>
                  <a:r>
                    <a:rPr lang="en-US" sz="600" dirty="0">
                      <a:solidFill>
                        <a:schemeClr val="bg1"/>
                      </a:solidFill>
                    </a:rPr>
                    <a:t> &amp; </a:t>
                  </a:r>
                  <a:r>
                    <a:rPr lang="en-US" sz="600" dirty="0" err="1">
                      <a:solidFill>
                        <a:schemeClr val="bg1"/>
                      </a:solidFill>
                    </a:rPr>
                    <a:t>W.Blair</a:t>
                  </a:r>
                  <a:endParaRPr lang="en-US" sz="6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oup 61"/>
            <p:cNvGrpSpPr/>
            <p:nvPr/>
          </p:nvGrpSpPr>
          <p:grpSpPr>
            <a:xfrm>
              <a:off x="1493134" y="954205"/>
              <a:ext cx="4104306" cy="4705815"/>
              <a:chOff x="1493134" y="954205"/>
              <a:chExt cx="4104306" cy="4705815"/>
            </a:xfrm>
          </p:grpSpPr>
          <p:cxnSp>
            <p:nvCxnSpPr>
              <p:cNvPr id="78" name="Straight Arrow Connector 77"/>
              <p:cNvCxnSpPr/>
              <p:nvPr/>
            </p:nvCxnSpPr>
            <p:spPr>
              <a:xfrm flipV="1">
                <a:off x="1493134" y="2973843"/>
                <a:ext cx="4074289" cy="2686177"/>
              </a:xfrm>
              <a:prstGeom prst="straightConnector1">
                <a:avLst/>
              </a:prstGeom>
              <a:ln w="31750">
                <a:solidFill>
                  <a:srgbClr val="DC30D7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TextBox 78"/>
              <p:cNvSpPr txBox="1"/>
              <p:nvPr/>
            </p:nvSpPr>
            <p:spPr>
              <a:xfrm>
                <a:off x="4416822" y="3622759"/>
                <a:ext cx="118061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DC30D7"/>
                    </a:solidFill>
                  </a:rPr>
                  <a:t>s process</a:t>
                </a:r>
                <a:endParaRPr lang="en-US" sz="1600" dirty="0">
                  <a:solidFill>
                    <a:srgbClr val="DC30D7"/>
                  </a:solidFill>
                </a:endParaRPr>
              </a:p>
            </p:txBody>
          </p:sp>
          <p:grpSp>
            <p:nvGrpSpPr>
              <p:cNvPr id="7" name="Group 79"/>
              <p:cNvGrpSpPr/>
              <p:nvPr/>
            </p:nvGrpSpPr>
            <p:grpSpPr>
              <a:xfrm>
                <a:off x="2331093" y="954205"/>
                <a:ext cx="1799219" cy="1959423"/>
                <a:chOff x="2331093" y="954205"/>
                <a:chExt cx="1799219" cy="1959423"/>
              </a:xfrm>
            </p:grpSpPr>
            <p:grpSp>
              <p:nvGrpSpPr>
                <p:cNvPr id="8" name="Group 80"/>
                <p:cNvGrpSpPr/>
                <p:nvPr/>
              </p:nvGrpSpPr>
              <p:grpSpPr>
                <a:xfrm>
                  <a:off x="2331093" y="954205"/>
                  <a:ext cx="1799219" cy="1932338"/>
                  <a:chOff x="2331093" y="954205"/>
                  <a:chExt cx="1799219" cy="1932338"/>
                </a:xfrm>
              </p:grpSpPr>
              <p:pic>
                <p:nvPicPr>
                  <p:cNvPr id="83" name="Picture 4" descr="AGB star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6209" r="25877"/>
                  <a:stretch>
                    <a:fillRect/>
                  </a:stretch>
                </p:blipFill>
                <p:spPr bwMode="auto">
                  <a:xfrm>
                    <a:off x="2460444" y="1514943"/>
                    <a:ext cx="1373043" cy="13716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84" name="TextBox 83"/>
                  <p:cNvSpPr txBox="1"/>
                  <p:nvPr/>
                </p:nvSpPr>
                <p:spPr>
                  <a:xfrm>
                    <a:off x="2331093" y="954205"/>
                    <a:ext cx="1799219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dirty="0">
                        <a:solidFill>
                          <a:srgbClr val="DC30D7"/>
                        </a:solidFill>
                      </a:rPr>
                      <a:t>Asymptotic giant branch stars</a:t>
                    </a:r>
                    <a:endParaRPr lang="en-US" sz="1600" dirty="0">
                      <a:solidFill>
                        <a:srgbClr val="DC30D7"/>
                      </a:solidFill>
                    </a:endParaRPr>
                  </a:p>
                </p:txBody>
              </p:sp>
            </p:grpSp>
            <p:sp>
              <p:nvSpPr>
                <p:cNvPr id="82" name="Rectangle 81"/>
                <p:cNvSpPr/>
                <p:nvPr/>
              </p:nvSpPr>
              <p:spPr>
                <a:xfrm>
                  <a:off x="2397422" y="2728962"/>
                  <a:ext cx="1564978" cy="18466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600" dirty="0">
                      <a:solidFill>
                        <a:schemeClr val="bg1"/>
                      </a:solidFill>
                    </a:rPr>
                    <a:t>Credit: ESA/Hubble, NASA and H. </a:t>
                  </a:r>
                  <a:r>
                    <a:rPr lang="en-US" sz="600" dirty="0" err="1">
                      <a:solidFill>
                        <a:schemeClr val="bg1"/>
                      </a:solidFill>
                    </a:rPr>
                    <a:t>Olofsson</a:t>
                  </a:r>
                  <a:endParaRPr lang="en-US" sz="6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9" name="Group 62"/>
            <p:cNvGrpSpPr/>
            <p:nvPr/>
          </p:nvGrpSpPr>
          <p:grpSpPr>
            <a:xfrm>
              <a:off x="1564530" y="2242601"/>
              <a:ext cx="6786335" cy="3417420"/>
              <a:chOff x="1564530" y="2242601"/>
              <a:chExt cx="6786335" cy="3417420"/>
            </a:xfrm>
          </p:grpSpPr>
          <p:sp>
            <p:nvSpPr>
              <p:cNvPr id="64" name="TextBox 63"/>
              <p:cNvSpPr txBox="1"/>
              <p:nvPr/>
            </p:nvSpPr>
            <p:spPr>
              <a:xfrm>
                <a:off x="7006864" y="2242601"/>
                <a:ext cx="118061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FF0000"/>
                    </a:solidFill>
                  </a:rPr>
                  <a:t>r process</a:t>
                </a:r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10" name="Group 64"/>
              <p:cNvGrpSpPr/>
              <p:nvPr/>
            </p:nvGrpSpPr>
            <p:grpSpPr>
              <a:xfrm>
                <a:off x="1564530" y="2581155"/>
                <a:ext cx="6786335" cy="3078866"/>
                <a:chOff x="1564530" y="2581155"/>
                <a:chExt cx="6786335" cy="3078866"/>
              </a:xfrm>
            </p:grpSpPr>
            <p:grpSp>
              <p:nvGrpSpPr>
                <p:cNvPr id="11" name="Group 65"/>
                <p:cNvGrpSpPr/>
                <p:nvPr/>
              </p:nvGrpSpPr>
              <p:grpSpPr>
                <a:xfrm>
                  <a:off x="1564530" y="2581155"/>
                  <a:ext cx="5674599" cy="3078866"/>
                  <a:chOff x="1564530" y="2581155"/>
                  <a:chExt cx="5674599" cy="3078866"/>
                </a:xfrm>
              </p:grpSpPr>
              <p:cxnSp>
                <p:nvCxnSpPr>
                  <p:cNvPr id="72" name="Straight Arrow Connector 71"/>
                  <p:cNvCxnSpPr/>
                  <p:nvPr/>
                </p:nvCxnSpPr>
                <p:spPr>
                  <a:xfrm flipV="1">
                    <a:off x="5790622" y="2581155"/>
                    <a:ext cx="1448507" cy="859420"/>
                  </a:xfrm>
                  <a:prstGeom prst="straightConnector1">
                    <a:avLst/>
                  </a:prstGeom>
                  <a:ln w="31750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Straight Connector 72"/>
                  <p:cNvCxnSpPr/>
                  <p:nvPr/>
                </p:nvCxnSpPr>
                <p:spPr>
                  <a:xfrm flipV="1">
                    <a:off x="3836767" y="3664237"/>
                    <a:ext cx="1965041" cy="1043934"/>
                  </a:xfrm>
                  <a:prstGeom prst="line">
                    <a:avLst/>
                  </a:prstGeom>
                  <a:ln w="317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Connector 73"/>
                  <p:cNvCxnSpPr/>
                  <p:nvPr/>
                </p:nvCxnSpPr>
                <p:spPr>
                  <a:xfrm flipV="1">
                    <a:off x="2393967" y="4961868"/>
                    <a:ext cx="1442800" cy="384056"/>
                  </a:xfrm>
                  <a:prstGeom prst="line">
                    <a:avLst/>
                  </a:prstGeom>
                  <a:ln w="317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" name="Straight Connector 74"/>
                  <p:cNvCxnSpPr/>
                  <p:nvPr/>
                </p:nvCxnSpPr>
                <p:spPr>
                  <a:xfrm flipV="1">
                    <a:off x="3836767" y="4708171"/>
                    <a:ext cx="0" cy="255517"/>
                  </a:xfrm>
                  <a:prstGeom prst="line">
                    <a:avLst/>
                  </a:prstGeom>
                  <a:ln w="317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Straight Connector 75"/>
                  <p:cNvCxnSpPr/>
                  <p:nvPr/>
                </p:nvCxnSpPr>
                <p:spPr>
                  <a:xfrm flipV="1">
                    <a:off x="5790622" y="3429000"/>
                    <a:ext cx="0" cy="227902"/>
                  </a:xfrm>
                  <a:prstGeom prst="line">
                    <a:avLst/>
                  </a:prstGeom>
                  <a:ln w="317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" name="Straight Connector 76"/>
                  <p:cNvCxnSpPr/>
                  <p:nvPr/>
                </p:nvCxnSpPr>
                <p:spPr>
                  <a:xfrm flipV="1">
                    <a:off x="1564530" y="5463251"/>
                    <a:ext cx="867540" cy="196770"/>
                  </a:xfrm>
                  <a:prstGeom prst="line">
                    <a:avLst/>
                  </a:prstGeom>
                  <a:ln w="317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" name="Group 66"/>
                <p:cNvGrpSpPr/>
                <p:nvPr/>
              </p:nvGrpSpPr>
              <p:grpSpPr>
                <a:xfrm>
                  <a:off x="6334300" y="2989768"/>
                  <a:ext cx="2016565" cy="1692556"/>
                  <a:chOff x="6334300" y="2989768"/>
                  <a:chExt cx="2016565" cy="1692556"/>
                </a:xfrm>
              </p:grpSpPr>
              <p:grpSp>
                <p:nvGrpSpPr>
                  <p:cNvPr id="13" name="Group 67"/>
                  <p:cNvGrpSpPr/>
                  <p:nvPr/>
                </p:nvGrpSpPr>
                <p:grpSpPr>
                  <a:xfrm>
                    <a:off x="6334300" y="2989768"/>
                    <a:ext cx="2016565" cy="1692556"/>
                    <a:chOff x="6334300" y="2989768"/>
                    <a:chExt cx="2016565" cy="1692556"/>
                  </a:xfrm>
                </p:grpSpPr>
                <p:pic>
                  <p:nvPicPr>
                    <p:cNvPr id="70" name="Picture 69"/>
                    <p:cNvPicPr>
                      <a:picLocks noChangeAspect="1"/>
                    </p:cNvPicPr>
                    <p:nvPr/>
                  </p:nvPicPr>
                  <p:blipFill>
                    <a:blip r:embed="rId4" cstate="print"/>
                    <a:stretch>
                      <a:fillRect/>
                    </a:stretch>
                  </p:blipFill>
                  <p:spPr>
                    <a:xfrm>
                      <a:off x="6597726" y="2989768"/>
                      <a:ext cx="1551132" cy="137160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71" name="TextBox 70"/>
                    <p:cNvSpPr txBox="1"/>
                    <p:nvPr/>
                  </p:nvSpPr>
                  <p:spPr>
                    <a:xfrm>
                      <a:off x="6334300" y="4343770"/>
                      <a:ext cx="2016565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neutron star mergers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p:txBody>
                </p:sp>
              </p:grpSp>
              <p:sp>
                <p:nvSpPr>
                  <p:cNvPr id="69" name="Rectangle 68"/>
                  <p:cNvSpPr/>
                  <p:nvPr/>
                </p:nvSpPr>
                <p:spPr>
                  <a:xfrm>
                    <a:off x="6541869" y="4106347"/>
                    <a:ext cx="1456977" cy="276999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600" dirty="0">
                        <a:solidFill>
                          <a:schemeClr val="bg1"/>
                        </a:solidFill>
                      </a:rPr>
                      <a:t>Credit: NSF/LIGO/Sonoma State University/A. </a:t>
                    </a:r>
                    <a:r>
                      <a:rPr lang="en-US" sz="600" dirty="0" err="1">
                        <a:solidFill>
                          <a:schemeClr val="bg1"/>
                        </a:solidFill>
                      </a:rPr>
                      <a:t>Simonnet</a:t>
                    </a:r>
                    <a:endParaRPr lang="en-US" sz="6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</p:grpSp>
      </p:grpSp>
      <p:sp>
        <p:nvSpPr>
          <p:cNvPr id="92" name="TextBox 46"/>
          <p:cNvSpPr txBox="1"/>
          <p:nvPr/>
        </p:nvSpPr>
        <p:spPr>
          <a:xfrm>
            <a:off x="7714162" y="4851529"/>
            <a:ext cx="3884597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Heiti SC Medium" pitchFamily="2" charset="-128"/>
                <a:ea typeface="Heiti SC Medium" pitchFamily="2" charset="-128"/>
              </a:rPr>
              <a:t>Chart</a:t>
            </a:r>
            <a:r>
              <a:rPr lang="zh-CN" altLang="en-US" sz="1600" b="1" dirty="0">
                <a:latin typeface="Heiti SC Medium" pitchFamily="2" charset="-128"/>
                <a:ea typeface="Heiti SC Medium" pitchFamily="2" charset="-128"/>
              </a:rPr>
              <a:t> </a:t>
            </a:r>
            <a:r>
              <a:rPr lang="en-US" altLang="zh-CN" sz="1600" b="1" dirty="0">
                <a:latin typeface="Heiti SC Medium" pitchFamily="2" charset="-128"/>
                <a:ea typeface="Heiti SC Medium" pitchFamily="2" charset="-128"/>
              </a:rPr>
              <a:t>of</a:t>
            </a:r>
            <a:r>
              <a:rPr lang="zh-CN" altLang="en-US" sz="1600" b="1" dirty="0">
                <a:latin typeface="Heiti SC Medium" pitchFamily="2" charset="-128"/>
                <a:ea typeface="Heiti SC Medium" pitchFamily="2" charset="-128"/>
              </a:rPr>
              <a:t> </a:t>
            </a:r>
            <a:r>
              <a:rPr lang="en-US" altLang="zh-CN" sz="1600" b="1" dirty="0">
                <a:latin typeface="Heiti SC Medium" pitchFamily="2" charset="-128"/>
                <a:ea typeface="Heiti SC Medium" pitchFamily="2" charset="-128"/>
              </a:rPr>
              <a:t>Nuclides</a:t>
            </a:r>
            <a:endParaRPr lang="en-US" sz="1600" b="1" dirty="0">
              <a:latin typeface="Heiti SC Medium" pitchFamily="2" charset="-128"/>
              <a:ea typeface="Heiti SC Medium" pitchFamily="2" charset="-128"/>
            </a:endParaRPr>
          </a:p>
          <a:p>
            <a:r>
              <a:rPr lang="en-US" altLang="zh-CN" sz="1400" dirty="0">
                <a:latin typeface="Heiti SC Medium" pitchFamily="2" charset="-128"/>
                <a:ea typeface="Heiti SC Medium" pitchFamily="2" charset="-128"/>
              </a:rPr>
              <a:t>Black</a:t>
            </a:r>
            <a:r>
              <a:rPr lang="zh-CN" altLang="en-US" sz="1400" dirty="0">
                <a:latin typeface="Heiti SC Medium" pitchFamily="2" charset="-128"/>
                <a:ea typeface="Heiti SC Medium" pitchFamily="2" charset="-128"/>
              </a:rPr>
              <a:t> </a:t>
            </a:r>
            <a:r>
              <a:rPr lang="en-US" altLang="zh-CN" sz="1400" dirty="0">
                <a:latin typeface="Heiti SC Medium" pitchFamily="2" charset="-128"/>
                <a:ea typeface="Heiti SC Medium" pitchFamily="2" charset="-128"/>
              </a:rPr>
              <a:t>squares</a:t>
            </a:r>
            <a:r>
              <a:rPr lang="zh-CN" altLang="en-US" sz="1400" dirty="0">
                <a:latin typeface="Heiti SC Medium" pitchFamily="2" charset="-128"/>
                <a:ea typeface="Heiti SC Medium" pitchFamily="2" charset="-128"/>
              </a:rPr>
              <a:t>：</a:t>
            </a:r>
            <a:r>
              <a:rPr lang="en-US" altLang="zh-CN" sz="1400" dirty="0">
                <a:latin typeface="Heiti SC Medium" pitchFamily="2" charset="-128"/>
                <a:ea typeface="Heiti SC Medium" pitchFamily="2" charset="-128"/>
              </a:rPr>
              <a:t>stable</a:t>
            </a:r>
            <a:r>
              <a:rPr lang="zh-CN" altLang="en-US" sz="1400" dirty="0">
                <a:latin typeface="Heiti SC Medium" pitchFamily="2" charset="-128"/>
                <a:ea typeface="Heiti SC Medium" pitchFamily="2" charset="-128"/>
              </a:rPr>
              <a:t> </a:t>
            </a:r>
            <a:r>
              <a:rPr lang="en-US" altLang="zh-CN" sz="1400" dirty="0">
                <a:latin typeface="Heiti SC Medium" pitchFamily="2" charset="-128"/>
                <a:ea typeface="Heiti SC Medium" pitchFamily="2" charset="-128"/>
              </a:rPr>
              <a:t>nuclei</a:t>
            </a:r>
            <a:endParaRPr lang="en-US" sz="1400" dirty="0">
              <a:latin typeface="Heiti SC Medium" pitchFamily="2" charset="-128"/>
              <a:ea typeface="Heiti SC Medium" pitchFamily="2" charset="-128"/>
            </a:endParaRPr>
          </a:p>
          <a:p>
            <a:r>
              <a:rPr lang="en-US" altLang="zh-CN" sz="1400" dirty="0">
                <a:latin typeface="Heiti SC Medium" pitchFamily="2" charset="-128"/>
                <a:ea typeface="Heiti SC Medium" pitchFamily="2" charset="-128"/>
              </a:rPr>
              <a:t>Colored</a:t>
            </a:r>
            <a:r>
              <a:rPr lang="zh-CN" altLang="en-US" sz="1400" dirty="0">
                <a:latin typeface="Heiti SC Medium" pitchFamily="2" charset="-128"/>
                <a:ea typeface="Heiti SC Medium" pitchFamily="2" charset="-128"/>
              </a:rPr>
              <a:t> </a:t>
            </a:r>
            <a:r>
              <a:rPr lang="en-US" altLang="zh-CN" sz="1400" dirty="0">
                <a:latin typeface="Heiti SC Medium" pitchFamily="2" charset="-128"/>
                <a:ea typeface="Heiti SC Medium" pitchFamily="2" charset="-128"/>
              </a:rPr>
              <a:t>squares</a:t>
            </a:r>
            <a:r>
              <a:rPr lang="zh-CN" altLang="en-US" sz="1400" dirty="0">
                <a:latin typeface="Heiti SC Medium" pitchFamily="2" charset="-128"/>
                <a:ea typeface="Heiti SC Medium" pitchFamily="2" charset="-128"/>
              </a:rPr>
              <a:t>：</a:t>
            </a:r>
            <a:r>
              <a:rPr lang="en-US" altLang="zh-CN" sz="1400" dirty="0">
                <a:latin typeface="Heiti SC Medium" pitchFamily="2" charset="-128"/>
                <a:ea typeface="Heiti SC Medium" pitchFamily="2" charset="-128"/>
              </a:rPr>
              <a:t>unstable</a:t>
            </a:r>
            <a:r>
              <a:rPr lang="zh-CN" altLang="en-US" sz="1400" dirty="0">
                <a:latin typeface="Heiti SC Medium" pitchFamily="2" charset="-128"/>
                <a:ea typeface="Heiti SC Medium" pitchFamily="2" charset="-128"/>
              </a:rPr>
              <a:t> </a:t>
            </a:r>
            <a:r>
              <a:rPr lang="en-US" altLang="zh-CN" sz="1400" dirty="0">
                <a:latin typeface="Heiti SC Medium" pitchFamily="2" charset="-128"/>
                <a:ea typeface="Heiti SC Medium" pitchFamily="2" charset="-128"/>
              </a:rPr>
              <a:t>nuclei</a:t>
            </a:r>
            <a:r>
              <a:rPr lang="zh-CN" altLang="en-US" sz="1400" dirty="0">
                <a:latin typeface="Heiti SC Medium" pitchFamily="2" charset="-128"/>
                <a:ea typeface="Heiti SC Medium" pitchFamily="2" charset="-128"/>
              </a:rPr>
              <a:t> </a:t>
            </a:r>
            <a:r>
              <a:rPr lang="en-US" altLang="zh-CN" sz="1400" dirty="0">
                <a:latin typeface="Heiti SC Medium" pitchFamily="2" charset="-128"/>
                <a:ea typeface="Heiti SC Medium" pitchFamily="2" charset="-128"/>
              </a:rPr>
              <a:t>(radioactive</a:t>
            </a:r>
            <a:r>
              <a:rPr lang="zh-CN" altLang="en-US" sz="1400" dirty="0">
                <a:latin typeface="Heiti SC Medium" pitchFamily="2" charset="-128"/>
                <a:ea typeface="Heiti SC Medium" pitchFamily="2" charset="-128"/>
              </a:rPr>
              <a:t> </a:t>
            </a:r>
            <a:r>
              <a:rPr lang="en-US" altLang="zh-CN" sz="1400" dirty="0">
                <a:latin typeface="Heiti SC Medium" pitchFamily="2" charset="-128"/>
                <a:ea typeface="Heiti SC Medium" pitchFamily="2" charset="-128"/>
              </a:rPr>
              <a:t>isotopes)</a:t>
            </a:r>
            <a:r>
              <a:rPr lang="zh-CN" altLang="en-US" sz="1400" dirty="0">
                <a:latin typeface="Heiti SC Medium" pitchFamily="2" charset="-128"/>
                <a:ea typeface="Heiti SC Medium" pitchFamily="2" charset="-128"/>
              </a:rPr>
              <a:t> </a:t>
            </a:r>
            <a:r>
              <a:rPr lang="en-US" altLang="zh-CN" sz="1400" dirty="0">
                <a:latin typeface="Heiti SC Medium" pitchFamily="2" charset="-128"/>
                <a:ea typeface="Heiti SC Medium" pitchFamily="2" charset="-128"/>
              </a:rPr>
              <a:t>---</a:t>
            </a:r>
            <a:r>
              <a:rPr lang="zh-CN" altLang="en-US" sz="1400" dirty="0">
                <a:latin typeface="Heiti SC Medium" pitchFamily="2" charset="-128"/>
                <a:ea typeface="Heiti SC Medium" pitchFamily="2" charset="-128"/>
              </a:rPr>
              <a:t> </a:t>
            </a:r>
            <a:r>
              <a:rPr lang="en-US" altLang="zh-CN" sz="1400" dirty="0">
                <a:latin typeface="Heiti SC Medium" pitchFamily="2" charset="-128"/>
                <a:ea typeface="Heiti SC Medium" pitchFamily="2" charset="-128"/>
              </a:rPr>
              <a:t>lighter/redder</a:t>
            </a:r>
            <a:r>
              <a:rPr lang="zh-CN" altLang="en-US" sz="1400" dirty="0">
                <a:latin typeface="Heiti SC Medium" pitchFamily="2" charset="-128"/>
                <a:ea typeface="Heiti SC Medium" pitchFamily="2" charset="-128"/>
              </a:rPr>
              <a:t> </a:t>
            </a:r>
            <a:r>
              <a:rPr lang="en-US" altLang="zh-CN" sz="1400" dirty="0">
                <a:latin typeface="Heiti SC Medium" pitchFamily="2" charset="-128"/>
                <a:ea typeface="Heiti SC Medium" pitchFamily="2" charset="-128"/>
              </a:rPr>
              <a:t>color,</a:t>
            </a:r>
            <a:r>
              <a:rPr lang="zh-CN" altLang="en-US" sz="1400" dirty="0">
                <a:latin typeface="Heiti SC Medium" pitchFamily="2" charset="-128"/>
                <a:ea typeface="Heiti SC Medium" pitchFamily="2" charset="-128"/>
              </a:rPr>
              <a:t> </a:t>
            </a:r>
            <a:r>
              <a:rPr lang="en-US" altLang="zh-CN" sz="1400" dirty="0">
                <a:latin typeface="Heiti SC Medium" pitchFamily="2" charset="-128"/>
                <a:ea typeface="Heiti SC Medium" pitchFamily="2" charset="-128"/>
              </a:rPr>
              <a:t>shorter</a:t>
            </a:r>
            <a:r>
              <a:rPr lang="zh-CN" altLang="en-US" sz="1400" dirty="0">
                <a:latin typeface="Heiti SC Medium" pitchFamily="2" charset="-128"/>
                <a:ea typeface="Heiti SC Medium" pitchFamily="2" charset="-128"/>
              </a:rPr>
              <a:t> </a:t>
            </a:r>
            <a:r>
              <a:rPr lang="en-US" altLang="zh-CN" sz="1400" dirty="0">
                <a:latin typeface="Heiti SC Medium" pitchFamily="2" charset="-128"/>
                <a:ea typeface="Heiti SC Medium" pitchFamily="2" charset="-128"/>
              </a:rPr>
              <a:t>half-lives</a:t>
            </a:r>
            <a:endParaRPr lang="en-US" altLang="zh-CN" sz="1400" dirty="0">
              <a:latin typeface="Heiti SC Medium" pitchFamily="2" charset="-128"/>
              <a:ea typeface="Heiti SC Medium" pitchFamily="2" charset="-128"/>
            </a:endParaRPr>
          </a:p>
          <a:p>
            <a:r>
              <a:rPr lang="en-US" altLang="zh-CN" sz="1400" dirty="0">
                <a:latin typeface="Heiti SC Medium" pitchFamily="2" charset="-128"/>
                <a:ea typeface="Heiti SC Medium" pitchFamily="2" charset="-128"/>
              </a:rPr>
              <a:t>White</a:t>
            </a:r>
            <a:r>
              <a:rPr lang="zh-CN" altLang="en-US" sz="1400" dirty="0">
                <a:latin typeface="Heiti SC Medium" pitchFamily="2" charset="-128"/>
                <a:ea typeface="Heiti SC Medium" pitchFamily="2" charset="-128"/>
              </a:rPr>
              <a:t> </a:t>
            </a:r>
            <a:r>
              <a:rPr lang="en-US" altLang="zh-CN" sz="1400" dirty="0">
                <a:latin typeface="Heiti SC Medium" pitchFamily="2" charset="-128"/>
                <a:ea typeface="Heiti SC Medium" pitchFamily="2" charset="-128"/>
              </a:rPr>
              <a:t>region</a:t>
            </a:r>
            <a:r>
              <a:rPr lang="zh-CN" altLang="en-US" sz="1400" dirty="0">
                <a:latin typeface="Heiti SC Medium" pitchFamily="2" charset="-128"/>
                <a:ea typeface="Heiti SC Medium" pitchFamily="2" charset="-128"/>
              </a:rPr>
              <a:t>：</a:t>
            </a:r>
            <a:r>
              <a:rPr lang="en-US" altLang="zh-CN" sz="1400" dirty="0">
                <a:latin typeface="Heiti SC Medium" pitchFamily="2" charset="-128"/>
                <a:ea typeface="Heiti SC Medium" pitchFamily="2" charset="-128"/>
              </a:rPr>
              <a:t>No</a:t>
            </a:r>
            <a:r>
              <a:rPr lang="zh-CN" altLang="en-US" sz="1400" dirty="0">
                <a:latin typeface="Heiti SC Medium" pitchFamily="2" charset="-128"/>
                <a:ea typeface="Heiti SC Medium" pitchFamily="2" charset="-128"/>
              </a:rPr>
              <a:t> </a:t>
            </a:r>
            <a:r>
              <a:rPr lang="en-US" altLang="zh-CN" sz="1400" dirty="0">
                <a:latin typeface="Heiti SC Medium" pitchFamily="2" charset="-128"/>
                <a:ea typeface="Heiti SC Medium" pitchFamily="2" charset="-128"/>
              </a:rPr>
              <a:t>experimental</a:t>
            </a:r>
            <a:r>
              <a:rPr lang="zh-CN" altLang="en-US" sz="1400" dirty="0">
                <a:latin typeface="Heiti SC Medium" pitchFamily="2" charset="-128"/>
                <a:ea typeface="Heiti SC Medium" pitchFamily="2" charset="-128"/>
              </a:rPr>
              <a:t> </a:t>
            </a:r>
            <a:r>
              <a:rPr lang="en-US" altLang="zh-CN" sz="1400" dirty="0">
                <a:latin typeface="Heiti SC Medium" pitchFamily="2" charset="-128"/>
                <a:ea typeface="Heiti SC Medium" pitchFamily="2" charset="-128"/>
              </a:rPr>
              <a:t>data</a:t>
            </a:r>
            <a:endParaRPr lang="en-US" sz="1400" dirty="0"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93" name="标题 1"/>
          <p:cNvSpPr>
            <a:spLocks noGrp="1"/>
          </p:cNvSpPr>
          <p:nvPr>
            <p:ph type="title"/>
          </p:nvPr>
        </p:nvSpPr>
        <p:spPr>
          <a:xfrm>
            <a:off x="564176" y="117053"/>
            <a:ext cx="11412108" cy="888683"/>
          </a:xfrm>
        </p:spPr>
        <p:txBody>
          <a:bodyPr>
            <a:normAutofit/>
          </a:bodyPr>
          <a:lstStyle/>
          <a:p>
            <a:r>
              <a:rPr lang="en-US" altLang="zh-CN" b="1" i="1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Heavy-element</a:t>
            </a:r>
            <a:r>
              <a:rPr lang="zh-CN" altLang="en-US" b="1" i="1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altLang="zh-CN" b="1" i="1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Formation</a:t>
            </a:r>
            <a:r>
              <a:rPr lang="zh-CN" altLang="en-US" b="1" i="1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altLang="zh-CN" b="1" i="1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and</a:t>
            </a:r>
            <a:r>
              <a:rPr lang="zh-CN" altLang="en-US" b="1" i="1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altLang="zh-CN" b="1" i="1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Evolution</a:t>
            </a:r>
            <a:endParaRPr lang="zh-CN" altLang="en-US" b="1" i="1" dirty="0">
              <a:solidFill>
                <a:srgbClr val="0000FF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284701" y="835466"/>
            <a:ext cx="3854749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Heavy elements: </a:t>
            </a:r>
            <a:endParaRPr lang="en-US" sz="2000" b="1" dirty="0"/>
          </a:p>
          <a:p>
            <a:r>
              <a:rPr lang="en-US" sz="2000" dirty="0"/>
              <a:t>the nucleosynthesis</a:t>
            </a:r>
            <a:r>
              <a:rPr lang="zh-CN" altLang="en-US" sz="2000" dirty="0"/>
              <a:t> </a:t>
            </a:r>
            <a:r>
              <a:rPr lang="en-US" altLang="zh-CN" sz="2000" dirty="0"/>
              <a:t>and</a:t>
            </a:r>
            <a:r>
              <a:rPr lang="zh-CN" altLang="en-US" sz="2000" dirty="0"/>
              <a:t> </a:t>
            </a:r>
            <a:r>
              <a:rPr lang="en-US" altLang="zh-CN" sz="2000" dirty="0"/>
              <a:t>origins</a:t>
            </a:r>
            <a:r>
              <a:rPr lang="en-US" sz="2000" dirty="0"/>
              <a:t> ha</a:t>
            </a:r>
            <a:r>
              <a:rPr lang="en-US" altLang="zh-CN" sz="2000" dirty="0"/>
              <a:t>s</a:t>
            </a:r>
            <a:r>
              <a:rPr lang="en-US" sz="2000" dirty="0"/>
              <a:t> been a mystery for decades</a:t>
            </a:r>
            <a:endParaRPr lang="en-US" sz="2000" dirty="0"/>
          </a:p>
          <a:p>
            <a:endParaRPr lang="en-US" sz="2000" dirty="0"/>
          </a:p>
          <a:p>
            <a:r>
              <a:rPr lang="en-US" sz="2000" b="1" dirty="0"/>
              <a:t>Main processes</a:t>
            </a:r>
            <a:r>
              <a:rPr lang="en-US" altLang="zh-CN" sz="2000" b="1" dirty="0"/>
              <a:t>—extreme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environment</a:t>
            </a:r>
            <a:r>
              <a:rPr lang="en-US" sz="2000" b="1" dirty="0"/>
              <a:t>: </a:t>
            </a:r>
            <a:endParaRPr lang="en-US" sz="2000" b="1" dirty="0"/>
          </a:p>
          <a:p>
            <a:r>
              <a:rPr lang="en-US" altLang="zh-CN" dirty="0"/>
              <a:t>1)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chemeClr val="accent2">
                    <a:lumMod val="75000"/>
                  </a:schemeClr>
                </a:solidFill>
              </a:rPr>
              <a:t>Explosive</a:t>
            </a:r>
            <a:r>
              <a:rPr lang="zh-CN" altLang="en-US" dirty="0"/>
              <a:t> </a:t>
            </a:r>
            <a:r>
              <a:rPr lang="en-US" altLang="zh-CN" dirty="0"/>
              <a:t>nucleosynthesis</a:t>
            </a:r>
            <a:r>
              <a:rPr lang="zh-CN" altLang="en-US" dirty="0"/>
              <a:t> </a:t>
            </a:r>
            <a:r>
              <a:rPr lang="en-US" altLang="zh-CN" dirty="0"/>
              <a:t>--</a:t>
            </a:r>
            <a:r>
              <a:rPr lang="zh-CN" altLang="en-US" dirty="0"/>
              <a:t>  </a:t>
            </a:r>
            <a:r>
              <a:rPr lang="en-US" altLang="zh-CN" dirty="0"/>
              <a:t>SN</a:t>
            </a:r>
            <a:endParaRPr lang="en-US" dirty="0"/>
          </a:p>
          <a:p>
            <a:r>
              <a:rPr lang="en-US" altLang="zh-CN" dirty="0"/>
              <a:t>2)</a:t>
            </a:r>
            <a:r>
              <a:rPr lang="zh-CN" altLang="en-US" dirty="0"/>
              <a:t> </a:t>
            </a:r>
            <a:r>
              <a:rPr lang="en-US" dirty="0"/>
              <a:t>proton capture process (</a:t>
            </a:r>
            <a:r>
              <a:rPr lang="en-US" dirty="0">
                <a:solidFill>
                  <a:srgbClr val="FFC000"/>
                </a:solidFill>
              </a:rPr>
              <a:t>p process</a:t>
            </a:r>
            <a:r>
              <a:rPr lang="en-US" dirty="0"/>
              <a:t>)--</a:t>
            </a:r>
            <a:r>
              <a:rPr lang="en-US" altLang="zh-CN" dirty="0" err="1"/>
              <a:t>SNe</a:t>
            </a:r>
            <a:r>
              <a:rPr lang="en-US" dirty="0"/>
              <a:t>;</a:t>
            </a:r>
            <a:endParaRPr lang="en-US" dirty="0"/>
          </a:p>
          <a:p>
            <a:r>
              <a:rPr lang="en-US" altLang="zh-CN" dirty="0"/>
              <a:t>3)</a:t>
            </a:r>
            <a:r>
              <a:rPr lang="zh-CN" altLang="en-US" dirty="0"/>
              <a:t> </a:t>
            </a:r>
            <a:r>
              <a:rPr lang="en-US" dirty="0"/>
              <a:t>neutron capture process:</a:t>
            </a:r>
            <a:endParaRPr lang="en-US" dirty="0"/>
          </a:p>
          <a:p>
            <a:r>
              <a:rPr lang="en-US" dirty="0">
                <a:solidFill>
                  <a:srgbClr val="DC30D7"/>
                </a:solidFill>
              </a:rPr>
              <a:t>s process </a:t>
            </a:r>
            <a:r>
              <a:rPr lang="en-US" dirty="0"/>
              <a:t>(slow neutron capture)</a:t>
            </a:r>
            <a:r>
              <a:rPr lang="en-US" altLang="zh-CN" dirty="0"/>
              <a:t>—AGB</a:t>
            </a:r>
            <a:r>
              <a:rPr lang="zh-CN" altLang="en-US" dirty="0"/>
              <a:t> </a:t>
            </a:r>
            <a:r>
              <a:rPr lang="en-US" altLang="zh-CN" dirty="0"/>
              <a:t>stars;</a:t>
            </a:r>
            <a:r>
              <a:rPr lang="en-US" dirty="0"/>
              <a:t> 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r process </a:t>
            </a:r>
            <a:r>
              <a:rPr lang="en-US" dirty="0"/>
              <a:t>(rapid neutron capture)</a:t>
            </a:r>
            <a:r>
              <a:rPr lang="en-US" altLang="zh-CN" dirty="0"/>
              <a:t> –</a:t>
            </a:r>
            <a:r>
              <a:rPr lang="zh-CN" altLang="en-US" dirty="0"/>
              <a:t> </a:t>
            </a:r>
            <a:r>
              <a:rPr lang="en-US" altLang="zh-CN" dirty="0"/>
              <a:t>neutron</a:t>
            </a:r>
            <a:r>
              <a:rPr lang="zh-CN" altLang="en-US" dirty="0"/>
              <a:t> </a:t>
            </a:r>
            <a:r>
              <a:rPr lang="en-US" altLang="zh-CN" dirty="0"/>
              <a:t>star</a:t>
            </a:r>
            <a:r>
              <a:rPr lang="zh-CN" altLang="en-US" dirty="0"/>
              <a:t> </a:t>
            </a:r>
            <a:r>
              <a:rPr lang="en-US" altLang="zh-CN" dirty="0"/>
              <a:t>mergers,</a:t>
            </a:r>
            <a:r>
              <a:rPr lang="zh-CN" altLang="en-US" dirty="0"/>
              <a:t> </a:t>
            </a:r>
            <a:r>
              <a:rPr lang="en-US" altLang="zh-CN" dirty="0"/>
              <a:t>SN</a:t>
            </a:r>
            <a:r>
              <a:rPr lang="zh-CN" altLang="en-US" dirty="0"/>
              <a:t> </a:t>
            </a:r>
            <a:r>
              <a:rPr lang="en-US" altLang="zh-CN" dirty="0"/>
              <a:t>…</a:t>
            </a:r>
            <a:endParaRPr lang="en-US" dirty="0"/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Heavy element nucleosynthesis---</a:t>
            </a:r>
            <a:r>
              <a:rPr lang="en-US" altLang="zh-CN" b="1" dirty="0">
                <a:solidFill>
                  <a:srgbClr val="FF0000"/>
                </a:solidFill>
              </a:rPr>
              <a:t>extreme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astrophysical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events---</a:t>
            </a:r>
            <a:r>
              <a:rPr lang="en-US" b="1" dirty="0">
                <a:solidFill>
                  <a:srgbClr val="FF0000"/>
                </a:solidFill>
              </a:rPr>
              <a:t>multi-messenger </a:t>
            </a:r>
            <a:r>
              <a:rPr lang="en-US" altLang="zh-CN" b="1" dirty="0">
                <a:solidFill>
                  <a:srgbClr val="FF0000"/>
                </a:solidFill>
              </a:rPr>
              <a:t>sources: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gamma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rays,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neutrinos,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cosmic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rays,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</a:rPr>
              <a:t>etc</a:t>
            </a:r>
            <a:endParaRPr lang="en-US" b="1" dirty="0">
              <a:solidFill>
                <a:srgbClr val="FF0000"/>
              </a:solidFill>
            </a:endParaRPr>
          </a:p>
          <a:p>
            <a:endParaRPr lang="en-US" sz="2000" dirty="0"/>
          </a:p>
        </p:txBody>
      </p:sp>
      <p:cxnSp>
        <p:nvCxnSpPr>
          <p:cNvPr id="95" name="Straight Arrow Connector 94"/>
          <p:cNvCxnSpPr/>
          <p:nvPr/>
        </p:nvCxnSpPr>
        <p:spPr>
          <a:xfrm flipV="1">
            <a:off x="4234020" y="5431212"/>
            <a:ext cx="1144564" cy="963537"/>
          </a:xfrm>
          <a:prstGeom prst="straightConnector1">
            <a:avLst/>
          </a:prstGeom>
          <a:ln w="317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ectangular Callout 95"/>
          <p:cNvSpPr/>
          <p:nvPr/>
        </p:nvSpPr>
        <p:spPr>
          <a:xfrm>
            <a:off x="5643214" y="6241942"/>
            <a:ext cx="665047" cy="378930"/>
          </a:xfrm>
          <a:prstGeom prst="wedgeRectCallout">
            <a:avLst>
              <a:gd name="adj1" fmla="val -156344"/>
              <a:gd name="adj2" fmla="val -143866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Stellar fusion</a:t>
            </a:r>
            <a:endParaRPr lang="en-US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405" y="5838967"/>
            <a:ext cx="1358717" cy="85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03310"/>
            <a:ext cx="8234149" cy="5535602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CN" sz="2200" b="1" dirty="0">
                <a:solidFill>
                  <a:srgbClr val="FF0000"/>
                </a:solidFill>
              </a:rPr>
              <a:t>Current</a:t>
            </a:r>
            <a:r>
              <a:rPr lang="zh-CN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zh-CN" sz="2200" b="1" dirty="0">
                <a:solidFill>
                  <a:srgbClr val="FF0000"/>
                </a:solidFill>
              </a:rPr>
              <a:t>research</a:t>
            </a:r>
            <a:r>
              <a:rPr lang="zh-CN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zh-CN" sz="2200" b="1" dirty="0">
                <a:solidFill>
                  <a:srgbClr val="FF0000"/>
                </a:solidFill>
              </a:rPr>
              <a:t>status</a:t>
            </a:r>
            <a:r>
              <a:rPr lang="zh-CN" altLang="en-US" sz="2200" b="1" dirty="0">
                <a:solidFill>
                  <a:srgbClr val="FF0000"/>
                </a:solidFill>
              </a:rPr>
              <a:t>：</a:t>
            </a:r>
            <a:endParaRPr lang="en-US" altLang="zh-CN" sz="2200" b="1" dirty="0">
              <a:solidFill>
                <a:srgbClr val="FF000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In</a:t>
            </a:r>
            <a:r>
              <a:rPr lang="zh-CN" altLang="en-US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the</a:t>
            </a:r>
            <a:r>
              <a:rPr lang="zh-CN" altLang="en-US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nuclear</a:t>
            </a:r>
            <a:r>
              <a:rPr lang="zh-CN" altLang="en-US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astrophysics</a:t>
            </a:r>
            <a:r>
              <a:rPr lang="zh-CN" altLang="en-US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area,</a:t>
            </a:r>
            <a:r>
              <a:rPr lang="zh-CN" altLang="en-US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there</a:t>
            </a:r>
            <a:r>
              <a:rPr lang="zh-CN" altLang="en-US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is</a:t>
            </a:r>
            <a:r>
              <a:rPr lang="zh-CN" altLang="en-US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altLang="en-US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long-time</a:t>
            </a:r>
            <a:r>
              <a:rPr lang="zh-CN" altLang="en-US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lack</a:t>
            </a:r>
            <a:r>
              <a:rPr lang="zh-CN" altLang="en-US" sz="18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of</a:t>
            </a:r>
            <a:r>
              <a:rPr lang="zh-CN" altLang="en-US" sz="18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gamma-ray</a:t>
            </a:r>
            <a:r>
              <a:rPr lang="zh-CN" altLang="en-US" sz="18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nuclear</a:t>
            </a:r>
            <a:r>
              <a:rPr lang="zh-CN" altLang="en-US" sz="18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line</a:t>
            </a:r>
            <a:r>
              <a:rPr lang="zh-CN" altLang="en-US" sz="18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observations,</a:t>
            </a:r>
            <a:r>
              <a:rPr lang="zh-CN" altLang="en-US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the</a:t>
            </a:r>
            <a:r>
              <a:rPr lang="zh-CN" altLang="en-US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current</a:t>
            </a:r>
            <a:r>
              <a:rPr lang="zh-CN" altLang="en-US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research</a:t>
            </a:r>
            <a:r>
              <a:rPr lang="zh-CN" altLang="en-US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work</a:t>
            </a:r>
            <a:r>
              <a:rPr lang="zh-CN" altLang="en-US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about</a:t>
            </a:r>
            <a:r>
              <a:rPr lang="zh-CN" altLang="en-US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the</a:t>
            </a:r>
            <a:r>
              <a:rPr lang="zh-CN" altLang="en-US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relevant</a:t>
            </a:r>
            <a:r>
              <a:rPr lang="zh-CN" altLang="en-US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mechanisms</a:t>
            </a:r>
            <a:r>
              <a:rPr lang="zh-CN" altLang="en-US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still</a:t>
            </a:r>
            <a:r>
              <a:rPr lang="zh-CN" altLang="en-US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remain</a:t>
            </a:r>
            <a:r>
              <a:rPr lang="zh-CN" altLang="en-US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in</a:t>
            </a:r>
            <a:r>
              <a:rPr lang="zh-CN" altLang="en-US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the</a:t>
            </a:r>
            <a:r>
              <a:rPr lang="zh-CN" altLang="en-US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stage</a:t>
            </a:r>
            <a:r>
              <a:rPr lang="zh-CN" altLang="en-US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of</a:t>
            </a:r>
            <a:r>
              <a:rPr lang="zh-CN" altLang="en-US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theory</a:t>
            </a:r>
            <a:r>
              <a:rPr lang="zh-CN" altLang="en-US" sz="18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and</a:t>
            </a:r>
            <a:r>
              <a:rPr lang="zh-CN" altLang="en-US" sz="18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ground</a:t>
            </a:r>
            <a:r>
              <a:rPr lang="zh-CN" altLang="en-US" sz="18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nuclear</a:t>
            </a:r>
            <a:r>
              <a:rPr lang="zh-CN" altLang="en-US" sz="18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physics</a:t>
            </a:r>
            <a:r>
              <a:rPr lang="zh-CN" altLang="en-US" sz="18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experiments</a:t>
            </a:r>
            <a:r>
              <a:rPr lang="zh-CN" altLang="en-US" sz="18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(FRIB,</a:t>
            </a:r>
            <a:r>
              <a:rPr lang="zh-CN" altLang="en-US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FAIR,</a:t>
            </a:r>
            <a:r>
              <a:rPr lang="zh-CN" altLang="en-US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JUNA…)</a:t>
            </a:r>
            <a:r>
              <a:rPr lang="zh-CN" altLang="en-US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endParaRPr lang="en-US" altLang="zh-CN" sz="18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200" b="1" dirty="0">
                <a:solidFill>
                  <a:srgbClr val="FF0000"/>
                </a:solidFill>
              </a:rPr>
              <a:t>MeV</a:t>
            </a:r>
            <a:r>
              <a:rPr lang="zh-CN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zh-CN" sz="2200" b="1" dirty="0">
                <a:solidFill>
                  <a:srgbClr val="FF0000"/>
                </a:solidFill>
              </a:rPr>
              <a:t>lines</a:t>
            </a:r>
            <a:r>
              <a:rPr lang="zh-CN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zh-CN" sz="2200" b="1" dirty="0">
                <a:solidFill>
                  <a:srgbClr val="FF0000"/>
                </a:solidFill>
              </a:rPr>
              <a:t>is</a:t>
            </a:r>
            <a:r>
              <a:rPr lang="zh-CN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zh-CN" sz="2200" b="1" dirty="0">
                <a:solidFill>
                  <a:srgbClr val="FF0000"/>
                </a:solidFill>
              </a:rPr>
              <a:t>the</a:t>
            </a:r>
            <a:r>
              <a:rPr lang="zh-CN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zh-CN" sz="2200" b="1" dirty="0">
                <a:solidFill>
                  <a:srgbClr val="FF0000"/>
                </a:solidFill>
              </a:rPr>
              <a:t>unique</a:t>
            </a:r>
            <a:r>
              <a:rPr lang="zh-CN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zh-CN" sz="2200" b="1" dirty="0">
                <a:solidFill>
                  <a:srgbClr val="FF0000"/>
                </a:solidFill>
              </a:rPr>
              <a:t>probe:</a:t>
            </a:r>
            <a:r>
              <a:rPr lang="en-US" altLang="zh-CN" sz="2200" dirty="0"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endParaRPr lang="en-US" altLang="zh-CN" sz="22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Abundant</a:t>
            </a:r>
            <a:r>
              <a:rPr lang="zh-CN" altLang="en-US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radioisotopes</a:t>
            </a:r>
            <a:r>
              <a:rPr lang="zh-CN" altLang="en-US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are</a:t>
            </a:r>
            <a:r>
              <a:rPr lang="zh-CN" altLang="en-US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formed</a:t>
            </a:r>
            <a:r>
              <a:rPr lang="zh-CN" altLang="en-US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during</a:t>
            </a:r>
            <a:r>
              <a:rPr lang="zh-CN" altLang="en-US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the</a:t>
            </a:r>
            <a:r>
              <a:rPr lang="zh-CN" altLang="en-US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heavy-element</a:t>
            </a:r>
            <a:r>
              <a:rPr lang="zh-CN" altLang="en-US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nucleosynthesis,</a:t>
            </a:r>
            <a:r>
              <a:rPr lang="zh-CN" altLang="en-US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and</a:t>
            </a:r>
            <a:r>
              <a:rPr lang="zh-CN" altLang="en-US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the</a:t>
            </a:r>
            <a:r>
              <a:rPr lang="zh-CN" altLang="en-US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MeV</a:t>
            </a:r>
            <a:r>
              <a:rPr lang="zh-CN" altLang="en-US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gamma-ray</a:t>
            </a:r>
            <a:r>
              <a:rPr lang="zh-CN" altLang="en-US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lines</a:t>
            </a:r>
            <a:r>
              <a:rPr lang="zh-CN" altLang="en-US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will</a:t>
            </a:r>
            <a:r>
              <a:rPr lang="zh-CN" altLang="en-US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be</a:t>
            </a:r>
            <a:r>
              <a:rPr lang="zh-CN" altLang="en-US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emitted</a:t>
            </a:r>
            <a:r>
              <a:rPr lang="zh-CN" altLang="en-US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directly</a:t>
            </a:r>
            <a:r>
              <a:rPr lang="zh-CN" altLang="en-US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from</a:t>
            </a:r>
            <a:r>
              <a:rPr lang="zh-CN" altLang="en-US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the</a:t>
            </a:r>
            <a:r>
              <a:rPr lang="zh-CN" altLang="en-US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decays</a:t>
            </a:r>
            <a:r>
              <a:rPr lang="zh-CN" altLang="en-US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of</a:t>
            </a:r>
            <a:r>
              <a:rPr lang="zh-CN" altLang="en-US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these</a:t>
            </a:r>
            <a:r>
              <a:rPr lang="zh-CN" altLang="en-US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isotopes</a:t>
            </a:r>
            <a:endParaRPr lang="en-US" altLang="zh-CN" sz="18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8691349" y="1914251"/>
            <a:ext cx="3273791" cy="3004892"/>
          </a:xfrm>
          <a:prstGeom prst="rect">
            <a:avLst/>
          </a:prstGeom>
        </p:spPr>
      </p:pic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ED944-EA69-4D42-A565-DF758DFC0013}" type="slidenum">
              <a:rPr lang="zh-CN" altLang="en-US" smtClean="0"/>
            </a:fld>
            <a:endParaRPr lang="zh-CN" altLang="en-US"/>
          </a:p>
        </p:txBody>
      </p:sp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564176" y="117053"/>
            <a:ext cx="11412108" cy="888683"/>
          </a:xfrm>
        </p:spPr>
        <p:txBody>
          <a:bodyPr>
            <a:normAutofit/>
          </a:bodyPr>
          <a:lstStyle/>
          <a:p>
            <a:r>
              <a:rPr lang="en-US" altLang="zh-CN" b="1" i="1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Heavy-element</a:t>
            </a:r>
            <a:r>
              <a:rPr lang="zh-CN" altLang="en-US" b="1" i="1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altLang="zh-CN" b="1" i="1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Formation</a:t>
            </a:r>
            <a:r>
              <a:rPr lang="zh-CN" altLang="en-US" b="1" i="1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altLang="zh-CN" b="1" i="1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and</a:t>
            </a:r>
            <a:r>
              <a:rPr lang="zh-CN" altLang="en-US" b="1" i="1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altLang="zh-CN" b="1" i="1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Evolution</a:t>
            </a:r>
            <a:endParaRPr lang="zh-CN" altLang="en-US" b="1" i="1" dirty="0">
              <a:solidFill>
                <a:srgbClr val="0000FF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9" name="Content Placeholder 2"/>
          <p:cNvSpPr txBox="1"/>
          <p:nvPr/>
        </p:nvSpPr>
        <p:spPr>
          <a:xfrm>
            <a:off x="457200" y="4624053"/>
            <a:ext cx="8421020" cy="22327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2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MeVGRO</a:t>
            </a:r>
            <a:r>
              <a:rPr lang="en-US" altLang="zh-CN" sz="2200" b="1" i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endParaRPr lang="en-US" altLang="zh-CN" sz="2200" b="1" i="1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Provide</a:t>
            </a:r>
            <a:r>
              <a:rPr lang="zh-CN" alt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a</a:t>
            </a:r>
            <a:r>
              <a:rPr lang="zh-CN" alt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unique</a:t>
            </a:r>
            <a:r>
              <a:rPr lang="zh-CN" alt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and</a:t>
            </a:r>
            <a:r>
              <a:rPr lang="zh-CN" alt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direct</a:t>
            </a:r>
            <a:r>
              <a:rPr lang="zh-CN" alt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probe</a:t>
            </a:r>
            <a:r>
              <a:rPr lang="zh-CN" alt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of</a:t>
            </a:r>
            <a:r>
              <a:rPr lang="zh-CN" alt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the</a:t>
            </a:r>
            <a:r>
              <a:rPr lang="zh-CN" alt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individual</a:t>
            </a:r>
            <a:r>
              <a:rPr lang="zh-CN" alt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nucleosynthesis</a:t>
            </a:r>
            <a:r>
              <a:rPr lang="zh-CN" alt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sites</a:t>
            </a:r>
            <a:r>
              <a:rPr lang="zh-CN" alt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(like</a:t>
            </a:r>
            <a:r>
              <a:rPr lang="zh-CN" alt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SN,</a:t>
            </a:r>
            <a:r>
              <a:rPr lang="zh-CN" alt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kilonova</a:t>
            </a: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,</a:t>
            </a:r>
            <a:r>
              <a:rPr lang="zh-CN" alt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nova,</a:t>
            </a:r>
            <a:r>
              <a:rPr lang="zh-CN" alt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etc</a:t>
            </a: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),</a:t>
            </a:r>
            <a:r>
              <a:rPr lang="zh-CN" alt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to</a:t>
            </a:r>
            <a:r>
              <a:rPr lang="zh-CN" alt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explore</a:t>
            </a:r>
            <a:r>
              <a:rPr lang="zh-CN" alt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the</a:t>
            </a:r>
            <a:r>
              <a:rPr lang="zh-CN" alt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nucleosynthesis</a:t>
            </a:r>
            <a:r>
              <a:rPr lang="zh-CN" alt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and</a:t>
            </a:r>
            <a:r>
              <a:rPr lang="zh-CN" alt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chemical</a:t>
            </a:r>
            <a:r>
              <a:rPr lang="zh-CN" alt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evolution</a:t>
            </a:r>
            <a:r>
              <a:rPr lang="zh-CN" alt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of</a:t>
            </a:r>
            <a:r>
              <a:rPr lang="zh-CN" alt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heavy</a:t>
            </a:r>
            <a:r>
              <a:rPr lang="zh-CN" alt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elements</a:t>
            </a:r>
            <a:r>
              <a:rPr lang="zh-CN" alt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in</a:t>
            </a:r>
            <a:r>
              <a:rPr lang="zh-CN" alt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the</a:t>
            </a:r>
            <a:r>
              <a:rPr lang="zh-CN" alt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universe.   </a:t>
            </a:r>
            <a:endParaRPr lang="en-US" altLang="zh-CN" sz="2000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8691349" y="1914251"/>
            <a:ext cx="3273791" cy="3004892"/>
          </a:xfrm>
          <a:prstGeom prst="rect">
            <a:avLst/>
          </a:prstGeom>
        </p:spPr>
      </p:pic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ED944-EA69-4D42-A565-DF758DFC0013}" type="slidenum">
              <a:rPr lang="zh-CN" altLang="en-US" smtClean="0"/>
            </a:fld>
            <a:endParaRPr lang="zh-CN" altLang="en-US"/>
          </a:p>
        </p:txBody>
      </p:sp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564176" y="117053"/>
            <a:ext cx="11412108" cy="888683"/>
          </a:xfrm>
        </p:spPr>
        <p:txBody>
          <a:bodyPr>
            <a:normAutofit/>
          </a:bodyPr>
          <a:lstStyle/>
          <a:p>
            <a:r>
              <a:rPr lang="en-US" altLang="zh-CN" b="1" i="1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Heavy-element</a:t>
            </a:r>
            <a:r>
              <a:rPr lang="zh-CN" altLang="en-US" b="1" i="1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altLang="zh-CN" b="1" i="1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Formation</a:t>
            </a:r>
            <a:r>
              <a:rPr lang="zh-CN" altLang="en-US" b="1" i="1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altLang="zh-CN" b="1" i="1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and</a:t>
            </a:r>
            <a:r>
              <a:rPr lang="zh-CN" altLang="en-US" b="1" i="1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altLang="zh-CN" b="1" i="1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Evolution</a:t>
            </a:r>
            <a:endParaRPr lang="zh-CN" altLang="en-US" b="1" i="1" dirty="0">
              <a:solidFill>
                <a:srgbClr val="0000FF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6" name="Content Placeholder 2"/>
          <p:cNvSpPr txBox="1"/>
          <p:nvPr/>
        </p:nvSpPr>
        <p:spPr>
          <a:xfrm>
            <a:off x="745491" y="1260886"/>
            <a:ext cx="9853822" cy="5095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zh-CN" sz="2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Gamma-ray</a:t>
            </a:r>
            <a:r>
              <a:rPr lang="zh-CN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nuclear</a:t>
            </a:r>
            <a:r>
              <a:rPr lang="zh-CN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lines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Individual</a:t>
            </a: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nucleosynthesis</a:t>
            </a: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sites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Supernovae</a:t>
            </a:r>
            <a:r>
              <a:rPr lang="en-US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—: </a:t>
            </a:r>
            <a:r>
              <a:rPr lang="en-US" sz="1800" baseline="30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56</a:t>
            </a:r>
            <a:r>
              <a:rPr lang="en-US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Ni, </a:t>
            </a:r>
            <a:r>
              <a:rPr lang="en-US" altLang="zh-CN" sz="1800" baseline="30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56</a:t>
            </a:r>
            <a:r>
              <a:rPr lang="en-US" altLang="zh-CN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Co,</a:t>
            </a:r>
            <a:r>
              <a:rPr lang="en-US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1800" baseline="30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44</a:t>
            </a:r>
            <a:r>
              <a:rPr lang="en-US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Sc…</a:t>
            </a:r>
            <a:endParaRPr lang="en-US" sz="18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Novae</a:t>
            </a:r>
            <a:r>
              <a:rPr lang="en-US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 </a:t>
            </a:r>
            <a:r>
              <a:rPr lang="en-US" sz="1800" baseline="30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7</a:t>
            </a:r>
            <a:r>
              <a:rPr lang="en-US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Be, </a:t>
            </a:r>
            <a:r>
              <a:rPr lang="en-US" sz="1800" baseline="30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22</a:t>
            </a:r>
            <a:r>
              <a:rPr lang="en-US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Na</a:t>
            </a:r>
            <a:endParaRPr lang="en-US" sz="18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Neutron</a:t>
            </a:r>
            <a:r>
              <a:rPr lang="zh-CN" altLang="en-US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star</a:t>
            </a:r>
            <a:r>
              <a:rPr lang="zh-CN" altLang="en-US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mergers</a:t>
            </a:r>
            <a:r>
              <a:rPr lang="zh-CN" altLang="en-US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(KN)</a:t>
            </a:r>
            <a:r>
              <a:rPr lang="en-US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r </a:t>
            </a:r>
            <a:r>
              <a:rPr lang="en-US" altLang="zh-CN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process</a:t>
            </a:r>
            <a:r>
              <a:rPr lang="zh-CN" altLang="en-US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isotopes</a:t>
            </a:r>
            <a:r>
              <a:rPr lang="zh-CN" altLang="en-US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like</a:t>
            </a:r>
            <a:r>
              <a:rPr lang="zh-CN" altLang="en-US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800" baseline="30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125</a:t>
            </a:r>
            <a:r>
              <a:rPr lang="en-US" altLang="zh-CN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Sn…</a:t>
            </a:r>
            <a:endParaRPr lang="en-US" sz="18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SN/KN</a:t>
            </a:r>
            <a:r>
              <a:rPr lang="zh-CN" altLang="en-US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remnants</a:t>
            </a:r>
            <a:r>
              <a:rPr lang="en-US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sz="1800" baseline="30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44</a:t>
            </a:r>
            <a:r>
              <a:rPr lang="en-US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Ti, </a:t>
            </a:r>
            <a:r>
              <a:rPr lang="en-US" sz="1800" baseline="30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60</a:t>
            </a:r>
            <a:r>
              <a:rPr lang="en-US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Fe, </a:t>
            </a:r>
            <a:r>
              <a:rPr lang="en-US" sz="1800" baseline="30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26</a:t>
            </a:r>
            <a:r>
              <a:rPr lang="en-US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Al,</a:t>
            </a:r>
            <a:r>
              <a:rPr lang="zh-CN" altLang="en-US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800" baseline="30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182</a:t>
            </a:r>
            <a:r>
              <a:rPr lang="en-US" altLang="zh-CN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Hf…</a:t>
            </a:r>
            <a:endParaRPr lang="en-US" sz="18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Diffusive emission</a:t>
            </a: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endParaRPr lang="en-US" altLang="zh-CN" sz="20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511keV positron annihilation: multiple sources</a:t>
            </a:r>
            <a:endParaRPr lang="en-US" altLang="zh-CN" sz="18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800" baseline="30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60</a:t>
            </a:r>
            <a:r>
              <a:rPr lang="en-US" altLang="zh-CN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Fe and </a:t>
            </a:r>
            <a:r>
              <a:rPr lang="en-US" altLang="zh-CN" sz="1800" baseline="30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26</a:t>
            </a:r>
            <a:r>
              <a:rPr lang="en-US" altLang="zh-CN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Al in Milky Way and nearby galaxies: stellar evolution, galaxy dynamics</a:t>
            </a:r>
            <a:endParaRPr lang="en-US" sz="18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457200" lvl="1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ISLIDE.GUIDESSETTING" val="{&quot;Id&quot;:&quot;eee31a0d-25ad-47b1-8330-a881554f14b0&quot;,&quot;Name&quot;:null,&quot;Kind&quot;:1,&quot;OldGuidesSetting&quot;:{&quot;HeaderHeight&quot;:0.0,&quot;FooterHeight&quot;:0.0,&quot;SideMargin&quot;:0.0,&quot;TopMargin&quot;:0.0,&quot;BottomMargin&quot;:0.0,&quot;IntervalMargin&quot;:0.0}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9429</Words>
  <Application>WPS 演示</Application>
  <PresentationFormat>自定义</PresentationFormat>
  <Paragraphs>592</Paragraphs>
  <Slides>24</Slides>
  <Notes>21</Notes>
  <HiddenSlides>0</HiddenSlides>
  <MMClips>0</MMClips>
  <ScaleCrop>false</ScaleCrop>
  <HeadingPairs>
    <vt:vector size="8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0</vt:i4>
      </vt:variant>
      <vt:variant>
        <vt:lpstr>幻灯片标题</vt:lpstr>
      </vt:variant>
      <vt:variant>
        <vt:i4>24</vt:i4>
      </vt:variant>
    </vt:vector>
  </HeadingPairs>
  <TitlesOfParts>
    <vt:vector size="45" baseType="lpstr">
      <vt:lpstr>Arial</vt:lpstr>
      <vt:lpstr>宋体</vt:lpstr>
      <vt:lpstr>Wingdings</vt:lpstr>
      <vt:lpstr>Wingdings 2</vt:lpstr>
      <vt:lpstr>Calibri</vt:lpstr>
      <vt:lpstr>等线 Light</vt:lpstr>
      <vt:lpstr>黑体</vt:lpstr>
      <vt:lpstr>Times New Roman</vt:lpstr>
      <vt:lpstr>Heiti SC Medium</vt:lpstr>
      <vt:lpstr>MV Boli</vt:lpstr>
      <vt:lpstr>Tempus Sans ITC</vt:lpstr>
      <vt:lpstr>Segoe UI Emoji</vt:lpstr>
      <vt:lpstr>Arial Unicode MS</vt:lpstr>
      <vt:lpstr>微软雅黑</vt:lpstr>
      <vt:lpstr>Calibri</vt:lpstr>
      <vt:lpstr>MS PGothic</vt:lpstr>
      <vt:lpstr>Calibri Light</vt:lpstr>
      <vt:lpstr>仿宋</vt:lpstr>
      <vt:lpstr>等线</vt:lpstr>
      <vt:lpstr>Office 主题​​</vt:lpstr>
      <vt:lpstr>HDOfficeLightV0</vt:lpstr>
      <vt:lpstr>PowerPoint 演示文稿</vt:lpstr>
      <vt:lpstr>MeV Gamma Ray – An important window in multi-messenger observation</vt:lpstr>
      <vt:lpstr>PowerPoint 演示文稿</vt:lpstr>
      <vt:lpstr>MeVGRO Science</vt:lpstr>
      <vt:lpstr>Supernova Explosion Mechanisms</vt:lpstr>
      <vt:lpstr>Supernova Explosion Mechanisms</vt:lpstr>
      <vt:lpstr>Heavy-element Formation and Evolution</vt:lpstr>
      <vt:lpstr>Heavy-element Formation and Evolution</vt:lpstr>
      <vt:lpstr>Heavy-element Formation and Evolution</vt:lpstr>
      <vt:lpstr>MeV gamma-ray line detection and neutron star mergers（NSM）</vt:lpstr>
      <vt:lpstr>PowerPoint 演示文稿</vt:lpstr>
      <vt:lpstr>PowerPoint 演示文稿</vt:lpstr>
      <vt:lpstr>PowerPoint 演示文稿</vt:lpstr>
      <vt:lpstr>MeVGRO payloads</vt:lpstr>
      <vt:lpstr>MeVGRO expected performance by simulation </vt:lpstr>
      <vt:lpstr>MeVGRO expected performance by simulation </vt:lpstr>
      <vt:lpstr>GCK (Gamma-ray Converter tracKer)</vt:lpstr>
      <vt:lpstr>LECA (Low Energy CAlorimeter)</vt:lpstr>
      <vt:lpstr>HECA (High Energy CAlorimeter)</vt:lpstr>
      <vt:lpstr>PowerPoint 演示文稿</vt:lpstr>
      <vt:lpstr>MeVGRO mission</vt:lpstr>
      <vt:lpstr>MeVGRO Hardware team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Gong</dc:creator>
  <cp:lastModifiedBy>彭文溪</cp:lastModifiedBy>
  <cp:revision>147</cp:revision>
  <dcterms:created xsi:type="dcterms:W3CDTF">2023-04-21T04:06:00Z</dcterms:created>
  <dcterms:modified xsi:type="dcterms:W3CDTF">2025-09-17T00:50:48Z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5AEBB538123C418F9EE0FFB22F49341F_12</vt:lpwstr>
  </property>
  <property fmtid="{D5CDD505-2E9C-101B-9397-08002B2CF9AE}" pid="3" name="KSOProductBuildVer">
    <vt:lpwstr>2052-12.1.0.22529</vt:lpwstr>
  </property>
</Properties>
</file>