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7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28"/>
  </p:notesMasterIdLst>
  <p:handoutMasterIdLst>
    <p:handoutMasterId r:id="rId29"/>
  </p:handoutMasterIdLst>
  <p:sldIdLst>
    <p:sldId id="259" r:id="rId2"/>
    <p:sldId id="360" r:id="rId3"/>
    <p:sldId id="371" r:id="rId4"/>
    <p:sldId id="350" r:id="rId5"/>
    <p:sldId id="372" r:id="rId6"/>
    <p:sldId id="369" r:id="rId7"/>
    <p:sldId id="370" r:id="rId8"/>
    <p:sldId id="331" r:id="rId9"/>
    <p:sldId id="344" r:id="rId10"/>
    <p:sldId id="349" r:id="rId11"/>
    <p:sldId id="355" r:id="rId12"/>
    <p:sldId id="364" r:id="rId13"/>
    <p:sldId id="332" r:id="rId14"/>
    <p:sldId id="373" r:id="rId15"/>
    <p:sldId id="352" r:id="rId16"/>
    <p:sldId id="366" r:id="rId17"/>
    <p:sldId id="367" r:id="rId18"/>
    <p:sldId id="362" r:id="rId19"/>
    <p:sldId id="363" r:id="rId20"/>
    <p:sldId id="365" r:id="rId21"/>
    <p:sldId id="368" r:id="rId22"/>
    <p:sldId id="329" r:id="rId23"/>
    <p:sldId id="374" r:id="rId24"/>
    <p:sldId id="375" r:id="rId25"/>
    <p:sldId id="376" r:id="rId26"/>
    <p:sldId id="35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BB3B9D5-10DE-4CCF-B70F-E2D032762CDF}">
          <p14:sldIdLst>
            <p14:sldId id="259"/>
            <p14:sldId id="360"/>
            <p14:sldId id="371"/>
            <p14:sldId id="350"/>
            <p14:sldId id="372"/>
            <p14:sldId id="369"/>
            <p14:sldId id="370"/>
            <p14:sldId id="331"/>
            <p14:sldId id="344"/>
            <p14:sldId id="349"/>
            <p14:sldId id="355"/>
            <p14:sldId id="364"/>
            <p14:sldId id="332"/>
            <p14:sldId id="373"/>
            <p14:sldId id="352"/>
            <p14:sldId id="366"/>
            <p14:sldId id="367"/>
            <p14:sldId id="362"/>
            <p14:sldId id="363"/>
            <p14:sldId id="365"/>
            <p14:sldId id="368"/>
            <p14:sldId id="329"/>
            <p14:sldId id="374"/>
            <p14:sldId id="375"/>
            <p14:sldId id="376"/>
            <p14:sldId id="3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FFFF"/>
    <a:srgbClr val="743481"/>
    <a:srgbClr val="E0C4E6"/>
    <a:srgbClr val="EBD9EF"/>
    <a:srgbClr val="CC9AD6"/>
    <a:srgbClr val="0000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00" autoAdjust="0"/>
    <p:restoredTop sz="84112" autoAdjust="0"/>
  </p:normalViewPr>
  <p:slideViewPr>
    <p:cSldViewPr snapToGrid="0">
      <p:cViewPr varScale="1">
        <p:scale>
          <a:sx n="74" d="100"/>
          <a:sy n="74" d="100"/>
        </p:scale>
        <p:origin x="588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8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424"/>
    </p:cViewPr>
  </p:sorterViewPr>
  <p:notesViewPr>
    <p:cSldViewPr snapToGrid="0">
      <p:cViewPr varScale="1">
        <p:scale>
          <a:sx n="84" d="100"/>
          <a:sy n="84" d="100"/>
        </p:scale>
        <p:origin x="391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54F62B9E-6CC4-9F41-EE41-4C2FF95E90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D8EE2A8-07E2-6817-F3EB-9C17A681EC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DB9C3-B4D8-4974-8BDD-920BBCBF78E4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8BC3546-6DB9-D258-2F5F-BB2F3D8BF2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3F6BD37-1E32-FAB4-9584-A7B9366A39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203E1-4CC6-402D-83E8-12B1D0497E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78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B541C-A6D0-4808-A5C7-7A3B539A33D9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DB491-08F5-47D2-89C0-362525BF1A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160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A19DFC-FF57-480F-BFC6-C487D3A45D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007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DB491-08F5-47D2-89C0-362525BF1A9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520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CZT: XY 1.72mm, Z ~ 0.6mm, 0.6% ~ 1% @662 keV</a:t>
            </a:r>
          </a:p>
          <a:p>
            <a:r>
              <a:rPr lang="en-US" altLang="zh-CN" dirty="0" err="1"/>
              <a:t>HPGe</a:t>
            </a:r>
            <a:r>
              <a:rPr lang="en-US" altLang="zh-CN" dirty="0"/>
              <a:t>: XY 1.162mm or 2mm, Z ~ 0.5mm, 0.8% @662 keV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DB491-08F5-47D2-89C0-362525BF1A9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885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DB491-08F5-47D2-89C0-362525BF1A9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494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DB491-08F5-47D2-89C0-362525BF1A9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07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DB491-08F5-47D2-89C0-362525BF1A9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627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DB491-08F5-47D2-89C0-362525BF1A9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844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DB491-08F5-47D2-89C0-362525BF1A9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871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4D2F2718-8819-479C-810D-A4F1EBD2BA4B}" type="slidenum">
              <a:rPr lang="zh-CN" altLang="en-US" smtClean="0"/>
              <a:t>23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410061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615144"/>
            <a:ext cx="11430000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352161"/>
            <a:ext cx="6265739" cy="127111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760A-2CEA-4F48-B444-376BE4BF98E0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086F2D2-B52A-475D-B37C-F00536AC878F}"/>
              </a:ext>
            </a:extLst>
          </p:cNvPr>
          <p:cNvSpPr/>
          <p:nvPr userDrawn="1"/>
        </p:nvSpPr>
        <p:spPr>
          <a:xfrm>
            <a:off x="0" y="6246000"/>
            <a:ext cx="12192000" cy="612000"/>
          </a:xfrm>
          <a:prstGeom prst="rect">
            <a:avLst/>
          </a:prstGeom>
          <a:solidFill>
            <a:srgbClr val="743481"/>
          </a:solidFill>
          <a:ln>
            <a:solidFill>
              <a:srgbClr val="7434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86DEE25-0503-4DC0-9C2F-E80536A6BD52}"/>
              </a:ext>
            </a:extLst>
          </p:cNvPr>
          <p:cNvSpPr/>
          <p:nvPr userDrawn="1"/>
        </p:nvSpPr>
        <p:spPr>
          <a:xfrm>
            <a:off x="0" y="899694"/>
            <a:ext cx="12192000" cy="180000"/>
          </a:xfrm>
          <a:prstGeom prst="rect">
            <a:avLst/>
          </a:prstGeom>
          <a:solidFill>
            <a:srgbClr val="743481"/>
          </a:solidFill>
          <a:ln>
            <a:solidFill>
              <a:srgbClr val="7434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D2640A5-152E-4414-ADE6-17DAF08D50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4" r="4977" b="12298"/>
          <a:stretch/>
        </p:blipFill>
        <p:spPr>
          <a:xfrm>
            <a:off x="181430" y="87721"/>
            <a:ext cx="2243425" cy="719898"/>
          </a:xfrm>
          <a:prstGeom prst="rect">
            <a:avLst/>
          </a:prstGeom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ADD7898A-0E81-408A-8E84-D7BFCB86C158}"/>
              </a:ext>
            </a:extLst>
          </p:cNvPr>
          <p:cNvCxnSpPr>
            <a:cxnSpLocks/>
          </p:cNvCxnSpPr>
          <p:nvPr userDrawn="1"/>
        </p:nvCxnSpPr>
        <p:spPr>
          <a:xfrm>
            <a:off x="381000" y="4177452"/>
            <a:ext cx="6265739" cy="0"/>
          </a:xfrm>
          <a:prstGeom prst="line">
            <a:avLst/>
          </a:prstGeom>
          <a:ln w="38100">
            <a:solidFill>
              <a:srgbClr val="7434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85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93" y="65705"/>
            <a:ext cx="12062414" cy="772039"/>
          </a:xfrm>
        </p:spPr>
        <p:txBody>
          <a:bodyPr/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259353"/>
            <a:ext cx="11353800" cy="4917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DEAD-A94E-424F-97B7-881F107C4F06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6FB9737-E678-4A9D-A643-4643F5180831}"/>
              </a:ext>
            </a:extLst>
          </p:cNvPr>
          <p:cNvSpPr/>
          <p:nvPr userDrawn="1"/>
        </p:nvSpPr>
        <p:spPr>
          <a:xfrm>
            <a:off x="0" y="899694"/>
            <a:ext cx="12192000" cy="180000"/>
          </a:xfrm>
          <a:prstGeom prst="rect">
            <a:avLst/>
          </a:prstGeom>
          <a:solidFill>
            <a:srgbClr val="743481"/>
          </a:solidFill>
          <a:ln>
            <a:solidFill>
              <a:srgbClr val="7434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52496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22639-ADB9-40B5-9A4A-0FEBE953B374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AC6DBA8-1FEF-4AD4-9531-BEAE2970B550}"/>
              </a:ext>
            </a:extLst>
          </p:cNvPr>
          <p:cNvSpPr/>
          <p:nvPr userDrawn="1"/>
        </p:nvSpPr>
        <p:spPr>
          <a:xfrm>
            <a:off x="0" y="899694"/>
            <a:ext cx="12192000" cy="180000"/>
          </a:xfrm>
          <a:prstGeom prst="rect">
            <a:avLst/>
          </a:prstGeom>
          <a:solidFill>
            <a:srgbClr val="743481"/>
          </a:solidFill>
          <a:ln>
            <a:solidFill>
              <a:srgbClr val="7434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620B55D-470D-4AEE-BCB0-B9FCCCDE2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" y="65705"/>
            <a:ext cx="12062414" cy="77203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323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0" y="6246000"/>
            <a:ext cx="12192000" cy="612000"/>
          </a:xfrm>
          <a:prstGeom prst="rect">
            <a:avLst/>
          </a:prstGeom>
          <a:solidFill>
            <a:srgbClr val="743481"/>
          </a:solidFill>
          <a:ln>
            <a:solidFill>
              <a:srgbClr val="7434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E5F9-EE9A-49EB-89EB-438375AA611F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899694"/>
            <a:ext cx="12192000" cy="180000"/>
          </a:xfrm>
          <a:prstGeom prst="rect">
            <a:avLst/>
          </a:prstGeom>
          <a:solidFill>
            <a:srgbClr val="743481"/>
          </a:solidFill>
          <a:ln>
            <a:solidFill>
              <a:srgbClr val="7434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4" r="4977" b="12298"/>
          <a:stretch/>
        </p:blipFill>
        <p:spPr>
          <a:xfrm>
            <a:off x="181430" y="87721"/>
            <a:ext cx="2243425" cy="7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69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小字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93" y="65705"/>
            <a:ext cx="12062414" cy="772039"/>
          </a:xfrm>
        </p:spPr>
        <p:txBody>
          <a:bodyPr/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259353"/>
            <a:ext cx="11353800" cy="5462122"/>
          </a:xfrm>
        </p:spPr>
        <p:txBody>
          <a:bodyPr>
            <a:normAutofit/>
          </a:bodyPr>
          <a:lstStyle>
            <a:lvl1pPr>
              <a:defRPr sz="2000" baseline="0"/>
            </a:lvl1pPr>
            <a:lvl2pPr>
              <a:defRPr sz="2000" baseline="0"/>
            </a:lvl2pPr>
            <a:lvl3pPr>
              <a:defRPr sz="2000" baseline="0"/>
            </a:lvl3pPr>
            <a:lvl4pPr>
              <a:defRPr sz="2000" baseline="0"/>
            </a:lvl4pPr>
            <a:lvl5pPr>
              <a:defRPr sz="2000" baseline="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DEAD-A94E-424F-97B7-881F107C4F06}" type="datetime1">
              <a:rPr lang="zh-CN" altLang="en-US" smtClean="0"/>
              <a:t>2025/9/16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6FB9737-E678-4A9D-A643-4643F5180831}"/>
              </a:ext>
            </a:extLst>
          </p:cNvPr>
          <p:cNvSpPr/>
          <p:nvPr userDrawn="1"/>
        </p:nvSpPr>
        <p:spPr>
          <a:xfrm>
            <a:off x="0" y="899694"/>
            <a:ext cx="12192000" cy="180000"/>
          </a:xfrm>
          <a:prstGeom prst="rect">
            <a:avLst/>
          </a:prstGeom>
          <a:solidFill>
            <a:srgbClr val="743481"/>
          </a:solidFill>
          <a:ln>
            <a:solidFill>
              <a:srgbClr val="7434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991969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84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FF97E-64B8-4333-89B9-A325909F147B}" type="datetime1">
              <a:rPr lang="zh-CN" altLang="en-US" smtClean="0"/>
              <a:t>2025/9/16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6D88A-D868-440A-916E-FF789AA3BB4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482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22" r:id="rId3"/>
    <p:sldLayoutId id="2147483711" r:id="rId4"/>
    <p:sldLayoutId id="2147483723" r:id="rId5"/>
    <p:sldLayoutId id="214748372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hyperlink" Target="https://doi.org/10.1007/s10686-024-09920-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0.png"/><Relationship Id="rId5" Type="http://schemas.openxmlformats.org/officeDocument/2006/relationships/hyperlink" Target="https://doi.org/10.1007/s10686-025-09998-4" TargetMode="Externa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png"/><Relationship Id="rId11" Type="http://schemas.openxmlformats.org/officeDocument/2006/relationships/image" Target="../media/image66.wmf"/><Relationship Id="rId5" Type="http://schemas.openxmlformats.org/officeDocument/2006/relationships/image" Target="../media/image69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10" Type="http://schemas.openxmlformats.org/officeDocument/2006/relationships/image" Target="../media/image17.png"/><Relationship Id="rId4" Type="http://schemas.openxmlformats.org/officeDocument/2006/relationships/image" Target="../media/image230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381000" y="1615144"/>
            <a:ext cx="11430000" cy="2387600"/>
          </a:xfrm>
        </p:spPr>
        <p:txBody>
          <a:bodyPr/>
          <a:lstStyle/>
          <a:p>
            <a:r>
              <a:rPr lang="en-US" altLang="zh-CN" dirty="0"/>
              <a:t>CZT Detectors for MeV Astronomy</a:t>
            </a: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381000" y="4352161"/>
            <a:ext cx="7386263" cy="1271119"/>
          </a:xfrm>
        </p:spPr>
        <p:txBody>
          <a:bodyPr>
            <a:normAutofit/>
          </a:bodyPr>
          <a:lstStyle/>
          <a:p>
            <a:r>
              <a:rPr lang="en-US" altLang="zh-CN" b="1" u="sng" dirty="0"/>
              <a:t>Ming Zeng</a:t>
            </a:r>
            <a:r>
              <a:rPr lang="en-US" altLang="zh-CN" dirty="0"/>
              <a:t>, Xutao Zheng, Hao Chang, </a:t>
            </a:r>
            <a:r>
              <a:rPr lang="en-US" altLang="zh-CN" dirty="0" err="1"/>
              <a:t>Jiahuan</a:t>
            </a:r>
            <a:r>
              <a:rPr lang="en-US" altLang="zh-CN" dirty="0"/>
              <a:t> Zhu</a:t>
            </a:r>
          </a:p>
          <a:p>
            <a:r>
              <a:rPr lang="en-US" altLang="zh-CN" dirty="0"/>
              <a:t>Tsinghua University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7357EAF-7368-A1F3-C151-FA00B02027EB}"/>
              </a:ext>
            </a:extLst>
          </p:cNvPr>
          <p:cNvSpPr txBox="1"/>
          <p:nvPr/>
        </p:nvSpPr>
        <p:spPr>
          <a:xfrm>
            <a:off x="0" y="638633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accent3"/>
                </a:solidFill>
              </a:rPr>
              <a:t>MeV Mission Workshop @IHEP: Preparing Next-Generation Astrophysics in the MeV Window                                    2025-09-17</a:t>
            </a:r>
            <a:endParaRPr lang="zh-CN" altLang="en-US" sz="16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10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B4E2838-B915-F38E-991A-0A1C5980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8C90B3F-FFD0-E35C-6D4A-A51A16E22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MASS mission concept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68B2A7-89ED-5427-4085-94205BD44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" t="13913" r="1787" b="15749"/>
          <a:stretch/>
        </p:blipFill>
        <p:spPr>
          <a:xfrm>
            <a:off x="2954331" y="1610229"/>
            <a:ext cx="6311348" cy="361784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3993CE2-E374-AA71-6102-17297CD079EF}"/>
              </a:ext>
            </a:extLst>
          </p:cNvPr>
          <p:cNvGrpSpPr/>
          <p:nvPr/>
        </p:nvGrpSpPr>
        <p:grpSpPr>
          <a:xfrm>
            <a:off x="239881" y="3049493"/>
            <a:ext cx="6715860" cy="3353979"/>
            <a:chOff x="239881" y="3049493"/>
            <a:chExt cx="6715860" cy="335397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4E1AF05-DE1F-AE72-FA93-2EE0B5231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54" t="2047" r="18096" b="-2047"/>
            <a:stretch/>
          </p:blipFill>
          <p:spPr>
            <a:xfrm>
              <a:off x="239881" y="3049493"/>
              <a:ext cx="3353979" cy="3353979"/>
            </a:xfrm>
            <a:prstGeom prst="ellipse">
              <a:avLst/>
            </a:prstGeom>
            <a:ln w="38100">
              <a:solidFill>
                <a:srgbClr val="743481"/>
              </a:solidFill>
            </a:ln>
          </p:spPr>
        </p:pic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68287EB2-F946-49AF-013F-904599026AB2}"/>
                </a:ext>
              </a:extLst>
            </p:cNvPr>
            <p:cNvSpPr/>
            <p:nvPr/>
          </p:nvSpPr>
          <p:spPr>
            <a:xfrm>
              <a:off x="5075383" y="3376559"/>
              <a:ext cx="1880358" cy="1880358"/>
            </a:xfrm>
            <a:prstGeom prst="ellipse">
              <a:avLst/>
            </a:prstGeom>
            <a:noFill/>
            <a:ln w="38100">
              <a:solidFill>
                <a:srgbClr val="74348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kumimoji="1" lang="zh-CN" altLang="en-US" sz="2000"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cxnSp>
          <p:nvCxnSpPr>
            <p:cNvPr id="8" name="直线连接符 11">
              <a:extLst>
                <a:ext uri="{FF2B5EF4-FFF2-40B4-BE49-F238E27FC236}">
                  <a16:creationId xmlns:a16="http://schemas.microsoft.com/office/drawing/2014/main" id="{1DB1719C-105E-44A4-6C17-D23EA6A56CFB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>
              <a:off x="2420532" y="3101345"/>
              <a:ext cx="3595030" cy="275214"/>
            </a:xfrm>
            <a:prstGeom prst="line">
              <a:avLst/>
            </a:prstGeom>
            <a:ln w="38100">
              <a:solidFill>
                <a:srgbClr val="74348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线连接符 14">
              <a:extLst>
                <a:ext uri="{FF2B5EF4-FFF2-40B4-BE49-F238E27FC236}">
                  <a16:creationId xmlns:a16="http://schemas.microsoft.com/office/drawing/2014/main" id="{925A5F73-794C-8E87-B5AC-B6F4D9149784}"/>
                </a:ext>
              </a:extLst>
            </p:cNvPr>
            <p:cNvCxnSpPr>
              <a:cxnSpLocks/>
              <a:endCxn id="7" idx="4"/>
            </p:cNvCxnSpPr>
            <p:nvPr/>
          </p:nvCxnSpPr>
          <p:spPr>
            <a:xfrm flipV="1">
              <a:off x="2905274" y="5256917"/>
              <a:ext cx="3110288" cy="844688"/>
            </a:xfrm>
            <a:prstGeom prst="line">
              <a:avLst/>
            </a:prstGeom>
            <a:ln w="38100">
              <a:solidFill>
                <a:srgbClr val="74348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C21CCC28-9407-AC92-0C14-4460F5CA328A}"/>
              </a:ext>
            </a:extLst>
          </p:cNvPr>
          <p:cNvGrpSpPr/>
          <p:nvPr/>
        </p:nvGrpSpPr>
        <p:grpSpPr>
          <a:xfrm>
            <a:off x="1307433" y="3695495"/>
            <a:ext cx="592461" cy="1915167"/>
            <a:chOff x="1307433" y="3695495"/>
            <a:chExt cx="592461" cy="1915167"/>
          </a:xfrm>
        </p:grpSpPr>
        <p:sp>
          <p:nvSpPr>
            <p:cNvPr id="13" name="任意形状 5">
              <a:extLst>
                <a:ext uri="{FF2B5EF4-FFF2-40B4-BE49-F238E27FC236}">
                  <a16:creationId xmlns:a16="http://schemas.microsoft.com/office/drawing/2014/main" id="{E5A33D9B-FBE8-9DE0-2DBF-ABE9AE93EF0F}"/>
                </a:ext>
              </a:extLst>
            </p:cNvPr>
            <p:cNvSpPr/>
            <p:nvPr/>
          </p:nvSpPr>
          <p:spPr>
            <a:xfrm>
              <a:off x="1307433" y="4500160"/>
              <a:ext cx="116318" cy="1076707"/>
            </a:xfrm>
            <a:custGeom>
              <a:avLst/>
              <a:gdLst>
                <a:gd name="connsiteX0" fmla="*/ 65858 w 166510"/>
                <a:gd name="connsiteY0" fmla="*/ 0 h 1060704"/>
                <a:gd name="connsiteX1" fmla="*/ 1850 w 166510"/>
                <a:gd name="connsiteY1" fmla="*/ 201168 h 1060704"/>
                <a:gd name="connsiteX2" fmla="*/ 129866 w 166510"/>
                <a:gd name="connsiteY2" fmla="*/ 310896 h 1060704"/>
                <a:gd name="connsiteX3" fmla="*/ 38426 w 166510"/>
                <a:gd name="connsiteY3" fmla="*/ 438912 h 1060704"/>
                <a:gd name="connsiteX4" fmla="*/ 120722 w 166510"/>
                <a:gd name="connsiteY4" fmla="*/ 512064 h 1060704"/>
                <a:gd name="connsiteX5" fmla="*/ 47570 w 166510"/>
                <a:gd name="connsiteY5" fmla="*/ 649224 h 1060704"/>
                <a:gd name="connsiteX6" fmla="*/ 166442 w 166510"/>
                <a:gd name="connsiteY6" fmla="*/ 740664 h 1060704"/>
                <a:gd name="connsiteX7" fmla="*/ 65858 w 166510"/>
                <a:gd name="connsiteY7" fmla="*/ 859536 h 1060704"/>
                <a:gd name="connsiteX8" fmla="*/ 139010 w 166510"/>
                <a:gd name="connsiteY8" fmla="*/ 969264 h 1060704"/>
                <a:gd name="connsiteX9" fmla="*/ 139010 w 166510"/>
                <a:gd name="connsiteY9" fmla="*/ 1060704 h 1060704"/>
                <a:gd name="connsiteX0" fmla="*/ 65858 w 166510"/>
                <a:gd name="connsiteY0" fmla="*/ 0 h 1060704"/>
                <a:gd name="connsiteX1" fmla="*/ 1850 w 166510"/>
                <a:gd name="connsiteY1" fmla="*/ 201168 h 1060704"/>
                <a:gd name="connsiteX2" fmla="*/ 129866 w 166510"/>
                <a:gd name="connsiteY2" fmla="*/ 310896 h 1060704"/>
                <a:gd name="connsiteX3" fmla="*/ 7464 w 166510"/>
                <a:gd name="connsiteY3" fmla="*/ 445562 h 1060704"/>
                <a:gd name="connsiteX4" fmla="*/ 120722 w 166510"/>
                <a:gd name="connsiteY4" fmla="*/ 512064 h 1060704"/>
                <a:gd name="connsiteX5" fmla="*/ 47570 w 166510"/>
                <a:gd name="connsiteY5" fmla="*/ 649224 h 1060704"/>
                <a:gd name="connsiteX6" fmla="*/ 166442 w 166510"/>
                <a:gd name="connsiteY6" fmla="*/ 740664 h 1060704"/>
                <a:gd name="connsiteX7" fmla="*/ 65858 w 166510"/>
                <a:gd name="connsiteY7" fmla="*/ 859536 h 1060704"/>
                <a:gd name="connsiteX8" fmla="*/ 139010 w 166510"/>
                <a:gd name="connsiteY8" fmla="*/ 969264 h 1060704"/>
                <a:gd name="connsiteX9" fmla="*/ 139010 w 166510"/>
                <a:gd name="connsiteY9" fmla="*/ 1060704 h 1060704"/>
                <a:gd name="connsiteX0" fmla="*/ 64740 w 165392"/>
                <a:gd name="connsiteY0" fmla="*/ 0 h 1060704"/>
                <a:gd name="connsiteX1" fmla="*/ 732 w 165392"/>
                <a:gd name="connsiteY1" fmla="*/ 201168 h 1060704"/>
                <a:gd name="connsiteX2" fmla="*/ 101226 w 165392"/>
                <a:gd name="connsiteY2" fmla="*/ 314221 h 1060704"/>
                <a:gd name="connsiteX3" fmla="*/ 6346 w 165392"/>
                <a:gd name="connsiteY3" fmla="*/ 445562 h 1060704"/>
                <a:gd name="connsiteX4" fmla="*/ 119604 w 165392"/>
                <a:gd name="connsiteY4" fmla="*/ 512064 h 1060704"/>
                <a:gd name="connsiteX5" fmla="*/ 46452 w 165392"/>
                <a:gd name="connsiteY5" fmla="*/ 649224 h 1060704"/>
                <a:gd name="connsiteX6" fmla="*/ 165324 w 165392"/>
                <a:gd name="connsiteY6" fmla="*/ 740664 h 1060704"/>
                <a:gd name="connsiteX7" fmla="*/ 64740 w 165392"/>
                <a:gd name="connsiteY7" fmla="*/ 859536 h 1060704"/>
                <a:gd name="connsiteX8" fmla="*/ 137892 w 165392"/>
                <a:gd name="connsiteY8" fmla="*/ 969264 h 1060704"/>
                <a:gd name="connsiteX9" fmla="*/ 137892 w 165392"/>
                <a:gd name="connsiteY9" fmla="*/ 1060704 h 1060704"/>
                <a:gd name="connsiteX0" fmla="*/ 64740 w 165392"/>
                <a:gd name="connsiteY0" fmla="*/ 0 h 1060704"/>
                <a:gd name="connsiteX1" fmla="*/ 732 w 165392"/>
                <a:gd name="connsiteY1" fmla="*/ 201168 h 1060704"/>
                <a:gd name="connsiteX2" fmla="*/ 101226 w 165392"/>
                <a:gd name="connsiteY2" fmla="*/ 314221 h 1060704"/>
                <a:gd name="connsiteX3" fmla="*/ 6346 w 165392"/>
                <a:gd name="connsiteY3" fmla="*/ 445562 h 1060704"/>
                <a:gd name="connsiteX4" fmla="*/ 103550 w 165392"/>
                <a:gd name="connsiteY4" fmla="*/ 518714 h 1060704"/>
                <a:gd name="connsiteX5" fmla="*/ 46452 w 165392"/>
                <a:gd name="connsiteY5" fmla="*/ 649224 h 1060704"/>
                <a:gd name="connsiteX6" fmla="*/ 165324 w 165392"/>
                <a:gd name="connsiteY6" fmla="*/ 740664 h 1060704"/>
                <a:gd name="connsiteX7" fmla="*/ 64740 w 165392"/>
                <a:gd name="connsiteY7" fmla="*/ 859536 h 1060704"/>
                <a:gd name="connsiteX8" fmla="*/ 137892 w 165392"/>
                <a:gd name="connsiteY8" fmla="*/ 969264 h 1060704"/>
                <a:gd name="connsiteX9" fmla="*/ 137892 w 165392"/>
                <a:gd name="connsiteY9" fmla="*/ 1060704 h 1060704"/>
                <a:gd name="connsiteX0" fmla="*/ 64740 w 165980"/>
                <a:gd name="connsiteY0" fmla="*/ 0 h 1060704"/>
                <a:gd name="connsiteX1" fmla="*/ 732 w 165980"/>
                <a:gd name="connsiteY1" fmla="*/ 201168 h 1060704"/>
                <a:gd name="connsiteX2" fmla="*/ 101226 w 165980"/>
                <a:gd name="connsiteY2" fmla="*/ 314221 h 1060704"/>
                <a:gd name="connsiteX3" fmla="*/ 6346 w 165980"/>
                <a:gd name="connsiteY3" fmla="*/ 445562 h 1060704"/>
                <a:gd name="connsiteX4" fmla="*/ 103550 w 165980"/>
                <a:gd name="connsiteY4" fmla="*/ 518714 h 1060704"/>
                <a:gd name="connsiteX5" fmla="*/ 5169 w 165980"/>
                <a:gd name="connsiteY5" fmla="*/ 652549 h 1060704"/>
                <a:gd name="connsiteX6" fmla="*/ 165324 w 165980"/>
                <a:gd name="connsiteY6" fmla="*/ 740664 h 1060704"/>
                <a:gd name="connsiteX7" fmla="*/ 64740 w 165980"/>
                <a:gd name="connsiteY7" fmla="*/ 859536 h 1060704"/>
                <a:gd name="connsiteX8" fmla="*/ 137892 w 165980"/>
                <a:gd name="connsiteY8" fmla="*/ 969264 h 1060704"/>
                <a:gd name="connsiteX9" fmla="*/ 137892 w 165980"/>
                <a:gd name="connsiteY9" fmla="*/ 1060704 h 1060704"/>
                <a:gd name="connsiteX0" fmla="*/ 64740 w 144931"/>
                <a:gd name="connsiteY0" fmla="*/ 0 h 1060704"/>
                <a:gd name="connsiteX1" fmla="*/ 732 w 144931"/>
                <a:gd name="connsiteY1" fmla="*/ 201168 h 1060704"/>
                <a:gd name="connsiteX2" fmla="*/ 101226 w 144931"/>
                <a:gd name="connsiteY2" fmla="*/ 314221 h 1060704"/>
                <a:gd name="connsiteX3" fmla="*/ 6346 w 144931"/>
                <a:gd name="connsiteY3" fmla="*/ 445562 h 1060704"/>
                <a:gd name="connsiteX4" fmla="*/ 103550 w 144931"/>
                <a:gd name="connsiteY4" fmla="*/ 518714 h 1060704"/>
                <a:gd name="connsiteX5" fmla="*/ 5169 w 144931"/>
                <a:gd name="connsiteY5" fmla="*/ 652549 h 1060704"/>
                <a:gd name="connsiteX6" fmla="*/ 104547 w 144931"/>
                <a:gd name="connsiteY6" fmla="*/ 743989 h 1060704"/>
                <a:gd name="connsiteX7" fmla="*/ 64740 w 144931"/>
                <a:gd name="connsiteY7" fmla="*/ 859536 h 1060704"/>
                <a:gd name="connsiteX8" fmla="*/ 137892 w 144931"/>
                <a:gd name="connsiteY8" fmla="*/ 969264 h 1060704"/>
                <a:gd name="connsiteX9" fmla="*/ 137892 w 144931"/>
                <a:gd name="connsiteY9" fmla="*/ 1060704 h 1060704"/>
                <a:gd name="connsiteX0" fmla="*/ 64740 w 144931"/>
                <a:gd name="connsiteY0" fmla="*/ 0 h 1060704"/>
                <a:gd name="connsiteX1" fmla="*/ 732 w 144931"/>
                <a:gd name="connsiteY1" fmla="*/ 201168 h 1060704"/>
                <a:gd name="connsiteX2" fmla="*/ 101226 w 144931"/>
                <a:gd name="connsiteY2" fmla="*/ 314221 h 1060704"/>
                <a:gd name="connsiteX3" fmla="*/ 6346 w 144931"/>
                <a:gd name="connsiteY3" fmla="*/ 445562 h 1060704"/>
                <a:gd name="connsiteX4" fmla="*/ 103550 w 144931"/>
                <a:gd name="connsiteY4" fmla="*/ 518714 h 1060704"/>
                <a:gd name="connsiteX5" fmla="*/ 5169 w 144931"/>
                <a:gd name="connsiteY5" fmla="*/ 652549 h 1060704"/>
                <a:gd name="connsiteX6" fmla="*/ 104547 w 144931"/>
                <a:gd name="connsiteY6" fmla="*/ 743989 h 1060704"/>
                <a:gd name="connsiteX7" fmla="*/ 7403 w 144931"/>
                <a:gd name="connsiteY7" fmla="*/ 862861 h 1060704"/>
                <a:gd name="connsiteX8" fmla="*/ 137892 w 144931"/>
                <a:gd name="connsiteY8" fmla="*/ 969264 h 1060704"/>
                <a:gd name="connsiteX9" fmla="*/ 137892 w 144931"/>
                <a:gd name="connsiteY9" fmla="*/ 1060704 h 1060704"/>
                <a:gd name="connsiteX0" fmla="*/ 64740 w 138686"/>
                <a:gd name="connsiteY0" fmla="*/ 0 h 1060704"/>
                <a:gd name="connsiteX1" fmla="*/ 732 w 138686"/>
                <a:gd name="connsiteY1" fmla="*/ 201168 h 1060704"/>
                <a:gd name="connsiteX2" fmla="*/ 101226 w 138686"/>
                <a:gd name="connsiteY2" fmla="*/ 314221 h 1060704"/>
                <a:gd name="connsiteX3" fmla="*/ 6346 w 138686"/>
                <a:gd name="connsiteY3" fmla="*/ 445562 h 1060704"/>
                <a:gd name="connsiteX4" fmla="*/ 103550 w 138686"/>
                <a:gd name="connsiteY4" fmla="*/ 518714 h 1060704"/>
                <a:gd name="connsiteX5" fmla="*/ 5169 w 138686"/>
                <a:gd name="connsiteY5" fmla="*/ 652549 h 1060704"/>
                <a:gd name="connsiteX6" fmla="*/ 104547 w 138686"/>
                <a:gd name="connsiteY6" fmla="*/ 743989 h 1060704"/>
                <a:gd name="connsiteX7" fmla="*/ 7403 w 138686"/>
                <a:gd name="connsiteY7" fmla="*/ 862861 h 1060704"/>
                <a:gd name="connsiteX8" fmla="*/ 101196 w 138686"/>
                <a:gd name="connsiteY8" fmla="*/ 975914 h 1060704"/>
                <a:gd name="connsiteX9" fmla="*/ 137892 w 138686"/>
                <a:gd name="connsiteY9" fmla="*/ 1060704 h 1060704"/>
                <a:gd name="connsiteX0" fmla="*/ 64740 w 104548"/>
                <a:gd name="connsiteY0" fmla="*/ 0 h 1133856"/>
                <a:gd name="connsiteX1" fmla="*/ 732 w 104548"/>
                <a:gd name="connsiteY1" fmla="*/ 201168 h 1133856"/>
                <a:gd name="connsiteX2" fmla="*/ 101226 w 104548"/>
                <a:gd name="connsiteY2" fmla="*/ 314221 h 1133856"/>
                <a:gd name="connsiteX3" fmla="*/ 6346 w 104548"/>
                <a:gd name="connsiteY3" fmla="*/ 445562 h 1133856"/>
                <a:gd name="connsiteX4" fmla="*/ 103550 w 104548"/>
                <a:gd name="connsiteY4" fmla="*/ 518714 h 1133856"/>
                <a:gd name="connsiteX5" fmla="*/ 5169 w 104548"/>
                <a:gd name="connsiteY5" fmla="*/ 652549 h 1133856"/>
                <a:gd name="connsiteX6" fmla="*/ 104547 w 104548"/>
                <a:gd name="connsiteY6" fmla="*/ 743989 h 1133856"/>
                <a:gd name="connsiteX7" fmla="*/ 7403 w 104548"/>
                <a:gd name="connsiteY7" fmla="*/ 862861 h 1133856"/>
                <a:gd name="connsiteX8" fmla="*/ 101196 w 104548"/>
                <a:gd name="connsiteY8" fmla="*/ 975914 h 1133856"/>
                <a:gd name="connsiteX9" fmla="*/ 57620 w 104548"/>
                <a:gd name="connsiteY9" fmla="*/ 1133856 h 1133856"/>
                <a:gd name="connsiteX0" fmla="*/ 49039 w 106048"/>
                <a:gd name="connsiteY0" fmla="*/ 0 h 1080655"/>
                <a:gd name="connsiteX1" fmla="*/ 2232 w 106048"/>
                <a:gd name="connsiteY1" fmla="*/ 147967 h 1080655"/>
                <a:gd name="connsiteX2" fmla="*/ 102726 w 106048"/>
                <a:gd name="connsiteY2" fmla="*/ 261020 h 1080655"/>
                <a:gd name="connsiteX3" fmla="*/ 7846 w 106048"/>
                <a:gd name="connsiteY3" fmla="*/ 392361 h 1080655"/>
                <a:gd name="connsiteX4" fmla="*/ 105050 w 106048"/>
                <a:gd name="connsiteY4" fmla="*/ 465513 h 1080655"/>
                <a:gd name="connsiteX5" fmla="*/ 6669 w 106048"/>
                <a:gd name="connsiteY5" fmla="*/ 599348 h 1080655"/>
                <a:gd name="connsiteX6" fmla="*/ 106047 w 106048"/>
                <a:gd name="connsiteY6" fmla="*/ 690788 h 1080655"/>
                <a:gd name="connsiteX7" fmla="*/ 8903 w 106048"/>
                <a:gd name="connsiteY7" fmla="*/ 809660 h 1080655"/>
                <a:gd name="connsiteX8" fmla="*/ 102696 w 106048"/>
                <a:gd name="connsiteY8" fmla="*/ 922713 h 1080655"/>
                <a:gd name="connsiteX9" fmla="*/ 59120 w 106048"/>
                <a:gd name="connsiteY9" fmla="*/ 1080655 h 1080655"/>
                <a:gd name="connsiteX0" fmla="*/ 42371 w 99380"/>
                <a:gd name="connsiteY0" fmla="*/ 0 h 1080655"/>
                <a:gd name="connsiteX1" fmla="*/ 3591 w 99380"/>
                <a:gd name="connsiteY1" fmla="*/ 137992 h 1080655"/>
                <a:gd name="connsiteX2" fmla="*/ 96058 w 99380"/>
                <a:gd name="connsiteY2" fmla="*/ 261020 h 1080655"/>
                <a:gd name="connsiteX3" fmla="*/ 1178 w 99380"/>
                <a:gd name="connsiteY3" fmla="*/ 392361 h 1080655"/>
                <a:gd name="connsiteX4" fmla="*/ 98382 w 99380"/>
                <a:gd name="connsiteY4" fmla="*/ 465513 h 1080655"/>
                <a:gd name="connsiteX5" fmla="*/ 1 w 99380"/>
                <a:gd name="connsiteY5" fmla="*/ 599348 h 1080655"/>
                <a:gd name="connsiteX6" fmla="*/ 99379 w 99380"/>
                <a:gd name="connsiteY6" fmla="*/ 690788 h 1080655"/>
                <a:gd name="connsiteX7" fmla="*/ 2235 w 99380"/>
                <a:gd name="connsiteY7" fmla="*/ 809660 h 1080655"/>
                <a:gd name="connsiteX8" fmla="*/ 96028 w 99380"/>
                <a:gd name="connsiteY8" fmla="*/ 922713 h 1080655"/>
                <a:gd name="connsiteX9" fmla="*/ 52452 w 99380"/>
                <a:gd name="connsiteY9" fmla="*/ 1080655 h 1080655"/>
                <a:gd name="connsiteX0" fmla="*/ 42371 w 99380"/>
                <a:gd name="connsiteY0" fmla="*/ 0 h 1080655"/>
                <a:gd name="connsiteX1" fmla="*/ 3591 w 99380"/>
                <a:gd name="connsiteY1" fmla="*/ 137992 h 1080655"/>
                <a:gd name="connsiteX2" fmla="*/ 96058 w 99380"/>
                <a:gd name="connsiteY2" fmla="*/ 261020 h 1080655"/>
                <a:gd name="connsiteX3" fmla="*/ 1178 w 99380"/>
                <a:gd name="connsiteY3" fmla="*/ 392361 h 1080655"/>
                <a:gd name="connsiteX4" fmla="*/ 98382 w 99380"/>
                <a:gd name="connsiteY4" fmla="*/ 465513 h 1080655"/>
                <a:gd name="connsiteX5" fmla="*/ 1 w 99380"/>
                <a:gd name="connsiteY5" fmla="*/ 599348 h 1080655"/>
                <a:gd name="connsiteX6" fmla="*/ 99379 w 99380"/>
                <a:gd name="connsiteY6" fmla="*/ 690788 h 1080655"/>
                <a:gd name="connsiteX7" fmla="*/ 2235 w 99380"/>
                <a:gd name="connsiteY7" fmla="*/ 809660 h 1080655"/>
                <a:gd name="connsiteX8" fmla="*/ 97175 w 99380"/>
                <a:gd name="connsiteY8" fmla="*/ 899438 h 1080655"/>
                <a:gd name="connsiteX9" fmla="*/ 52452 w 99380"/>
                <a:gd name="connsiteY9" fmla="*/ 1080655 h 1080655"/>
                <a:gd name="connsiteX0" fmla="*/ 42371 w 99380"/>
                <a:gd name="connsiteY0" fmla="*/ 0 h 1080655"/>
                <a:gd name="connsiteX1" fmla="*/ 3591 w 99380"/>
                <a:gd name="connsiteY1" fmla="*/ 137992 h 1080655"/>
                <a:gd name="connsiteX2" fmla="*/ 96058 w 99380"/>
                <a:gd name="connsiteY2" fmla="*/ 261020 h 1080655"/>
                <a:gd name="connsiteX3" fmla="*/ 1178 w 99380"/>
                <a:gd name="connsiteY3" fmla="*/ 392361 h 1080655"/>
                <a:gd name="connsiteX4" fmla="*/ 98382 w 99380"/>
                <a:gd name="connsiteY4" fmla="*/ 465513 h 1080655"/>
                <a:gd name="connsiteX5" fmla="*/ 1 w 99380"/>
                <a:gd name="connsiteY5" fmla="*/ 599348 h 1080655"/>
                <a:gd name="connsiteX6" fmla="*/ 99379 w 99380"/>
                <a:gd name="connsiteY6" fmla="*/ 690788 h 1080655"/>
                <a:gd name="connsiteX7" fmla="*/ 2235 w 99380"/>
                <a:gd name="connsiteY7" fmla="*/ 809660 h 1080655"/>
                <a:gd name="connsiteX8" fmla="*/ 97175 w 99380"/>
                <a:gd name="connsiteY8" fmla="*/ 899438 h 1080655"/>
                <a:gd name="connsiteX9" fmla="*/ 67338 w 99380"/>
                <a:gd name="connsiteY9" fmla="*/ 1030779 h 1080655"/>
                <a:gd name="connsiteX10" fmla="*/ 52452 w 99380"/>
                <a:gd name="connsiteY10" fmla="*/ 1080655 h 1080655"/>
                <a:gd name="connsiteX0" fmla="*/ 42371 w 99380"/>
                <a:gd name="connsiteY0" fmla="*/ 0 h 1230284"/>
                <a:gd name="connsiteX1" fmla="*/ 3591 w 99380"/>
                <a:gd name="connsiteY1" fmla="*/ 137992 h 1230284"/>
                <a:gd name="connsiteX2" fmla="*/ 96058 w 99380"/>
                <a:gd name="connsiteY2" fmla="*/ 261020 h 1230284"/>
                <a:gd name="connsiteX3" fmla="*/ 1178 w 99380"/>
                <a:gd name="connsiteY3" fmla="*/ 392361 h 1230284"/>
                <a:gd name="connsiteX4" fmla="*/ 98382 w 99380"/>
                <a:gd name="connsiteY4" fmla="*/ 465513 h 1230284"/>
                <a:gd name="connsiteX5" fmla="*/ 1 w 99380"/>
                <a:gd name="connsiteY5" fmla="*/ 599348 h 1230284"/>
                <a:gd name="connsiteX6" fmla="*/ 99379 w 99380"/>
                <a:gd name="connsiteY6" fmla="*/ 690788 h 1230284"/>
                <a:gd name="connsiteX7" fmla="*/ 2235 w 99380"/>
                <a:gd name="connsiteY7" fmla="*/ 809660 h 1230284"/>
                <a:gd name="connsiteX8" fmla="*/ 97175 w 99380"/>
                <a:gd name="connsiteY8" fmla="*/ 899438 h 1230284"/>
                <a:gd name="connsiteX9" fmla="*/ 67338 w 99380"/>
                <a:gd name="connsiteY9" fmla="*/ 1030779 h 1230284"/>
                <a:gd name="connsiteX10" fmla="*/ 53599 w 99380"/>
                <a:gd name="connsiteY10" fmla="*/ 1230284 h 1230284"/>
                <a:gd name="connsiteX0" fmla="*/ 42371 w 99380"/>
                <a:gd name="connsiteY0" fmla="*/ 0 h 1230284"/>
                <a:gd name="connsiteX1" fmla="*/ 3591 w 99380"/>
                <a:gd name="connsiteY1" fmla="*/ 137992 h 1230284"/>
                <a:gd name="connsiteX2" fmla="*/ 96058 w 99380"/>
                <a:gd name="connsiteY2" fmla="*/ 261020 h 1230284"/>
                <a:gd name="connsiteX3" fmla="*/ 1178 w 99380"/>
                <a:gd name="connsiteY3" fmla="*/ 392361 h 1230284"/>
                <a:gd name="connsiteX4" fmla="*/ 98382 w 99380"/>
                <a:gd name="connsiteY4" fmla="*/ 465513 h 1230284"/>
                <a:gd name="connsiteX5" fmla="*/ 1 w 99380"/>
                <a:gd name="connsiteY5" fmla="*/ 599348 h 1230284"/>
                <a:gd name="connsiteX6" fmla="*/ 99379 w 99380"/>
                <a:gd name="connsiteY6" fmla="*/ 690788 h 1230284"/>
                <a:gd name="connsiteX7" fmla="*/ 2235 w 99380"/>
                <a:gd name="connsiteY7" fmla="*/ 809660 h 1230284"/>
                <a:gd name="connsiteX8" fmla="*/ 97175 w 99380"/>
                <a:gd name="connsiteY8" fmla="*/ 899438 h 1230284"/>
                <a:gd name="connsiteX9" fmla="*/ 60458 w 99380"/>
                <a:gd name="connsiteY9" fmla="*/ 1040754 h 1230284"/>
                <a:gd name="connsiteX10" fmla="*/ 53599 w 99380"/>
                <a:gd name="connsiteY10" fmla="*/ 1230284 h 1230284"/>
                <a:gd name="connsiteX0" fmla="*/ 42371 w 99380"/>
                <a:gd name="connsiteY0" fmla="*/ 0 h 1230284"/>
                <a:gd name="connsiteX1" fmla="*/ 3591 w 99380"/>
                <a:gd name="connsiteY1" fmla="*/ 137992 h 1230284"/>
                <a:gd name="connsiteX2" fmla="*/ 96058 w 99380"/>
                <a:gd name="connsiteY2" fmla="*/ 261020 h 1230284"/>
                <a:gd name="connsiteX3" fmla="*/ 1178 w 99380"/>
                <a:gd name="connsiteY3" fmla="*/ 392361 h 1230284"/>
                <a:gd name="connsiteX4" fmla="*/ 98382 w 99380"/>
                <a:gd name="connsiteY4" fmla="*/ 465513 h 1230284"/>
                <a:gd name="connsiteX5" fmla="*/ 1 w 99380"/>
                <a:gd name="connsiteY5" fmla="*/ 599348 h 1230284"/>
                <a:gd name="connsiteX6" fmla="*/ 99379 w 99380"/>
                <a:gd name="connsiteY6" fmla="*/ 690788 h 1230284"/>
                <a:gd name="connsiteX7" fmla="*/ 2235 w 99380"/>
                <a:gd name="connsiteY7" fmla="*/ 809660 h 1230284"/>
                <a:gd name="connsiteX8" fmla="*/ 97175 w 99380"/>
                <a:gd name="connsiteY8" fmla="*/ 899438 h 1230284"/>
                <a:gd name="connsiteX9" fmla="*/ 57018 w 99380"/>
                <a:gd name="connsiteY9" fmla="*/ 1027454 h 1230284"/>
                <a:gd name="connsiteX10" fmla="*/ 53599 w 99380"/>
                <a:gd name="connsiteY10" fmla="*/ 1230284 h 123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380" h="1230284">
                  <a:moveTo>
                    <a:pt x="42371" y="0"/>
                  </a:moveTo>
                  <a:cubicBezTo>
                    <a:pt x="5033" y="74676"/>
                    <a:pt x="-5357" y="94489"/>
                    <a:pt x="3591" y="137992"/>
                  </a:cubicBezTo>
                  <a:cubicBezTo>
                    <a:pt x="12539" y="181495"/>
                    <a:pt x="96460" y="218625"/>
                    <a:pt x="96058" y="261020"/>
                  </a:cubicBezTo>
                  <a:cubicBezTo>
                    <a:pt x="95656" y="303415"/>
                    <a:pt x="791" y="358279"/>
                    <a:pt x="1178" y="392361"/>
                  </a:cubicBezTo>
                  <a:cubicBezTo>
                    <a:pt x="1565" y="426443"/>
                    <a:pt x="98578" y="431015"/>
                    <a:pt x="98382" y="465513"/>
                  </a:cubicBezTo>
                  <a:cubicBezTo>
                    <a:pt x="98186" y="500011"/>
                    <a:pt x="-165" y="561802"/>
                    <a:pt x="1" y="599348"/>
                  </a:cubicBezTo>
                  <a:cubicBezTo>
                    <a:pt x="167" y="636894"/>
                    <a:pt x="99007" y="655736"/>
                    <a:pt x="99379" y="690788"/>
                  </a:cubicBezTo>
                  <a:cubicBezTo>
                    <a:pt x="99751" y="725840"/>
                    <a:pt x="2602" y="774885"/>
                    <a:pt x="2235" y="809660"/>
                  </a:cubicBezTo>
                  <a:cubicBezTo>
                    <a:pt x="1868" y="844435"/>
                    <a:pt x="86324" y="862585"/>
                    <a:pt x="97175" y="899438"/>
                  </a:cubicBezTo>
                  <a:cubicBezTo>
                    <a:pt x="108026" y="936291"/>
                    <a:pt x="64472" y="997251"/>
                    <a:pt x="57018" y="1027454"/>
                  </a:cubicBezTo>
                  <a:cubicBezTo>
                    <a:pt x="49564" y="1057657"/>
                    <a:pt x="56080" y="1221971"/>
                    <a:pt x="53599" y="1230284"/>
                  </a:cubicBezTo>
                </a:path>
              </a:pathLst>
            </a:cu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任意形状 6">
              <a:extLst>
                <a:ext uri="{FF2B5EF4-FFF2-40B4-BE49-F238E27FC236}">
                  <a16:creationId xmlns:a16="http://schemas.microsoft.com/office/drawing/2014/main" id="{6D6A55EE-0F07-F309-B315-45EB4E6544E0}"/>
                </a:ext>
              </a:extLst>
            </p:cNvPr>
            <p:cNvSpPr/>
            <p:nvPr/>
          </p:nvSpPr>
          <p:spPr>
            <a:xfrm>
              <a:off x="1596993" y="3695495"/>
              <a:ext cx="116318" cy="1076707"/>
            </a:xfrm>
            <a:custGeom>
              <a:avLst/>
              <a:gdLst>
                <a:gd name="connsiteX0" fmla="*/ 65858 w 166510"/>
                <a:gd name="connsiteY0" fmla="*/ 0 h 1060704"/>
                <a:gd name="connsiteX1" fmla="*/ 1850 w 166510"/>
                <a:gd name="connsiteY1" fmla="*/ 201168 h 1060704"/>
                <a:gd name="connsiteX2" fmla="*/ 129866 w 166510"/>
                <a:gd name="connsiteY2" fmla="*/ 310896 h 1060704"/>
                <a:gd name="connsiteX3" fmla="*/ 38426 w 166510"/>
                <a:gd name="connsiteY3" fmla="*/ 438912 h 1060704"/>
                <a:gd name="connsiteX4" fmla="*/ 120722 w 166510"/>
                <a:gd name="connsiteY4" fmla="*/ 512064 h 1060704"/>
                <a:gd name="connsiteX5" fmla="*/ 47570 w 166510"/>
                <a:gd name="connsiteY5" fmla="*/ 649224 h 1060704"/>
                <a:gd name="connsiteX6" fmla="*/ 166442 w 166510"/>
                <a:gd name="connsiteY6" fmla="*/ 740664 h 1060704"/>
                <a:gd name="connsiteX7" fmla="*/ 65858 w 166510"/>
                <a:gd name="connsiteY7" fmla="*/ 859536 h 1060704"/>
                <a:gd name="connsiteX8" fmla="*/ 139010 w 166510"/>
                <a:gd name="connsiteY8" fmla="*/ 969264 h 1060704"/>
                <a:gd name="connsiteX9" fmla="*/ 139010 w 166510"/>
                <a:gd name="connsiteY9" fmla="*/ 1060704 h 1060704"/>
                <a:gd name="connsiteX0" fmla="*/ 65858 w 166510"/>
                <a:gd name="connsiteY0" fmla="*/ 0 h 1060704"/>
                <a:gd name="connsiteX1" fmla="*/ 1850 w 166510"/>
                <a:gd name="connsiteY1" fmla="*/ 201168 h 1060704"/>
                <a:gd name="connsiteX2" fmla="*/ 129866 w 166510"/>
                <a:gd name="connsiteY2" fmla="*/ 310896 h 1060704"/>
                <a:gd name="connsiteX3" fmla="*/ 7464 w 166510"/>
                <a:gd name="connsiteY3" fmla="*/ 445562 h 1060704"/>
                <a:gd name="connsiteX4" fmla="*/ 120722 w 166510"/>
                <a:gd name="connsiteY4" fmla="*/ 512064 h 1060704"/>
                <a:gd name="connsiteX5" fmla="*/ 47570 w 166510"/>
                <a:gd name="connsiteY5" fmla="*/ 649224 h 1060704"/>
                <a:gd name="connsiteX6" fmla="*/ 166442 w 166510"/>
                <a:gd name="connsiteY6" fmla="*/ 740664 h 1060704"/>
                <a:gd name="connsiteX7" fmla="*/ 65858 w 166510"/>
                <a:gd name="connsiteY7" fmla="*/ 859536 h 1060704"/>
                <a:gd name="connsiteX8" fmla="*/ 139010 w 166510"/>
                <a:gd name="connsiteY8" fmla="*/ 969264 h 1060704"/>
                <a:gd name="connsiteX9" fmla="*/ 139010 w 166510"/>
                <a:gd name="connsiteY9" fmla="*/ 1060704 h 1060704"/>
                <a:gd name="connsiteX0" fmla="*/ 64740 w 165392"/>
                <a:gd name="connsiteY0" fmla="*/ 0 h 1060704"/>
                <a:gd name="connsiteX1" fmla="*/ 732 w 165392"/>
                <a:gd name="connsiteY1" fmla="*/ 201168 h 1060704"/>
                <a:gd name="connsiteX2" fmla="*/ 101226 w 165392"/>
                <a:gd name="connsiteY2" fmla="*/ 314221 h 1060704"/>
                <a:gd name="connsiteX3" fmla="*/ 6346 w 165392"/>
                <a:gd name="connsiteY3" fmla="*/ 445562 h 1060704"/>
                <a:gd name="connsiteX4" fmla="*/ 119604 w 165392"/>
                <a:gd name="connsiteY4" fmla="*/ 512064 h 1060704"/>
                <a:gd name="connsiteX5" fmla="*/ 46452 w 165392"/>
                <a:gd name="connsiteY5" fmla="*/ 649224 h 1060704"/>
                <a:gd name="connsiteX6" fmla="*/ 165324 w 165392"/>
                <a:gd name="connsiteY6" fmla="*/ 740664 h 1060704"/>
                <a:gd name="connsiteX7" fmla="*/ 64740 w 165392"/>
                <a:gd name="connsiteY7" fmla="*/ 859536 h 1060704"/>
                <a:gd name="connsiteX8" fmla="*/ 137892 w 165392"/>
                <a:gd name="connsiteY8" fmla="*/ 969264 h 1060704"/>
                <a:gd name="connsiteX9" fmla="*/ 137892 w 165392"/>
                <a:gd name="connsiteY9" fmla="*/ 1060704 h 1060704"/>
                <a:gd name="connsiteX0" fmla="*/ 64740 w 165392"/>
                <a:gd name="connsiteY0" fmla="*/ 0 h 1060704"/>
                <a:gd name="connsiteX1" fmla="*/ 732 w 165392"/>
                <a:gd name="connsiteY1" fmla="*/ 201168 h 1060704"/>
                <a:gd name="connsiteX2" fmla="*/ 101226 w 165392"/>
                <a:gd name="connsiteY2" fmla="*/ 314221 h 1060704"/>
                <a:gd name="connsiteX3" fmla="*/ 6346 w 165392"/>
                <a:gd name="connsiteY3" fmla="*/ 445562 h 1060704"/>
                <a:gd name="connsiteX4" fmla="*/ 103550 w 165392"/>
                <a:gd name="connsiteY4" fmla="*/ 518714 h 1060704"/>
                <a:gd name="connsiteX5" fmla="*/ 46452 w 165392"/>
                <a:gd name="connsiteY5" fmla="*/ 649224 h 1060704"/>
                <a:gd name="connsiteX6" fmla="*/ 165324 w 165392"/>
                <a:gd name="connsiteY6" fmla="*/ 740664 h 1060704"/>
                <a:gd name="connsiteX7" fmla="*/ 64740 w 165392"/>
                <a:gd name="connsiteY7" fmla="*/ 859536 h 1060704"/>
                <a:gd name="connsiteX8" fmla="*/ 137892 w 165392"/>
                <a:gd name="connsiteY8" fmla="*/ 969264 h 1060704"/>
                <a:gd name="connsiteX9" fmla="*/ 137892 w 165392"/>
                <a:gd name="connsiteY9" fmla="*/ 1060704 h 1060704"/>
                <a:gd name="connsiteX0" fmla="*/ 64740 w 165980"/>
                <a:gd name="connsiteY0" fmla="*/ 0 h 1060704"/>
                <a:gd name="connsiteX1" fmla="*/ 732 w 165980"/>
                <a:gd name="connsiteY1" fmla="*/ 201168 h 1060704"/>
                <a:gd name="connsiteX2" fmla="*/ 101226 w 165980"/>
                <a:gd name="connsiteY2" fmla="*/ 314221 h 1060704"/>
                <a:gd name="connsiteX3" fmla="*/ 6346 w 165980"/>
                <a:gd name="connsiteY3" fmla="*/ 445562 h 1060704"/>
                <a:gd name="connsiteX4" fmla="*/ 103550 w 165980"/>
                <a:gd name="connsiteY4" fmla="*/ 518714 h 1060704"/>
                <a:gd name="connsiteX5" fmla="*/ 5169 w 165980"/>
                <a:gd name="connsiteY5" fmla="*/ 652549 h 1060704"/>
                <a:gd name="connsiteX6" fmla="*/ 165324 w 165980"/>
                <a:gd name="connsiteY6" fmla="*/ 740664 h 1060704"/>
                <a:gd name="connsiteX7" fmla="*/ 64740 w 165980"/>
                <a:gd name="connsiteY7" fmla="*/ 859536 h 1060704"/>
                <a:gd name="connsiteX8" fmla="*/ 137892 w 165980"/>
                <a:gd name="connsiteY8" fmla="*/ 969264 h 1060704"/>
                <a:gd name="connsiteX9" fmla="*/ 137892 w 165980"/>
                <a:gd name="connsiteY9" fmla="*/ 1060704 h 1060704"/>
                <a:gd name="connsiteX0" fmla="*/ 64740 w 144931"/>
                <a:gd name="connsiteY0" fmla="*/ 0 h 1060704"/>
                <a:gd name="connsiteX1" fmla="*/ 732 w 144931"/>
                <a:gd name="connsiteY1" fmla="*/ 201168 h 1060704"/>
                <a:gd name="connsiteX2" fmla="*/ 101226 w 144931"/>
                <a:gd name="connsiteY2" fmla="*/ 314221 h 1060704"/>
                <a:gd name="connsiteX3" fmla="*/ 6346 w 144931"/>
                <a:gd name="connsiteY3" fmla="*/ 445562 h 1060704"/>
                <a:gd name="connsiteX4" fmla="*/ 103550 w 144931"/>
                <a:gd name="connsiteY4" fmla="*/ 518714 h 1060704"/>
                <a:gd name="connsiteX5" fmla="*/ 5169 w 144931"/>
                <a:gd name="connsiteY5" fmla="*/ 652549 h 1060704"/>
                <a:gd name="connsiteX6" fmla="*/ 104547 w 144931"/>
                <a:gd name="connsiteY6" fmla="*/ 743989 h 1060704"/>
                <a:gd name="connsiteX7" fmla="*/ 64740 w 144931"/>
                <a:gd name="connsiteY7" fmla="*/ 859536 h 1060704"/>
                <a:gd name="connsiteX8" fmla="*/ 137892 w 144931"/>
                <a:gd name="connsiteY8" fmla="*/ 969264 h 1060704"/>
                <a:gd name="connsiteX9" fmla="*/ 137892 w 144931"/>
                <a:gd name="connsiteY9" fmla="*/ 1060704 h 1060704"/>
                <a:gd name="connsiteX0" fmla="*/ 64740 w 144931"/>
                <a:gd name="connsiteY0" fmla="*/ 0 h 1060704"/>
                <a:gd name="connsiteX1" fmla="*/ 732 w 144931"/>
                <a:gd name="connsiteY1" fmla="*/ 201168 h 1060704"/>
                <a:gd name="connsiteX2" fmla="*/ 101226 w 144931"/>
                <a:gd name="connsiteY2" fmla="*/ 314221 h 1060704"/>
                <a:gd name="connsiteX3" fmla="*/ 6346 w 144931"/>
                <a:gd name="connsiteY3" fmla="*/ 445562 h 1060704"/>
                <a:gd name="connsiteX4" fmla="*/ 103550 w 144931"/>
                <a:gd name="connsiteY4" fmla="*/ 518714 h 1060704"/>
                <a:gd name="connsiteX5" fmla="*/ 5169 w 144931"/>
                <a:gd name="connsiteY5" fmla="*/ 652549 h 1060704"/>
                <a:gd name="connsiteX6" fmla="*/ 104547 w 144931"/>
                <a:gd name="connsiteY6" fmla="*/ 743989 h 1060704"/>
                <a:gd name="connsiteX7" fmla="*/ 7403 w 144931"/>
                <a:gd name="connsiteY7" fmla="*/ 862861 h 1060704"/>
                <a:gd name="connsiteX8" fmla="*/ 137892 w 144931"/>
                <a:gd name="connsiteY8" fmla="*/ 969264 h 1060704"/>
                <a:gd name="connsiteX9" fmla="*/ 137892 w 144931"/>
                <a:gd name="connsiteY9" fmla="*/ 1060704 h 1060704"/>
                <a:gd name="connsiteX0" fmla="*/ 64740 w 138686"/>
                <a:gd name="connsiteY0" fmla="*/ 0 h 1060704"/>
                <a:gd name="connsiteX1" fmla="*/ 732 w 138686"/>
                <a:gd name="connsiteY1" fmla="*/ 201168 h 1060704"/>
                <a:gd name="connsiteX2" fmla="*/ 101226 w 138686"/>
                <a:gd name="connsiteY2" fmla="*/ 314221 h 1060704"/>
                <a:gd name="connsiteX3" fmla="*/ 6346 w 138686"/>
                <a:gd name="connsiteY3" fmla="*/ 445562 h 1060704"/>
                <a:gd name="connsiteX4" fmla="*/ 103550 w 138686"/>
                <a:gd name="connsiteY4" fmla="*/ 518714 h 1060704"/>
                <a:gd name="connsiteX5" fmla="*/ 5169 w 138686"/>
                <a:gd name="connsiteY5" fmla="*/ 652549 h 1060704"/>
                <a:gd name="connsiteX6" fmla="*/ 104547 w 138686"/>
                <a:gd name="connsiteY6" fmla="*/ 743989 h 1060704"/>
                <a:gd name="connsiteX7" fmla="*/ 7403 w 138686"/>
                <a:gd name="connsiteY7" fmla="*/ 862861 h 1060704"/>
                <a:gd name="connsiteX8" fmla="*/ 101196 w 138686"/>
                <a:gd name="connsiteY8" fmla="*/ 975914 h 1060704"/>
                <a:gd name="connsiteX9" fmla="*/ 137892 w 138686"/>
                <a:gd name="connsiteY9" fmla="*/ 1060704 h 1060704"/>
                <a:gd name="connsiteX0" fmla="*/ 64740 w 104548"/>
                <a:gd name="connsiteY0" fmla="*/ 0 h 1133856"/>
                <a:gd name="connsiteX1" fmla="*/ 732 w 104548"/>
                <a:gd name="connsiteY1" fmla="*/ 201168 h 1133856"/>
                <a:gd name="connsiteX2" fmla="*/ 101226 w 104548"/>
                <a:gd name="connsiteY2" fmla="*/ 314221 h 1133856"/>
                <a:gd name="connsiteX3" fmla="*/ 6346 w 104548"/>
                <a:gd name="connsiteY3" fmla="*/ 445562 h 1133856"/>
                <a:gd name="connsiteX4" fmla="*/ 103550 w 104548"/>
                <a:gd name="connsiteY4" fmla="*/ 518714 h 1133856"/>
                <a:gd name="connsiteX5" fmla="*/ 5169 w 104548"/>
                <a:gd name="connsiteY5" fmla="*/ 652549 h 1133856"/>
                <a:gd name="connsiteX6" fmla="*/ 104547 w 104548"/>
                <a:gd name="connsiteY6" fmla="*/ 743989 h 1133856"/>
                <a:gd name="connsiteX7" fmla="*/ 7403 w 104548"/>
                <a:gd name="connsiteY7" fmla="*/ 862861 h 1133856"/>
                <a:gd name="connsiteX8" fmla="*/ 101196 w 104548"/>
                <a:gd name="connsiteY8" fmla="*/ 975914 h 1133856"/>
                <a:gd name="connsiteX9" fmla="*/ 57620 w 104548"/>
                <a:gd name="connsiteY9" fmla="*/ 1133856 h 1133856"/>
                <a:gd name="connsiteX0" fmla="*/ 49039 w 106048"/>
                <a:gd name="connsiteY0" fmla="*/ 0 h 1080655"/>
                <a:gd name="connsiteX1" fmla="*/ 2232 w 106048"/>
                <a:gd name="connsiteY1" fmla="*/ 147967 h 1080655"/>
                <a:gd name="connsiteX2" fmla="*/ 102726 w 106048"/>
                <a:gd name="connsiteY2" fmla="*/ 261020 h 1080655"/>
                <a:gd name="connsiteX3" fmla="*/ 7846 w 106048"/>
                <a:gd name="connsiteY3" fmla="*/ 392361 h 1080655"/>
                <a:gd name="connsiteX4" fmla="*/ 105050 w 106048"/>
                <a:gd name="connsiteY4" fmla="*/ 465513 h 1080655"/>
                <a:gd name="connsiteX5" fmla="*/ 6669 w 106048"/>
                <a:gd name="connsiteY5" fmla="*/ 599348 h 1080655"/>
                <a:gd name="connsiteX6" fmla="*/ 106047 w 106048"/>
                <a:gd name="connsiteY6" fmla="*/ 690788 h 1080655"/>
                <a:gd name="connsiteX7" fmla="*/ 8903 w 106048"/>
                <a:gd name="connsiteY7" fmla="*/ 809660 h 1080655"/>
                <a:gd name="connsiteX8" fmla="*/ 102696 w 106048"/>
                <a:gd name="connsiteY8" fmla="*/ 922713 h 1080655"/>
                <a:gd name="connsiteX9" fmla="*/ 59120 w 106048"/>
                <a:gd name="connsiteY9" fmla="*/ 1080655 h 1080655"/>
                <a:gd name="connsiteX0" fmla="*/ 42371 w 99380"/>
                <a:gd name="connsiteY0" fmla="*/ 0 h 1080655"/>
                <a:gd name="connsiteX1" fmla="*/ 3591 w 99380"/>
                <a:gd name="connsiteY1" fmla="*/ 137992 h 1080655"/>
                <a:gd name="connsiteX2" fmla="*/ 96058 w 99380"/>
                <a:gd name="connsiteY2" fmla="*/ 261020 h 1080655"/>
                <a:gd name="connsiteX3" fmla="*/ 1178 w 99380"/>
                <a:gd name="connsiteY3" fmla="*/ 392361 h 1080655"/>
                <a:gd name="connsiteX4" fmla="*/ 98382 w 99380"/>
                <a:gd name="connsiteY4" fmla="*/ 465513 h 1080655"/>
                <a:gd name="connsiteX5" fmla="*/ 1 w 99380"/>
                <a:gd name="connsiteY5" fmla="*/ 599348 h 1080655"/>
                <a:gd name="connsiteX6" fmla="*/ 99379 w 99380"/>
                <a:gd name="connsiteY6" fmla="*/ 690788 h 1080655"/>
                <a:gd name="connsiteX7" fmla="*/ 2235 w 99380"/>
                <a:gd name="connsiteY7" fmla="*/ 809660 h 1080655"/>
                <a:gd name="connsiteX8" fmla="*/ 96028 w 99380"/>
                <a:gd name="connsiteY8" fmla="*/ 922713 h 1080655"/>
                <a:gd name="connsiteX9" fmla="*/ 52452 w 99380"/>
                <a:gd name="connsiteY9" fmla="*/ 1080655 h 1080655"/>
                <a:gd name="connsiteX0" fmla="*/ 42371 w 99380"/>
                <a:gd name="connsiteY0" fmla="*/ 0 h 1080655"/>
                <a:gd name="connsiteX1" fmla="*/ 3591 w 99380"/>
                <a:gd name="connsiteY1" fmla="*/ 137992 h 1080655"/>
                <a:gd name="connsiteX2" fmla="*/ 96058 w 99380"/>
                <a:gd name="connsiteY2" fmla="*/ 261020 h 1080655"/>
                <a:gd name="connsiteX3" fmla="*/ 1178 w 99380"/>
                <a:gd name="connsiteY3" fmla="*/ 392361 h 1080655"/>
                <a:gd name="connsiteX4" fmla="*/ 98382 w 99380"/>
                <a:gd name="connsiteY4" fmla="*/ 465513 h 1080655"/>
                <a:gd name="connsiteX5" fmla="*/ 1 w 99380"/>
                <a:gd name="connsiteY5" fmla="*/ 599348 h 1080655"/>
                <a:gd name="connsiteX6" fmla="*/ 99379 w 99380"/>
                <a:gd name="connsiteY6" fmla="*/ 690788 h 1080655"/>
                <a:gd name="connsiteX7" fmla="*/ 2235 w 99380"/>
                <a:gd name="connsiteY7" fmla="*/ 809660 h 1080655"/>
                <a:gd name="connsiteX8" fmla="*/ 97175 w 99380"/>
                <a:gd name="connsiteY8" fmla="*/ 899438 h 1080655"/>
                <a:gd name="connsiteX9" fmla="*/ 52452 w 99380"/>
                <a:gd name="connsiteY9" fmla="*/ 1080655 h 1080655"/>
                <a:gd name="connsiteX0" fmla="*/ 42371 w 99380"/>
                <a:gd name="connsiteY0" fmla="*/ 0 h 1080655"/>
                <a:gd name="connsiteX1" fmla="*/ 3591 w 99380"/>
                <a:gd name="connsiteY1" fmla="*/ 137992 h 1080655"/>
                <a:gd name="connsiteX2" fmla="*/ 96058 w 99380"/>
                <a:gd name="connsiteY2" fmla="*/ 261020 h 1080655"/>
                <a:gd name="connsiteX3" fmla="*/ 1178 w 99380"/>
                <a:gd name="connsiteY3" fmla="*/ 392361 h 1080655"/>
                <a:gd name="connsiteX4" fmla="*/ 98382 w 99380"/>
                <a:gd name="connsiteY4" fmla="*/ 465513 h 1080655"/>
                <a:gd name="connsiteX5" fmla="*/ 1 w 99380"/>
                <a:gd name="connsiteY5" fmla="*/ 599348 h 1080655"/>
                <a:gd name="connsiteX6" fmla="*/ 99379 w 99380"/>
                <a:gd name="connsiteY6" fmla="*/ 690788 h 1080655"/>
                <a:gd name="connsiteX7" fmla="*/ 2235 w 99380"/>
                <a:gd name="connsiteY7" fmla="*/ 809660 h 1080655"/>
                <a:gd name="connsiteX8" fmla="*/ 97175 w 99380"/>
                <a:gd name="connsiteY8" fmla="*/ 899438 h 1080655"/>
                <a:gd name="connsiteX9" fmla="*/ 67338 w 99380"/>
                <a:gd name="connsiteY9" fmla="*/ 1030779 h 1080655"/>
                <a:gd name="connsiteX10" fmla="*/ 52452 w 99380"/>
                <a:gd name="connsiteY10" fmla="*/ 1080655 h 1080655"/>
                <a:gd name="connsiteX0" fmla="*/ 42371 w 99380"/>
                <a:gd name="connsiteY0" fmla="*/ 0 h 1230284"/>
                <a:gd name="connsiteX1" fmla="*/ 3591 w 99380"/>
                <a:gd name="connsiteY1" fmla="*/ 137992 h 1230284"/>
                <a:gd name="connsiteX2" fmla="*/ 96058 w 99380"/>
                <a:gd name="connsiteY2" fmla="*/ 261020 h 1230284"/>
                <a:gd name="connsiteX3" fmla="*/ 1178 w 99380"/>
                <a:gd name="connsiteY3" fmla="*/ 392361 h 1230284"/>
                <a:gd name="connsiteX4" fmla="*/ 98382 w 99380"/>
                <a:gd name="connsiteY4" fmla="*/ 465513 h 1230284"/>
                <a:gd name="connsiteX5" fmla="*/ 1 w 99380"/>
                <a:gd name="connsiteY5" fmla="*/ 599348 h 1230284"/>
                <a:gd name="connsiteX6" fmla="*/ 99379 w 99380"/>
                <a:gd name="connsiteY6" fmla="*/ 690788 h 1230284"/>
                <a:gd name="connsiteX7" fmla="*/ 2235 w 99380"/>
                <a:gd name="connsiteY7" fmla="*/ 809660 h 1230284"/>
                <a:gd name="connsiteX8" fmla="*/ 97175 w 99380"/>
                <a:gd name="connsiteY8" fmla="*/ 899438 h 1230284"/>
                <a:gd name="connsiteX9" fmla="*/ 67338 w 99380"/>
                <a:gd name="connsiteY9" fmla="*/ 1030779 h 1230284"/>
                <a:gd name="connsiteX10" fmla="*/ 53599 w 99380"/>
                <a:gd name="connsiteY10" fmla="*/ 1230284 h 1230284"/>
                <a:gd name="connsiteX0" fmla="*/ 42371 w 99380"/>
                <a:gd name="connsiteY0" fmla="*/ 0 h 1230284"/>
                <a:gd name="connsiteX1" fmla="*/ 3591 w 99380"/>
                <a:gd name="connsiteY1" fmla="*/ 137992 h 1230284"/>
                <a:gd name="connsiteX2" fmla="*/ 96058 w 99380"/>
                <a:gd name="connsiteY2" fmla="*/ 261020 h 1230284"/>
                <a:gd name="connsiteX3" fmla="*/ 1178 w 99380"/>
                <a:gd name="connsiteY3" fmla="*/ 392361 h 1230284"/>
                <a:gd name="connsiteX4" fmla="*/ 98382 w 99380"/>
                <a:gd name="connsiteY4" fmla="*/ 465513 h 1230284"/>
                <a:gd name="connsiteX5" fmla="*/ 1 w 99380"/>
                <a:gd name="connsiteY5" fmla="*/ 599348 h 1230284"/>
                <a:gd name="connsiteX6" fmla="*/ 99379 w 99380"/>
                <a:gd name="connsiteY6" fmla="*/ 690788 h 1230284"/>
                <a:gd name="connsiteX7" fmla="*/ 2235 w 99380"/>
                <a:gd name="connsiteY7" fmla="*/ 809660 h 1230284"/>
                <a:gd name="connsiteX8" fmla="*/ 97175 w 99380"/>
                <a:gd name="connsiteY8" fmla="*/ 899438 h 1230284"/>
                <a:gd name="connsiteX9" fmla="*/ 60458 w 99380"/>
                <a:gd name="connsiteY9" fmla="*/ 1040754 h 1230284"/>
                <a:gd name="connsiteX10" fmla="*/ 53599 w 99380"/>
                <a:gd name="connsiteY10" fmla="*/ 1230284 h 1230284"/>
                <a:gd name="connsiteX0" fmla="*/ 42371 w 99380"/>
                <a:gd name="connsiteY0" fmla="*/ 0 h 1230284"/>
                <a:gd name="connsiteX1" fmla="*/ 3591 w 99380"/>
                <a:gd name="connsiteY1" fmla="*/ 137992 h 1230284"/>
                <a:gd name="connsiteX2" fmla="*/ 96058 w 99380"/>
                <a:gd name="connsiteY2" fmla="*/ 261020 h 1230284"/>
                <a:gd name="connsiteX3" fmla="*/ 1178 w 99380"/>
                <a:gd name="connsiteY3" fmla="*/ 392361 h 1230284"/>
                <a:gd name="connsiteX4" fmla="*/ 98382 w 99380"/>
                <a:gd name="connsiteY4" fmla="*/ 465513 h 1230284"/>
                <a:gd name="connsiteX5" fmla="*/ 1 w 99380"/>
                <a:gd name="connsiteY5" fmla="*/ 599348 h 1230284"/>
                <a:gd name="connsiteX6" fmla="*/ 99379 w 99380"/>
                <a:gd name="connsiteY6" fmla="*/ 690788 h 1230284"/>
                <a:gd name="connsiteX7" fmla="*/ 2235 w 99380"/>
                <a:gd name="connsiteY7" fmla="*/ 809660 h 1230284"/>
                <a:gd name="connsiteX8" fmla="*/ 97175 w 99380"/>
                <a:gd name="connsiteY8" fmla="*/ 899438 h 1230284"/>
                <a:gd name="connsiteX9" fmla="*/ 57018 w 99380"/>
                <a:gd name="connsiteY9" fmla="*/ 1027454 h 1230284"/>
                <a:gd name="connsiteX10" fmla="*/ 53599 w 99380"/>
                <a:gd name="connsiteY10" fmla="*/ 1230284 h 123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380" h="1230284">
                  <a:moveTo>
                    <a:pt x="42371" y="0"/>
                  </a:moveTo>
                  <a:cubicBezTo>
                    <a:pt x="5033" y="74676"/>
                    <a:pt x="-5357" y="94489"/>
                    <a:pt x="3591" y="137992"/>
                  </a:cubicBezTo>
                  <a:cubicBezTo>
                    <a:pt x="12539" y="181495"/>
                    <a:pt x="96460" y="218625"/>
                    <a:pt x="96058" y="261020"/>
                  </a:cubicBezTo>
                  <a:cubicBezTo>
                    <a:pt x="95656" y="303415"/>
                    <a:pt x="791" y="358279"/>
                    <a:pt x="1178" y="392361"/>
                  </a:cubicBezTo>
                  <a:cubicBezTo>
                    <a:pt x="1565" y="426443"/>
                    <a:pt x="98578" y="431015"/>
                    <a:pt x="98382" y="465513"/>
                  </a:cubicBezTo>
                  <a:cubicBezTo>
                    <a:pt x="98186" y="500011"/>
                    <a:pt x="-165" y="561802"/>
                    <a:pt x="1" y="599348"/>
                  </a:cubicBezTo>
                  <a:cubicBezTo>
                    <a:pt x="167" y="636894"/>
                    <a:pt x="99007" y="655736"/>
                    <a:pt x="99379" y="690788"/>
                  </a:cubicBezTo>
                  <a:cubicBezTo>
                    <a:pt x="99751" y="725840"/>
                    <a:pt x="2602" y="774885"/>
                    <a:pt x="2235" y="809660"/>
                  </a:cubicBezTo>
                  <a:cubicBezTo>
                    <a:pt x="1868" y="844435"/>
                    <a:pt x="86324" y="862585"/>
                    <a:pt x="97175" y="899438"/>
                  </a:cubicBezTo>
                  <a:cubicBezTo>
                    <a:pt x="108026" y="936291"/>
                    <a:pt x="64472" y="997251"/>
                    <a:pt x="57018" y="1027454"/>
                  </a:cubicBezTo>
                  <a:cubicBezTo>
                    <a:pt x="49564" y="1057657"/>
                    <a:pt x="56080" y="1221971"/>
                    <a:pt x="53599" y="1230284"/>
                  </a:cubicBezTo>
                </a:path>
              </a:pathLst>
            </a:cu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任意形状 7">
              <a:extLst>
                <a:ext uri="{FF2B5EF4-FFF2-40B4-BE49-F238E27FC236}">
                  <a16:creationId xmlns:a16="http://schemas.microsoft.com/office/drawing/2014/main" id="{59D45FB6-67AB-B439-52F0-12A89C7C676A}"/>
                </a:ext>
              </a:extLst>
            </p:cNvPr>
            <p:cNvSpPr/>
            <p:nvPr/>
          </p:nvSpPr>
          <p:spPr>
            <a:xfrm rot="20127564">
              <a:off x="1806651" y="4726330"/>
              <a:ext cx="93243" cy="884332"/>
            </a:xfrm>
            <a:custGeom>
              <a:avLst/>
              <a:gdLst>
                <a:gd name="connsiteX0" fmla="*/ 65858 w 166510"/>
                <a:gd name="connsiteY0" fmla="*/ 0 h 1060704"/>
                <a:gd name="connsiteX1" fmla="*/ 1850 w 166510"/>
                <a:gd name="connsiteY1" fmla="*/ 201168 h 1060704"/>
                <a:gd name="connsiteX2" fmla="*/ 129866 w 166510"/>
                <a:gd name="connsiteY2" fmla="*/ 310896 h 1060704"/>
                <a:gd name="connsiteX3" fmla="*/ 38426 w 166510"/>
                <a:gd name="connsiteY3" fmla="*/ 438912 h 1060704"/>
                <a:gd name="connsiteX4" fmla="*/ 120722 w 166510"/>
                <a:gd name="connsiteY4" fmla="*/ 512064 h 1060704"/>
                <a:gd name="connsiteX5" fmla="*/ 47570 w 166510"/>
                <a:gd name="connsiteY5" fmla="*/ 649224 h 1060704"/>
                <a:gd name="connsiteX6" fmla="*/ 166442 w 166510"/>
                <a:gd name="connsiteY6" fmla="*/ 740664 h 1060704"/>
                <a:gd name="connsiteX7" fmla="*/ 65858 w 166510"/>
                <a:gd name="connsiteY7" fmla="*/ 859536 h 1060704"/>
                <a:gd name="connsiteX8" fmla="*/ 139010 w 166510"/>
                <a:gd name="connsiteY8" fmla="*/ 969264 h 1060704"/>
                <a:gd name="connsiteX9" fmla="*/ 139010 w 166510"/>
                <a:gd name="connsiteY9" fmla="*/ 1060704 h 1060704"/>
                <a:gd name="connsiteX0" fmla="*/ 65858 w 166510"/>
                <a:gd name="connsiteY0" fmla="*/ 0 h 1060704"/>
                <a:gd name="connsiteX1" fmla="*/ 1850 w 166510"/>
                <a:gd name="connsiteY1" fmla="*/ 201168 h 1060704"/>
                <a:gd name="connsiteX2" fmla="*/ 129866 w 166510"/>
                <a:gd name="connsiteY2" fmla="*/ 310896 h 1060704"/>
                <a:gd name="connsiteX3" fmla="*/ 7464 w 166510"/>
                <a:gd name="connsiteY3" fmla="*/ 445562 h 1060704"/>
                <a:gd name="connsiteX4" fmla="*/ 120722 w 166510"/>
                <a:gd name="connsiteY4" fmla="*/ 512064 h 1060704"/>
                <a:gd name="connsiteX5" fmla="*/ 47570 w 166510"/>
                <a:gd name="connsiteY5" fmla="*/ 649224 h 1060704"/>
                <a:gd name="connsiteX6" fmla="*/ 166442 w 166510"/>
                <a:gd name="connsiteY6" fmla="*/ 740664 h 1060704"/>
                <a:gd name="connsiteX7" fmla="*/ 65858 w 166510"/>
                <a:gd name="connsiteY7" fmla="*/ 859536 h 1060704"/>
                <a:gd name="connsiteX8" fmla="*/ 139010 w 166510"/>
                <a:gd name="connsiteY8" fmla="*/ 969264 h 1060704"/>
                <a:gd name="connsiteX9" fmla="*/ 139010 w 166510"/>
                <a:gd name="connsiteY9" fmla="*/ 1060704 h 1060704"/>
                <a:gd name="connsiteX0" fmla="*/ 64740 w 165392"/>
                <a:gd name="connsiteY0" fmla="*/ 0 h 1060704"/>
                <a:gd name="connsiteX1" fmla="*/ 732 w 165392"/>
                <a:gd name="connsiteY1" fmla="*/ 201168 h 1060704"/>
                <a:gd name="connsiteX2" fmla="*/ 101226 w 165392"/>
                <a:gd name="connsiteY2" fmla="*/ 314221 h 1060704"/>
                <a:gd name="connsiteX3" fmla="*/ 6346 w 165392"/>
                <a:gd name="connsiteY3" fmla="*/ 445562 h 1060704"/>
                <a:gd name="connsiteX4" fmla="*/ 119604 w 165392"/>
                <a:gd name="connsiteY4" fmla="*/ 512064 h 1060704"/>
                <a:gd name="connsiteX5" fmla="*/ 46452 w 165392"/>
                <a:gd name="connsiteY5" fmla="*/ 649224 h 1060704"/>
                <a:gd name="connsiteX6" fmla="*/ 165324 w 165392"/>
                <a:gd name="connsiteY6" fmla="*/ 740664 h 1060704"/>
                <a:gd name="connsiteX7" fmla="*/ 64740 w 165392"/>
                <a:gd name="connsiteY7" fmla="*/ 859536 h 1060704"/>
                <a:gd name="connsiteX8" fmla="*/ 137892 w 165392"/>
                <a:gd name="connsiteY8" fmla="*/ 969264 h 1060704"/>
                <a:gd name="connsiteX9" fmla="*/ 137892 w 165392"/>
                <a:gd name="connsiteY9" fmla="*/ 1060704 h 1060704"/>
                <a:gd name="connsiteX0" fmla="*/ 64740 w 165392"/>
                <a:gd name="connsiteY0" fmla="*/ 0 h 1060704"/>
                <a:gd name="connsiteX1" fmla="*/ 732 w 165392"/>
                <a:gd name="connsiteY1" fmla="*/ 201168 h 1060704"/>
                <a:gd name="connsiteX2" fmla="*/ 101226 w 165392"/>
                <a:gd name="connsiteY2" fmla="*/ 314221 h 1060704"/>
                <a:gd name="connsiteX3" fmla="*/ 6346 w 165392"/>
                <a:gd name="connsiteY3" fmla="*/ 445562 h 1060704"/>
                <a:gd name="connsiteX4" fmla="*/ 103550 w 165392"/>
                <a:gd name="connsiteY4" fmla="*/ 518714 h 1060704"/>
                <a:gd name="connsiteX5" fmla="*/ 46452 w 165392"/>
                <a:gd name="connsiteY5" fmla="*/ 649224 h 1060704"/>
                <a:gd name="connsiteX6" fmla="*/ 165324 w 165392"/>
                <a:gd name="connsiteY6" fmla="*/ 740664 h 1060704"/>
                <a:gd name="connsiteX7" fmla="*/ 64740 w 165392"/>
                <a:gd name="connsiteY7" fmla="*/ 859536 h 1060704"/>
                <a:gd name="connsiteX8" fmla="*/ 137892 w 165392"/>
                <a:gd name="connsiteY8" fmla="*/ 969264 h 1060704"/>
                <a:gd name="connsiteX9" fmla="*/ 137892 w 165392"/>
                <a:gd name="connsiteY9" fmla="*/ 1060704 h 1060704"/>
                <a:gd name="connsiteX0" fmla="*/ 64740 w 165980"/>
                <a:gd name="connsiteY0" fmla="*/ 0 h 1060704"/>
                <a:gd name="connsiteX1" fmla="*/ 732 w 165980"/>
                <a:gd name="connsiteY1" fmla="*/ 201168 h 1060704"/>
                <a:gd name="connsiteX2" fmla="*/ 101226 w 165980"/>
                <a:gd name="connsiteY2" fmla="*/ 314221 h 1060704"/>
                <a:gd name="connsiteX3" fmla="*/ 6346 w 165980"/>
                <a:gd name="connsiteY3" fmla="*/ 445562 h 1060704"/>
                <a:gd name="connsiteX4" fmla="*/ 103550 w 165980"/>
                <a:gd name="connsiteY4" fmla="*/ 518714 h 1060704"/>
                <a:gd name="connsiteX5" fmla="*/ 5169 w 165980"/>
                <a:gd name="connsiteY5" fmla="*/ 652549 h 1060704"/>
                <a:gd name="connsiteX6" fmla="*/ 165324 w 165980"/>
                <a:gd name="connsiteY6" fmla="*/ 740664 h 1060704"/>
                <a:gd name="connsiteX7" fmla="*/ 64740 w 165980"/>
                <a:gd name="connsiteY7" fmla="*/ 859536 h 1060704"/>
                <a:gd name="connsiteX8" fmla="*/ 137892 w 165980"/>
                <a:gd name="connsiteY8" fmla="*/ 969264 h 1060704"/>
                <a:gd name="connsiteX9" fmla="*/ 137892 w 165980"/>
                <a:gd name="connsiteY9" fmla="*/ 1060704 h 1060704"/>
                <a:gd name="connsiteX0" fmla="*/ 64740 w 144931"/>
                <a:gd name="connsiteY0" fmla="*/ 0 h 1060704"/>
                <a:gd name="connsiteX1" fmla="*/ 732 w 144931"/>
                <a:gd name="connsiteY1" fmla="*/ 201168 h 1060704"/>
                <a:gd name="connsiteX2" fmla="*/ 101226 w 144931"/>
                <a:gd name="connsiteY2" fmla="*/ 314221 h 1060704"/>
                <a:gd name="connsiteX3" fmla="*/ 6346 w 144931"/>
                <a:gd name="connsiteY3" fmla="*/ 445562 h 1060704"/>
                <a:gd name="connsiteX4" fmla="*/ 103550 w 144931"/>
                <a:gd name="connsiteY4" fmla="*/ 518714 h 1060704"/>
                <a:gd name="connsiteX5" fmla="*/ 5169 w 144931"/>
                <a:gd name="connsiteY5" fmla="*/ 652549 h 1060704"/>
                <a:gd name="connsiteX6" fmla="*/ 104547 w 144931"/>
                <a:gd name="connsiteY6" fmla="*/ 743989 h 1060704"/>
                <a:gd name="connsiteX7" fmla="*/ 64740 w 144931"/>
                <a:gd name="connsiteY7" fmla="*/ 859536 h 1060704"/>
                <a:gd name="connsiteX8" fmla="*/ 137892 w 144931"/>
                <a:gd name="connsiteY8" fmla="*/ 969264 h 1060704"/>
                <a:gd name="connsiteX9" fmla="*/ 137892 w 144931"/>
                <a:gd name="connsiteY9" fmla="*/ 1060704 h 1060704"/>
                <a:gd name="connsiteX0" fmla="*/ 64740 w 144931"/>
                <a:gd name="connsiteY0" fmla="*/ 0 h 1060704"/>
                <a:gd name="connsiteX1" fmla="*/ 732 w 144931"/>
                <a:gd name="connsiteY1" fmla="*/ 201168 h 1060704"/>
                <a:gd name="connsiteX2" fmla="*/ 101226 w 144931"/>
                <a:gd name="connsiteY2" fmla="*/ 314221 h 1060704"/>
                <a:gd name="connsiteX3" fmla="*/ 6346 w 144931"/>
                <a:gd name="connsiteY3" fmla="*/ 445562 h 1060704"/>
                <a:gd name="connsiteX4" fmla="*/ 103550 w 144931"/>
                <a:gd name="connsiteY4" fmla="*/ 518714 h 1060704"/>
                <a:gd name="connsiteX5" fmla="*/ 5169 w 144931"/>
                <a:gd name="connsiteY5" fmla="*/ 652549 h 1060704"/>
                <a:gd name="connsiteX6" fmla="*/ 104547 w 144931"/>
                <a:gd name="connsiteY6" fmla="*/ 743989 h 1060704"/>
                <a:gd name="connsiteX7" fmla="*/ 7403 w 144931"/>
                <a:gd name="connsiteY7" fmla="*/ 862861 h 1060704"/>
                <a:gd name="connsiteX8" fmla="*/ 137892 w 144931"/>
                <a:gd name="connsiteY8" fmla="*/ 969264 h 1060704"/>
                <a:gd name="connsiteX9" fmla="*/ 137892 w 144931"/>
                <a:gd name="connsiteY9" fmla="*/ 1060704 h 1060704"/>
                <a:gd name="connsiteX0" fmla="*/ 64740 w 138686"/>
                <a:gd name="connsiteY0" fmla="*/ 0 h 1060704"/>
                <a:gd name="connsiteX1" fmla="*/ 732 w 138686"/>
                <a:gd name="connsiteY1" fmla="*/ 201168 h 1060704"/>
                <a:gd name="connsiteX2" fmla="*/ 101226 w 138686"/>
                <a:gd name="connsiteY2" fmla="*/ 314221 h 1060704"/>
                <a:gd name="connsiteX3" fmla="*/ 6346 w 138686"/>
                <a:gd name="connsiteY3" fmla="*/ 445562 h 1060704"/>
                <a:gd name="connsiteX4" fmla="*/ 103550 w 138686"/>
                <a:gd name="connsiteY4" fmla="*/ 518714 h 1060704"/>
                <a:gd name="connsiteX5" fmla="*/ 5169 w 138686"/>
                <a:gd name="connsiteY5" fmla="*/ 652549 h 1060704"/>
                <a:gd name="connsiteX6" fmla="*/ 104547 w 138686"/>
                <a:gd name="connsiteY6" fmla="*/ 743989 h 1060704"/>
                <a:gd name="connsiteX7" fmla="*/ 7403 w 138686"/>
                <a:gd name="connsiteY7" fmla="*/ 862861 h 1060704"/>
                <a:gd name="connsiteX8" fmla="*/ 101196 w 138686"/>
                <a:gd name="connsiteY8" fmla="*/ 975914 h 1060704"/>
                <a:gd name="connsiteX9" fmla="*/ 137892 w 138686"/>
                <a:gd name="connsiteY9" fmla="*/ 1060704 h 1060704"/>
                <a:gd name="connsiteX0" fmla="*/ 64740 w 104548"/>
                <a:gd name="connsiteY0" fmla="*/ 0 h 1133856"/>
                <a:gd name="connsiteX1" fmla="*/ 732 w 104548"/>
                <a:gd name="connsiteY1" fmla="*/ 201168 h 1133856"/>
                <a:gd name="connsiteX2" fmla="*/ 101226 w 104548"/>
                <a:gd name="connsiteY2" fmla="*/ 314221 h 1133856"/>
                <a:gd name="connsiteX3" fmla="*/ 6346 w 104548"/>
                <a:gd name="connsiteY3" fmla="*/ 445562 h 1133856"/>
                <a:gd name="connsiteX4" fmla="*/ 103550 w 104548"/>
                <a:gd name="connsiteY4" fmla="*/ 518714 h 1133856"/>
                <a:gd name="connsiteX5" fmla="*/ 5169 w 104548"/>
                <a:gd name="connsiteY5" fmla="*/ 652549 h 1133856"/>
                <a:gd name="connsiteX6" fmla="*/ 104547 w 104548"/>
                <a:gd name="connsiteY6" fmla="*/ 743989 h 1133856"/>
                <a:gd name="connsiteX7" fmla="*/ 7403 w 104548"/>
                <a:gd name="connsiteY7" fmla="*/ 862861 h 1133856"/>
                <a:gd name="connsiteX8" fmla="*/ 101196 w 104548"/>
                <a:gd name="connsiteY8" fmla="*/ 975914 h 1133856"/>
                <a:gd name="connsiteX9" fmla="*/ 57620 w 104548"/>
                <a:gd name="connsiteY9" fmla="*/ 1133856 h 1133856"/>
                <a:gd name="connsiteX0" fmla="*/ 49039 w 106048"/>
                <a:gd name="connsiteY0" fmla="*/ 0 h 1080655"/>
                <a:gd name="connsiteX1" fmla="*/ 2232 w 106048"/>
                <a:gd name="connsiteY1" fmla="*/ 147967 h 1080655"/>
                <a:gd name="connsiteX2" fmla="*/ 102726 w 106048"/>
                <a:gd name="connsiteY2" fmla="*/ 261020 h 1080655"/>
                <a:gd name="connsiteX3" fmla="*/ 7846 w 106048"/>
                <a:gd name="connsiteY3" fmla="*/ 392361 h 1080655"/>
                <a:gd name="connsiteX4" fmla="*/ 105050 w 106048"/>
                <a:gd name="connsiteY4" fmla="*/ 465513 h 1080655"/>
                <a:gd name="connsiteX5" fmla="*/ 6669 w 106048"/>
                <a:gd name="connsiteY5" fmla="*/ 599348 h 1080655"/>
                <a:gd name="connsiteX6" fmla="*/ 106047 w 106048"/>
                <a:gd name="connsiteY6" fmla="*/ 690788 h 1080655"/>
                <a:gd name="connsiteX7" fmla="*/ 8903 w 106048"/>
                <a:gd name="connsiteY7" fmla="*/ 809660 h 1080655"/>
                <a:gd name="connsiteX8" fmla="*/ 102696 w 106048"/>
                <a:gd name="connsiteY8" fmla="*/ 922713 h 1080655"/>
                <a:gd name="connsiteX9" fmla="*/ 59120 w 106048"/>
                <a:gd name="connsiteY9" fmla="*/ 1080655 h 1080655"/>
                <a:gd name="connsiteX0" fmla="*/ 42371 w 99380"/>
                <a:gd name="connsiteY0" fmla="*/ 0 h 1080655"/>
                <a:gd name="connsiteX1" fmla="*/ 3591 w 99380"/>
                <a:gd name="connsiteY1" fmla="*/ 137992 h 1080655"/>
                <a:gd name="connsiteX2" fmla="*/ 96058 w 99380"/>
                <a:gd name="connsiteY2" fmla="*/ 261020 h 1080655"/>
                <a:gd name="connsiteX3" fmla="*/ 1178 w 99380"/>
                <a:gd name="connsiteY3" fmla="*/ 392361 h 1080655"/>
                <a:gd name="connsiteX4" fmla="*/ 98382 w 99380"/>
                <a:gd name="connsiteY4" fmla="*/ 465513 h 1080655"/>
                <a:gd name="connsiteX5" fmla="*/ 1 w 99380"/>
                <a:gd name="connsiteY5" fmla="*/ 599348 h 1080655"/>
                <a:gd name="connsiteX6" fmla="*/ 99379 w 99380"/>
                <a:gd name="connsiteY6" fmla="*/ 690788 h 1080655"/>
                <a:gd name="connsiteX7" fmla="*/ 2235 w 99380"/>
                <a:gd name="connsiteY7" fmla="*/ 809660 h 1080655"/>
                <a:gd name="connsiteX8" fmla="*/ 96028 w 99380"/>
                <a:gd name="connsiteY8" fmla="*/ 922713 h 1080655"/>
                <a:gd name="connsiteX9" fmla="*/ 52452 w 99380"/>
                <a:gd name="connsiteY9" fmla="*/ 1080655 h 1080655"/>
                <a:gd name="connsiteX0" fmla="*/ 42371 w 99380"/>
                <a:gd name="connsiteY0" fmla="*/ 0 h 1080655"/>
                <a:gd name="connsiteX1" fmla="*/ 3591 w 99380"/>
                <a:gd name="connsiteY1" fmla="*/ 137992 h 1080655"/>
                <a:gd name="connsiteX2" fmla="*/ 96058 w 99380"/>
                <a:gd name="connsiteY2" fmla="*/ 261020 h 1080655"/>
                <a:gd name="connsiteX3" fmla="*/ 1178 w 99380"/>
                <a:gd name="connsiteY3" fmla="*/ 392361 h 1080655"/>
                <a:gd name="connsiteX4" fmla="*/ 98382 w 99380"/>
                <a:gd name="connsiteY4" fmla="*/ 465513 h 1080655"/>
                <a:gd name="connsiteX5" fmla="*/ 1 w 99380"/>
                <a:gd name="connsiteY5" fmla="*/ 599348 h 1080655"/>
                <a:gd name="connsiteX6" fmla="*/ 99379 w 99380"/>
                <a:gd name="connsiteY6" fmla="*/ 690788 h 1080655"/>
                <a:gd name="connsiteX7" fmla="*/ 2235 w 99380"/>
                <a:gd name="connsiteY7" fmla="*/ 809660 h 1080655"/>
                <a:gd name="connsiteX8" fmla="*/ 97175 w 99380"/>
                <a:gd name="connsiteY8" fmla="*/ 899438 h 1080655"/>
                <a:gd name="connsiteX9" fmla="*/ 52452 w 99380"/>
                <a:gd name="connsiteY9" fmla="*/ 1080655 h 1080655"/>
                <a:gd name="connsiteX0" fmla="*/ 42371 w 99380"/>
                <a:gd name="connsiteY0" fmla="*/ 0 h 1080655"/>
                <a:gd name="connsiteX1" fmla="*/ 3591 w 99380"/>
                <a:gd name="connsiteY1" fmla="*/ 137992 h 1080655"/>
                <a:gd name="connsiteX2" fmla="*/ 96058 w 99380"/>
                <a:gd name="connsiteY2" fmla="*/ 261020 h 1080655"/>
                <a:gd name="connsiteX3" fmla="*/ 1178 w 99380"/>
                <a:gd name="connsiteY3" fmla="*/ 392361 h 1080655"/>
                <a:gd name="connsiteX4" fmla="*/ 98382 w 99380"/>
                <a:gd name="connsiteY4" fmla="*/ 465513 h 1080655"/>
                <a:gd name="connsiteX5" fmla="*/ 1 w 99380"/>
                <a:gd name="connsiteY5" fmla="*/ 599348 h 1080655"/>
                <a:gd name="connsiteX6" fmla="*/ 99379 w 99380"/>
                <a:gd name="connsiteY6" fmla="*/ 690788 h 1080655"/>
                <a:gd name="connsiteX7" fmla="*/ 2235 w 99380"/>
                <a:gd name="connsiteY7" fmla="*/ 809660 h 1080655"/>
                <a:gd name="connsiteX8" fmla="*/ 97175 w 99380"/>
                <a:gd name="connsiteY8" fmla="*/ 899438 h 1080655"/>
                <a:gd name="connsiteX9" fmla="*/ 67338 w 99380"/>
                <a:gd name="connsiteY9" fmla="*/ 1030779 h 1080655"/>
                <a:gd name="connsiteX10" fmla="*/ 52452 w 99380"/>
                <a:gd name="connsiteY10" fmla="*/ 1080655 h 1080655"/>
                <a:gd name="connsiteX0" fmla="*/ 42371 w 99380"/>
                <a:gd name="connsiteY0" fmla="*/ 0 h 1230284"/>
                <a:gd name="connsiteX1" fmla="*/ 3591 w 99380"/>
                <a:gd name="connsiteY1" fmla="*/ 137992 h 1230284"/>
                <a:gd name="connsiteX2" fmla="*/ 96058 w 99380"/>
                <a:gd name="connsiteY2" fmla="*/ 261020 h 1230284"/>
                <a:gd name="connsiteX3" fmla="*/ 1178 w 99380"/>
                <a:gd name="connsiteY3" fmla="*/ 392361 h 1230284"/>
                <a:gd name="connsiteX4" fmla="*/ 98382 w 99380"/>
                <a:gd name="connsiteY4" fmla="*/ 465513 h 1230284"/>
                <a:gd name="connsiteX5" fmla="*/ 1 w 99380"/>
                <a:gd name="connsiteY5" fmla="*/ 599348 h 1230284"/>
                <a:gd name="connsiteX6" fmla="*/ 99379 w 99380"/>
                <a:gd name="connsiteY6" fmla="*/ 690788 h 1230284"/>
                <a:gd name="connsiteX7" fmla="*/ 2235 w 99380"/>
                <a:gd name="connsiteY7" fmla="*/ 809660 h 1230284"/>
                <a:gd name="connsiteX8" fmla="*/ 97175 w 99380"/>
                <a:gd name="connsiteY8" fmla="*/ 899438 h 1230284"/>
                <a:gd name="connsiteX9" fmla="*/ 67338 w 99380"/>
                <a:gd name="connsiteY9" fmla="*/ 1030779 h 1230284"/>
                <a:gd name="connsiteX10" fmla="*/ 53599 w 99380"/>
                <a:gd name="connsiteY10" fmla="*/ 1230284 h 1230284"/>
                <a:gd name="connsiteX0" fmla="*/ 42371 w 99380"/>
                <a:gd name="connsiteY0" fmla="*/ 0 h 1230284"/>
                <a:gd name="connsiteX1" fmla="*/ 3591 w 99380"/>
                <a:gd name="connsiteY1" fmla="*/ 137992 h 1230284"/>
                <a:gd name="connsiteX2" fmla="*/ 96058 w 99380"/>
                <a:gd name="connsiteY2" fmla="*/ 261020 h 1230284"/>
                <a:gd name="connsiteX3" fmla="*/ 1178 w 99380"/>
                <a:gd name="connsiteY3" fmla="*/ 392361 h 1230284"/>
                <a:gd name="connsiteX4" fmla="*/ 98382 w 99380"/>
                <a:gd name="connsiteY4" fmla="*/ 465513 h 1230284"/>
                <a:gd name="connsiteX5" fmla="*/ 1 w 99380"/>
                <a:gd name="connsiteY5" fmla="*/ 599348 h 1230284"/>
                <a:gd name="connsiteX6" fmla="*/ 99379 w 99380"/>
                <a:gd name="connsiteY6" fmla="*/ 690788 h 1230284"/>
                <a:gd name="connsiteX7" fmla="*/ 2235 w 99380"/>
                <a:gd name="connsiteY7" fmla="*/ 809660 h 1230284"/>
                <a:gd name="connsiteX8" fmla="*/ 97175 w 99380"/>
                <a:gd name="connsiteY8" fmla="*/ 899438 h 1230284"/>
                <a:gd name="connsiteX9" fmla="*/ 60458 w 99380"/>
                <a:gd name="connsiteY9" fmla="*/ 1040754 h 1230284"/>
                <a:gd name="connsiteX10" fmla="*/ 53599 w 99380"/>
                <a:gd name="connsiteY10" fmla="*/ 1230284 h 1230284"/>
                <a:gd name="connsiteX0" fmla="*/ 42371 w 99380"/>
                <a:gd name="connsiteY0" fmla="*/ 0 h 1230284"/>
                <a:gd name="connsiteX1" fmla="*/ 3591 w 99380"/>
                <a:gd name="connsiteY1" fmla="*/ 137992 h 1230284"/>
                <a:gd name="connsiteX2" fmla="*/ 96058 w 99380"/>
                <a:gd name="connsiteY2" fmla="*/ 261020 h 1230284"/>
                <a:gd name="connsiteX3" fmla="*/ 1178 w 99380"/>
                <a:gd name="connsiteY3" fmla="*/ 392361 h 1230284"/>
                <a:gd name="connsiteX4" fmla="*/ 98382 w 99380"/>
                <a:gd name="connsiteY4" fmla="*/ 465513 h 1230284"/>
                <a:gd name="connsiteX5" fmla="*/ 1 w 99380"/>
                <a:gd name="connsiteY5" fmla="*/ 599348 h 1230284"/>
                <a:gd name="connsiteX6" fmla="*/ 99379 w 99380"/>
                <a:gd name="connsiteY6" fmla="*/ 690788 h 1230284"/>
                <a:gd name="connsiteX7" fmla="*/ 2235 w 99380"/>
                <a:gd name="connsiteY7" fmla="*/ 809660 h 1230284"/>
                <a:gd name="connsiteX8" fmla="*/ 97175 w 99380"/>
                <a:gd name="connsiteY8" fmla="*/ 899438 h 1230284"/>
                <a:gd name="connsiteX9" fmla="*/ 57018 w 99380"/>
                <a:gd name="connsiteY9" fmla="*/ 1027454 h 1230284"/>
                <a:gd name="connsiteX10" fmla="*/ 53599 w 99380"/>
                <a:gd name="connsiteY10" fmla="*/ 1230284 h 123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380" h="1230284">
                  <a:moveTo>
                    <a:pt x="42371" y="0"/>
                  </a:moveTo>
                  <a:cubicBezTo>
                    <a:pt x="5033" y="74676"/>
                    <a:pt x="-5357" y="94489"/>
                    <a:pt x="3591" y="137992"/>
                  </a:cubicBezTo>
                  <a:cubicBezTo>
                    <a:pt x="12539" y="181495"/>
                    <a:pt x="96460" y="218625"/>
                    <a:pt x="96058" y="261020"/>
                  </a:cubicBezTo>
                  <a:cubicBezTo>
                    <a:pt x="95656" y="303415"/>
                    <a:pt x="791" y="358279"/>
                    <a:pt x="1178" y="392361"/>
                  </a:cubicBezTo>
                  <a:cubicBezTo>
                    <a:pt x="1565" y="426443"/>
                    <a:pt x="98578" y="431015"/>
                    <a:pt x="98382" y="465513"/>
                  </a:cubicBezTo>
                  <a:cubicBezTo>
                    <a:pt x="98186" y="500011"/>
                    <a:pt x="-165" y="561802"/>
                    <a:pt x="1" y="599348"/>
                  </a:cubicBezTo>
                  <a:cubicBezTo>
                    <a:pt x="167" y="636894"/>
                    <a:pt x="99007" y="655736"/>
                    <a:pt x="99379" y="690788"/>
                  </a:cubicBezTo>
                  <a:cubicBezTo>
                    <a:pt x="99751" y="725840"/>
                    <a:pt x="2602" y="774885"/>
                    <a:pt x="2235" y="809660"/>
                  </a:cubicBezTo>
                  <a:cubicBezTo>
                    <a:pt x="1868" y="844435"/>
                    <a:pt x="86324" y="862585"/>
                    <a:pt x="97175" y="899438"/>
                  </a:cubicBezTo>
                  <a:cubicBezTo>
                    <a:pt x="108026" y="936291"/>
                    <a:pt x="64472" y="997251"/>
                    <a:pt x="57018" y="1027454"/>
                  </a:cubicBezTo>
                  <a:cubicBezTo>
                    <a:pt x="49564" y="1057657"/>
                    <a:pt x="56080" y="1221971"/>
                    <a:pt x="53599" y="1230284"/>
                  </a:cubicBezTo>
                </a:path>
              </a:pathLst>
            </a:custGeom>
            <a:ln w="1905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9EFABB2D-357C-0564-B7FD-BCED5DBD60FC}"/>
              </a:ext>
            </a:extLst>
          </p:cNvPr>
          <p:cNvSpPr txBox="1"/>
          <p:nvPr/>
        </p:nvSpPr>
        <p:spPr>
          <a:xfrm>
            <a:off x="140715" y="1189885"/>
            <a:ext cx="5709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32×16×2 = 1024 CZT Units (4096 cm</a:t>
            </a:r>
            <a:r>
              <a:rPr lang="en-US" altLang="zh-CN" sz="2400" baseline="30000" dirty="0"/>
              <a:t>2</a:t>
            </a:r>
            <a:r>
              <a:rPr lang="en-US" altLang="zh-CN" sz="2400" dirty="0"/>
              <a:t>)</a:t>
            </a:r>
          </a:p>
          <a:p>
            <a:r>
              <a:rPr lang="en-US" altLang="zh-CN" sz="1600" dirty="0"/>
              <a:t>See </a:t>
            </a:r>
            <a:r>
              <a:rPr lang="en-US" altLang="zh-CN" sz="1600" dirty="0">
                <a:hlinkClick r:id="rId4"/>
              </a:rPr>
              <a:t>https://doi.org/10.1007/s10686-024-09920-4</a:t>
            </a:r>
            <a:endParaRPr lang="en-US" altLang="zh-CN" sz="16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8A4DB51-97FE-B175-ADB1-AADAC4A05798}"/>
              </a:ext>
            </a:extLst>
          </p:cNvPr>
          <p:cNvSpPr txBox="1"/>
          <p:nvPr/>
        </p:nvSpPr>
        <p:spPr>
          <a:xfrm>
            <a:off x="4187902" y="6000559"/>
            <a:ext cx="5077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Double layer chessboard layout, maximum effective area while improve ARM</a:t>
            </a:r>
            <a:endParaRPr lang="zh-CN" altLang="en-US" sz="20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D7C090D-F5AF-AD7A-30DF-C7231E32367A}"/>
              </a:ext>
            </a:extLst>
          </p:cNvPr>
          <p:cNvSpPr txBox="1"/>
          <p:nvPr/>
        </p:nvSpPr>
        <p:spPr>
          <a:xfrm>
            <a:off x="9265679" y="5038513"/>
            <a:ext cx="291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/>
              <a:t>MASS-Cube</a:t>
            </a:r>
          </a:p>
          <a:p>
            <a:r>
              <a:rPr lang="en-US" altLang="zh-CN" sz="1600" dirty="0"/>
              <a:t>CubeSat </a:t>
            </a:r>
            <a:r>
              <a:rPr lang="en-US" altLang="zh-CN" sz="1600" dirty="0">
                <a:solidFill>
                  <a:srgbClr val="0070C0"/>
                </a:solidFill>
              </a:rPr>
              <a:t>pathfinder</a:t>
            </a:r>
            <a:r>
              <a:rPr lang="en-US" altLang="zh-CN" sz="1600" dirty="0"/>
              <a:t>, also CubeSat </a:t>
            </a:r>
            <a:r>
              <a:rPr lang="en-US" altLang="zh-CN" sz="1600" dirty="0">
                <a:solidFill>
                  <a:srgbClr val="0070C0"/>
                </a:solidFill>
              </a:rPr>
              <a:t>constellation</a:t>
            </a:r>
            <a:r>
              <a:rPr lang="en-US" altLang="zh-CN" sz="1600" dirty="0"/>
              <a:t> mission</a:t>
            </a:r>
            <a:endParaRPr lang="zh-CN" altLang="en-US" sz="16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818E32B-48A5-15CD-5C45-02885B24B7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733" y="2047610"/>
            <a:ext cx="2643892" cy="299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746CC37-DD6A-5C69-8EE7-90AE73AD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2B7C17A-743E-1456-215E-86B02E2F2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Expected</a:t>
            </a:r>
            <a:r>
              <a:rPr lang="zh-CN" altLang="en-US" dirty="0"/>
              <a:t> </a:t>
            </a:r>
            <a:r>
              <a:rPr lang="en-US" altLang="zh-CN" dirty="0"/>
              <a:t>performance — MASS &amp; single MASS-Cube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DADB779-99F0-360F-806A-DC6F0CCE8440}"/>
              </a:ext>
            </a:extLst>
          </p:cNvPr>
          <p:cNvGrpSpPr/>
          <p:nvPr/>
        </p:nvGrpSpPr>
        <p:grpSpPr>
          <a:xfrm>
            <a:off x="390512" y="1391904"/>
            <a:ext cx="4955979" cy="4208008"/>
            <a:chOff x="1746347" y="1341454"/>
            <a:chExt cx="6121303" cy="519745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2AE5049-48AA-8C86-E770-B252ED966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6347" y="1341454"/>
              <a:ext cx="6121303" cy="5197458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8FAC10C-9286-75A8-5637-40DC5696CD03}"/>
                </a:ext>
              </a:extLst>
            </p:cNvPr>
            <p:cNvSpPr txBox="1"/>
            <p:nvPr/>
          </p:nvSpPr>
          <p:spPr bwMode="auto">
            <a:xfrm rot="1348671">
              <a:off x="4573496" y="2287401"/>
              <a:ext cx="1750651" cy="418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sz="1600" dirty="0">
                  <a:solidFill>
                    <a:srgbClr val="008001"/>
                  </a:solidFill>
                  <a:latin typeface="Arial" panose="020B0604020202020204" pitchFamily="34" charset="0"/>
                  <a:ea typeface="Microsoft YaHei" charset="-122"/>
                  <a:cs typeface="Arial" panose="020B0604020202020204" pitchFamily="34" charset="0"/>
                </a:rPr>
                <a:t>20 – 50 times</a:t>
              </a:r>
              <a:endParaRPr kumimoji="1" lang="zh-CN" altLang="en-US" sz="1600" dirty="0">
                <a:solidFill>
                  <a:srgbClr val="008001"/>
                </a:solidFill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FBA06F9C-1C72-05CA-7859-E4F108C22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370" y="1510866"/>
            <a:ext cx="4968000" cy="397008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102534" y="5646240"/>
            <a:ext cx="45712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 smtClean="0"/>
              <a:t>Solid &amp; Dashed:</a:t>
            </a:r>
          </a:p>
          <a:p>
            <a:r>
              <a:rPr lang="en-US" altLang="zh-CN" sz="1200" dirty="0" smtClean="0"/>
              <a:t>E</a:t>
            </a:r>
            <a:r>
              <a:rPr lang="zh-CN" altLang="en-US" sz="1200" dirty="0" smtClean="0"/>
              <a:t>nergy within ±2𝜎；Compton scattering angle 0–180◦；</a:t>
            </a:r>
            <a:endParaRPr lang="en-US" altLang="zh-CN" sz="1200" dirty="0" smtClean="0"/>
          </a:p>
          <a:p>
            <a:r>
              <a:rPr lang="en-US" altLang="zh-CN" sz="1200" dirty="0" smtClean="0"/>
              <a:t/>
            </a:r>
            <a:br>
              <a:rPr lang="en-US" altLang="zh-CN" sz="1200" dirty="0" smtClean="0"/>
            </a:br>
            <a:r>
              <a:rPr lang="en-US" altLang="zh-CN" sz="1200" b="1" dirty="0" smtClean="0"/>
              <a:t>Solid only</a:t>
            </a:r>
            <a:r>
              <a:rPr lang="en-US" altLang="zh-CN" sz="1200" dirty="0" smtClean="0"/>
              <a:t/>
            </a:r>
            <a:br>
              <a:rPr lang="en-US" altLang="zh-CN" sz="1200" dirty="0" smtClean="0"/>
            </a:br>
            <a:r>
              <a:rPr lang="en-US" altLang="zh-CN" sz="1200" dirty="0" smtClean="0"/>
              <a:t>F</a:t>
            </a:r>
            <a:r>
              <a:rPr lang="zh-CN" altLang="en-US" sz="1200" dirty="0" smtClean="0"/>
              <a:t>irst two interactions </a:t>
            </a:r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lang="zh-CN" altLang="en-US" sz="1200" dirty="0" smtClean="0"/>
              <a:t> 5 </a:t>
            </a:r>
            <a:r>
              <a:rPr lang="en-US" altLang="zh-CN" sz="1200" dirty="0" smtClean="0"/>
              <a:t>mm</a:t>
            </a:r>
            <a:r>
              <a:rPr lang="zh-CN" altLang="en-US" sz="1200" dirty="0" smtClean="0"/>
              <a:t>, and any two interactions </a:t>
            </a:r>
            <a:r>
              <a:rPr kumimoji="1"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lang="zh-CN" altLang="en-US" sz="1200" dirty="0" smtClean="0"/>
              <a:t> 0.3 cm.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93812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3252CAD-5471-2410-4524-63DABE676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10AD411-9C84-C2B4-A4BE-88E8C9AB8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Expected</a:t>
            </a:r>
            <a:r>
              <a:rPr lang="zh-CN" altLang="en-US" dirty="0"/>
              <a:t> </a:t>
            </a:r>
            <a:r>
              <a:rPr lang="en-US" altLang="zh-CN" dirty="0"/>
              <a:t>performance — MASS-Cube constellation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995810F-832C-85BD-2D15-09A1E06D5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396" y="1413000"/>
            <a:ext cx="4702404" cy="403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E69AF99-73A0-7C45-231B-4E9A2FA74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52" y="1413000"/>
            <a:ext cx="4725153" cy="4032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6E1121B-621F-2A20-A1AA-CD19441216B3}"/>
              </a:ext>
            </a:extLst>
          </p:cNvPr>
          <p:cNvSpPr txBox="1"/>
          <p:nvPr/>
        </p:nvSpPr>
        <p:spPr>
          <a:xfrm>
            <a:off x="2216881" y="5697090"/>
            <a:ext cx="7758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Left: MASS vs 16 MASS-Cube, each with 64 CZT units (total 16*64=1024)</a:t>
            </a:r>
          </a:p>
          <a:p>
            <a:r>
              <a:rPr lang="en-US" altLang="zh-CN" dirty="0"/>
              <a:t>Right: Single MASS-Cube with different number of CZT units</a:t>
            </a:r>
          </a:p>
        </p:txBody>
      </p:sp>
    </p:spTree>
    <p:extLst>
      <p:ext uri="{BB962C8B-B14F-4D97-AF65-F5344CB8AC3E}">
        <p14:creationId xmlns:p14="http://schemas.microsoft.com/office/powerpoint/2010/main" val="3598024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212A131-BB64-9F53-4EBD-FB0242DD5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BBA2724-D3E3-7021-D241-F1B131241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Hardware design of MASS-Cube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B21F971-6FB1-7162-72B3-D58716CD1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2" y="1664306"/>
            <a:ext cx="3840001" cy="216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CCE0110-C92D-16E1-730F-A42C9EB42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3" y="3882454"/>
            <a:ext cx="3840000" cy="2160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66173E9-4E4E-9810-1D56-CBF2435C0595}"/>
              </a:ext>
            </a:extLst>
          </p:cNvPr>
          <p:cNvSpPr txBox="1"/>
          <p:nvPr/>
        </p:nvSpPr>
        <p:spPr>
          <a:xfrm>
            <a:off x="8122444" y="1520269"/>
            <a:ext cx="4004763" cy="472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/>
              <a:t>CubeSat platform compatibility</a:t>
            </a:r>
            <a:endParaRPr lang="zh-CN" altLang="en-US" sz="2000" dirty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/>
              <a:t>Size:</a:t>
            </a:r>
            <a:r>
              <a:rPr lang="zh-CN" altLang="en-US" sz="1600" dirty="0"/>
              <a:t> </a:t>
            </a:r>
            <a:r>
              <a:rPr lang="en-US" altLang="zh-CN" sz="1600" dirty="0"/>
              <a:t>9.4×9.4×11 cm</a:t>
            </a:r>
            <a:r>
              <a:rPr lang="en-US" altLang="zh-CN" sz="1600" baseline="30000" dirty="0"/>
              <a:t>3</a:t>
            </a:r>
            <a:r>
              <a:rPr lang="en-US" altLang="zh-CN" sz="1600" dirty="0"/>
              <a:t> ( ~ 1.1U)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/>
              <a:t>Weight: ~ 1.7 kg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/>
              <a:t>Power:</a:t>
            </a:r>
            <a:r>
              <a:rPr lang="zh-CN" altLang="en-US" sz="1600" dirty="0"/>
              <a:t> </a:t>
            </a:r>
            <a:r>
              <a:rPr lang="en-US" altLang="zh-CN" sz="1600" dirty="0"/>
              <a:t>~ 14 W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/>
              <a:t>Pixelated CZT detector</a:t>
            </a:r>
            <a:endParaRPr lang="zh-CN" altLang="en-US" sz="2000" dirty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/>
              <a:t>2×2 CZT array, 16 cm</a:t>
            </a:r>
            <a:r>
              <a:rPr lang="en-US" altLang="zh-CN" sz="1600" baseline="30000" dirty="0"/>
              <a:t>2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/>
              <a:t>Depth resolution (σ) &lt;1 mm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/>
              <a:t>Energy resolution &lt;1% @662 keV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/>
              <a:t>Dead time</a:t>
            </a:r>
            <a:r>
              <a:rPr lang="zh-CN" altLang="en-US" sz="1600" dirty="0"/>
              <a:t> </a:t>
            </a:r>
            <a:r>
              <a:rPr lang="en-US" altLang="zh-CN" sz="1600" dirty="0"/>
              <a:t>~ 160 μs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/>
              <a:t>Anti-coincidence detector</a:t>
            </a:r>
            <a:endParaRPr lang="zh-CN" altLang="en-US" sz="2000" dirty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/>
              <a:t>8 mm GAGG</a:t>
            </a:r>
            <a:r>
              <a:rPr lang="zh-CN" altLang="en-US" sz="1600" dirty="0"/>
              <a:t> </a:t>
            </a:r>
            <a:r>
              <a:rPr lang="en-US" altLang="zh-CN" sz="1600" dirty="0"/>
              <a:t>+ SiPM</a:t>
            </a:r>
            <a:endParaRPr lang="zh-CN" altLang="en-US" sz="1600" dirty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/>
              <a:t>4 sides and bottom</a:t>
            </a:r>
            <a:endParaRPr lang="zh-CN" altLang="en-US" sz="16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75D938E-F65F-BD92-8767-1A0781151E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000" y="1626124"/>
            <a:ext cx="3888000" cy="43983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339654A-84F4-2B03-A8D7-5A58A95DFA77}"/>
              </a:ext>
            </a:extLst>
          </p:cNvPr>
          <p:cNvSpPr txBox="1"/>
          <p:nvPr/>
        </p:nvSpPr>
        <p:spPr>
          <a:xfrm>
            <a:off x="1658151" y="6344999"/>
            <a:ext cx="8875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To verify in-orbit background, the GAGG ACD was not installed on the first MASS-Cube payload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27843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Hardware design of MASS-Cube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3" y="1448904"/>
            <a:ext cx="11714672" cy="450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18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BBD85CB-96E0-C018-E96B-B4EE3C59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4F563FC-EFBF-78AC-2AF4-7D55FDC45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Spectrum performance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C20BBE7-A37A-076B-42A3-A7AB7255C764}"/>
              </a:ext>
            </a:extLst>
          </p:cNvPr>
          <p:cNvGrpSpPr/>
          <p:nvPr/>
        </p:nvGrpSpPr>
        <p:grpSpPr>
          <a:xfrm>
            <a:off x="436348" y="1253121"/>
            <a:ext cx="6077007" cy="4647892"/>
            <a:chOff x="972202" y="1239621"/>
            <a:chExt cx="6077007" cy="4647892"/>
          </a:xfrm>
        </p:grpSpPr>
        <p:pic>
          <p:nvPicPr>
            <p:cNvPr id="6" name="图片 5" descr="图表, 直方图&#10;&#10;描述已自动生成">
              <a:extLst>
                <a:ext uri="{FF2B5EF4-FFF2-40B4-BE49-F238E27FC236}">
                  <a16:creationId xmlns:a16="http://schemas.microsoft.com/office/drawing/2014/main" id="{118901A5-9DED-F2AF-C396-BBB567D82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09209" y="1239621"/>
              <a:ext cx="3240000" cy="2471186"/>
            </a:xfrm>
            <a:prstGeom prst="rect">
              <a:avLst/>
            </a:prstGeom>
          </p:spPr>
        </p:pic>
        <p:pic>
          <p:nvPicPr>
            <p:cNvPr id="8" name="图片 7" descr="图表, 直方图&#10;&#10;描述已自动生成">
              <a:extLst>
                <a:ext uri="{FF2B5EF4-FFF2-40B4-BE49-F238E27FC236}">
                  <a16:creationId xmlns:a16="http://schemas.microsoft.com/office/drawing/2014/main" id="{DDE54BE8-20B9-60EE-6D90-C6E47C68A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9209" y="3416327"/>
              <a:ext cx="3240000" cy="2471186"/>
            </a:xfrm>
            <a:prstGeom prst="rect">
              <a:avLst/>
            </a:prstGeom>
          </p:spPr>
        </p:pic>
        <p:pic>
          <p:nvPicPr>
            <p:cNvPr id="10" name="图片 9" descr="图表, 直方图&#10;&#10;描述已自动生成">
              <a:extLst>
                <a:ext uri="{FF2B5EF4-FFF2-40B4-BE49-F238E27FC236}">
                  <a16:creationId xmlns:a16="http://schemas.microsoft.com/office/drawing/2014/main" id="{31DCDDAE-5584-AAF9-5D58-9E17C9E35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2202" y="1239621"/>
              <a:ext cx="3240000" cy="2471186"/>
            </a:xfrm>
            <a:prstGeom prst="rect">
              <a:avLst/>
            </a:prstGeom>
          </p:spPr>
        </p:pic>
        <p:pic>
          <p:nvPicPr>
            <p:cNvPr id="12" name="图片 11" descr="图表, 直方图&#10;&#10;描述已自动生成">
              <a:extLst>
                <a:ext uri="{FF2B5EF4-FFF2-40B4-BE49-F238E27FC236}">
                  <a16:creationId xmlns:a16="http://schemas.microsoft.com/office/drawing/2014/main" id="{E896823A-0928-CCC8-76AC-F98C49136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2202" y="3416327"/>
              <a:ext cx="3240000" cy="2471186"/>
            </a:xfrm>
            <a:prstGeom prst="rect">
              <a:avLst/>
            </a:prstGeom>
          </p:spPr>
        </p:pic>
      </p:grpSp>
      <p:pic>
        <p:nvPicPr>
          <p:cNvPr id="16" name="内容占位符 6" descr="图表, 折线图&#10;&#10;描述已自动生成">
            <a:extLst>
              <a:ext uri="{FF2B5EF4-FFF2-40B4-BE49-F238E27FC236}">
                <a16:creationId xmlns:a16="http://schemas.microsoft.com/office/drawing/2014/main" id="{F4962770-DC97-9F24-039B-AE83C421094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81" b="2"/>
          <a:stretch/>
        </p:blipFill>
        <p:spPr>
          <a:xfrm>
            <a:off x="7587981" y="1154176"/>
            <a:ext cx="3240000" cy="2474924"/>
          </a:xfrm>
          <a:prstGeom prst="rect">
            <a:avLst/>
          </a:prstGeom>
        </p:spPr>
      </p:pic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2681FCDD-B229-CE7C-F009-36A2961FF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700180"/>
              </p:ext>
            </p:extLst>
          </p:nvPr>
        </p:nvGraphicFramePr>
        <p:xfrm>
          <a:off x="6658399" y="3982600"/>
          <a:ext cx="5099165" cy="2093532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019833">
                  <a:extLst>
                    <a:ext uri="{9D8B030D-6E8A-4147-A177-3AD203B41FA5}">
                      <a16:colId xmlns:a16="http://schemas.microsoft.com/office/drawing/2014/main" val="3853781691"/>
                    </a:ext>
                  </a:extLst>
                </a:gridCol>
                <a:gridCol w="1019833">
                  <a:extLst>
                    <a:ext uri="{9D8B030D-6E8A-4147-A177-3AD203B41FA5}">
                      <a16:colId xmlns:a16="http://schemas.microsoft.com/office/drawing/2014/main" val="4076040252"/>
                    </a:ext>
                  </a:extLst>
                </a:gridCol>
                <a:gridCol w="1019833">
                  <a:extLst>
                    <a:ext uri="{9D8B030D-6E8A-4147-A177-3AD203B41FA5}">
                      <a16:colId xmlns:a16="http://schemas.microsoft.com/office/drawing/2014/main" val="1613980088"/>
                    </a:ext>
                  </a:extLst>
                </a:gridCol>
                <a:gridCol w="1019833">
                  <a:extLst>
                    <a:ext uri="{9D8B030D-6E8A-4147-A177-3AD203B41FA5}">
                      <a16:colId xmlns:a16="http://schemas.microsoft.com/office/drawing/2014/main" val="395128036"/>
                    </a:ext>
                  </a:extLst>
                </a:gridCol>
                <a:gridCol w="1019833">
                  <a:extLst>
                    <a:ext uri="{9D8B030D-6E8A-4147-A177-3AD203B41FA5}">
                      <a16:colId xmlns:a16="http://schemas.microsoft.com/office/drawing/2014/main" val="4000603263"/>
                    </a:ext>
                  </a:extLst>
                </a:gridCol>
              </a:tblGrid>
              <a:tr h="56794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u="none" strike="noStrike" dirty="0">
                          <a:effectLst/>
                        </a:rPr>
                        <a:t>Energy</a:t>
                      </a:r>
                    </a:p>
                    <a:p>
                      <a:pPr algn="ctr" fontAlgn="b"/>
                      <a:r>
                        <a:rPr lang="en-GB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(keV)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CH0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CH1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CH2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u="none" strike="noStrike" dirty="0">
                          <a:effectLst/>
                        </a:rPr>
                        <a:t>CH3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92208605"/>
                  </a:ext>
                </a:extLst>
              </a:tr>
              <a:tr h="30511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59.5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5.64%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5.41%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5.04%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5.44%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82493809"/>
                  </a:ext>
                </a:extLst>
              </a:tr>
              <a:tr h="30511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3.70%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3.50%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3.11%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3.11%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44001504"/>
                  </a:ext>
                </a:extLst>
              </a:tr>
              <a:tr h="30511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511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1.08%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1.26%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0.98%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0.95%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88889681"/>
                  </a:ext>
                </a:extLst>
              </a:tr>
              <a:tr h="30511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662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0.82%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1.03%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0.74%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0.69%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5291512"/>
                  </a:ext>
                </a:extLst>
              </a:tr>
              <a:tr h="30511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1332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0.54%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0.74%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0.55%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0.47%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85811109"/>
                  </a:ext>
                </a:extLst>
              </a:tr>
            </a:tbl>
          </a:graphicData>
        </a:graphic>
      </p:graphicFrame>
      <p:sp>
        <p:nvSpPr>
          <p:cNvPr id="20" name="文本框 19">
            <a:extLst>
              <a:ext uri="{FF2B5EF4-FFF2-40B4-BE49-F238E27FC236}">
                <a16:creationId xmlns:a16="http://schemas.microsoft.com/office/drawing/2014/main" id="{FFB2CE2A-C9CC-B158-93A8-3D73D32317D8}"/>
              </a:ext>
            </a:extLst>
          </p:cNvPr>
          <p:cNvSpPr txBox="1"/>
          <p:nvPr/>
        </p:nvSpPr>
        <p:spPr>
          <a:xfrm>
            <a:off x="6658400" y="3644046"/>
            <a:ext cx="4323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Energy resolution (FWHM) at different energy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46498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EA266EB-DE47-3D72-A0E4-C24052C9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2DB4512-FF5A-CDFC-253E-D858C20A7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Imaging performance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F0DAA8-37F6-E5F9-0321-DAF8AB052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7" y="1389418"/>
            <a:ext cx="6914853" cy="42474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9F87B0-98A0-612A-2441-F5A7CE9647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93" y="1389418"/>
            <a:ext cx="4539590" cy="424745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A38ECF2-FB43-4BB3-9094-CEAAE451B7C7}"/>
              </a:ext>
            </a:extLst>
          </p:cNvPr>
          <p:cNvSpPr txBox="1"/>
          <p:nvPr/>
        </p:nvSpPr>
        <p:spPr>
          <a:xfrm>
            <a:off x="5194259" y="5627278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(Without event filter)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9036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0D5C6C5-5300-6C6B-543D-DC62E13E1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29447AB-1524-599F-F910-DF55AB172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Imaging performance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09250FA-FCB1-ABD2-582A-98B1F1B6DE5C}"/>
              </a:ext>
            </a:extLst>
          </p:cNvPr>
          <p:cNvGrpSpPr/>
          <p:nvPr/>
        </p:nvGrpSpPr>
        <p:grpSpPr>
          <a:xfrm>
            <a:off x="274619" y="2034877"/>
            <a:ext cx="11917381" cy="2538886"/>
            <a:chOff x="64347" y="1102750"/>
            <a:chExt cx="12491355" cy="266116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F4332F9-6CBE-BA85-446C-F702C8443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7" y="1143893"/>
              <a:ext cx="4132613" cy="262002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CFCE00D-CEB9-42B1-0297-7ECEE4029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23089" y="1102750"/>
              <a:ext cx="4132613" cy="2620022"/>
            </a:xfrm>
            <a:prstGeom prst="rect">
              <a:avLst/>
            </a:pr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FD7CB1D4-3804-87E5-63A7-CDE110B70D49}"/>
              </a:ext>
            </a:extLst>
          </p:cNvPr>
          <p:cNvSpPr txBox="1"/>
          <p:nvPr/>
        </p:nvSpPr>
        <p:spPr bwMode="auto">
          <a:xfrm>
            <a:off x="1745673" y="1719227"/>
            <a:ext cx="1093889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800" b="1" dirty="0">
                <a:latin typeface="Goudy Old Style" panose="02020502050305020303" pitchFamily="18" charset="0"/>
                <a:ea typeface="Microsoft YaHei" charset="-122"/>
                <a:cs typeface="Arial" panose="020B0604020202090204" pitchFamily="34" charset="0"/>
              </a:rPr>
              <a:t>before</a:t>
            </a:r>
            <a:endParaRPr kumimoji="1" lang="zh-CN" altLang="en-US" sz="2800" b="1" dirty="0">
              <a:latin typeface="Goudy Old Style" panose="02020502050305020303" pitchFamily="18" charset="0"/>
              <a:ea typeface="Microsoft YaHei" charset="-122"/>
              <a:cs typeface="Arial" panose="020B060402020209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9CFDF53-7C80-8F90-D78D-405A81B33007}"/>
              </a:ext>
            </a:extLst>
          </p:cNvPr>
          <p:cNvSpPr txBox="1"/>
          <p:nvPr/>
        </p:nvSpPr>
        <p:spPr bwMode="auto">
          <a:xfrm>
            <a:off x="9840631" y="1719227"/>
            <a:ext cx="856453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800" b="1" dirty="0">
                <a:latin typeface="Goudy Old Style" panose="02020502050305020303" pitchFamily="18" charset="0"/>
                <a:ea typeface="Microsoft YaHei" charset="-122"/>
                <a:cs typeface="Arial" panose="020B0604020202090204" pitchFamily="34" charset="0"/>
              </a:rPr>
              <a:t>after</a:t>
            </a:r>
            <a:endParaRPr kumimoji="1" lang="zh-CN" altLang="en-US" sz="2800" b="1" dirty="0">
              <a:latin typeface="Goudy Old Style" panose="02020502050305020303" pitchFamily="18" charset="0"/>
              <a:ea typeface="Microsoft YaHei" charset="-122"/>
              <a:cs typeface="Arial" panose="020B0604020202090204" pitchFamily="34" charset="0"/>
            </a:endParaRPr>
          </a:p>
        </p:txBody>
      </p:sp>
      <p:pic>
        <p:nvPicPr>
          <p:cNvPr id="9" name="0deg.mp4">
            <a:hlinkClick r:id="" action="ppaction://media"/>
            <a:extLst>
              <a:ext uri="{FF2B5EF4-FFF2-40B4-BE49-F238E27FC236}">
                <a16:creationId xmlns:a16="http://schemas.microsoft.com/office/drawing/2014/main" id="{0E491DC3-D058-B927-8868-5CE45E0EE5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5872" y="1945850"/>
            <a:ext cx="4214875" cy="267768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33000C0-4361-F502-019C-91BA74DFD776}"/>
              </a:ext>
            </a:extLst>
          </p:cNvPr>
          <p:cNvSpPr txBox="1"/>
          <p:nvPr/>
        </p:nvSpPr>
        <p:spPr>
          <a:xfrm>
            <a:off x="1364783" y="5085310"/>
            <a:ext cx="4782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511 keV, point source, on-axis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List-mode MLEM, improve imaging results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110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E112866-FF4A-C081-F9AA-B4AF9E59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6795382-8EDE-413D-73EC-7C1D6F705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Radiation damage of CZT — irradiation experiment 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E3BA711-F3C4-637C-759B-3F43585D1DE5}"/>
              </a:ext>
            </a:extLst>
          </p:cNvPr>
          <p:cNvSpPr txBox="1"/>
          <p:nvPr/>
        </p:nvSpPr>
        <p:spPr>
          <a:xfrm>
            <a:off x="537403" y="1262390"/>
            <a:ext cx="6031207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Proton irradiation experiment setup:</a:t>
            </a:r>
          </a:p>
          <a:p>
            <a:endParaRPr lang="en-US" altLang="zh-CN" dirty="0"/>
          </a:p>
          <a:p>
            <a:r>
              <a:rPr lang="en-US" altLang="zh-CN" dirty="0"/>
              <a:t>Two 2×2×</a:t>
            </a:r>
            <a:r>
              <a:rPr lang="en-US" altLang="zh-CN" dirty="0">
                <a:solidFill>
                  <a:srgbClr val="FF0000"/>
                </a:solidFill>
              </a:rPr>
              <a:t>1</a:t>
            </a:r>
            <a:r>
              <a:rPr lang="en-US" altLang="zh-CN" dirty="0"/>
              <a:t> cm</a:t>
            </a:r>
            <a:r>
              <a:rPr lang="en-US" altLang="zh-CN" baseline="30000" dirty="0"/>
              <a:t>3</a:t>
            </a:r>
            <a:r>
              <a:rPr lang="en-US" altLang="zh-CN" dirty="0"/>
              <a:t> CZT units were irradiated</a:t>
            </a:r>
          </a:p>
          <a:p>
            <a:endParaRPr lang="en-US" altLang="zh-CN" dirty="0"/>
          </a:p>
          <a:p>
            <a:r>
              <a:rPr lang="en-US" altLang="zh-CN" dirty="0"/>
              <a:t>During irradiation: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Crystal 1: 	1333 V @1 cm    HV applied</a:t>
            </a:r>
          </a:p>
          <a:p>
            <a:r>
              <a:rPr lang="en-US" altLang="zh-CN" dirty="0"/>
              <a:t>                  (=	2000 V @1.5 cm)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Crystal 2: no HV applied</a:t>
            </a:r>
          </a:p>
          <a:p>
            <a:endParaRPr lang="en-US" altLang="zh-CN" dirty="0"/>
          </a:p>
          <a:p>
            <a:r>
              <a:rPr lang="en-US" altLang="zh-CN" dirty="0"/>
              <a:t>Spectrum test with Na-22 between each irradiation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D2235556-F47B-06FB-CC05-BD92CB005C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5040284"/>
                  </p:ext>
                </p:extLst>
              </p:nvPr>
            </p:nvGraphicFramePr>
            <p:xfrm>
              <a:off x="1206288" y="4849832"/>
              <a:ext cx="9779424" cy="1689080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2444856">
                      <a:extLst>
                        <a:ext uri="{9D8B030D-6E8A-4147-A177-3AD203B41FA5}">
                          <a16:colId xmlns:a16="http://schemas.microsoft.com/office/drawing/2014/main" val="1642657444"/>
                        </a:ext>
                      </a:extLst>
                    </a:gridCol>
                    <a:gridCol w="2444856">
                      <a:extLst>
                        <a:ext uri="{9D8B030D-6E8A-4147-A177-3AD203B41FA5}">
                          <a16:colId xmlns:a16="http://schemas.microsoft.com/office/drawing/2014/main" val="1425580481"/>
                        </a:ext>
                      </a:extLst>
                    </a:gridCol>
                    <a:gridCol w="2444856">
                      <a:extLst>
                        <a:ext uri="{9D8B030D-6E8A-4147-A177-3AD203B41FA5}">
                          <a16:colId xmlns:a16="http://schemas.microsoft.com/office/drawing/2014/main" val="3599495325"/>
                        </a:ext>
                      </a:extLst>
                    </a:gridCol>
                    <a:gridCol w="2444856">
                      <a:extLst>
                        <a:ext uri="{9D8B030D-6E8A-4147-A177-3AD203B41FA5}">
                          <a16:colId xmlns:a16="http://schemas.microsoft.com/office/drawing/2014/main" val="2018268083"/>
                        </a:ext>
                      </a:extLst>
                    </a:gridCol>
                  </a:tblGrid>
                  <a:tr h="482595">
                    <a:tc>
                      <a:txBody>
                        <a:bodyPr/>
                        <a:lstStyle/>
                        <a:p>
                          <a:pPr algn="ctr" rtl="0"/>
                          <a:r>
                            <a:rPr lang="en-US" altLang="zh-CN" sz="14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Bean fluence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400" b="0" i="1" kern="10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400" b="0" kern="10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p</m:t>
                                  </m:r>
                                </m:e>
                                <m:sup>
                                  <m:r>
                                    <a:rPr lang="en-US" altLang="zh-CN" sz="1400" b="0" kern="10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altLang="zh-CN" sz="1400" b="0" kern="100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 b="0" kern="100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sSup>
                                <m:sSupPr>
                                  <m:ctrlPr>
                                    <a:rPr lang="en-US" altLang="zh-CN" sz="1400" b="0" i="1" kern="10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400" b="0" kern="10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altLang="zh-CN" sz="1400" b="0" kern="100" dirty="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4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zh-CN" altLang="zh-CN" sz="1400" b="0" i="0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SimSun" panose="02010600030101010101" pitchFamily="2" charset="-122"/>
                            <a:cs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altLang="zh-CN" sz="14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China Space Station </a:t>
                          </a:r>
                          <a:r>
                            <a:rPr lang="en-US" altLang="zh-CN" sz="1400" b="0" kern="100" dirty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b="0" kern="100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455 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 b="0" kern="100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km</m:t>
                              </m:r>
                              <m:r>
                                <a:rPr lang="en-US" altLang="zh-CN" sz="1400" b="0" kern="100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,43°</m:t>
                              </m:r>
                            </m:oMath>
                          </a14:m>
                          <a:r>
                            <a:rPr lang="en-US" altLang="zh-CN" sz="1400" b="0" kern="100" dirty="0">
                              <a:effectLst/>
                            </a:rPr>
                            <a:t>)</a:t>
                          </a:r>
                          <a:endParaRPr lang="en-US" altLang="zh-CN" sz="1400" b="0" kern="100" dirty="0">
                            <a:effectLst/>
                            <a:latin typeface="+mn-lt"/>
                            <a:ea typeface="SimSun" panose="02010600030101010101" pitchFamily="2" charset="-122"/>
                            <a:cs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GB" altLang="zh-CN" sz="14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Polar orbit</a:t>
                          </a:r>
                          <a:r>
                            <a:rPr lang="en-GB" altLang="zh-CN" sz="1400" b="0" kern="100" baseline="0" dirty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n-US" altLang="zh-CN" sz="1400" b="0" kern="100" dirty="0">
                              <a:solidFill>
                                <a:srgbClr val="FF0000"/>
                              </a:solidFill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b="0" kern="100" dirty="0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600 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 b="0" kern="100" dirty="0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km</m:t>
                              </m:r>
                              <m:r>
                                <a:rPr lang="en-US" altLang="zh-CN" sz="1400" b="0" kern="100" dirty="0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,98°</m:t>
                              </m:r>
                            </m:oMath>
                          </a14:m>
                          <a:r>
                            <a:rPr lang="en-US" altLang="zh-CN" sz="1400" b="0" kern="100" dirty="0">
                              <a:solidFill>
                                <a:srgbClr val="FF0000"/>
                              </a:solidFill>
                              <a:effectLst/>
                            </a:rPr>
                            <a:t>)</a:t>
                          </a:r>
                          <a:endParaRPr lang="zh-CN" altLang="zh-CN" sz="1400" b="0" kern="1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SimSun" panose="02010600030101010101" pitchFamily="2" charset="-122"/>
                            <a:cs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altLang="zh-CN" sz="1400" b="0" kern="100" dirty="0">
                              <a:effectLst/>
                            </a:rPr>
                            <a:t>Low inclination orbit </a:t>
                          </a:r>
                          <a:r>
                            <a:rPr lang="en-US" altLang="zh-CN" sz="14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b="0" kern="100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600 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400" b="0" kern="100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km</m:t>
                              </m:r>
                              <m:r>
                                <a:rPr lang="en-US" altLang="zh-CN" sz="1400" b="0" kern="100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1400" b="0" kern="100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28°</m:t>
                              </m:r>
                            </m:oMath>
                          </a14:m>
                          <a:r>
                            <a:rPr lang="en-US" altLang="zh-CN" sz="14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zh-CN" altLang="zh-CN" sz="1400" b="0" kern="100" dirty="0">
                            <a:effectLst/>
                            <a:latin typeface="+mn-lt"/>
                            <a:ea typeface="SimSun" panose="02010600030101010101" pitchFamily="2" charset="-122"/>
                            <a:cs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20279792"/>
                      </a:ext>
                    </a:extLst>
                  </a:tr>
                  <a:tr h="241297">
                    <a:tc>
                      <a:txBody>
                        <a:bodyPr/>
                        <a:lstStyle/>
                        <a:p>
                          <a:pPr marL="0" algn="ctr" defTabSz="457189" rtl="0" eaLnBrk="1" fontAlgn="ctr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af-ZA" sz="1400" b="0" kern="0" dirty="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1400" b="0" kern="0" dirty="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400" b="0" i="1" kern="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kern="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kern="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af-ZA" sz="1400" b="0" kern="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49 d</a:t>
                          </a:r>
                          <a:endParaRPr lang="zh-CN" altLang="en-US" sz="1400" b="0" kern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1</a:t>
                          </a:r>
                          <a:r>
                            <a:rPr lang="en-US" altLang="zh-CN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9</a:t>
                          </a:r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 d</a:t>
                          </a:r>
                          <a:endParaRPr lang="zh-CN" altLang="en-US" sz="1400" b="0" kern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kern="0" dirty="0">
                              <a:effectLst/>
                            </a:rPr>
                            <a:t>11 d</a:t>
                          </a:r>
                          <a:endParaRPr lang="zh-CN" sz="1400" b="0" kern="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08198006"/>
                      </a:ext>
                    </a:extLst>
                  </a:tr>
                  <a:tr h="241297">
                    <a:tc>
                      <a:txBody>
                        <a:bodyPr/>
                        <a:lstStyle/>
                        <a:p>
                          <a:pPr marL="0" algn="ctr" defTabSz="457189" rtl="0" eaLnBrk="1" fontAlgn="ctr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af-ZA" sz="1400" b="0" kern="0" dirty="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400" b="0" kern="0" dirty="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1400" b="0" i="1" kern="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kern="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kern="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af-ZA" sz="1400" b="0" kern="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159 d</a:t>
                          </a:r>
                          <a:endParaRPr lang="zh-CN" altLang="en-US" sz="1400" b="0" kern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6</a:t>
                          </a:r>
                          <a:r>
                            <a:rPr lang="en-US" altLang="zh-CN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 d</a:t>
                          </a:r>
                          <a:endParaRPr lang="zh-CN" altLang="en-US" sz="1400" b="0" kern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kern="0" dirty="0">
                              <a:effectLst/>
                            </a:rPr>
                            <a:t>36 </a:t>
                          </a:r>
                          <a:r>
                            <a:rPr lang="en-US" altLang="zh-CN" sz="1400" b="0" kern="0" dirty="0">
                              <a:effectLst/>
                            </a:rPr>
                            <a:t>d</a:t>
                          </a:r>
                          <a:r>
                            <a:rPr lang="en-US" sz="1400" b="0" kern="0" dirty="0">
                              <a:effectLst/>
                            </a:rPr>
                            <a:t> </a:t>
                          </a:r>
                          <a:endParaRPr lang="zh-CN" sz="1400" b="0" kern="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28834263"/>
                      </a:ext>
                    </a:extLst>
                  </a:tr>
                  <a:tr h="241297">
                    <a:tc>
                      <a:txBody>
                        <a:bodyPr/>
                        <a:lstStyle/>
                        <a:p>
                          <a:pPr marL="0" algn="ctr" defTabSz="457189" rtl="0" eaLnBrk="1" fontAlgn="ctr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af-ZA" altLang="zh-CN" sz="1400" b="0" kern="0" dirty="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altLang="zh-CN" sz="1400" b="0" kern="0" dirty="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400" b="0" i="1" kern="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kern="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kern="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af-ZA" altLang="zh-CN" sz="1400" b="0" kern="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1.3 y</a:t>
                          </a:r>
                          <a:endParaRPr lang="zh-CN" altLang="en-US" sz="1400" b="0" kern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18</a:t>
                          </a:r>
                          <a:r>
                            <a:rPr lang="en-US" altLang="zh-CN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6</a:t>
                          </a:r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 d</a:t>
                          </a:r>
                          <a:endParaRPr lang="zh-CN" altLang="en-US" sz="1400" b="0" kern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kern="0" dirty="0">
                              <a:effectLst/>
                            </a:rPr>
                            <a:t>108 </a:t>
                          </a:r>
                          <a:r>
                            <a:rPr lang="en-US" altLang="zh-CN" sz="1400" b="0" kern="0" dirty="0">
                              <a:effectLst/>
                            </a:rPr>
                            <a:t>d</a:t>
                          </a:r>
                          <a:endParaRPr lang="zh-CN" sz="1400" b="0" kern="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59263209"/>
                      </a:ext>
                    </a:extLst>
                  </a:tr>
                  <a:tr h="241297">
                    <a:tc>
                      <a:txBody>
                        <a:bodyPr/>
                        <a:lstStyle/>
                        <a:p>
                          <a:pPr marL="0" algn="ctr" defTabSz="457189" rtl="0" eaLnBrk="1" fontAlgn="ctr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af-ZA" altLang="zh-CN" sz="1400" b="0" kern="0" dirty="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zh-CN" sz="1400" b="0" kern="0" dirty="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400" b="0" i="1" kern="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kern="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kern="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af-ZA" altLang="zh-CN" sz="1400" b="0" kern="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4.4 y</a:t>
                          </a:r>
                          <a:endParaRPr lang="zh-CN" altLang="en-US" sz="1400" b="0" kern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1.</a:t>
                          </a:r>
                          <a:r>
                            <a:rPr lang="en-US" altLang="zh-CN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7</a:t>
                          </a:r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 y</a:t>
                          </a:r>
                          <a:endParaRPr lang="zh-CN" altLang="en-US" sz="1400" b="0" kern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kern="0" dirty="0">
                              <a:effectLst/>
                            </a:rPr>
                            <a:t>1 y</a:t>
                          </a:r>
                          <a:endParaRPr lang="zh-CN" sz="1400" b="0" kern="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89154125"/>
                      </a:ext>
                    </a:extLst>
                  </a:tr>
                  <a:tr h="241297">
                    <a:tc>
                      <a:txBody>
                        <a:bodyPr/>
                        <a:lstStyle/>
                        <a:p>
                          <a:pPr marL="0" algn="ctr" defTabSz="457189" rtl="0" eaLnBrk="1" fontAlgn="ctr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af-ZA" altLang="zh-CN" sz="1400" b="0" kern="0" dirty="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altLang="zh-CN" sz="1400" b="0" kern="0" dirty="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400" b="0" i="1" kern="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kern="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kern="0" dirty="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af-ZA" sz="1400" b="0" kern="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13.3 y</a:t>
                          </a:r>
                          <a:endParaRPr lang="zh-CN" altLang="en-US" sz="1400" b="0" kern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US" sz="1400" b="0" kern="0" dirty="0">
                              <a:solidFill>
                                <a:srgbClr val="FF0000"/>
                              </a:solidFill>
                              <a:effectLst/>
                            </a:rPr>
                            <a:t>5.</a:t>
                          </a:r>
                          <a:r>
                            <a:rPr lang="en-US" altLang="zh-CN" sz="1400" b="0" kern="0" dirty="0">
                              <a:solidFill>
                                <a:srgbClr val="FF0000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US" sz="1400" b="0" kern="0" dirty="0">
                              <a:solidFill>
                                <a:srgbClr val="FF0000"/>
                              </a:solidFill>
                              <a:effectLst/>
                            </a:rPr>
                            <a:t> y</a:t>
                          </a:r>
                          <a:endParaRPr lang="zh-CN" altLang="en-US" sz="1400" b="0" kern="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kern="0" dirty="0">
                              <a:solidFill>
                                <a:srgbClr val="FF0000"/>
                              </a:solidFill>
                              <a:effectLst/>
                            </a:rPr>
                            <a:t>3 y</a:t>
                          </a:r>
                          <a:endParaRPr lang="zh-CN" altLang="zh-CN" sz="1400" b="0" kern="100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593650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D2235556-F47B-06FB-CC05-BD92CB005C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5040284"/>
                  </p:ext>
                </p:extLst>
              </p:nvPr>
            </p:nvGraphicFramePr>
            <p:xfrm>
              <a:off x="1206288" y="4849832"/>
              <a:ext cx="9779424" cy="1689080"/>
            </p:xfrm>
            <a:graphic>
              <a:graphicData uri="http://schemas.openxmlformats.org/drawingml/2006/table">
                <a:tbl>
                  <a:tblPr firstRow="1">
                    <a:tableStyleId>{9D7B26C5-4107-4FEC-AEDC-1716B250A1EF}</a:tableStyleId>
                  </a:tblPr>
                  <a:tblGrid>
                    <a:gridCol w="2444856">
                      <a:extLst>
                        <a:ext uri="{9D8B030D-6E8A-4147-A177-3AD203B41FA5}">
                          <a16:colId xmlns:a16="http://schemas.microsoft.com/office/drawing/2014/main" val="1642657444"/>
                        </a:ext>
                      </a:extLst>
                    </a:gridCol>
                    <a:gridCol w="2444856">
                      <a:extLst>
                        <a:ext uri="{9D8B030D-6E8A-4147-A177-3AD203B41FA5}">
                          <a16:colId xmlns:a16="http://schemas.microsoft.com/office/drawing/2014/main" val="1425580481"/>
                        </a:ext>
                      </a:extLst>
                    </a:gridCol>
                    <a:gridCol w="2444856">
                      <a:extLst>
                        <a:ext uri="{9D8B030D-6E8A-4147-A177-3AD203B41FA5}">
                          <a16:colId xmlns:a16="http://schemas.microsoft.com/office/drawing/2014/main" val="3599495325"/>
                        </a:ext>
                      </a:extLst>
                    </a:gridCol>
                    <a:gridCol w="2444856">
                      <a:extLst>
                        <a:ext uri="{9D8B030D-6E8A-4147-A177-3AD203B41FA5}">
                          <a16:colId xmlns:a16="http://schemas.microsoft.com/office/drawing/2014/main" val="2018268083"/>
                        </a:ext>
                      </a:extLst>
                    </a:gridCol>
                  </a:tblGrid>
                  <a:tr h="48259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t="-5063" r="-299751" b="-2708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00249" t="-5063" r="-200499" b="-2708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99751" t="-5063" r="-100000" b="-2708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00499" t="-5063" r="-249" b="-2708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0279792"/>
                      </a:ext>
                    </a:extLst>
                  </a:tr>
                  <a:tr h="24129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0" marR="0" marT="0" marB="0" anchor="ctr">
                        <a:blipFill>
                          <a:blip r:embed="rId2"/>
                          <a:stretch>
                            <a:fillRect t="-207500" r="-299751" b="-4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49 d</a:t>
                          </a:r>
                          <a:endParaRPr lang="zh-CN" altLang="en-US" sz="1400" b="0" kern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1</a:t>
                          </a:r>
                          <a:r>
                            <a:rPr lang="en-US" altLang="zh-CN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9</a:t>
                          </a:r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 d</a:t>
                          </a:r>
                          <a:endParaRPr lang="zh-CN" altLang="en-US" sz="1400" b="0" kern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kern="0" dirty="0">
                              <a:effectLst/>
                            </a:rPr>
                            <a:t>11 d</a:t>
                          </a:r>
                          <a:endParaRPr lang="zh-CN" sz="1400" b="0" kern="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08198006"/>
                      </a:ext>
                    </a:extLst>
                  </a:tr>
                  <a:tr h="24129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0" marR="0" marT="0" marB="0" anchor="ctr">
                        <a:blipFill>
                          <a:blip r:embed="rId2"/>
                          <a:stretch>
                            <a:fillRect t="-307500" r="-299751" b="-3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159 d</a:t>
                          </a:r>
                          <a:endParaRPr lang="zh-CN" altLang="en-US" sz="1400" b="0" kern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6</a:t>
                          </a:r>
                          <a:r>
                            <a:rPr lang="en-US" altLang="zh-CN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 d</a:t>
                          </a:r>
                          <a:endParaRPr lang="zh-CN" altLang="en-US" sz="1400" b="0" kern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kern="0" dirty="0">
                              <a:effectLst/>
                            </a:rPr>
                            <a:t>36 </a:t>
                          </a:r>
                          <a:r>
                            <a:rPr lang="en-US" altLang="zh-CN" sz="1400" b="0" kern="0" dirty="0">
                              <a:effectLst/>
                            </a:rPr>
                            <a:t>d</a:t>
                          </a:r>
                          <a:r>
                            <a:rPr lang="en-US" sz="1400" b="0" kern="0" dirty="0">
                              <a:effectLst/>
                            </a:rPr>
                            <a:t> </a:t>
                          </a:r>
                          <a:endParaRPr lang="zh-CN" sz="1400" b="0" kern="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28834263"/>
                      </a:ext>
                    </a:extLst>
                  </a:tr>
                  <a:tr h="24129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0" marR="0" marT="0" marB="0" anchor="ctr">
                        <a:blipFill>
                          <a:blip r:embed="rId2"/>
                          <a:stretch>
                            <a:fillRect t="-407500" r="-299751" b="-23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1.3 y</a:t>
                          </a:r>
                          <a:endParaRPr lang="zh-CN" altLang="en-US" sz="1400" b="0" kern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18</a:t>
                          </a:r>
                          <a:r>
                            <a:rPr lang="en-US" altLang="zh-CN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6</a:t>
                          </a:r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 d</a:t>
                          </a:r>
                          <a:endParaRPr lang="zh-CN" altLang="en-US" sz="1400" b="0" kern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kern="0" dirty="0">
                              <a:effectLst/>
                            </a:rPr>
                            <a:t>108 </a:t>
                          </a:r>
                          <a:r>
                            <a:rPr lang="en-US" altLang="zh-CN" sz="1400" b="0" kern="0" dirty="0">
                              <a:effectLst/>
                            </a:rPr>
                            <a:t>d</a:t>
                          </a:r>
                          <a:endParaRPr lang="zh-CN" sz="1400" b="0" kern="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59263209"/>
                      </a:ext>
                    </a:extLst>
                  </a:tr>
                  <a:tr h="24129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0" marR="0" marT="0" marB="0" anchor="ctr">
                        <a:blipFill>
                          <a:blip r:embed="rId2"/>
                          <a:stretch>
                            <a:fillRect t="-520513" r="-299751" b="-1410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4.4 y</a:t>
                          </a:r>
                          <a:endParaRPr lang="zh-CN" altLang="en-US" sz="1400" b="0" kern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1.</a:t>
                          </a:r>
                          <a:r>
                            <a:rPr lang="en-US" altLang="zh-CN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7</a:t>
                          </a:r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 y</a:t>
                          </a:r>
                          <a:endParaRPr lang="zh-CN" altLang="en-US" sz="1400" b="0" kern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kern="0" dirty="0">
                              <a:effectLst/>
                            </a:rPr>
                            <a:t>1 y</a:t>
                          </a:r>
                          <a:endParaRPr lang="zh-CN" sz="1400" b="0" kern="100" dirty="0"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89154125"/>
                      </a:ext>
                    </a:extLst>
                  </a:tr>
                  <a:tr h="24129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0" marR="0" marT="0" marB="0" anchor="ctr">
                        <a:blipFill>
                          <a:blip r:embed="rId2"/>
                          <a:stretch>
                            <a:fillRect t="-605000" r="-299751" b="-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US" sz="1400" b="0" kern="0" dirty="0">
                              <a:solidFill>
                                <a:schemeClr val="tx1"/>
                              </a:solidFill>
                              <a:effectLst/>
                            </a:rPr>
                            <a:t>13.3 y</a:t>
                          </a:r>
                          <a:endParaRPr lang="zh-CN" altLang="en-US" sz="1400" b="0" kern="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457189" rtl="0" eaLnBrk="1" latinLnBrk="0" hangingPunct="1"/>
                          <a:r>
                            <a:rPr lang="en-US" sz="1400" b="0" kern="0" dirty="0">
                              <a:solidFill>
                                <a:srgbClr val="FF0000"/>
                              </a:solidFill>
                              <a:effectLst/>
                            </a:rPr>
                            <a:t>5.</a:t>
                          </a:r>
                          <a:r>
                            <a:rPr lang="en-US" altLang="zh-CN" sz="1400" b="0" kern="0" dirty="0">
                              <a:solidFill>
                                <a:srgbClr val="FF0000"/>
                              </a:solidFill>
                              <a:effectLst/>
                            </a:rPr>
                            <a:t>2</a:t>
                          </a:r>
                          <a:r>
                            <a:rPr lang="en-US" sz="1400" b="0" kern="0" dirty="0">
                              <a:solidFill>
                                <a:srgbClr val="FF0000"/>
                              </a:solidFill>
                              <a:effectLst/>
                            </a:rPr>
                            <a:t> y</a:t>
                          </a:r>
                          <a:endParaRPr lang="zh-CN" altLang="en-US" sz="1400" b="0" kern="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0" kern="0" dirty="0">
                              <a:solidFill>
                                <a:srgbClr val="FF0000"/>
                              </a:solidFill>
                              <a:effectLst/>
                            </a:rPr>
                            <a:t>3 y</a:t>
                          </a:r>
                          <a:endParaRPr lang="zh-CN" altLang="zh-CN" sz="1400" b="0" kern="100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SimSun" panose="02010600030101010101" pitchFamily="2" charset="-122"/>
                            <a:cs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5936505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6134F9BF-777D-8C06-D535-7EF0B2FD0A1C}"/>
              </a:ext>
            </a:extLst>
          </p:cNvPr>
          <p:cNvSpPr txBox="1"/>
          <p:nvPr/>
        </p:nvSpPr>
        <p:spPr>
          <a:xfrm>
            <a:off x="1206288" y="4480500"/>
            <a:ext cx="630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Proton fluence and equivalent on-orbit time for various orbits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DE6944F-8EA1-45F9-8953-4920B51AC6D5}"/>
              </a:ext>
            </a:extLst>
          </p:cNvPr>
          <p:cNvSpPr txBox="1"/>
          <p:nvPr/>
        </p:nvSpPr>
        <p:spPr>
          <a:xfrm>
            <a:off x="6321772" y="2448087"/>
            <a:ext cx="51074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Beam setting: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Proton energy: 100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Beam fluence range: 3×10</a:t>
            </a:r>
            <a:r>
              <a:rPr lang="en-US" altLang="zh-CN" baseline="30000" dirty="0"/>
              <a:t>7</a:t>
            </a:r>
            <a:r>
              <a:rPr lang="en-US" altLang="zh-CN" dirty="0"/>
              <a:t> ~ 3×10</a:t>
            </a:r>
            <a:r>
              <a:rPr lang="en-US" altLang="zh-CN" baseline="30000" dirty="0"/>
              <a:t>9</a:t>
            </a:r>
            <a:r>
              <a:rPr lang="en-US" altLang="zh-CN" dirty="0"/>
              <a:t> p / cm</a:t>
            </a:r>
            <a:r>
              <a:rPr lang="en-US" altLang="zh-CN" baseline="30000" dirty="0"/>
              <a:t>2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Beam non-uniformity: &lt; 10%</a:t>
            </a:r>
          </a:p>
        </p:txBody>
      </p:sp>
    </p:spTree>
    <p:extLst>
      <p:ext uri="{BB962C8B-B14F-4D97-AF65-F5344CB8AC3E}">
        <p14:creationId xmlns:p14="http://schemas.microsoft.com/office/powerpoint/2010/main" val="676151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4D28593-0249-46C3-7785-CC4DE7E1E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9FF5294-13E2-0FB6-BCEA-5C4B3C70C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Radiation damage of CZT — results</a:t>
            </a:r>
            <a:endParaRPr lang="zh-CN" altLang="en-US" dirty="0"/>
          </a:p>
        </p:txBody>
      </p:sp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79A68A1D-FFB3-32A3-8D9E-33B11693F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17" y="1606673"/>
            <a:ext cx="4798424" cy="3657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14D8F3E-7EAD-4545-DA8E-3F3F6E497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162" y="1606673"/>
            <a:ext cx="4798424" cy="36576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F93C8E5-9741-27E2-D53D-F15117A68352}"/>
              </a:ext>
            </a:extLst>
          </p:cNvPr>
          <p:cNvSpPr txBox="1"/>
          <p:nvPr/>
        </p:nvSpPr>
        <p:spPr bwMode="auto">
          <a:xfrm>
            <a:off x="7264683" y="1117258"/>
            <a:ext cx="309600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i="0" dirty="0">
                <a:effectLst/>
              </a:rPr>
              <a:t>Energy Resolution </a:t>
            </a:r>
            <a:r>
              <a:rPr lang="en-GB" altLang="zh-CN" i="0" dirty="0">
                <a:effectLst/>
              </a:rPr>
              <a:t>at Various Proton Fluences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5FE4CA0-2243-99B5-D531-BCB9D9A228C1}"/>
                  </a:ext>
                </a:extLst>
              </p:cNvPr>
              <p:cNvSpPr txBox="1"/>
              <p:nvPr/>
            </p:nvSpPr>
            <p:spPr bwMode="auto">
              <a:xfrm>
                <a:off x="433590" y="5305369"/>
                <a:ext cx="11324820" cy="143116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marL="285750" indent="-285750" algn="l" fontAlgn="base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i="0" dirty="0">
                    <a:effectLst/>
                  </a:rPr>
                  <a:t>The charge collection efficiency (CCE) of CZT decreases as the proton fluence increases</a:t>
                </a:r>
              </a:p>
              <a:p>
                <a:pPr marL="285750" indent="-285750" fontAlgn="base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At proton fluence above 1×10</a:t>
                </a:r>
                <a:r>
                  <a:rPr lang="en-US" altLang="zh-CN" baseline="30000" dirty="0"/>
                  <a:t>9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p>
                        <m:r>
                          <a:rPr lang="en-US" altLang="zh-CN" b="0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/>
                  <a:t>/cm², a significant degradation in energy resolution was observed</a:t>
                </a:r>
              </a:p>
              <a:p>
                <a:pPr marL="285750" indent="-285750" fontAlgn="base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i="0" dirty="0">
                    <a:effectLst/>
                  </a:rPr>
                  <a:t>When a 1333 V </a:t>
                </a:r>
                <a:r>
                  <a:rPr lang="en-US" altLang="zh-CN" dirty="0"/>
                  <a:t>bias </a:t>
                </a:r>
                <a:r>
                  <a:rPr lang="en-US" altLang="zh-CN" i="0" dirty="0">
                    <a:effectLst/>
                  </a:rPr>
                  <a:t>was applied to the crystal, </a:t>
                </a:r>
                <a:r>
                  <a:rPr lang="en-US" altLang="zh-CN" i="0" dirty="0">
                    <a:solidFill>
                      <a:srgbClr val="FF0000"/>
                    </a:solidFill>
                    <a:effectLst/>
                  </a:rPr>
                  <a:t>no</a:t>
                </a:r>
                <a:r>
                  <a:rPr lang="en-US" altLang="zh-CN" i="0" dirty="0">
                    <a:effectLst/>
                  </a:rPr>
                  <a:t> significant radiation enhancement effect was observed</a:t>
                </a:r>
              </a:p>
              <a:p>
                <a:pPr marL="285750" indent="-285750" fontAlgn="base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See </a:t>
                </a:r>
                <a:r>
                  <a:rPr lang="en-US" altLang="zh-CN" dirty="0">
                    <a:hlinkClick r:id="rId5"/>
                  </a:rPr>
                  <a:t>https://doi.org/10.1007/s10686-025-09998-4</a:t>
                </a:r>
                <a:r>
                  <a:rPr lang="en-US" altLang="zh-CN" dirty="0"/>
                  <a:t> for more details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45FE4CA0-2243-99B5-D531-BCB9D9A22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590" y="5305369"/>
                <a:ext cx="11324820" cy="1431161"/>
              </a:xfrm>
              <a:prstGeom prst="rect">
                <a:avLst/>
              </a:prstGeom>
              <a:blipFill>
                <a:blip r:embed="rId6"/>
                <a:stretch>
                  <a:fillRect l="-323" t="-2128" b="-5957"/>
                </a:stretch>
              </a:blipFill>
              <a:ln w="9525">
                <a:noFill/>
                <a:miter lim="8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09EF2AE2-423C-56DB-F6B4-3870D009DF4D}"/>
              </a:ext>
            </a:extLst>
          </p:cNvPr>
          <p:cNvSpPr txBox="1"/>
          <p:nvPr/>
        </p:nvSpPr>
        <p:spPr>
          <a:xfrm>
            <a:off x="1189814" y="1117258"/>
            <a:ext cx="388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Signal Amplitude Depth Distribution at Various Proton Fluences</a:t>
            </a:r>
          </a:p>
        </p:txBody>
      </p:sp>
    </p:spTree>
    <p:extLst>
      <p:ext uri="{BB962C8B-B14F-4D97-AF65-F5344CB8AC3E}">
        <p14:creationId xmlns:p14="http://schemas.microsoft.com/office/powerpoint/2010/main" val="3199246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53B2E5B-C884-BE75-64F5-ECDE3BD0C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E46D7EB-4E39-ADAE-3273-C910B7B1A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News about MASS-Cube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6B7DE6D-5551-1DB4-1FFE-A1F7860CA6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87014"/>
            <a:ext cx="4321688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E72081-31FD-2A19-D94C-CBA32F677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00" y="1387014"/>
            <a:ext cx="5134264" cy="2880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BC7FFD5-0E5A-A937-DFE8-72D1B952D1BC}"/>
              </a:ext>
            </a:extLst>
          </p:cNvPr>
          <p:cNvSpPr/>
          <p:nvPr/>
        </p:nvSpPr>
        <p:spPr>
          <a:xfrm>
            <a:off x="9439276" y="2862319"/>
            <a:ext cx="762000" cy="6822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A432970-1D44-5A1A-497F-CCF1F35E3E7F}"/>
              </a:ext>
            </a:extLst>
          </p:cNvPr>
          <p:cNvSpPr txBox="1"/>
          <p:nvPr/>
        </p:nvSpPr>
        <p:spPr>
          <a:xfrm>
            <a:off x="10541285" y="264234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MASS-Cube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422A9588-8C1D-2523-8535-964ED1D91F16}"/>
              </a:ext>
            </a:extLst>
          </p:cNvPr>
          <p:cNvCxnSpPr>
            <a:cxnSpLocks/>
          </p:cNvCxnSpPr>
          <p:nvPr/>
        </p:nvCxnSpPr>
        <p:spPr>
          <a:xfrm flipH="1">
            <a:off x="10005914" y="2948044"/>
            <a:ext cx="600174" cy="2857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CED13D73-3C3F-E200-97A6-2787560A5E67}"/>
              </a:ext>
            </a:extLst>
          </p:cNvPr>
          <p:cNvSpPr txBox="1"/>
          <p:nvPr/>
        </p:nvSpPr>
        <p:spPr>
          <a:xfrm>
            <a:off x="838200" y="4493717"/>
            <a:ext cx="9480288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dirty="0"/>
              <a:t>The first MASS-Cube payload was launched on Sep. 5th, 2025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dirty="0"/>
              <a:t>Equipped with 4 pixelated CZT detectors, 2×2×1.5 cm</a:t>
            </a:r>
            <a:r>
              <a:rPr lang="en-US" altLang="zh-CN" baseline="30000" dirty="0"/>
              <a:t>3</a:t>
            </a:r>
            <a:r>
              <a:rPr lang="en-US" altLang="zh-CN" dirty="0"/>
              <a:t> each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dirty="0"/>
              <a:t>Now on debugging and testing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dirty="0"/>
              <a:t>Demonstrate pixelated CZT in space, increase Technology Readiness Level to TRL 6 - 7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dirty="0"/>
              <a:t>Act as the pathfinder for MASS, </a:t>
            </a:r>
            <a:r>
              <a:rPr lang="en-US" altLang="zh-CN" dirty="0" err="1"/>
              <a:t>MeVGRO</a:t>
            </a:r>
            <a:r>
              <a:rPr lang="en-US" altLang="zh-CN" dirty="0"/>
              <a:t>, and also other CZT missions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DD41996-6D6E-2C9E-3B38-A83BF85D0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5" t="5198" r="10655" b="2953"/>
          <a:stretch/>
        </p:blipFill>
        <p:spPr>
          <a:xfrm>
            <a:off x="10680819" y="1194310"/>
            <a:ext cx="1188000" cy="135215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5B1F9B0-2F59-F0D7-B179-439204DA6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907" y="3203453"/>
            <a:ext cx="1641824" cy="185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69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9FA363A-38D0-C467-CAC2-7F481DA5A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752A11D-B5E8-BCE2-FD19-02EA4B022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We proposed the MASS medium-satellite mission and the MASS-Cube micro-/nano-satellite constellation concept based on pixelated CZT</a:t>
            </a:r>
          </a:p>
          <a:p>
            <a:endParaRPr lang="en-US" altLang="zh-CN" dirty="0"/>
          </a:p>
          <a:p>
            <a:r>
              <a:rPr lang="en-US" altLang="zh-CN" dirty="0"/>
              <a:t>With years of effort, the first MASS-Cube has been launched to demonstrate pixelated CZT in space</a:t>
            </a:r>
          </a:p>
          <a:p>
            <a:pPr lvl="1"/>
            <a:r>
              <a:rPr lang="en-US" altLang="zh-CN" dirty="0"/>
              <a:t>Preliminary testing in progress</a:t>
            </a:r>
          </a:p>
          <a:p>
            <a:endParaRPr lang="en-US" altLang="zh-CN" dirty="0"/>
          </a:p>
          <a:p>
            <a:r>
              <a:rPr lang="en-US" altLang="zh-CN" dirty="0"/>
              <a:t>CZT is a room-temperature alternative for </a:t>
            </a:r>
            <a:r>
              <a:rPr lang="en-US" altLang="zh-CN" dirty="0" err="1"/>
              <a:t>HPGe</a:t>
            </a:r>
            <a:r>
              <a:rPr lang="en-US" altLang="zh-CN" dirty="0"/>
              <a:t>, good for modular design or constellation mission</a:t>
            </a:r>
          </a:p>
          <a:p>
            <a:endParaRPr lang="en-US" altLang="zh-CN" dirty="0"/>
          </a:p>
          <a:p>
            <a:r>
              <a:rPr lang="en-US" altLang="zh-CN" dirty="0"/>
              <a:t>The design of MASS-Cube could be either the standard unit of a larger mission, or the payload component of a constellation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CA6EC86-BF30-22CF-ACE1-EEC0B571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06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1C099-990B-3872-0A0E-187605D3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Open questions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C36A63-034C-94FE-46CB-5579006C7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Improvement of readout and event reconstruction methods for pixelated CZT (depth reconstruction, charge loss correction, XY sub-pixel resolution…)</a:t>
            </a:r>
          </a:p>
          <a:p>
            <a:r>
              <a:rPr lang="en-US" altLang="zh-CN" dirty="0"/>
              <a:t>Mass production of a large number of high quality CZTs and readout ASICs</a:t>
            </a:r>
          </a:p>
          <a:p>
            <a:r>
              <a:rPr lang="en-US" altLang="zh-CN" dirty="0"/>
              <a:t>Calibration method for a large number of pixelated CZTs (totally &gt;100k pixels or &gt;1M voxels)</a:t>
            </a:r>
          </a:p>
          <a:p>
            <a:r>
              <a:rPr lang="en-US" altLang="zh-CN" dirty="0"/>
              <a:t>Radiation damage, annealing, and in-orbit calibration of CZTs (mission lifetime)</a:t>
            </a:r>
          </a:p>
          <a:p>
            <a:r>
              <a:rPr lang="en-US" altLang="zh-CN" dirty="0"/>
              <a:t>Detector material improvement, e.g. Cd</a:t>
            </a:r>
            <a:r>
              <a:rPr lang="en-US" altLang="zh-CN" baseline="-25000" dirty="0"/>
              <a:t>0.9</a:t>
            </a:r>
            <a:r>
              <a:rPr lang="en-US" altLang="zh-CN" dirty="0"/>
              <a:t>Zn</a:t>
            </a:r>
            <a:r>
              <a:rPr lang="en-US" altLang="zh-CN" baseline="-25000" dirty="0"/>
              <a:t>0.1</a:t>
            </a:r>
            <a:r>
              <a:rPr lang="en-US" altLang="zh-CN" dirty="0"/>
              <a:t>Te</a:t>
            </a:r>
            <a:r>
              <a:rPr lang="en-US" altLang="zh-CN" baseline="-25000" dirty="0"/>
              <a:t>0.9</a:t>
            </a:r>
            <a:r>
              <a:rPr lang="en-US" altLang="zh-CN" dirty="0"/>
              <a:t>Se</a:t>
            </a:r>
            <a:r>
              <a:rPr lang="en-US" altLang="zh-CN" baseline="-25000" dirty="0"/>
              <a:t>0.1</a:t>
            </a:r>
            <a:r>
              <a:rPr lang="en-US" altLang="zh-CN" dirty="0"/>
              <a:t>?</a:t>
            </a:r>
          </a:p>
          <a:p>
            <a:r>
              <a:rPr lang="en-US" altLang="zh-CN" dirty="0"/>
              <a:t>Potential to do polarimetry?</a:t>
            </a:r>
          </a:p>
          <a:p>
            <a:r>
              <a:rPr lang="en-US" altLang="zh-CN" dirty="0"/>
              <a:t>…</a:t>
            </a:r>
          </a:p>
          <a:p>
            <a:endParaRPr lang="en-US" altLang="zh-CN" dirty="0"/>
          </a:p>
          <a:p>
            <a:r>
              <a:rPr lang="en-US" altLang="zh-CN" dirty="0"/>
              <a:t>CZT technique for MeV space missions still challenge!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1787207-83E3-FD4A-ED2A-DD33340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577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F53EE44-1C4E-C6D4-F6D1-BF7B79C75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Thanks!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2804443-4F4A-2570-9AEE-E249CD364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800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t="-2013"/>
          <a:stretch>
            <a:fillRect/>
          </a:stretch>
        </p:blipFill>
        <p:spPr bwMode="auto">
          <a:xfrm>
            <a:off x="1526414" y="1183271"/>
            <a:ext cx="291465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-160" y="759706"/>
            <a:ext cx="845629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0B0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400" b="1" dirty="0" smtClean="0">
                <a:solidFill>
                  <a:srgbClr val="0B0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2400" b="1" dirty="0" smtClean="0">
                <a:solidFill>
                  <a:srgbClr val="0B0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Domestic pixel </a:t>
            </a:r>
            <a:r>
              <a:rPr lang="en-US" altLang="zh-CN" sz="2400" b="1" dirty="0">
                <a:solidFill>
                  <a:srgbClr val="0B0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CZT detector </a:t>
            </a:r>
            <a:r>
              <a:rPr lang="en-US" altLang="zh-CN" sz="2400" b="1" dirty="0" smtClean="0">
                <a:solidFill>
                  <a:srgbClr val="0B0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(Imdetek) + </a:t>
            </a:r>
            <a:r>
              <a:rPr lang="en-US" altLang="zh-CN" sz="2400" b="1" dirty="0">
                <a:solidFill>
                  <a:srgbClr val="0B0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ASIC </a:t>
            </a:r>
            <a:r>
              <a:rPr lang="en-US" altLang="zh-CN" sz="2400" b="1" dirty="0" smtClean="0">
                <a:solidFill>
                  <a:srgbClr val="0B0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chip (IHEP)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4588701" y="1258824"/>
            <a:ext cx="5651500" cy="2757488"/>
            <a:chOff x="6399213" y="695325"/>
            <a:chExt cx="5651500" cy="2757488"/>
          </a:xfrm>
        </p:grpSpPr>
        <p:pic>
          <p:nvPicPr>
            <p:cNvPr id="20" name="图片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" t="-400"/>
            <a:stretch>
              <a:fillRect/>
            </a:stretch>
          </p:blipFill>
          <p:spPr bwMode="auto">
            <a:xfrm>
              <a:off x="6399213" y="744538"/>
              <a:ext cx="1884362" cy="269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99" t="26901" r="27600" b="21651"/>
            <a:stretch>
              <a:fillRect/>
            </a:stretch>
          </p:blipFill>
          <p:spPr bwMode="auto">
            <a:xfrm>
              <a:off x="8332788" y="754063"/>
              <a:ext cx="1708150" cy="269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41" t="31392" r="26959" b="22935"/>
            <a:stretch>
              <a:fillRect/>
            </a:stretch>
          </p:blipFill>
          <p:spPr bwMode="auto">
            <a:xfrm>
              <a:off x="10188575" y="695325"/>
              <a:ext cx="1862138" cy="270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2660" r="10436" b="1792"/>
          <a:stretch>
            <a:fillRect/>
          </a:stretch>
        </p:blipFill>
        <p:spPr>
          <a:xfrm>
            <a:off x="10387838" y="1111135"/>
            <a:ext cx="1644545" cy="2700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0365" y="4175125"/>
            <a:ext cx="3993515" cy="22618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3456" y="1722867"/>
            <a:ext cx="196457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CZT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zh-CN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zh-CN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15mm</a:t>
            </a:r>
            <a:r>
              <a:rPr lang="en-US" altLang="zh-CN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 pixel</a:t>
            </a: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Imdetek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图片 30"/>
          <p:cNvPicPr/>
          <p:nvPr/>
        </p:nvPicPr>
        <p:blipFill>
          <a:blip r:embed="rId9"/>
          <a:stretch>
            <a:fillRect/>
          </a:stretch>
        </p:blipFill>
        <p:spPr>
          <a:xfrm>
            <a:off x="5847080" y="4175125"/>
            <a:ext cx="5992495" cy="213868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3456" y="4535806"/>
            <a:ext cx="196457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CPRE 10-32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channels</a:t>
            </a:r>
            <a:endParaRPr lang="en-US" altLang="zh-CN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6822" y="5568693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IHEP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37210" y="47625"/>
            <a:ext cx="10972800" cy="7569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400" b="1" i="1" dirty="0">
                <a:solidFill>
                  <a:srgbClr val="0053A3"/>
                </a:solidFill>
                <a:effectLst>
                  <a:reflection blurRad="25400" stA="30000" endPos="30000" dist="50800" dir="5400000" sy="-100000" algn="bl" rotWithShape="0"/>
                </a:effectLst>
                <a:latin typeface="Arial" panose="020B0604020202020204"/>
                <a:ea typeface="微软雅黑" panose="020B0503020204020204" charset="-122"/>
                <a:cs typeface="+mj-cs"/>
                <a:sym typeface="+mn-ea"/>
              </a:rPr>
              <a:t>Research progress of CZT </a:t>
            </a:r>
            <a:r>
              <a:rPr lang="en-US" altLang="zh-CN" sz="2400" b="1" i="1" dirty="0" smtClean="0">
                <a:solidFill>
                  <a:srgbClr val="0053A3"/>
                </a:solidFill>
                <a:effectLst>
                  <a:reflection blurRad="25400" stA="30000" endPos="30000" dist="50800" dir="5400000" sy="-100000" algn="bl" rotWithShape="0"/>
                </a:effectLst>
                <a:latin typeface="Arial" panose="020B0604020202020204"/>
                <a:ea typeface="微软雅黑" panose="020B0503020204020204" charset="-122"/>
                <a:cs typeface="+mj-cs"/>
                <a:sym typeface="+mn-ea"/>
              </a:rPr>
              <a:t>detectors developed for MeVGRO in IHEP</a:t>
            </a:r>
          </a:p>
        </p:txBody>
      </p:sp>
    </p:spTree>
    <p:extLst>
      <p:ext uri="{BB962C8B-B14F-4D97-AF65-F5344CB8AC3E}">
        <p14:creationId xmlns:p14="http://schemas.microsoft.com/office/powerpoint/2010/main" val="198126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595" y="820420"/>
            <a:ext cx="3269615" cy="2182495"/>
          </a:xfrm>
          <a:prstGeom prst="rect">
            <a:avLst/>
          </a:prstGeom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73546" y="246126"/>
            <a:ext cx="5256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 test results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15533" t="9200" r="8605" b="-10"/>
          <a:stretch>
            <a:fillRect/>
          </a:stretch>
        </p:blipFill>
        <p:spPr>
          <a:xfrm>
            <a:off x="307975" y="820420"/>
            <a:ext cx="2075815" cy="18643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6"/>
          <a:stretch>
            <a:fillRect/>
          </a:stretch>
        </p:blipFill>
        <p:spPr>
          <a:xfrm>
            <a:off x="2451100" y="851535"/>
            <a:ext cx="2098675" cy="19170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02055" y="2772410"/>
            <a:ext cx="2552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ASIC Chip and  FFE</a:t>
            </a:r>
            <a:endParaRPr lang="zh-CN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59891" y="450859"/>
            <a:ext cx="1653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Linear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485" y="820420"/>
            <a:ext cx="3420110" cy="19329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3303905"/>
            <a:ext cx="3954145" cy="28530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95" y="3303905"/>
            <a:ext cx="6039485" cy="310324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212340" y="6282055"/>
            <a:ext cx="5555615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FWHM 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&lt;2.0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@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662keV(before 3D correction)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871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>
            <a:spLocks noChangeArrowheads="1"/>
          </p:cNvSpPr>
          <p:nvPr/>
        </p:nvSpPr>
        <p:spPr bwMode="auto">
          <a:xfrm>
            <a:off x="155201" y="212629"/>
            <a:ext cx="28860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 smtClean="0">
                <a:solidFill>
                  <a:srgbClr val="0B00F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2）Frisch-grid CZT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172" t="3938" r="60268" b="66553"/>
          <a:stretch>
            <a:fillRect/>
          </a:stretch>
        </p:blipFill>
        <p:spPr>
          <a:xfrm>
            <a:off x="4239260" y="1033145"/>
            <a:ext cx="2974975" cy="18091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1" t="12750" r="34740" b="26341"/>
          <a:stretch>
            <a:fillRect/>
          </a:stretch>
        </p:blipFill>
        <p:spPr bwMode="auto">
          <a:xfrm>
            <a:off x="808990" y="895985"/>
            <a:ext cx="914400" cy="223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" y="3536950"/>
            <a:ext cx="3660775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1901190" y="910590"/>
            <a:ext cx="2098040" cy="2141855"/>
            <a:chOff x="9637713" y="1128713"/>
            <a:chExt cx="2087562" cy="2305050"/>
          </a:xfrm>
        </p:grpSpPr>
        <p:pic>
          <p:nvPicPr>
            <p:cNvPr id="11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53" t="44397" r="39131" b="38007"/>
            <a:stretch>
              <a:fillRect/>
            </a:stretch>
          </p:blipFill>
          <p:spPr bwMode="auto">
            <a:xfrm>
              <a:off x="9637713" y="1128713"/>
              <a:ext cx="1152525" cy="230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80" t="39426" r="46655" b="38824"/>
            <a:stretch>
              <a:fillRect/>
            </a:stretch>
          </p:blipFill>
          <p:spPr bwMode="auto">
            <a:xfrm>
              <a:off x="10861675" y="1128713"/>
              <a:ext cx="863600" cy="230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715" y="895985"/>
            <a:ext cx="1802765" cy="17957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1985" y="1033145"/>
            <a:ext cx="1230630" cy="1534795"/>
          </a:xfrm>
          <a:prstGeom prst="rect">
            <a:avLst/>
          </a:prstGeom>
        </p:spPr>
      </p:pic>
      <p:graphicFrame>
        <p:nvGraphicFramePr>
          <p:cNvPr id="14" name="对象 13"/>
          <p:cNvGraphicFramePr>
            <a:graphicFrameLocks noChangeAspect="1"/>
          </p:cNvGraphicFramePr>
          <p:nvPr/>
        </p:nvGraphicFramePr>
        <p:xfrm>
          <a:off x="4239260" y="3640455"/>
          <a:ext cx="4806950" cy="301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Graph" r:id="rId10" imgW="54740175" imgH="39119175" progId="Origin50.Graph">
                  <p:embed/>
                </p:oleObj>
              </mc:Choice>
              <mc:Fallback>
                <p:oleObj name="Graph" r:id="rId10" imgW="54740175" imgH="39119175" progId="Origin50.Graph">
                  <p:embed/>
                  <p:pic>
                    <p:nvPicPr>
                      <p:cNvPr id="14" name="对象 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239260" y="3640455"/>
                        <a:ext cx="4806950" cy="301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1336675" y="3138170"/>
            <a:ext cx="29019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size: 5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×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20mm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259760" y="3791164"/>
            <a:ext cx="730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I-V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329261" y="3202243"/>
            <a:ext cx="540448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CFG CZT anode readout with discrete component circuit</a:t>
            </a:r>
          </a:p>
        </p:txBody>
      </p:sp>
    </p:spTree>
    <p:extLst>
      <p:ext uri="{BB962C8B-B14F-4D97-AF65-F5344CB8AC3E}">
        <p14:creationId xmlns:p14="http://schemas.microsoft.com/office/powerpoint/2010/main" val="420828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57C8668-CFF0-4BD4-FBB0-A976ADF3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A3AA84D-321F-831A-CA8B-EDBFBA99E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Simulated</a:t>
            </a:r>
            <a:r>
              <a:rPr lang="zh-CN" altLang="en-US" dirty="0"/>
              <a:t> </a:t>
            </a:r>
            <a:r>
              <a:rPr lang="en-US" altLang="zh-CN" dirty="0"/>
              <a:t>ARM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4548EC3-8553-B4D8-9996-A0B9594FF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1940287"/>
            <a:ext cx="10858500" cy="339426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B7EA079-90BA-80EB-9EBE-A3C3BDC0F43B}"/>
              </a:ext>
            </a:extLst>
          </p:cNvPr>
          <p:cNvSpPr txBox="1"/>
          <p:nvPr/>
        </p:nvSpPr>
        <p:spPr>
          <a:xfrm>
            <a:off x="4952097" y="5746750"/>
            <a:ext cx="2275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 MeV On-axis ARM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380B9A75-A0AC-9FC3-1822-E117E56EF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3" y="3800958"/>
            <a:ext cx="3024000" cy="2920517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E13C896-8D18-C9D1-467C-EA1CC446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1E4E1B3-06D8-1858-6EBA-4201CB19B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room temperature semiconductor: CdZnTe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EDF8C1E-7203-CE25-EE57-58E2A6FE2B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6166" b="30098"/>
          <a:stretch>
            <a:fillRect/>
          </a:stretch>
        </p:blipFill>
        <p:spPr>
          <a:xfrm>
            <a:off x="504743" y="1235165"/>
            <a:ext cx="3024000" cy="20495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400EB45-1896-BFA6-9D8E-55ACD951B09F}"/>
              </a:ext>
            </a:extLst>
          </p:cNvPr>
          <p:cNvSpPr txBox="1"/>
          <p:nvPr/>
        </p:nvSpPr>
        <p:spPr>
          <a:xfrm>
            <a:off x="1031080" y="4825305"/>
            <a:ext cx="83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~ kV/cm</a:t>
            </a:r>
            <a:endParaRPr lang="zh-CN" altLang="en-US" sz="1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46A99C0-D3EE-B901-5AD9-60963E97D7A5}"/>
              </a:ext>
            </a:extLst>
          </p:cNvPr>
          <p:cNvSpPr txBox="1"/>
          <p:nvPr/>
        </p:nvSpPr>
        <p:spPr>
          <a:xfrm>
            <a:off x="3829594" y="3401282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Severe hole capture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6081853-5298-AAA8-5630-FE3B40C593BD}"/>
              </a:ext>
            </a:extLst>
          </p:cNvPr>
          <p:cNvSpPr txBox="1"/>
          <p:nvPr/>
        </p:nvSpPr>
        <p:spPr>
          <a:xfrm>
            <a:off x="3829594" y="551032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Electron capture</a:t>
            </a:r>
            <a:endParaRPr lang="zh-CN" altLang="en-US" dirty="0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F7639914-E11E-53ED-7BE6-E1DCCF184D8D}"/>
              </a:ext>
            </a:extLst>
          </p:cNvPr>
          <p:cNvCxnSpPr>
            <a:cxnSpLocks/>
          </p:cNvCxnSpPr>
          <p:nvPr/>
        </p:nvCxnSpPr>
        <p:spPr>
          <a:xfrm flipH="1">
            <a:off x="3095625" y="3718560"/>
            <a:ext cx="798195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718DC784-1A4C-2E30-4194-FF1ABA30D22E}"/>
              </a:ext>
            </a:extLst>
          </p:cNvPr>
          <p:cNvCxnSpPr>
            <a:cxnSpLocks/>
          </p:cNvCxnSpPr>
          <p:nvPr/>
        </p:nvCxnSpPr>
        <p:spPr>
          <a:xfrm flipH="1" flipV="1">
            <a:off x="3095625" y="5355489"/>
            <a:ext cx="719138" cy="1975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3BDA45F4-B0B3-E155-40E5-3EAB550BE11C}"/>
              </a:ext>
            </a:extLst>
          </p:cNvPr>
          <p:cNvSpPr txBox="1"/>
          <p:nvPr/>
        </p:nvSpPr>
        <p:spPr>
          <a:xfrm>
            <a:off x="4827063" y="4040306"/>
            <a:ext cx="6510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/>
              <a:t>Single-polarity charge sensing technique</a:t>
            </a:r>
            <a:r>
              <a:rPr lang="en-US" altLang="zh-CN" dirty="0"/>
              <a:t>,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e.g</a:t>
            </a:r>
            <a:r>
              <a:rPr lang="en-US" altLang="zh-CN" dirty="0"/>
              <a:t>. Frisch grid, coplanar, pixelated anode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/>
              <a:t>Depth sensing technique and charge loss correction</a:t>
            </a:r>
            <a:endParaRPr lang="zh-CN" altLang="en-US" b="1" dirty="0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E488F37E-2F6D-5F0B-3A82-94A30F82B8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13" y="1575510"/>
            <a:ext cx="7866176" cy="1487682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C787547D-B5FF-E984-E60E-5BF3A0693821}"/>
              </a:ext>
            </a:extLst>
          </p:cNvPr>
          <p:cNvSpPr txBox="1"/>
          <p:nvPr/>
        </p:nvSpPr>
        <p:spPr>
          <a:xfrm>
            <a:off x="4055080" y="1200705"/>
            <a:ext cx="5510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Transport properties at 300K (A. </a:t>
            </a:r>
            <a:r>
              <a:rPr lang="en-US" altLang="zh-CN" dirty="0" err="1"/>
              <a:t>Meuris</a:t>
            </a:r>
            <a:r>
              <a:rPr lang="en-US" altLang="zh-CN" dirty="0"/>
              <a:t> et al. 2023)</a:t>
            </a:r>
            <a:endParaRPr lang="zh-CN" altLang="en-US" dirty="0"/>
          </a:p>
        </p:txBody>
      </p:sp>
      <p:sp>
        <p:nvSpPr>
          <p:cNvPr id="34" name="箭头: 下 33">
            <a:extLst>
              <a:ext uri="{FF2B5EF4-FFF2-40B4-BE49-F238E27FC236}">
                <a16:creationId xmlns:a16="http://schemas.microsoft.com/office/drawing/2014/main" id="{9469F9E4-B24E-F7F1-F574-20F9292BAA00}"/>
              </a:ext>
            </a:extLst>
          </p:cNvPr>
          <p:cNvSpPr/>
          <p:nvPr/>
        </p:nvSpPr>
        <p:spPr>
          <a:xfrm>
            <a:off x="8082326" y="5412567"/>
            <a:ext cx="426766" cy="467093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877EA23-2BE7-31C2-F9D7-785C4D3910D5}"/>
              </a:ext>
            </a:extLst>
          </p:cNvPr>
          <p:cNvSpPr txBox="1"/>
          <p:nvPr/>
        </p:nvSpPr>
        <p:spPr>
          <a:xfrm>
            <a:off x="7486032" y="5925361"/>
            <a:ext cx="1619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/>
              <a:t>3D CZT</a:t>
            </a:r>
            <a:endParaRPr lang="zh-CN" altLang="en-US" sz="3200" dirty="0"/>
          </a:p>
        </p:txBody>
      </p:sp>
      <p:sp>
        <p:nvSpPr>
          <p:cNvPr id="37" name="箭头: 下弧形 36">
            <a:extLst>
              <a:ext uri="{FF2B5EF4-FFF2-40B4-BE49-F238E27FC236}">
                <a16:creationId xmlns:a16="http://schemas.microsoft.com/office/drawing/2014/main" id="{517A3DC9-A1AA-F0CF-005B-4E8651AE5A43}"/>
              </a:ext>
            </a:extLst>
          </p:cNvPr>
          <p:cNvSpPr/>
          <p:nvPr/>
        </p:nvSpPr>
        <p:spPr>
          <a:xfrm>
            <a:off x="8189113" y="3027465"/>
            <a:ext cx="1216152" cy="478621"/>
          </a:xfrm>
          <a:prstGeom prst="curvedUpArrow">
            <a:avLst>
              <a:gd name="adj1" fmla="val 25000"/>
              <a:gd name="adj2" fmla="val 92510"/>
              <a:gd name="adj3" fmla="val 5291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8C0D081-053D-F046-F8FA-1138D6D7CA0F}"/>
                  </a:ext>
                </a:extLst>
              </p:cNvPr>
              <p:cNvSpPr txBox="1"/>
              <p:nvPr/>
            </p:nvSpPr>
            <p:spPr>
              <a:xfrm>
                <a:off x="9312976" y="3036223"/>
                <a:ext cx="2539413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1400" dirty="0"/>
                  <a:t>Improve resistivity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1400" dirty="0"/>
                  <a:t>Reduce polarization effect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1400" dirty="0"/>
                  <a:t>Improve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40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 i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endParaRPr lang="zh-CN" altLang="en-US" sz="1400" baseline="-25000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8C0D081-053D-F046-F8FA-1138D6D7C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2976" y="3036223"/>
                <a:ext cx="2539413" cy="738664"/>
              </a:xfrm>
              <a:prstGeom prst="rect">
                <a:avLst/>
              </a:prstGeom>
              <a:blipFill>
                <a:blip r:embed="rId6"/>
                <a:stretch>
                  <a:fillRect l="-481" t="-1653" b="-82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文本框 37">
            <a:extLst>
              <a:ext uri="{FF2B5EF4-FFF2-40B4-BE49-F238E27FC236}">
                <a16:creationId xmlns:a16="http://schemas.microsoft.com/office/drawing/2014/main" id="{1C6083AB-C780-ECF7-C7B7-2A1B98F8F796}"/>
              </a:ext>
            </a:extLst>
          </p:cNvPr>
          <p:cNvSpPr txBox="1"/>
          <p:nvPr/>
        </p:nvSpPr>
        <p:spPr>
          <a:xfrm>
            <a:off x="543725" y="2873576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CZT</a:t>
            </a:r>
            <a:endParaRPr lang="zh-CN" altLang="en-US" sz="1400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637ACF4-6A0F-4BD8-F98B-9F3A80A11A53}"/>
              </a:ext>
            </a:extLst>
          </p:cNvPr>
          <p:cNvSpPr txBox="1"/>
          <p:nvPr/>
        </p:nvSpPr>
        <p:spPr>
          <a:xfrm>
            <a:off x="543725" y="5432836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CZT</a:t>
            </a:r>
            <a:endParaRPr lang="zh-CN" altLang="en-US" sz="1400" dirty="0"/>
          </a:p>
        </p:txBody>
      </p:sp>
      <p:sp>
        <p:nvSpPr>
          <p:cNvPr id="4" name="圆角矩形 3"/>
          <p:cNvSpPr/>
          <p:nvPr/>
        </p:nvSpPr>
        <p:spPr>
          <a:xfrm>
            <a:off x="8828689" y="1615738"/>
            <a:ext cx="1481959" cy="141501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95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4" grpId="0" animBg="1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68D1A51-200E-2C85-5778-7651C6CFE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8E78BE0-F9FD-54E5-BE9C-1377644B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Readout and event reconstruction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B08F8AC-9359-A4DA-3110-CCC1CC70458C}"/>
              </a:ext>
            </a:extLst>
          </p:cNvPr>
          <p:cNvGrpSpPr/>
          <p:nvPr/>
        </p:nvGrpSpPr>
        <p:grpSpPr>
          <a:xfrm>
            <a:off x="2222110" y="2515614"/>
            <a:ext cx="874208" cy="643856"/>
            <a:chOff x="1236056" y="2768423"/>
            <a:chExt cx="874208" cy="64385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9253693-556D-C3E0-4DE9-C85A58D0BCCF}"/>
                </a:ext>
              </a:extLst>
            </p:cNvPr>
            <p:cNvSpPr/>
            <p:nvPr/>
          </p:nvSpPr>
          <p:spPr>
            <a:xfrm>
              <a:off x="1236056" y="2872279"/>
              <a:ext cx="720000" cy="54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cs typeface="Arial" panose="020B0604020202020204" pitchFamily="34" charset="0"/>
                </a:rPr>
                <a:t>CZT</a:t>
              </a:r>
              <a:endParaRPr lang="zh-CN" altLang="en-US" sz="1600" dirty="0">
                <a:cs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D5857ECB-EE91-1ECC-A57C-C571FD9CE5D6}"/>
                </a:ext>
              </a:extLst>
            </p:cNvPr>
            <p:cNvSpPr/>
            <p:nvPr/>
          </p:nvSpPr>
          <p:spPr>
            <a:xfrm rot="5400000" flipV="1">
              <a:off x="1711232" y="3013247"/>
              <a:ext cx="643856" cy="154208"/>
            </a:xfrm>
            <a:prstGeom prst="parallelogram">
              <a:avLst>
                <a:gd name="adj" fmla="val 67923"/>
              </a:avLst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Arial" panose="020B0604020202020204" pitchFamily="34" charset="0"/>
              </a:endParaRPr>
            </a:p>
          </p:txBody>
        </p:sp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id="{A2ED09A7-071F-5114-C0FA-1B624E33EA26}"/>
                </a:ext>
              </a:extLst>
            </p:cNvPr>
            <p:cNvSpPr/>
            <p:nvPr/>
          </p:nvSpPr>
          <p:spPr>
            <a:xfrm flipH="1" flipV="1">
              <a:off x="1236056" y="2768423"/>
              <a:ext cx="874208" cy="103856"/>
            </a:xfrm>
            <a:prstGeom prst="parallelogram">
              <a:avLst>
                <a:gd name="adj" fmla="val 143586"/>
              </a:avLst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Arial" panose="020B0604020202020204" pitchFamily="34" charset="0"/>
              </a:endParaRPr>
            </a:p>
          </p:txBody>
        </p:sp>
      </p:grpSp>
      <p:sp>
        <p:nvSpPr>
          <p:cNvPr id="8" name="等腰三角形 44">
            <a:extLst>
              <a:ext uri="{FF2B5EF4-FFF2-40B4-BE49-F238E27FC236}">
                <a16:creationId xmlns:a16="http://schemas.microsoft.com/office/drawing/2014/main" id="{6394764E-00D2-818F-B16E-D50EFA714E69}"/>
              </a:ext>
            </a:extLst>
          </p:cNvPr>
          <p:cNvSpPr/>
          <p:nvPr/>
        </p:nvSpPr>
        <p:spPr>
          <a:xfrm rot="5400000">
            <a:off x="3045050" y="1913336"/>
            <a:ext cx="446754" cy="344219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Arial" panose="020B0604020202020204" pitchFamily="34" charset="0"/>
            </a:endParaRPr>
          </a:p>
        </p:txBody>
      </p:sp>
      <p:cxnSp>
        <p:nvCxnSpPr>
          <p:cNvPr id="9" name="直接连接符 48">
            <a:extLst>
              <a:ext uri="{FF2B5EF4-FFF2-40B4-BE49-F238E27FC236}">
                <a16:creationId xmlns:a16="http://schemas.microsoft.com/office/drawing/2014/main" id="{3F1C452E-611B-20B8-50C3-4055AC4FA0C4}"/>
              </a:ext>
            </a:extLst>
          </p:cNvPr>
          <p:cNvCxnSpPr>
            <a:cxnSpLocks/>
          </p:cNvCxnSpPr>
          <p:nvPr/>
        </p:nvCxnSpPr>
        <p:spPr>
          <a:xfrm flipV="1">
            <a:off x="2659214" y="2085446"/>
            <a:ext cx="10151" cy="4820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49">
            <a:extLst>
              <a:ext uri="{FF2B5EF4-FFF2-40B4-BE49-F238E27FC236}">
                <a16:creationId xmlns:a16="http://schemas.microsoft.com/office/drawing/2014/main" id="{659A729F-B313-7042-8D23-68FD3D126A91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2222109" y="2085446"/>
            <a:ext cx="61200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等腰三角形 55">
            <a:extLst>
              <a:ext uri="{FF2B5EF4-FFF2-40B4-BE49-F238E27FC236}">
                <a16:creationId xmlns:a16="http://schemas.microsoft.com/office/drawing/2014/main" id="{9AE7502F-D391-1F65-7AB5-A11F94A9ABB2}"/>
              </a:ext>
            </a:extLst>
          </p:cNvPr>
          <p:cNvSpPr/>
          <p:nvPr/>
        </p:nvSpPr>
        <p:spPr>
          <a:xfrm rot="5400000">
            <a:off x="3045049" y="3640905"/>
            <a:ext cx="446754" cy="344219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Arial" panose="020B0604020202020204" pitchFamily="34" charset="0"/>
            </a:endParaRPr>
          </a:p>
        </p:txBody>
      </p:sp>
      <p:cxnSp>
        <p:nvCxnSpPr>
          <p:cNvPr id="12" name="直接连接符 57">
            <a:extLst>
              <a:ext uri="{FF2B5EF4-FFF2-40B4-BE49-F238E27FC236}">
                <a16:creationId xmlns:a16="http://schemas.microsoft.com/office/drawing/2014/main" id="{FFEE6EB3-2D08-078A-AC82-D65284C3D04F}"/>
              </a:ext>
            </a:extLst>
          </p:cNvPr>
          <p:cNvCxnSpPr>
            <a:cxnSpLocks/>
            <a:stCxn id="11" idx="3"/>
          </p:cNvCxnSpPr>
          <p:nvPr/>
        </p:nvCxnSpPr>
        <p:spPr>
          <a:xfrm flipH="1">
            <a:off x="2528109" y="3813015"/>
            <a:ext cx="56820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5DC14B32-E6CE-7DF2-F2E0-3A31D33205D5}"/>
              </a:ext>
            </a:extLst>
          </p:cNvPr>
          <p:cNvSpPr txBox="1"/>
          <p:nvPr/>
        </p:nvSpPr>
        <p:spPr>
          <a:xfrm>
            <a:off x="451728" y="2430492"/>
            <a:ext cx="159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Planar cathode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ABB816A-BDC7-3EA9-2D2B-CBE843CCB6F6}"/>
              </a:ext>
            </a:extLst>
          </p:cNvPr>
          <p:cNvSpPr txBox="1"/>
          <p:nvPr/>
        </p:nvSpPr>
        <p:spPr>
          <a:xfrm>
            <a:off x="377617" y="3109475"/>
            <a:ext cx="1667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Pixelated anode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5CD039A-DF1F-3A76-96D7-286A81D0E711}"/>
              </a:ext>
            </a:extLst>
          </p:cNvPr>
          <p:cNvSpPr/>
          <p:nvPr/>
        </p:nvSpPr>
        <p:spPr>
          <a:xfrm>
            <a:off x="1171321" y="1862068"/>
            <a:ext cx="1050788" cy="446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-HV</a:t>
            </a:r>
            <a:endParaRPr lang="zh-CN" altLang="en-US" sz="1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直接连接符 77">
            <a:extLst>
              <a:ext uri="{FF2B5EF4-FFF2-40B4-BE49-F238E27FC236}">
                <a16:creationId xmlns:a16="http://schemas.microsoft.com/office/drawing/2014/main" id="{BE646EEF-F469-5114-A572-01DF0764CB47}"/>
              </a:ext>
            </a:extLst>
          </p:cNvPr>
          <p:cNvCxnSpPr>
            <a:cxnSpLocks/>
            <a:stCxn id="8" idx="3"/>
          </p:cNvCxnSpPr>
          <p:nvPr/>
        </p:nvCxnSpPr>
        <p:spPr>
          <a:xfrm flipH="1">
            <a:off x="2877564" y="2085446"/>
            <a:ext cx="21875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80">
            <a:extLst>
              <a:ext uri="{FF2B5EF4-FFF2-40B4-BE49-F238E27FC236}">
                <a16:creationId xmlns:a16="http://schemas.microsoft.com/office/drawing/2014/main" id="{C5CF9642-8E00-74A7-3506-B67BB68B3F2A}"/>
              </a:ext>
            </a:extLst>
          </p:cNvPr>
          <p:cNvCxnSpPr>
            <a:cxnSpLocks/>
          </p:cNvCxnSpPr>
          <p:nvPr/>
        </p:nvCxnSpPr>
        <p:spPr>
          <a:xfrm>
            <a:off x="2834110" y="2035817"/>
            <a:ext cx="0" cy="1040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83">
            <a:extLst>
              <a:ext uri="{FF2B5EF4-FFF2-40B4-BE49-F238E27FC236}">
                <a16:creationId xmlns:a16="http://schemas.microsoft.com/office/drawing/2014/main" id="{AD624BCA-B826-BF7B-B51A-31E509BE7339}"/>
              </a:ext>
            </a:extLst>
          </p:cNvPr>
          <p:cNvCxnSpPr>
            <a:cxnSpLocks/>
          </p:cNvCxnSpPr>
          <p:nvPr/>
        </p:nvCxnSpPr>
        <p:spPr>
          <a:xfrm>
            <a:off x="2877564" y="2035817"/>
            <a:ext cx="0" cy="1040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6E57A92-85C4-A370-59E9-4EEF5DAF6F88}"/>
              </a:ext>
            </a:extLst>
          </p:cNvPr>
          <p:cNvGrpSpPr/>
          <p:nvPr/>
        </p:nvGrpSpPr>
        <p:grpSpPr>
          <a:xfrm>
            <a:off x="2222109" y="3196029"/>
            <a:ext cx="720001" cy="616985"/>
            <a:chOff x="1602045" y="2868372"/>
            <a:chExt cx="720001" cy="616985"/>
          </a:xfrm>
        </p:grpSpPr>
        <p:cxnSp>
          <p:nvCxnSpPr>
            <p:cNvPr id="20" name="直接连接符 8">
              <a:extLst>
                <a:ext uri="{FF2B5EF4-FFF2-40B4-BE49-F238E27FC236}">
                  <a16:creationId xmlns:a16="http://schemas.microsoft.com/office/drawing/2014/main" id="{46B7CB34-15D4-DDFE-8DBE-F150D0A21A3F}"/>
                </a:ext>
              </a:extLst>
            </p:cNvPr>
            <p:cNvCxnSpPr>
              <a:cxnSpLocks/>
            </p:cNvCxnSpPr>
            <p:nvPr/>
          </p:nvCxnSpPr>
          <p:spPr>
            <a:xfrm>
              <a:off x="1602045" y="2868373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10">
              <a:extLst>
                <a:ext uri="{FF2B5EF4-FFF2-40B4-BE49-F238E27FC236}">
                  <a16:creationId xmlns:a16="http://schemas.microsoft.com/office/drawing/2014/main" id="{538FF9B8-84A5-E67F-4015-D1BE6745BDA6}"/>
                </a:ext>
              </a:extLst>
            </p:cNvPr>
            <p:cNvCxnSpPr>
              <a:cxnSpLocks/>
            </p:cNvCxnSpPr>
            <p:nvPr/>
          </p:nvCxnSpPr>
          <p:spPr>
            <a:xfrm>
              <a:off x="1755045" y="2868373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16">
              <a:extLst>
                <a:ext uri="{FF2B5EF4-FFF2-40B4-BE49-F238E27FC236}">
                  <a16:creationId xmlns:a16="http://schemas.microsoft.com/office/drawing/2014/main" id="{3F1C9233-2756-5D8B-E2AD-2EE8C0901B39}"/>
                </a:ext>
              </a:extLst>
            </p:cNvPr>
            <p:cNvCxnSpPr>
              <a:cxnSpLocks/>
            </p:cNvCxnSpPr>
            <p:nvPr/>
          </p:nvCxnSpPr>
          <p:spPr>
            <a:xfrm>
              <a:off x="1908045" y="2868373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17">
              <a:extLst>
                <a:ext uri="{FF2B5EF4-FFF2-40B4-BE49-F238E27FC236}">
                  <a16:creationId xmlns:a16="http://schemas.microsoft.com/office/drawing/2014/main" id="{902CFE59-F537-5E44-C3A8-3EF85206D195}"/>
                </a:ext>
              </a:extLst>
            </p:cNvPr>
            <p:cNvCxnSpPr>
              <a:cxnSpLocks/>
            </p:cNvCxnSpPr>
            <p:nvPr/>
          </p:nvCxnSpPr>
          <p:spPr>
            <a:xfrm>
              <a:off x="2061045" y="2868373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18">
              <a:extLst>
                <a:ext uri="{FF2B5EF4-FFF2-40B4-BE49-F238E27FC236}">
                  <a16:creationId xmlns:a16="http://schemas.microsoft.com/office/drawing/2014/main" id="{2C6CCEB2-D7AB-C42D-D0F6-88490738AC34}"/>
                </a:ext>
              </a:extLst>
            </p:cNvPr>
            <p:cNvCxnSpPr>
              <a:cxnSpLocks/>
            </p:cNvCxnSpPr>
            <p:nvPr/>
          </p:nvCxnSpPr>
          <p:spPr>
            <a:xfrm>
              <a:off x="2214046" y="2868373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35">
              <a:extLst>
                <a:ext uri="{FF2B5EF4-FFF2-40B4-BE49-F238E27FC236}">
                  <a16:creationId xmlns:a16="http://schemas.microsoft.com/office/drawing/2014/main" id="{C505992A-67FF-16B4-4AED-705C3D9B2285}"/>
                </a:ext>
              </a:extLst>
            </p:cNvPr>
            <p:cNvCxnSpPr>
              <a:cxnSpLocks/>
            </p:cNvCxnSpPr>
            <p:nvPr/>
          </p:nvCxnSpPr>
          <p:spPr>
            <a:xfrm>
              <a:off x="1962045" y="2868372"/>
              <a:ext cx="0" cy="61698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58">
              <a:extLst>
                <a:ext uri="{FF2B5EF4-FFF2-40B4-BE49-F238E27FC236}">
                  <a16:creationId xmlns:a16="http://schemas.microsoft.com/office/drawing/2014/main" id="{3492342C-93B4-6768-503F-A430CA84CA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3381" y="3120372"/>
              <a:ext cx="0" cy="36498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62">
              <a:extLst>
                <a:ext uri="{FF2B5EF4-FFF2-40B4-BE49-F238E27FC236}">
                  <a16:creationId xmlns:a16="http://schemas.microsoft.com/office/drawing/2014/main" id="{00E612B5-DC4C-DB2E-F1D9-2258609EAE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7462" y="3079078"/>
              <a:ext cx="0" cy="4062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64">
              <a:extLst>
                <a:ext uri="{FF2B5EF4-FFF2-40B4-BE49-F238E27FC236}">
                  <a16:creationId xmlns:a16="http://schemas.microsoft.com/office/drawing/2014/main" id="{D0AF5C89-3C33-7E66-5C4A-D66C9A63A9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5077" y="3079078"/>
              <a:ext cx="0" cy="4062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68">
              <a:extLst>
                <a:ext uri="{FF2B5EF4-FFF2-40B4-BE49-F238E27FC236}">
                  <a16:creationId xmlns:a16="http://schemas.microsoft.com/office/drawing/2014/main" id="{FDCB58C4-DDC0-7E8E-8275-80C0899D28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1049" y="3120372"/>
              <a:ext cx="0" cy="3649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101">
              <a:extLst>
                <a:ext uri="{FF2B5EF4-FFF2-40B4-BE49-F238E27FC236}">
                  <a16:creationId xmlns:a16="http://schemas.microsoft.com/office/drawing/2014/main" id="{564196CE-6D63-A889-F68E-88E514903F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6206" y="2868372"/>
              <a:ext cx="0" cy="252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102">
              <a:extLst>
                <a:ext uri="{FF2B5EF4-FFF2-40B4-BE49-F238E27FC236}">
                  <a16:creationId xmlns:a16="http://schemas.microsoft.com/office/drawing/2014/main" id="{E650D9B7-F3F5-63B8-9A94-6E2BFFFAF7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0987" y="2868372"/>
              <a:ext cx="0" cy="21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103">
              <a:extLst>
                <a:ext uri="{FF2B5EF4-FFF2-40B4-BE49-F238E27FC236}">
                  <a16:creationId xmlns:a16="http://schemas.microsoft.com/office/drawing/2014/main" id="{1C3083D5-101E-F7C1-244D-F8023616AB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5787" y="2868372"/>
              <a:ext cx="0" cy="21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104">
              <a:extLst>
                <a:ext uri="{FF2B5EF4-FFF2-40B4-BE49-F238E27FC236}">
                  <a16:creationId xmlns:a16="http://schemas.microsoft.com/office/drawing/2014/main" id="{17B7696B-2434-6E62-CA83-424D36998B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8188" y="2868372"/>
              <a:ext cx="0" cy="252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105">
              <a:extLst>
                <a:ext uri="{FF2B5EF4-FFF2-40B4-BE49-F238E27FC236}">
                  <a16:creationId xmlns:a16="http://schemas.microsoft.com/office/drawing/2014/main" id="{F22DAEA4-DB41-A948-35DA-A73B6A0F37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53358" y="3120372"/>
              <a:ext cx="2546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111">
              <a:extLst>
                <a:ext uri="{FF2B5EF4-FFF2-40B4-BE49-F238E27FC236}">
                  <a16:creationId xmlns:a16="http://schemas.microsoft.com/office/drawing/2014/main" id="{1E7AF7FA-3CFD-FD80-DFA3-2E5A49A352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8242" y="3079078"/>
              <a:ext cx="12922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118">
              <a:extLst>
                <a:ext uri="{FF2B5EF4-FFF2-40B4-BE49-F238E27FC236}">
                  <a16:creationId xmlns:a16="http://schemas.microsoft.com/office/drawing/2014/main" id="{38D71FD0-103F-F284-F4A5-FA356DBEB0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0492" y="3079078"/>
              <a:ext cx="12922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119">
              <a:extLst>
                <a:ext uri="{FF2B5EF4-FFF2-40B4-BE49-F238E27FC236}">
                  <a16:creationId xmlns:a16="http://schemas.microsoft.com/office/drawing/2014/main" id="{D4D13F0F-A1E7-86CC-B865-E042655941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07874" y="3120372"/>
              <a:ext cx="2546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直线连接符 43">
            <a:extLst>
              <a:ext uri="{FF2B5EF4-FFF2-40B4-BE49-F238E27FC236}">
                <a16:creationId xmlns:a16="http://schemas.microsoft.com/office/drawing/2014/main" id="{A27198B5-CBD8-E717-24F2-C72FF392F7AA}"/>
              </a:ext>
            </a:extLst>
          </p:cNvPr>
          <p:cNvCxnSpPr>
            <a:cxnSpLocks/>
            <a:stCxn id="8" idx="0"/>
            <a:endCxn id="40" idx="1"/>
          </p:cNvCxnSpPr>
          <p:nvPr/>
        </p:nvCxnSpPr>
        <p:spPr>
          <a:xfrm>
            <a:off x="3440537" y="2085446"/>
            <a:ext cx="432159" cy="15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44">
            <a:extLst>
              <a:ext uri="{FF2B5EF4-FFF2-40B4-BE49-F238E27FC236}">
                <a16:creationId xmlns:a16="http://schemas.microsoft.com/office/drawing/2014/main" id="{AF1F5D17-0E12-3505-AC62-7133291D0D4F}"/>
              </a:ext>
            </a:extLst>
          </p:cNvPr>
          <p:cNvCxnSpPr>
            <a:cxnSpLocks/>
            <a:stCxn id="11" idx="0"/>
            <a:endCxn id="41" idx="1"/>
          </p:cNvCxnSpPr>
          <p:nvPr/>
        </p:nvCxnSpPr>
        <p:spPr>
          <a:xfrm>
            <a:off x="3440536" y="3813015"/>
            <a:ext cx="432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089C8A5D-FDA8-8C05-BE5D-FF15AC8F65C3}"/>
              </a:ext>
            </a:extLst>
          </p:cNvPr>
          <p:cNvSpPr/>
          <p:nvPr/>
        </p:nvSpPr>
        <p:spPr>
          <a:xfrm>
            <a:off x="3872696" y="1863652"/>
            <a:ext cx="2160000" cy="446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Waveform</a:t>
            </a:r>
            <a:r>
              <a:rPr lang="zh-CN" alt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6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zh-CN" sz="1600" baseline="-25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Cathode</a:t>
            </a:r>
            <a:r>
              <a:rPr lang="en-US" altLang="zh-CN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6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600" baseline="-25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BCB7DE17-0C62-C6AE-7266-8225589D2E63}"/>
              </a:ext>
            </a:extLst>
          </p:cNvPr>
          <p:cNvSpPr/>
          <p:nvPr/>
        </p:nvSpPr>
        <p:spPr>
          <a:xfrm>
            <a:off x="3872695" y="3589637"/>
            <a:ext cx="2160000" cy="446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 position, </a:t>
            </a:r>
            <a:r>
              <a:rPr lang="en-US" altLang="zh-CN" sz="16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zh-CN" sz="1600" baseline="-25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Anode</a:t>
            </a:r>
            <a:r>
              <a:rPr lang="en-US" altLang="zh-CN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6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zh-CN" altLang="en-US" sz="1600" i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6D01A0F-DAE8-8FB0-E639-EC06BD5822DC}"/>
              </a:ext>
            </a:extLst>
          </p:cNvPr>
          <p:cNvSpPr txBox="1"/>
          <p:nvPr/>
        </p:nvSpPr>
        <p:spPr>
          <a:xfrm>
            <a:off x="320498" y="4266469"/>
            <a:ext cx="6741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The anode pixel provides the x and y positions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The z position is derived from 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en-US" altLang="zh-CN" sz="2000" b="1" dirty="0" smtClean="0">
                <a:solidFill>
                  <a:srgbClr val="FF0000"/>
                </a:solidFill>
              </a:rPr>
              <a:t>the </a:t>
            </a:r>
            <a:r>
              <a:rPr lang="en-US" altLang="zh-CN" sz="2000" b="1" dirty="0">
                <a:solidFill>
                  <a:srgbClr val="FF0000"/>
                </a:solidFill>
              </a:rPr>
              <a:t>cathode/anode charge ratio</a:t>
            </a:r>
            <a:r>
              <a:rPr lang="en-US" altLang="zh-CN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 smtClean="0"/>
              <a:t>and/or </a:t>
            </a:r>
            <a:r>
              <a:rPr lang="en-US" altLang="zh-CN" sz="2000" b="1" dirty="0" smtClean="0"/>
              <a:t>the </a:t>
            </a:r>
            <a:r>
              <a:rPr lang="en-US" altLang="zh-CN" sz="2000" b="1" dirty="0"/>
              <a:t>drift time</a:t>
            </a: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7EA1E87D-AF1F-37DD-6931-F68BFFE52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713" y="1297085"/>
            <a:ext cx="2599560" cy="2468789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0EBDD110-E6CF-D58C-A1FB-0DAE71652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676" y="4004274"/>
            <a:ext cx="2591635" cy="2476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334EF3FB-EE63-2B12-5107-70A36FAAC4A1}"/>
                  </a:ext>
                </a:extLst>
              </p:cNvPr>
              <p:cNvSpPr txBox="1"/>
              <p:nvPr/>
            </p:nvSpPr>
            <p:spPr>
              <a:xfrm>
                <a:off x="10698847" y="2561109"/>
                <a:ext cx="11791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Electron</m:t>
                          </m:r>
                          <m:r>
                            <m:rPr>
                              <m:sty m:val="p"/>
                            </m:rPr>
                            <a:rPr lang="en-US" altLang="zh-CN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zh-CN" altLang="en-US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334EF3FB-EE63-2B12-5107-70A36FAAC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8847" y="2561109"/>
                <a:ext cx="1179169" cy="369332"/>
              </a:xfrm>
              <a:prstGeom prst="rect">
                <a:avLst/>
              </a:prstGeom>
              <a:blipFill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34DFBAE6-7309-E620-3742-65A571164B01}"/>
                  </a:ext>
                </a:extLst>
              </p:cNvPr>
              <p:cNvSpPr txBox="1"/>
              <p:nvPr/>
            </p:nvSpPr>
            <p:spPr>
              <a:xfrm>
                <a:off x="10698847" y="2025624"/>
                <a:ext cx="863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Hole</m:t>
                          </m:r>
                          <m:r>
                            <m:rPr>
                              <m:sty m:val="p"/>
                            </m:rPr>
                            <a:rPr lang="en-US" altLang="zh-CN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zh-CN" altLang="en-US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34DFBAE6-7309-E620-3742-65A571164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8847" y="2025624"/>
                <a:ext cx="863378" cy="369332"/>
              </a:xfrm>
              <a:prstGeom prst="rect">
                <a:avLst/>
              </a:prstGeom>
              <a:blipFill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本框 74">
                <a:extLst>
                  <a:ext uri="{FF2B5EF4-FFF2-40B4-BE49-F238E27FC236}">
                    <a16:creationId xmlns:a16="http://schemas.microsoft.com/office/drawing/2014/main" id="{3F3E3C2E-6ADB-03A5-071C-6F88B5DCB6B1}"/>
                  </a:ext>
                </a:extLst>
              </p:cNvPr>
              <p:cNvSpPr txBox="1"/>
              <p:nvPr/>
            </p:nvSpPr>
            <p:spPr>
              <a:xfrm>
                <a:off x="10698847" y="4737732"/>
                <a:ext cx="11791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lectron</m:t>
                          </m:r>
                          <m:r>
                            <m:rPr>
                              <m:sty m:val="p"/>
                            </m:rPr>
                            <a:rPr lang="en-US" altLang="zh-CN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zh-CN" altLang="en-US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5" name="文本框 74">
                <a:extLst>
                  <a:ext uri="{FF2B5EF4-FFF2-40B4-BE49-F238E27FC236}">
                    <a16:creationId xmlns:a16="http://schemas.microsoft.com/office/drawing/2014/main" id="{3F3E3C2E-6ADB-03A5-071C-6F88B5DCB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8847" y="4737732"/>
                <a:ext cx="1179169" cy="369332"/>
              </a:xfrm>
              <a:prstGeom prst="rect">
                <a:avLst/>
              </a:prstGeom>
              <a:blipFill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164EF07D-71E6-E6BB-CEB9-6577253DFBD7}"/>
                  </a:ext>
                </a:extLst>
              </p:cNvPr>
              <p:cNvSpPr txBox="1"/>
              <p:nvPr/>
            </p:nvSpPr>
            <p:spPr>
              <a:xfrm>
                <a:off x="10698847" y="5613879"/>
                <a:ext cx="863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Hole</m:t>
                          </m:r>
                          <m:r>
                            <m:rPr>
                              <m:sty m:val="p"/>
                            </m:rPr>
                            <a:rPr lang="en-US" altLang="zh-CN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zh-CN" altLang="en-US" i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164EF07D-71E6-E6BB-CEB9-6577253DF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8847" y="5613879"/>
                <a:ext cx="863378" cy="369332"/>
              </a:xfrm>
              <a:prstGeom prst="rect">
                <a:avLst/>
              </a:prstGeom>
              <a:blipFill>
                <a:blip r:embed="rId7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2C8681F2-B17E-905B-AC32-A428018AAD5A}"/>
                  </a:ext>
                </a:extLst>
              </p:cNvPr>
              <p:cNvSpPr txBox="1"/>
              <p:nvPr/>
            </p:nvSpPr>
            <p:spPr>
              <a:xfrm>
                <a:off x="6850161" y="2087030"/>
                <a:ext cx="2143215" cy="4001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Cathode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𝑁𝑒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CN" altLang="en-US" sz="2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2C8681F2-B17E-905B-AC32-A428018AA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161" y="2087030"/>
                <a:ext cx="2143215" cy="400110"/>
              </a:xfrm>
              <a:prstGeom prst="rect">
                <a:avLst/>
              </a:prstGeom>
              <a:blipFill>
                <a:blip r:embed="rId8"/>
                <a:stretch>
                  <a:fillRect b="-1212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6D13DFDE-9E8E-055B-AB38-D18C08463484}"/>
                  </a:ext>
                </a:extLst>
              </p:cNvPr>
              <p:cNvSpPr txBox="1"/>
              <p:nvPr/>
            </p:nvSpPr>
            <p:spPr>
              <a:xfrm>
                <a:off x="7062430" y="4823348"/>
                <a:ext cx="1718676" cy="4001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Anode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𝑁𝑒</m:t>
                      </m:r>
                    </m:oMath>
                  </m:oMathPara>
                </a14:m>
                <a:endParaRPr lang="zh-CN" altLang="en-US" sz="2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6D13DFDE-9E8E-055B-AB38-D18C08463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430" y="4823348"/>
                <a:ext cx="1718676" cy="400110"/>
              </a:xfrm>
              <a:prstGeom prst="rect">
                <a:avLst/>
              </a:prstGeom>
              <a:blipFill>
                <a:blip r:embed="rId9"/>
                <a:stretch>
                  <a:fillRect b="-1212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16E36B3E-62E8-E3FB-8133-8D7C3F382C8A}"/>
                  </a:ext>
                </a:extLst>
              </p:cNvPr>
              <p:cNvSpPr txBox="1"/>
              <p:nvPr/>
            </p:nvSpPr>
            <p:spPr>
              <a:xfrm>
                <a:off x="6253756" y="3455188"/>
                <a:ext cx="3336024" cy="40011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Cathode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Anode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2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16E36B3E-62E8-E3FB-8133-8D7C3F382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756" y="3455188"/>
                <a:ext cx="3336024" cy="400110"/>
              </a:xfrm>
              <a:prstGeom prst="rect">
                <a:avLst/>
              </a:prstGeom>
              <a:blipFill>
                <a:blip r:embed="rId10"/>
                <a:stretch>
                  <a:fillRect t="-115385" b="-18461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文本框 79">
            <a:extLst>
              <a:ext uri="{FF2B5EF4-FFF2-40B4-BE49-F238E27FC236}">
                <a16:creationId xmlns:a16="http://schemas.microsoft.com/office/drawing/2014/main" id="{C10802BE-22F4-DF12-EB41-C5251A928C00}"/>
              </a:ext>
            </a:extLst>
          </p:cNvPr>
          <p:cNvSpPr txBox="1"/>
          <p:nvPr/>
        </p:nvSpPr>
        <p:spPr bwMode="auto">
          <a:xfrm>
            <a:off x="9564611" y="1370444"/>
            <a:ext cx="19094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Planar cathode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24584162-46E9-3023-D7D0-85FA9DDD8DD8}"/>
              </a:ext>
            </a:extLst>
          </p:cNvPr>
          <p:cNvSpPr txBox="1"/>
          <p:nvPr/>
        </p:nvSpPr>
        <p:spPr bwMode="auto">
          <a:xfrm>
            <a:off x="9564611" y="4090565"/>
            <a:ext cx="20249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2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Pixelated anode</a:t>
            </a:r>
          </a:p>
        </p:txBody>
      </p:sp>
      <p:sp>
        <p:nvSpPr>
          <p:cNvPr id="43" name="箭头: 下 42">
            <a:extLst>
              <a:ext uri="{FF2B5EF4-FFF2-40B4-BE49-F238E27FC236}">
                <a16:creationId xmlns:a16="http://schemas.microsoft.com/office/drawing/2014/main" id="{36EB04BE-A04E-7D1E-D8F9-9C91640811D5}"/>
              </a:ext>
            </a:extLst>
          </p:cNvPr>
          <p:cNvSpPr/>
          <p:nvPr/>
        </p:nvSpPr>
        <p:spPr>
          <a:xfrm>
            <a:off x="7741768" y="2650610"/>
            <a:ext cx="360000" cy="64110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箭头: 下 44">
            <a:extLst>
              <a:ext uri="{FF2B5EF4-FFF2-40B4-BE49-F238E27FC236}">
                <a16:creationId xmlns:a16="http://schemas.microsoft.com/office/drawing/2014/main" id="{462D466D-B19A-BD35-4894-6EEEF037A031}"/>
              </a:ext>
            </a:extLst>
          </p:cNvPr>
          <p:cNvSpPr/>
          <p:nvPr/>
        </p:nvSpPr>
        <p:spPr>
          <a:xfrm flipV="1">
            <a:off x="7741768" y="4018768"/>
            <a:ext cx="360000" cy="64110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320498" y="6351111"/>
            <a:ext cx="7879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The </a:t>
            </a:r>
            <a:r>
              <a:rPr lang="en-US" altLang="zh-CN" b="1" dirty="0"/>
              <a:t>"Small-Pixel Effect"</a:t>
            </a:r>
            <a:r>
              <a:rPr lang="en-US" altLang="zh-CN" dirty="0"/>
              <a:t> governed by the </a:t>
            </a:r>
            <a:r>
              <a:rPr lang="en-US" altLang="zh-CN" b="1" dirty="0"/>
              <a:t>Shockley-</a:t>
            </a:r>
            <a:r>
              <a:rPr lang="en-US" altLang="zh-CN" b="1" dirty="0" err="1"/>
              <a:t>Ramo</a:t>
            </a:r>
            <a:r>
              <a:rPr lang="en-US" altLang="zh-CN" b="1" dirty="0"/>
              <a:t> theorem</a:t>
            </a:r>
            <a:r>
              <a:rPr lang="en-US" altLang="zh-CN" dirty="0"/>
              <a:t>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319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43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3122F-81B5-DC6A-DFC0-DD9F4F4B4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78A6890-4C43-49EF-4346-F8F58EC4E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23E67C8-AA2E-19D8-4598-28BF945DC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Readout and event reconstruction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7B2D1B1-D5CD-7967-1C9F-8729BC323046}"/>
              </a:ext>
            </a:extLst>
          </p:cNvPr>
          <p:cNvGrpSpPr/>
          <p:nvPr/>
        </p:nvGrpSpPr>
        <p:grpSpPr>
          <a:xfrm>
            <a:off x="2222110" y="2515614"/>
            <a:ext cx="874208" cy="643856"/>
            <a:chOff x="1236056" y="2768423"/>
            <a:chExt cx="874208" cy="64385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6518865-6FFF-A24E-DB96-2700E72F08F6}"/>
                </a:ext>
              </a:extLst>
            </p:cNvPr>
            <p:cNvSpPr/>
            <p:nvPr/>
          </p:nvSpPr>
          <p:spPr>
            <a:xfrm>
              <a:off x="1236056" y="2872279"/>
              <a:ext cx="720000" cy="54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cs typeface="Arial" panose="020B0604020202020204" pitchFamily="34" charset="0"/>
                </a:rPr>
                <a:t>CZT</a:t>
              </a:r>
              <a:endParaRPr lang="zh-CN" altLang="en-US" sz="1600" dirty="0">
                <a:cs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F998E199-B62D-2BAA-7586-EB7BF55465E6}"/>
                </a:ext>
              </a:extLst>
            </p:cNvPr>
            <p:cNvSpPr/>
            <p:nvPr/>
          </p:nvSpPr>
          <p:spPr>
            <a:xfrm rot="5400000" flipV="1">
              <a:off x="1711232" y="3013247"/>
              <a:ext cx="643856" cy="154208"/>
            </a:xfrm>
            <a:prstGeom prst="parallelogram">
              <a:avLst>
                <a:gd name="adj" fmla="val 67923"/>
              </a:avLst>
            </a:prstGeom>
            <a:solidFill>
              <a:schemeClr val="tx1">
                <a:lumMod val="50000"/>
                <a:lumOff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Arial" panose="020B0604020202020204" pitchFamily="34" charset="0"/>
              </a:endParaRPr>
            </a:p>
          </p:txBody>
        </p:sp>
        <p:sp>
          <p:nvSpPr>
            <p:cNvPr id="7" name="平行四边形 6">
              <a:extLst>
                <a:ext uri="{FF2B5EF4-FFF2-40B4-BE49-F238E27FC236}">
                  <a16:creationId xmlns:a16="http://schemas.microsoft.com/office/drawing/2014/main" id="{16E793BC-A205-16E4-D299-9C6E43277B5C}"/>
                </a:ext>
              </a:extLst>
            </p:cNvPr>
            <p:cNvSpPr/>
            <p:nvPr/>
          </p:nvSpPr>
          <p:spPr>
            <a:xfrm flipH="1" flipV="1">
              <a:off x="1236056" y="2768423"/>
              <a:ext cx="874208" cy="103856"/>
            </a:xfrm>
            <a:prstGeom prst="parallelogram">
              <a:avLst>
                <a:gd name="adj" fmla="val 143586"/>
              </a:avLst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Arial" panose="020B0604020202020204" pitchFamily="34" charset="0"/>
              </a:endParaRPr>
            </a:p>
          </p:txBody>
        </p:sp>
      </p:grpSp>
      <p:sp>
        <p:nvSpPr>
          <p:cNvPr id="8" name="等腰三角形 44">
            <a:extLst>
              <a:ext uri="{FF2B5EF4-FFF2-40B4-BE49-F238E27FC236}">
                <a16:creationId xmlns:a16="http://schemas.microsoft.com/office/drawing/2014/main" id="{A211DC09-14F7-663E-1F32-87328D48C4F7}"/>
              </a:ext>
            </a:extLst>
          </p:cNvPr>
          <p:cNvSpPr/>
          <p:nvPr/>
        </p:nvSpPr>
        <p:spPr>
          <a:xfrm rot="5400000">
            <a:off x="3045050" y="1913336"/>
            <a:ext cx="446754" cy="344219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Arial" panose="020B0604020202020204" pitchFamily="34" charset="0"/>
            </a:endParaRPr>
          </a:p>
        </p:txBody>
      </p:sp>
      <p:cxnSp>
        <p:nvCxnSpPr>
          <p:cNvPr id="9" name="直接连接符 48">
            <a:extLst>
              <a:ext uri="{FF2B5EF4-FFF2-40B4-BE49-F238E27FC236}">
                <a16:creationId xmlns:a16="http://schemas.microsoft.com/office/drawing/2014/main" id="{68E36BD6-CB46-3156-2248-B5280FC089A9}"/>
              </a:ext>
            </a:extLst>
          </p:cNvPr>
          <p:cNvCxnSpPr>
            <a:cxnSpLocks/>
          </p:cNvCxnSpPr>
          <p:nvPr/>
        </p:nvCxnSpPr>
        <p:spPr>
          <a:xfrm flipV="1">
            <a:off x="2659214" y="2085446"/>
            <a:ext cx="10151" cy="4820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49">
            <a:extLst>
              <a:ext uri="{FF2B5EF4-FFF2-40B4-BE49-F238E27FC236}">
                <a16:creationId xmlns:a16="http://schemas.microsoft.com/office/drawing/2014/main" id="{85CABA7F-E6A6-9A57-7674-6738F78210D7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2222109" y="2085446"/>
            <a:ext cx="61200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等腰三角形 55">
            <a:extLst>
              <a:ext uri="{FF2B5EF4-FFF2-40B4-BE49-F238E27FC236}">
                <a16:creationId xmlns:a16="http://schemas.microsoft.com/office/drawing/2014/main" id="{0577378A-ED7D-CF05-B312-0A284162EB87}"/>
              </a:ext>
            </a:extLst>
          </p:cNvPr>
          <p:cNvSpPr/>
          <p:nvPr/>
        </p:nvSpPr>
        <p:spPr>
          <a:xfrm rot="5400000">
            <a:off x="3045049" y="3640905"/>
            <a:ext cx="446754" cy="344219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Arial" panose="020B0604020202020204" pitchFamily="34" charset="0"/>
            </a:endParaRPr>
          </a:p>
        </p:txBody>
      </p:sp>
      <p:cxnSp>
        <p:nvCxnSpPr>
          <p:cNvPr id="12" name="直接连接符 57">
            <a:extLst>
              <a:ext uri="{FF2B5EF4-FFF2-40B4-BE49-F238E27FC236}">
                <a16:creationId xmlns:a16="http://schemas.microsoft.com/office/drawing/2014/main" id="{61F25A66-912C-075F-3AEB-4F2AFEAD08AC}"/>
              </a:ext>
            </a:extLst>
          </p:cNvPr>
          <p:cNvCxnSpPr>
            <a:cxnSpLocks/>
            <a:stCxn id="11" idx="3"/>
          </p:cNvCxnSpPr>
          <p:nvPr/>
        </p:nvCxnSpPr>
        <p:spPr>
          <a:xfrm flipH="1">
            <a:off x="2528109" y="3813015"/>
            <a:ext cx="56820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86A19C97-7FAD-61D0-2B88-CAB4BD6C63A2}"/>
              </a:ext>
            </a:extLst>
          </p:cNvPr>
          <p:cNvSpPr txBox="1"/>
          <p:nvPr/>
        </p:nvSpPr>
        <p:spPr>
          <a:xfrm>
            <a:off x="451728" y="2430492"/>
            <a:ext cx="159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Planar cathode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BC445BA-2F86-88C7-03F0-B2FCD986C904}"/>
              </a:ext>
            </a:extLst>
          </p:cNvPr>
          <p:cNvSpPr txBox="1"/>
          <p:nvPr/>
        </p:nvSpPr>
        <p:spPr>
          <a:xfrm>
            <a:off x="377617" y="3109475"/>
            <a:ext cx="1667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Pixelated anode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8CD221A-F952-3BC8-56FE-2C8F270AF03E}"/>
              </a:ext>
            </a:extLst>
          </p:cNvPr>
          <p:cNvSpPr/>
          <p:nvPr/>
        </p:nvSpPr>
        <p:spPr>
          <a:xfrm>
            <a:off x="1171321" y="1862068"/>
            <a:ext cx="1050788" cy="446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-HV</a:t>
            </a:r>
            <a:endParaRPr lang="zh-CN" altLang="en-US" sz="1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直接连接符 77">
            <a:extLst>
              <a:ext uri="{FF2B5EF4-FFF2-40B4-BE49-F238E27FC236}">
                <a16:creationId xmlns:a16="http://schemas.microsoft.com/office/drawing/2014/main" id="{2ACB5124-394D-AA32-5A47-7E965A3B2863}"/>
              </a:ext>
            </a:extLst>
          </p:cNvPr>
          <p:cNvCxnSpPr>
            <a:cxnSpLocks/>
            <a:stCxn id="8" idx="3"/>
          </p:cNvCxnSpPr>
          <p:nvPr/>
        </p:nvCxnSpPr>
        <p:spPr>
          <a:xfrm flipH="1">
            <a:off x="2877564" y="2085446"/>
            <a:ext cx="21875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80">
            <a:extLst>
              <a:ext uri="{FF2B5EF4-FFF2-40B4-BE49-F238E27FC236}">
                <a16:creationId xmlns:a16="http://schemas.microsoft.com/office/drawing/2014/main" id="{FAD98EBD-0A19-7EED-2F69-759E701AE22C}"/>
              </a:ext>
            </a:extLst>
          </p:cNvPr>
          <p:cNvCxnSpPr>
            <a:cxnSpLocks/>
          </p:cNvCxnSpPr>
          <p:nvPr/>
        </p:nvCxnSpPr>
        <p:spPr>
          <a:xfrm>
            <a:off x="2834110" y="2035817"/>
            <a:ext cx="0" cy="1040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83">
            <a:extLst>
              <a:ext uri="{FF2B5EF4-FFF2-40B4-BE49-F238E27FC236}">
                <a16:creationId xmlns:a16="http://schemas.microsoft.com/office/drawing/2014/main" id="{BE3EB738-50E8-65AF-D82C-29DB7190C558}"/>
              </a:ext>
            </a:extLst>
          </p:cNvPr>
          <p:cNvCxnSpPr>
            <a:cxnSpLocks/>
          </p:cNvCxnSpPr>
          <p:nvPr/>
        </p:nvCxnSpPr>
        <p:spPr>
          <a:xfrm>
            <a:off x="2877564" y="2035817"/>
            <a:ext cx="0" cy="1040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5AB395A-3732-904D-5E9C-3845B021A900}"/>
              </a:ext>
            </a:extLst>
          </p:cNvPr>
          <p:cNvGrpSpPr/>
          <p:nvPr/>
        </p:nvGrpSpPr>
        <p:grpSpPr>
          <a:xfrm>
            <a:off x="2222109" y="3196029"/>
            <a:ext cx="720001" cy="616985"/>
            <a:chOff x="1602045" y="2868372"/>
            <a:chExt cx="720001" cy="616985"/>
          </a:xfrm>
        </p:grpSpPr>
        <p:cxnSp>
          <p:nvCxnSpPr>
            <p:cNvPr id="20" name="直接连接符 8">
              <a:extLst>
                <a:ext uri="{FF2B5EF4-FFF2-40B4-BE49-F238E27FC236}">
                  <a16:creationId xmlns:a16="http://schemas.microsoft.com/office/drawing/2014/main" id="{6C8175A3-1A58-52A1-0504-54EF9F2AC123}"/>
                </a:ext>
              </a:extLst>
            </p:cNvPr>
            <p:cNvCxnSpPr>
              <a:cxnSpLocks/>
            </p:cNvCxnSpPr>
            <p:nvPr/>
          </p:nvCxnSpPr>
          <p:spPr>
            <a:xfrm>
              <a:off x="1602045" y="2868373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10">
              <a:extLst>
                <a:ext uri="{FF2B5EF4-FFF2-40B4-BE49-F238E27FC236}">
                  <a16:creationId xmlns:a16="http://schemas.microsoft.com/office/drawing/2014/main" id="{D171D0CC-05D3-7507-B768-2C790CAB238E}"/>
                </a:ext>
              </a:extLst>
            </p:cNvPr>
            <p:cNvCxnSpPr>
              <a:cxnSpLocks/>
            </p:cNvCxnSpPr>
            <p:nvPr/>
          </p:nvCxnSpPr>
          <p:spPr>
            <a:xfrm>
              <a:off x="1755045" y="2868373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16">
              <a:extLst>
                <a:ext uri="{FF2B5EF4-FFF2-40B4-BE49-F238E27FC236}">
                  <a16:creationId xmlns:a16="http://schemas.microsoft.com/office/drawing/2014/main" id="{E7A00163-EA09-6399-E9A8-ACC68EE5454B}"/>
                </a:ext>
              </a:extLst>
            </p:cNvPr>
            <p:cNvCxnSpPr>
              <a:cxnSpLocks/>
            </p:cNvCxnSpPr>
            <p:nvPr/>
          </p:nvCxnSpPr>
          <p:spPr>
            <a:xfrm>
              <a:off x="1908045" y="2868373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17">
              <a:extLst>
                <a:ext uri="{FF2B5EF4-FFF2-40B4-BE49-F238E27FC236}">
                  <a16:creationId xmlns:a16="http://schemas.microsoft.com/office/drawing/2014/main" id="{5AFBE5DC-366A-669B-72D8-2C13BBA62538}"/>
                </a:ext>
              </a:extLst>
            </p:cNvPr>
            <p:cNvCxnSpPr>
              <a:cxnSpLocks/>
            </p:cNvCxnSpPr>
            <p:nvPr/>
          </p:nvCxnSpPr>
          <p:spPr>
            <a:xfrm>
              <a:off x="2061045" y="2868373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18">
              <a:extLst>
                <a:ext uri="{FF2B5EF4-FFF2-40B4-BE49-F238E27FC236}">
                  <a16:creationId xmlns:a16="http://schemas.microsoft.com/office/drawing/2014/main" id="{9A30303C-FD16-3FCD-9400-CF8D45AECBA1}"/>
                </a:ext>
              </a:extLst>
            </p:cNvPr>
            <p:cNvCxnSpPr>
              <a:cxnSpLocks/>
            </p:cNvCxnSpPr>
            <p:nvPr/>
          </p:nvCxnSpPr>
          <p:spPr>
            <a:xfrm>
              <a:off x="2214046" y="2868373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35">
              <a:extLst>
                <a:ext uri="{FF2B5EF4-FFF2-40B4-BE49-F238E27FC236}">
                  <a16:creationId xmlns:a16="http://schemas.microsoft.com/office/drawing/2014/main" id="{6052E410-8A6A-1EF2-ADC8-73EA1039CE00}"/>
                </a:ext>
              </a:extLst>
            </p:cNvPr>
            <p:cNvCxnSpPr>
              <a:cxnSpLocks/>
            </p:cNvCxnSpPr>
            <p:nvPr/>
          </p:nvCxnSpPr>
          <p:spPr>
            <a:xfrm>
              <a:off x="1962045" y="2868372"/>
              <a:ext cx="0" cy="61698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58">
              <a:extLst>
                <a:ext uri="{FF2B5EF4-FFF2-40B4-BE49-F238E27FC236}">
                  <a16:creationId xmlns:a16="http://schemas.microsoft.com/office/drawing/2014/main" id="{36BAFD7A-F0EA-2140-F468-BEA62FA94C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3381" y="3120372"/>
              <a:ext cx="0" cy="36498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62">
              <a:extLst>
                <a:ext uri="{FF2B5EF4-FFF2-40B4-BE49-F238E27FC236}">
                  <a16:creationId xmlns:a16="http://schemas.microsoft.com/office/drawing/2014/main" id="{FE231F45-B51D-85BD-5E0C-83F1FBC074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7462" y="3079078"/>
              <a:ext cx="0" cy="4062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64">
              <a:extLst>
                <a:ext uri="{FF2B5EF4-FFF2-40B4-BE49-F238E27FC236}">
                  <a16:creationId xmlns:a16="http://schemas.microsoft.com/office/drawing/2014/main" id="{F7553294-815E-5A68-0EBA-86396C6905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5077" y="3079078"/>
              <a:ext cx="0" cy="4062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68">
              <a:extLst>
                <a:ext uri="{FF2B5EF4-FFF2-40B4-BE49-F238E27FC236}">
                  <a16:creationId xmlns:a16="http://schemas.microsoft.com/office/drawing/2014/main" id="{D76CA29E-CF5A-CB76-BC81-3C71706885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1049" y="3120372"/>
              <a:ext cx="0" cy="3649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101">
              <a:extLst>
                <a:ext uri="{FF2B5EF4-FFF2-40B4-BE49-F238E27FC236}">
                  <a16:creationId xmlns:a16="http://schemas.microsoft.com/office/drawing/2014/main" id="{070FB2C6-586B-EFDF-F00F-ADD63311BB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6206" y="2868372"/>
              <a:ext cx="0" cy="252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102">
              <a:extLst>
                <a:ext uri="{FF2B5EF4-FFF2-40B4-BE49-F238E27FC236}">
                  <a16:creationId xmlns:a16="http://schemas.microsoft.com/office/drawing/2014/main" id="{D6FC62D9-96EB-F2CF-F537-0E38DFF5B0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10987" y="2868372"/>
              <a:ext cx="0" cy="21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103">
              <a:extLst>
                <a:ext uri="{FF2B5EF4-FFF2-40B4-BE49-F238E27FC236}">
                  <a16:creationId xmlns:a16="http://schemas.microsoft.com/office/drawing/2014/main" id="{75BEB954-2FB6-8033-42C0-97AFCA3B6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5787" y="2868372"/>
              <a:ext cx="0" cy="21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104">
              <a:extLst>
                <a:ext uri="{FF2B5EF4-FFF2-40B4-BE49-F238E27FC236}">
                  <a16:creationId xmlns:a16="http://schemas.microsoft.com/office/drawing/2014/main" id="{AA14AECE-6AAE-A087-F947-2B09B15D19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8188" y="2868372"/>
              <a:ext cx="0" cy="252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105">
              <a:extLst>
                <a:ext uri="{FF2B5EF4-FFF2-40B4-BE49-F238E27FC236}">
                  <a16:creationId xmlns:a16="http://schemas.microsoft.com/office/drawing/2014/main" id="{26A70A4D-90C8-4EF2-9BC0-56F389F05E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53358" y="3120372"/>
              <a:ext cx="2546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111">
              <a:extLst>
                <a:ext uri="{FF2B5EF4-FFF2-40B4-BE49-F238E27FC236}">
                  <a16:creationId xmlns:a16="http://schemas.microsoft.com/office/drawing/2014/main" id="{80AA793C-692D-010D-75EA-8B1E73F49F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8242" y="3079078"/>
              <a:ext cx="12922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118">
              <a:extLst>
                <a:ext uri="{FF2B5EF4-FFF2-40B4-BE49-F238E27FC236}">
                  <a16:creationId xmlns:a16="http://schemas.microsoft.com/office/drawing/2014/main" id="{32CED570-BED3-8CD9-511D-87E093957E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0492" y="3079078"/>
              <a:ext cx="12922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119">
              <a:extLst>
                <a:ext uri="{FF2B5EF4-FFF2-40B4-BE49-F238E27FC236}">
                  <a16:creationId xmlns:a16="http://schemas.microsoft.com/office/drawing/2014/main" id="{4F65A613-3892-9547-5C47-A5C3FB106F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07874" y="3120372"/>
              <a:ext cx="2546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直线连接符 43">
            <a:extLst>
              <a:ext uri="{FF2B5EF4-FFF2-40B4-BE49-F238E27FC236}">
                <a16:creationId xmlns:a16="http://schemas.microsoft.com/office/drawing/2014/main" id="{B6605812-D40A-0C59-ED42-97DF822177C9}"/>
              </a:ext>
            </a:extLst>
          </p:cNvPr>
          <p:cNvCxnSpPr>
            <a:cxnSpLocks/>
            <a:stCxn id="8" idx="0"/>
            <a:endCxn id="40" idx="1"/>
          </p:cNvCxnSpPr>
          <p:nvPr/>
        </p:nvCxnSpPr>
        <p:spPr>
          <a:xfrm>
            <a:off x="3440537" y="2085446"/>
            <a:ext cx="432159" cy="15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44">
            <a:extLst>
              <a:ext uri="{FF2B5EF4-FFF2-40B4-BE49-F238E27FC236}">
                <a16:creationId xmlns:a16="http://schemas.microsoft.com/office/drawing/2014/main" id="{F9864131-1CA9-BA1B-ADD3-BC69F1A6FDF3}"/>
              </a:ext>
            </a:extLst>
          </p:cNvPr>
          <p:cNvCxnSpPr>
            <a:cxnSpLocks/>
            <a:stCxn id="11" idx="0"/>
            <a:endCxn id="41" idx="1"/>
          </p:cNvCxnSpPr>
          <p:nvPr/>
        </p:nvCxnSpPr>
        <p:spPr>
          <a:xfrm>
            <a:off x="3440536" y="3813015"/>
            <a:ext cx="43215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8172E94D-AF10-C41B-4297-7A112C3AC2F3}"/>
              </a:ext>
            </a:extLst>
          </p:cNvPr>
          <p:cNvSpPr/>
          <p:nvPr/>
        </p:nvSpPr>
        <p:spPr>
          <a:xfrm>
            <a:off x="3872696" y="1863652"/>
            <a:ext cx="2160000" cy="446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Waveform</a:t>
            </a:r>
            <a:r>
              <a:rPr lang="zh-CN" alt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6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zh-CN" sz="1600" baseline="-25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Cathode</a:t>
            </a:r>
            <a:r>
              <a:rPr lang="en-US" altLang="zh-CN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6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600" baseline="-25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9285899D-D194-DF4E-3699-693C089A5A17}"/>
              </a:ext>
            </a:extLst>
          </p:cNvPr>
          <p:cNvSpPr/>
          <p:nvPr/>
        </p:nvSpPr>
        <p:spPr>
          <a:xfrm>
            <a:off x="3872695" y="3589637"/>
            <a:ext cx="2160000" cy="4467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 position, </a:t>
            </a:r>
            <a:r>
              <a:rPr lang="en-US" altLang="zh-CN" sz="1600" i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zh-CN" sz="1600" baseline="-25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Anode</a:t>
            </a:r>
            <a:r>
              <a:rPr lang="en-US" altLang="zh-CN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6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zh-CN" altLang="en-US" sz="1600" i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B8246D1-DCDF-1144-FEB6-E2691390D7A7}"/>
              </a:ext>
            </a:extLst>
          </p:cNvPr>
          <p:cNvSpPr txBox="1"/>
          <p:nvPr/>
        </p:nvSpPr>
        <p:spPr>
          <a:xfrm>
            <a:off x="320499" y="4266469"/>
            <a:ext cx="67962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The anode pixel provides the x and y positions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dirty="0"/>
              <a:t>The z position is derived from </a:t>
            </a:r>
            <a:br>
              <a:rPr lang="en-US" altLang="zh-CN" sz="2000" dirty="0"/>
            </a:br>
            <a:r>
              <a:rPr lang="en-US" altLang="zh-CN" sz="2000" b="1" dirty="0"/>
              <a:t>the cathode/anode charge ratio</a:t>
            </a:r>
            <a:r>
              <a:rPr lang="en-US" altLang="zh-CN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/>
              <a:t>and/or </a:t>
            </a:r>
            <a:r>
              <a:rPr lang="en-US" altLang="zh-CN" sz="2000" b="1" dirty="0">
                <a:solidFill>
                  <a:srgbClr val="FF0000"/>
                </a:solidFill>
              </a:rPr>
              <a:t>the drift time</a:t>
            </a:r>
            <a:endParaRPr lang="en-US" altLang="zh-CN" sz="2000" b="1" dirty="0">
              <a:solidFill>
                <a:srgbClr val="FF0000"/>
              </a:solidFill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2DED9CB0-8D0F-E060-5CBB-18DA767804F6}"/>
              </a:ext>
            </a:extLst>
          </p:cNvPr>
          <p:cNvSpPr txBox="1"/>
          <p:nvPr/>
        </p:nvSpPr>
        <p:spPr>
          <a:xfrm>
            <a:off x="320498" y="5841939"/>
            <a:ext cx="6987558" cy="707886"/>
          </a:xfrm>
          <a:prstGeom prst="rect">
            <a:avLst/>
          </a:prstGeom>
          <a:noFill/>
          <a:ln w="38100">
            <a:solidFill>
              <a:srgbClr val="74348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FF0000"/>
                </a:solidFill>
              </a:rPr>
              <a:t>Depth reconstruction and depth correction of charge loss are the keys to achieve excellent energy resolution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CBD6829C-6AD1-83F1-3538-DB44B6602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638" y="1964831"/>
            <a:ext cx="4624282" cy="3165963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32B0E0DD-13C8-1959-E57B-B4F9F800BFC0}"/>
              </a:ext>
            </a:extLst>
          </p:cNvPr>
          <p:cNvSpPr txBox="1"/>
          <p:nvPr/>
        </p:nvSpPr>
        <p:spPr>
          <a:xfrm>
            <a:off x="10326915" y="521576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Drift time</a:t>
            </a:r>
            <a:endParaRPr lang="zh-CN" altLang="en-US" dirty="0"/>
          </a:p>
        </p:txBody>
      </p: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895F945B-F1FA-E23B-FDC1-03693FB50DAC}"/>
              </a:ext>
            </a:extLst>
          </p:cNvPr>
          <p:cNvCxnSpPr>
            <a:cxnSpLocks/>
            <a:stCxn id="48" idx="0"/>
          </p:cNvCxnSpPr>
          <p:nvPr/>
        </p:nvCxnSpPr>
        <p:spPr>
          <a:xfrm flipH="1" flipV="1">
            <a:off x="10153650" y="4162425"/>
            <a:ext cx="727263" cy="10533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41F45EF7-B158-E440-5C99-4900C6DFAD1F}"/>
              </a:ext>
            </a:extLst>
          </p:cNvPr>
          <p:cNvCxnSpPr>
            <a:cxnSpLocks/>
            <a:stCxn id="48" idx="0"/>
          </p:cNvCxnSpPr>
          <p:nvPr/>
        </p:nvCxnSpPr>
        <p:spPr>
          <a:xfrm flipH="1" flipV="1">
            <a:off x="9486429" y="4252683"/>
            <a:ext cx="1394484" cy="9630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8C658278-7B5A-1DEC-26C4-9029EA479507}"/>
              </a:ext>
            </a:extLst>
          </p:cNvPr>
          <p:cNvCxnSpPr>
            <a:cxnSpLocks/>
          </p:cNvCxnSpPr>
          <p:nvPr/>
        </p:nvCxnSpPr>
        <p:spPr>
          <a:xfrm flipH="1">
            <a:off x="9118600" y="4225167"/>
            <a:ext cx="70485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030434B3-8F2A-0AEC-295D-E949745CF8D9}"/>
              </a:ext>
            </a:extLst>
          </p:cNvPr>
          <p:cNvCxnSpPr>
            <a:cxnSpLocks/>
          </p:cNvCxnSpPr>
          <p:nvPr/>
        </p:nvCxnSpPr>
        <p:spPr>
          <a:xfrm flipH="1">
            <a:off x="9118600" y="4129917"/>
            <a:ext cx="136842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65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81C670F-A9D0-D3C3-F396-9B32E3B41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431" y="3800949"/>
            <a:ext cx="4229100" cy="280987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C80A5F0-1199-C513-5A90-A3F08046F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26BCEC0-71E8-E78B-7468-AA9B05CC4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3D position sensitive pixelated CZT detectors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4A43FD1-4357-FE56-23DA-44DC86CE3633}"/>
              </a:ext>
            </a:extLst>
          </p:cNvPr>
          <p:cNvSpPr txBox="1"/>
          <p:nvPr/>
        </p:nvSpPr>
        <p:spPr>
          <a:xfrm>
            <a:off x="216945" y="4791919"/>
            <a:ext cx="27494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  <a:t>CZT </a:t>
            </a:r>
            <a:r>
              <a:rPr lang="en-US" altLang="zh-CN" dirty="0">
                <a:latin typeface="Arial" panose="020B0604020202020204" pitchFamily="34" charset="0"/>
              </a:rPr>
              <a:t>unit from Redlen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  <a:t>2×2×1.5 cm</a:t>
            </a:r>
            <a:r>
              <a:rPr lang="en-US" altLang="zh-CN" baseline="30000" dirty="0">
                <a:latin typeface="Arial" panose="020B0604020202020204" pitchFamily="34" charset="0"/>
                <a:ea typeface="黑体" panose="02010609060101010101" pitchFamily="49" charset="-122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</a:rPr>
              <a:t>4 cm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</a:rPr>
              <a:t>11×11 pixels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  <a:t>Pixel pitch = 1.72 mm 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6494875-9814-B0B1-1B84-6A492FD3BF38}"/>
              </a:ext>
            </a:extLst>
          </p:cNvPr>
          <p:cNvSpPr txBox="1"/>
          <p:nvPr/>
        </p:nvSpPr>
        <p:spPr bwMode="auto">
          <a:xfrm>
            <a:off x="3902224" y="1375626"/>
            <a:ext cx="1736373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Planar cathode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86CCA94-1775-36BF-ADC2-7CE1E03C7405}"/>
              </a:ext>
            </a:extLst>
          </p:cNvPr>
          <p:cNvSpPr txBox="1"/>
          <p:nvPr/>
        </p:nvSpPr>
        <p:spPr bwMode="auto">
          <a:xfrm>
            <a:off x="4118343" y="3445966"/>
            <a:ext cx="2537874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Pixelated anode + Grid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1043924D-DA27-5E44-9514-7C00D42966A0}"/>
              </a:ext>
            </a:extLst>
          </p:cNvPr>
          <p:cNvGrpSpPr/>
          <p:nvPr/>
        </p:nvGrpSpPr>
        <p:grpSpPr>
          <a:xfrm>
            <a:off x="112662" y="1268704"/>
            <a:ext cx="3807590" cy="3204160"/>
            <a:chOff x="94634" y="1368395"/>
            <a:chExt cx="3105750" cy="261354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6520E94-583E-40D6-624C-9CE13EB90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984" y="1419464"/>
              <a:ext cx="2678400" cy="2562479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EE366F1-4C2C-48ED-024C-152D871C2717}"/>
                </a:ext>
              </a:extLst>
            </p:cNvPr>
            <p:cNvSpPr txBox="1"/>
            <p:nvPr/>
          </p:nvSpPr>
          <p:spPr>
            <a:xfrm>
              <a:off x="1034310" y="1368395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2 cm</a:t>
              </a:r>
              <a:endParaRPr lang="zh-CN" altLang="en-US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FC099A6-4553-9977-CFB8-F7BD26A4A919}"/>
                </a:ext>
              </a:extLst>
            </p:cNvPr>
            <p:cNvSpPr txBox="1"/>
            <p:nvPr/>
          </p:nvSpPr>
          <p:spPr>
            <a:xfrm>
              <a:off x="94634" y="211903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1.5 cm</a:t>
              </a:r>
              <a:endParaRPr lang="zh-CN" altLang="en-US" dirty="0"/>
            </a:p>
          </p:txBody>
        </p: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F1361260-2A64-5F4B-6551-1463A9BD95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244" y="1509038"/>
              <a:ext cx="1209675" cy="34975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9D6AAF9F-7B11-98EC-7B50-F625AAB9B5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0482" y="1887656"/>
              <a:ext cx="33337" cy="77390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3D6C343C-B592-10AB-BA7F-237A7AED3356}"/>
              </a:ext>
            </a:extLst>
          </p:cNvPr>
          <p:cNvGrpSpPr/>
          <p:nvPr/>
        </p:nvGrpSpPr>
        <p:grpSpPr>
          <a:xfrm>
            <a:off x="8004588" y="1887656"/>
            <a:ext cx="3178709" cy="3167370"/>
            <a:chOff x="6330914" y="1235709"/>
            <a:chExt cx="2569486" cy="256032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20D1ABCF-6D68-6771-8D3E-881F27B35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914" y="1235709"/>
              <a:ext cx="2569486" cy="2560320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B74B9676-16F1-CE72-B033-AAF2FA2ADABB}"/>
                </a:ext>
              </a:extLst>
            </p:cNvPr>
            <p:cNvSpPr txBox="1"/>
            <p:nvPr/>
          </p:nvSpPr>
          <p:spPr>
            <a:xfrm>
              <a:off x="7821931" y="3301152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8 cm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41841625-E5AD-5CD7-291B-81016F9488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2324" y="3148606"/>
              <a:ext cx="850596" cy="24593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7A52B48-626A-DDE0-D25E-41C068202A13}"/>
                </a:ext>
              </a:extLst>
            </p:cNvPr>
            <p:cNvSpPr txBox="1"/>
            <p:nvPr/>
          </p:nvSpPr>
          <p:spPr>
            <a:xfrm>
              <a:off x="8023237" y="171092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1.5 cm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23105C37-830D-0897-5097-E69661DF059E}"/>
                </a:ext>
              </a:extLst>
            </p:cNvPr>
            <p:cNvCxnSpPr>
              <a:cxnSpLocks/>
            </p:cNvCxnSpPr>
            <p:nvPr/>
          </p:nvCxnSpPr>
          <p:spPr>
            <a:xfrm>
              <a:off x="8411027" y="2058636"/>
              <a:ext cx="143786" cy="191691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6CA059AC-0E63-644C-E335-12E139E4347E}"/>
              </a:ext>
            </a:extLst>
          </p:cNvPr>
          <p:cNvSpPr/>
          <p:nvPr/>
        </p:nvSpPr>
        <p:spPr>
          <a:xfrm>
            <a:off x="7278914" y="1211943"/>
            <a:ext cx="4630057" cy="5178013"/>
          </a:xfrm>
          <a:prstGeom prst="roundRect">
            <a:avLst>
              <a:gd name="adj" fmla="val 6496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FB4D095-FAF5-5EBD-2D2D-72F0D6102F81}"/>
              </a:ext>
            </a:extLst>
          </p:cNvPr>
          <p:cNvSpPr txBox="1"/>
          <p:nvPr/>
        </p:nvSpPr>
        <p:spPr>
          <a:xfrm>
            <a:off x="7443354" y="1441870"/>
            <a:ext cx="4301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Compared with double-sided strip </a:t>
            </a:r>
            <a:r>
              <a:rPr lang="en-US" altLang="zh-CN" dirty="0" err="1"/>
              <a:t>HPGe</a:t>
            </a:r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5AB3C8C-2124-6F26-8FA2-ACA07B774D22}"/>
              </a:ext>
            </a:extLst>
          </p:cNvPr>
          <p:cNvSpPr txBox="1"/>
          <p:nvPr/>
        </p:nvSpPr>
        <p:spPr>
          <a:xfrm>
            <a:off x="7767160" y="5207934"/>
            <a:ext cx="36535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Comparable position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Comparable energy resolution</a:t>
            </a:r>
            <a:endParaRPr lang="zh-CN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</a:rPr>
              <a:t>Needs cryocooler / cryostat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A625D328-14AB-AFFC-0B06-AA00C97B7A63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3127829" y="3383676"/>
            <a:ext cx="990514" cy="2469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589DA342-0F67-40BC-B54B-0ACB83201C54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694869" y="1560292"/>
            <a:ext cx="1207355" cy="3788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B1DA4944-8915-3324-2A83-798C550AD54E}"/>
              </a:ext>
            </a:extLst>
          </p:cNvPr>
          <p:cNvSpPr txBox="1"/>
          <p:nvPr/>
        </p:nvSpPr>
        <p:spPr>
          <a:xfrm>
            <a:off x="7991795" y="4285509"/>
            <a:ext cx="1331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Orthogonal strips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CADA6ABE-C70F-09BF-F3A9-9B79A39A93F7}"/>
              </a:ext>
            </a:extLst>
          </p:cNvPr>
          <p:cNvCxnSpPr>
            <a:cxnSpLocks/>
          </p:cNvCxnSpPr>
          <p:nvPr/>
        </p:nvCxnSpPr>
        <p:spPr>
          <a:xfrm flipV="1">
            <a:off x="9094924" y="3982370"/>
            <a:ext cx="346871" cy="28846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E5B30314-B9A8-2F65-0677-B496C0C10EAE}"/>
              </a:ext>
            </a:extLst>
          </p:cNvPr>
          <p:cNvCxnSpPr>
            <a:cxnSpLocks/>
          </p:cNvCxnSpPr>
          <p:nvPr/>
        </p:nvCxnSpPr>
        <p:spPr>
          <a:xfrm flipV="1">
            <a:off x="9258101" y="4123796"/>
            <a:ext cx="335841" cy="22436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1267A27E-5C9F-5095-4F31-19093664BFAB}"/>
              </a:ext>
            </a:extLst>
          </p:cNvPr>
          <p:cNvCxnSpPr>
            <a:cxnSpLocks/>
          </p:cNvCxnSpPr>
          <p:nvPr/>
        </p:nvCxnSpPr>
        <p:spPr>
          <a:xfrm flipH="1" flipV="1">
            <a:off x="9094924" y="4006936"/>
            <a:ext cx="76064" cy="296777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1591680" y="6502536"/>
            <a:ext cx="9389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i="1" dirty="0" smtClean="0"/>
              <a:t>Competing </a:t>
            </a:r>
            <a:r>
              <a:rPr lang="en-US" altLang="zh-CN" b="1" i="1" dirty="0"/>
              <a:t>technology </a:t>
            </a:r>
            <a:r>
              <a:rPr lang="en-US" altLang="zh-CN" b="1" i="1" dirty="0" smtClean="0"/>
              <a:t>pathways, that both long-term supported by </a:t>
            </a:r>
            <a:r>
              <a:rPr lang="en-US" altLang="zh-CN" b="1" i="1" dirty="0"/>
              <a:t>the </a:t>
            </a:r>
            <a:r>
              <a:rPr lang="en-US" altLang="zh-CN" b="1" i="1" dirty="0" smtClean="0"/>
              <a:t>DoE.</a:t>
            </a:r>
            <a:endParaRPr lang="zh-CN" altLang="en-US" b="1" i="1" dirty="0"/>
          </a:p>
        </p:txBody>
      </p:sp>
    </p:spTree>
    <p:extLst>
      <p:ext uri="{BB962C8B-B14F-4D97-AF65-F5344CB8AC3E}">
        <p14:creationId xmlns:p14="http://schemas.microsoft.com/office/powerpoint/2010/main" val="3869599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1ACE9D6-7F62-7A4D-7A87-203EA2F4F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7857EC2-5F71-D131-C61D-6C7057ED7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Readout ASICs for pixelated CZT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5DEF88F-92BB-C266-7203-C4B6156105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397" y="1193003"/>
            <a:ext cx="2516066" cy="2520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39F8D97-74DF-53BB-14FE-1F91E3CC2B6F}"/>
              </a:ext>
            </a:extLst>
          </p:cNvPr>
          <p:cNvSpPr txBox="1"/>
          <p:nvPr/>
        </p:nvSpPr>
        <p:spPr>
          <a:xfrm>
            <a:off x="688706" y="3859153"/>
            <a:ext cx="306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</a:rPr>
              <a:t>VAS_UM2.3/TAT4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(o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</a:rPr>
              <a:t>bsolete)</a:t>
            </a:r>
            <a:endParaRPr lang="en-US" altLang="zh-CN" b="1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</a:rPr>
              <a:t>IDEAS, Norway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Arial" panose="020B0604020202020204" pitchFamily="34" charset="0"/>
            </a:endParaRPr>
          </a:p>
          <a:p>
            <a:pPr algn="ctr"/>
            <a:r>
              <a:rPr lang="en-US" altLang="zh-CN" dirty="0">
                <a:latin typeface="Arial" panose="020B0604020202020204" pitchFamily="34" charset="0"/>
              </a:rPr>
              <a:t>Analog readout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</a:rPr>
              <a:t>+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</a:rPr>
              <a:t>Analog output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</a:rPr>
              <a:t>||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</a:rPr>
              <a:t>Amplitude &amp; trigger time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</a:rPr>
              <a:t>for each pixel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B2BA5E7-930B-093F-7AA3-587F458AA9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0" y="1193003"/>
            <a:ext cx="2937793" cy="252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6FEFC66-FEAF-1D5C-6A3B-9660F2F50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6" b="89917" l="6924" r="95618">
                        <a14:foregroundMark x1="6924" y1="47568" x2="6924" y2="47568"/>
                        <a14:foregroundMark x1="92550" y1="46619" x2="92550" y2="46619"/>
                        <a14:foregroundMark x1="95618" y1="50297" x2="95618" y2="502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0591" y="1193003"/>
            <a:ext cx="3410819" cy="2520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9979B51-D97C-BEE7-CAF7-6B54ECDCE809}"/>
              </a:ext>
            </a:extLst>
          </p:cNvPr>
          <p:cNvSpPr txBox="1"/>
          <p:nvPr/>
        </p:nvSpPr>
        <p:spPr>
          <a:xfrm>
            <a:off x="4854000" y="3859153"/>
            <a:ext cx="248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</a:rPr>
              <a:t>GDS-10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</a:rPr>
              <a:t>(in production)</a:t>
            </a:r>
            <a:endParaRPr lang="en-US" altLang="zh-CN" b="1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</a:rPr>
              <a:t>IDEAS, Norway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  <a:t>Waveform sampling</a:t>
            </a:r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21D9613-9815-23EE-4C8D-040877009AD4}"/>
              </a:ext>
            </a:extLst>
          </p:cNvPr>
          <p:cNvSpPr txBox="1"/>
          <p:nvPr/>
        </p:nvSpPr>
        <p:spPr>
          <a:xfrm>
            <a:off x="8264430" y="3859153"/>
            <a:ext cx="313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</a:rPr>
              <a:t>QingTai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</a:rPr>
              <a:t> (under development)</a:t>
            </a:r>
            <a:endParaRPr lang="en-US" altLang="zh-CN" b="1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  <a:t>Microparity, 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ctr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  <a:t>Analog readout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  <a:t>+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  <a:t>Integrated ADC/TDC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  <a:t>||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  <a:t>Fully digital 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7360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EA22F7-F869-95FE-EC02-B6DC57BBB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80CA0B6-4A56-A163-716C-556D23D21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Performance</a:t>
            </a:r>
            <a:endParaRPr lang="zh-CN" altLang="en-US" dirty="0"/>
          </a:p>
        </p:txBody>
      </p:sp>
      <p:pic>
        <p:nvPicPr>
          <p:cNvPr id="287" name="图片 286">
            <a:extLst>
              <a:ext uri="{FF2B5EF4-FFF2-40B4-BE49-F238E27FC236}">
                <a16:creationId xmlns:a16="http://schemas.microsoft.com/office/drawing/2014/main" id="{D58C84DB-A5A8-5B82-12C0-46BF362A1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999" y="1415581"/>
            <a:ext cx="3891069" cy="297777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0737725-0777-035E-DF42-594319497D92}"/>
              </a:ext>
            </a:extLst>
          </p:cNvPr>
          <p:cNvSpPr/>
          <p:nvPr/>
        </p:nvSpPr>
        <p:spPr>
          <a:xfrm>
            <a:off x="5233550" y="4449100"/>
            <a:ext cx="2839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  <a:t>FWHM ~ 0.6% @662 keV 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8D2E356-F1E8-FAFE-AFA3-2D132097CB82}"/>
              </a:ext>
            </a:extLst>
          </p:cNvPr>
          <p:cNvSpPr/>
          <p:nvPr/>
        </p:nvSpPr>
        <p:spPr>
          <a:xfrm>
            <a:off x="840015" y="4924308"/>
            <a:ext cx="28641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  <a:t>Hand-hold Compton camera prototype</a:t>
            </a:r>
          </a:p>
          <a:p>
            <a:pPr algn="ctr"/>
            <a:r>
              <a:rPr lang="en-US" altLang="zh-CN" dirty="0">
                <a:solidFill>
                  <a:schemeClr val="accent3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(Yang et al. 2020)</a:t>
            </a:r>
          </a:p>
        </p:txBody>
      </p:sp>
      <p:pic>
        <p:nvPicPr>
          <p:cNvPr id="290" name="图片 289">
            <a:extLst>
              <a:ext uri="{FF2B5EF4-FFF2-40B4-BE49-F238E27FC236}">
                <a16:creationId xmlns:a16="http://schemas.microsoft.com/office/drawing/2014/main" id="{F3802DD9-E75F-5208-A8DB-19C2A40BD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06" y="1418652"/>
            <a:ext cx="3943364" cy="3350005"/>
          </a:xfrm>
          <a:prstGeom prst="rect">
            <a:avLst/>
          </a:prstGeom>
        </p:spPr>
      </p:pic>
      <p:pic>
        <p:nvPicPr>
          <p:cNvPr id="288" name="图片 287">
            <a:extLst>
              <a:ext uri="{FF2B5EF4-FFF2-40B4-BE49-F238E27FC236}">
                <a16:creationId xmlns:a16="http://schemas.microsoft.com/office/drawing/2014/main" id="{D1E9F99D-C772-0BCE-CAC0-88E2D5CD0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200" y="1217295"/>
            <a:ext cx="3240000" cy="2427743"/>
          </a:xfrm>
          <a:prstGeom prst="rect">
            <a:avLst/>
          </a:prstGeom>
        </p:spPr>
      </p:pic>
      <p:pic>
        <p:nvPicPr>
          <p:cNvPr id="291" name="图片 290">
            <a:extLst>
              <a:ext uri="{FF2B5EF4-FFF2-40B4-BE49-F238E27FC236}">
                <a16:creationId xmlns:a16="http://schemas.microsoft.com/office/drawing/2014/main" id="{2DB53CDF-3AB5-3C49-D5DB-43D28FD66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2200" y="3895102"/>
            <a:ext cx="3240000" cy="2427744"/>
          </a:xfrm>
          <a:prstGeom prst="rect">
            <a:avLst/>
          </a:prstGeom>
        </p:spPr>
      </p:pic>
      <p:sp>
        <p:nvSpPr>
          <p:cNvPr id="292" name="矩形 291">
            <a:extLst>
              <a:ext uri="{FF2B5EF4-FFF2-40B4-BE49-F238E27FC236}">
                <a16:creationId xmlns:a16="http://schemas.microsoft.com/office/drawing/2014/main" id="{D1BB7DB9-ED73-3663-B902-38ABA75508DA}"/>
              </a:ext>
            </a:extLst>
          </p:cNvPr>
          <p:cNvSpPr/>
          <p:nvPr/>
        </p:nvSpPr>
        <p:spPr>
          <a:xfrm>
            <a:off x="4289612" y="5528848"/>
            <a:ext cx="4258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  <a:t>Depth resolution (FWHM) ~0.6 mm  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</a:rPr>
              <a:t>→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7304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C905478-1A82-8DD0-CFC4-8C458876B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6D88A-D868-440A-916E-FF789AA3BB40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8B29524-206C-0876-3007-3A2074A46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Compton telescope proposals based on (entirely) CZT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E2846DC-8D70-ABDB-9AEA-5C93E3109B43}"/>
              </a:ext>
            </a:extLst>
          </p:cNvPr>
          <p:cNvSpPr txBox="1"/>
          <p:nvPr/>
        </p:nvSpPr>
        <p:spPr>
          <a:xfrm>
            <a:off x="2979506" y="1373564"/>
            <a:ext cx="449837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b="1" dirty="0"/>
              <a:t>  TERI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Pixelated CZT (+ Coded Mask)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Pixel pitch 1.72 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1.3% (FWHM) @662 keV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</a:rPr>
              <a:t>Launched to ISS on 2025.04.21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6DE0F70-FF2B-70D6-F44E-F8770CF016F2}"/>
              </a:ext>
            </a:extLst>
          </p:cNvPr>
          <p:cNvSpPr txBox="1"/>
          <p:nvPr/>
        </p:nvSpPr>
        <p:spPr bwMode="auto">
          <a:xfrm>
            <a:off x="570498" y="3819098"/>
            <a:ext cx="2215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TERI</a:t>
            </a:r>
            <a:r>
              <a:rPr kumimoji="1"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(Shy et al. 2024)</a:t>
            </a:r>
            <a:endParaRPr kumimoji="1"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714C230-98D7-1502-8E04-519C008594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54" y="3652976"/>
            <a:ext cx="2863865" cy="260811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8D7A0D3-22C3-FD99-E51D-D8DAE1F76696}"/>
              </a:ext>
            </a:extLst>
          </p:cNvPr>
          <p:cNvSpPr txBox="1"/>
          <p:nvPr/>
        </p:nvSpPr>
        <p:spPr bwMode="auto">
          <a:xfrm>
            <a:off x="4349599" y="6138348"/>
            <a:ext cx="25539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b="1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MeVCube</a:t>
            </a:r>
            <a:r>
              <a:rPr kumimoji="1"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concept design</a:t>
            </a:r>
          </a:p>
          <a:p>
            <a:pPr algn="ctr"/>
            <a:r>
              <a:rPr kumimoji="1"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(Lucchetta et al. 2022)</a:t>
            </a:r>
            <a:endParaRPr kumimoji="1"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FF7F835-6D97-779F-5D3B-5FE0E89FB85B}"/>
              </a:ext>
            </a:extLst>
          </p:cNvPr>
          <p:cNvSpPr txBox="1"/>
          <p:nvPr/>
        </p:nvSpPr>
        <p:spPr>
          <a:xfrm>
            <a:off x="350039" y="4793617"/>
            <a:ext cx="42552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b="1" dirty="0"/>
              <a:t>  </a:t>
            </a:r>
            <a:r>
              <a:rPr lang="en-US" altLang="zh-CN" sz="2400" b="1" dirty="0" err="1"/>
              <a:t>MeVCube</a:t>
            </a:r>
            <a:endParaRPr lang="en-US" altLang="zh-CN" sz="2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Pixelated CZT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Pixel pitch 2.45 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2.8% (FWHM) @662 keV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6U CubeSat concept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5CF9266-6F6D-9C54-E065-74535FDDE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932" y="1470785"/>
            <a:ext cx="3606998" cy="20005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7BCD61C-3CAF-FD0E-8510-3685E47E4A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932" y="4088390"/>
            <a:ext cx="3606998" cy="187051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0B67D4A-C2ED-2371-E0AF-BDF79113D65E}"/>
              </a:ext>
            </a:extLst>
          </p:cNvPr>
          <p:cNvSpPr txBox="1"/>
          <p:nvPr/>
        </p:nvSpPr>
        <p:spPr bwMode="auto">
          <a:xfrm>
            <a:off x="8687408" y="3328993"/>
            <a:ext cx="24160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DTU CubeSat proposal</a:t>
            </a:r>
          </a:p>
          <a:p>
            <a:pPr algn="ctr"/>
            <a:r>
              <a:rPr kumimoji="1"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(Owe et al. 2024)</a:t>
            </a:r>
            <a:endParaRPr kumimoji="1"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A9BF8A3-6311-2F0F-7BB3-FC314648AF48}"/>
              </a:ext>
            </a:extLst>
          </p:cNvPr>
          <p:cNvSpPr txBox="1"/>
          <p:nvPr/>
        </p:nvSpPr>
        <p:spPr bwMode="auto">
          <a:xfrm>
            <a:off x="8676189" y="5859368"/>
            <a:ext cx="24384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HKU CubeSat proposal</a:t>
            </a:r>
          </a:p>
          <a:p>
            <a:pPr algn="ctr"/>
            <a:r>
              <a:rPr kumimoji="1"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</a:t>
            </a:r>
            <a:r>
              <a:rPr lang="en-US" altLang="zh-CN" sz="1600" dirty="0" err="1"/>
              <a:t>Kuijper</a:t>
            </a:r>
            <a:r>
              <a:rPr kumimoji="1"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et al. 2024)</a:t>
            </a:r>
            <a:endParaRPr kumimoji="1"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F512AB0-DD4A-EFCA-36D4-5E3007AF5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60" y="1222589"/>
            <a:ext cx="2602346" cy="261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63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11569</TotalTime>
  <Words>1448</Words>
  <Application>Microsoft Office PowerPoint</Application>
  <PresentationFormat>宽屏</PresentationFormat>
  <Paragraphs>311</Paragraphs>
  <Slides>26</Slides>
  <Notes>9</Notes>
  <HiddenSlides>1</HiddenSlides>
  <MMClips>1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0" baseType="lpstr">
      <vt:lpstr>等线</vt:lpstr>
      <vt:lpstr>黑体</vt:lpstr>
      <vt:lpstr>宋体</vt:lpstr>
      <vt:lpstr>宋体</vt:lpstr>
      <vt:lpstr>微软雅黑</vt:lpstr>
      <vt:lpstr>微软雅黑</vt:lpstr>
      <vt:lpstr>Arial</vt:lpstr>
      <vt:lpstr>Calibri</vt:lpstr>
      <vt:lpstr>Cambria Math</vt:lpstr>
      <vt:lpstr>Goudy Old Style</vt:lpstr>
      <vt:lpstr>Times New Roman</vt:lpstr>
      <vt:lpstr>Wingdings</vt:lpstr>
      <vt:lpstr>Office 主题​​</vt:lpstr>
      <vt:lpstr>Graph</vt:lpstr>
      <vt:lpstr>CZT Detectors for MeV Astronomy</vt:lpstr>
      <vt:lpstr>News about MASS-Cube</vt:lpstr>
      <vt:lpstr>The room temperature semiconductor: CdZnTe</vt:lpstr>
      <vt:lpstr>Readout and event reconstruction</vt:lpstr>
      <vt:lpstr>Readout and event reconstruction</vt:lpstr>
      <vt:lpstr>3D position sensitive pixelated CZT detectors</vt:lpstr>
      <vt:lpstr>Readout ASICs for pixelated CZT</vt:lpstr>
      <vt:lpstr>Performance</vt:lpstr>
      <vt:lpstr>Compton telescope proposals based on (entirely) CZT</vt:lpstr>
      <vt:lpstr>The MASS mission concept</vt:lpstr>
      <vt:lpstr>Expected performance — MASS &amp; single MASS-Cube</vt:lpstr>
      <vt:lpstr>Expected performance — MASS-Cube constellation</vt:lpstr>
      <vt:lpstr>Hardware design of MASS-Cube</vt:lpstr>
      <vt:lpstr>Hardware design of MASS-Cube</vt:lpstr>
      <vt:lpstr>Spectrum performance</vt:lpstr>
      <vt:lpstr>Imaging performance</vt:lpstr>
      <vt:lpstr>Imaging performance</vt:lpstr>
      <vt:lpstr>Radiation damage of CZT — irradiation experiment </vt:lpstr>
      <vt:lpstr>Radiation damage of CZT — results</vt:lpstr>
      <vt:lpstr>Conclusion</vt:lpstr>
      <vt:lpstr>Open questions</vt:lpstr>
      <vt:lpstr>Thanks!</vt:lpstr>
      <vt:lpstr>PowerPoint 演示文稿</vt:lpstr>
      <vt:lpstr>PowerPoint 演示文稿</vt:lpstr>
      <vt:lpstr>PowerPoint 演示文稿</vt:lpstr>
      <vt:lpstr>Simulated ARM</vt:lpstr>
    </vt:vector>
  </TitlesOfParts>
  <Company>清华大学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郑煦韬</dc:creator>
  <cp:lastModifiedBy>millin</cp:lastModifiedBy>
  <cp:revision>2538</cp:revision>
  <dcterms:created xsi:type="dcterms:W3CDTF">2018-04-24T02:30:19Z</dcterms:created>
  <dcterms:modified xsi:type="dcterms:W3CDTF">2025-09-17T00:57:16Z</dcterms:modified>
</cp:coreProperties>
</file>