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8" r:id="rId3"/>
    <p:sldId id="262" r:id="rId4"/>
    <p:sldId id="266" r:id="rId6"/>
    <p:sldId id="256" r:id="rId7"/>
    <p:sldId id="257" r:id="rId8"/>
    <p:sldId id="258" r:id="rId9"/>
    <p:sldId id="259" r:id="rId10"/>
    <p:sldId id="260" r:id="rId11"/>
    <p:sldId id="261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97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Challenge:  light but rigid</a:t>
            </a:r>
            <a:r>
              <a:rPr lang="zh-CN" altLang="en-US" dirty="0"/>
              <a:t> </a:t>
            </a:r>
            <a:r>
              <a:rPr lang="en-US" altLang="zh-CN" dirty="0"/>
              <a:t>supporting structure,  double sided connection of DSSD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CAD321-782E-4043-86D6-EB22DB0DD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D321-782E-4043-86D6-EB22DB0DD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D321-782E-4043-86D6-EB22DB0DD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D321-782E-4043-86D6-EB22DB0DD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AD321-782E-4043-86D6-EB22DB0DD57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  <a:sym typeface="+mn-ea"/>
              </a:rPr>
              <a:t>Gamma-ray Converter </a:t>
            </a:r>
            <a:r>
              <a:rPr lang="en-US" altLang="zh-CN" b="1" i="1" dirty="0" err="1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  <a:sym typeface="+mn-ea"/>
              </a:rPr>
              <a:t>tracKer </a:t>
            </a:r>
            <a:r>
              <a:rPr lang="en-US" altLang="zh-CN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  <a:sym typeface="+mn-ea"/>
              </a:rPr>
              <a:t>on MeVGRO 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82365"/>
            <a:ext cx="9144000" cy="1575435"/>
          </a:xfrm>
        </p:spPr>
        <p:txBody>
          <a:bodyPr>
            <a:normAutofit lnSpcReduction="10000"/>
          </a:bodyPr>
          <a:p>
            <a:r>
              <a:rPr lang="en-US" altLang="zh-CN" sz="4000"/>
              <a:t>Gong Ke</a:t>
            </a:r>
            <a:endParaRPr lang="en-US" altLang="zh-CN" sz="4000"/>
          </a:p>
          <a:p>
            <a:endParaRPr lang="en-US" altLang="zh-CN"/>
          </a:p>
          <a:p>
            <a:r>
              <a:rPr lang="en-US" altLang="zh-CN"/>
              <a:t>IHEP&amp; PMO team 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5745"/>
            <a:ext cx="10515600" cy="852170"/>
          </a:xfrm>
        </p:spPr>
        <p:txBody>
          <a:bodyPr>
            <a:normAutofit/>
          </a:bodyPr>
          <a:p>
            <a:pPr algn="l">
              <a:buClrTx/>
              <a:buSzTx/>
              <a:buFontTx/>
            </a:pPr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Collaboration with PMO</a:t>
            </a:r>
            <a:endParaRPr lang="en-US" altLang="zh-CN" sz="3200" b="1" i="1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875" y="875665"/>
            <a:ext cx="10515600" cy="4351338"/>
          </a:xfrm>
        </p:spPr>
        <p:txBody>
          <a:bodyPr/>
          <a:p>
            <a:r>
              <a:rPr lang="en-US" altLang="zh-CN" b="1" i="1" dirty="0">
                <a:ea typeface="微软雅黑" panose="020B0503020204020204" pitchFamily="34" charset="-122"/>
                <a:cs typeface="+mn-lt"/>
              </a:rPr>
              <a:t>Assembly of DSSD arrays</a:t>
            </a:r>
            <a:endParaRPr lang="en-US" altLang="zh-CN" b="1" i="1" dirty="0">
              <a:ea typeface="微软雅黑" panose="020B0503020204020204" pitchFamily="34" charset="-122"/>
              <a:cs typeface="+mn-lt"/>
            </a:endParaRPr>
          </a:p>
          <a:p>
            <a:pPr marL="0" indent="0">
              <a:buNone/>
            </a:pPr>
            <a:r>
              <a:rPr lang="en-US" altLang="zh-CN" i="1" dirty="0">
                <a:ea typeface="微软雅黑" panose="020B0503020204020204" pitchFamily="34" charset="-122"/>
                <a:cs typeface="+mn-lt"/>
              </a:rPr>
              <a:t>       long term collaboration from DAMPE to HERD mission.</a:t>
            </a:r>
            <a:endParaRPr lang="en-US" altLang="zh-CN" i="1" dirty="0">
              <a:ea typeface="微软雅黑" panose="020B0503020204020204" pitchFamily="34" charset="-122"/>
              <a:cs typeface="+mn-lt"/>
            </a:endParaRPr>
          </a:p>
          <a:p>
            <a:pPr marL="0" indent="0">
              <a:buNone/>
            </a:pPr>
            <a:endParaRPr lang="en-US" altLang="zh-CN" i="1" dirty="0">
              <a:ea typeface="微软雅黑" panose="020B0503020204020204" pitchFamily="34" charset="-122"/>
              <a:cs typeface="+mn-lt"/>
            </a:endParaRPr>
          </a:p>
          <a:p>
            <a:pPr marL="0" indent="0">
              <a:buNone/>
            </a:pPr>
            <a:endParaRPr lang="en-US" altLang="zh-CN" i="1" dirty="0">
              <a:ea typeface="微软雅黑" panose="020B0503020204020204" pitchFamily="34" charset="-122"/>
              <a:cs typeface="+mn-lt"/>
            </a:endParaRPr>
          </a:p>
          <a:p>
            <a:pPr marL="0" indent="0">
              <a:buNone/>
            </a:pPr>
            <a:endParaRPr lang="en-US" altLang="zh-CN" i="1" dirty="0">
              <a:ea typeface="微软雅黑" panose="020B0503020204020204" pitchFamily="34" charset="-122"/>
              <a:cs typeface="+mn-lt"/>
            </a:endParaRPr>
          </a:p>
          <a:p>
            <a:r>
              <a:rPr lang="en-US" altLang="zh-CN" b="1" i="1" dirty="0">
                <a:ea typeface="微软雅黑" panose="020B0503020204020204" pitchFamily="34" charset="-122"/>
                <a:cs typeface="+mn-lt"/>
                <a:sym typeface="+mn-ea"/>
              </a:rPr>
              <a:t>Develop the GCK prototype </a:t>
            </a:r>
            <a:r>
              <a:rPr lang="en-US" altLang="zh-CN" b="1" i="1" dirty="0">
                <a:ea typeface="微软雅黑" panose="020B0503020204020204" pitchFamily="34" charset="-122"/>
                <a:cs typeface="+mn-lt"/>
                <a:sym typeface="+mn-ea"/>
              </a:rPr>
              <a:t>V2.0 with HPK DSSD</a:t>
            </a:r>
            <a:endParaRPr lang="en-US" altLang="zh-CN" b="1" i="1" dirty="0">
              <a:ea typeface="微软雅黑" panose="020B0503020204020204" pitchFamily="34" charset="-122"/>
              <a:cs typeface="+mn-lt"/>
            </a:endParaRPr>
          </a:p>
          <a:p>
            <a:pPr marL="0" indent="0">
              <a:buNone/>
            </a:pPr>
            <a:r>
              <a:rPr lang="en-US" altLang="zh-CN" i="1" dirty="0">
                <a:ea typeface="微软雅黑" panose="020B0503020204020204" pitchFamily="34" charset="-122"/>
                <a:cs typeface="+mn-lt"/>
                <a:sym typeface="+mn-ea"/>
              </a:rPr>
              <a:t>      Co-fund to customize the HPK chips.</a:t>
            </a:r>
            <a:endParaRPr lang="en-US" altLang="zh-CN" b="1" i="1">
              <a:cs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5790" y="3842385"/>
            <a:ext cx="3246120" cy="263588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355725" y="1954530"/>
            <a:ext cx="5770245" cy="1391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183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0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Ga</a:t>
            </a:r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mma-ray Converter </a:t>
            </a:r>
            <a:r>
              <a:rPr lang="en-US" altLang="zh-CN" sz="3200" b="1" i="1" dirty="0" err="1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tracKer </a:t>
            </a:r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on MeVGRO </a:t>
            </a:r>
            <a:endParaRPr lang="zh-CN" altLang="en-US" sz="3200" b="1" i="1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080" y="1142683"/>
            <a:ext cx="10515600" cy="4825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 i="1" dirty="0">
                <a:solidFill>
                  <a:srgbClr val="FF0000"/>
                </a:solidFill>
              </a:rPr>
              <a:t>GCK consists of multi-layers of double-sided Silicon strip detectors</a:t>
            </a:r>
            <a:endParaRPr lang="en-US" altLang="zh-CN" sz="2400" b="1" i="1" dirty="0">
              <a:solidFill>
                <a:srgbClr val="FF0000"/>
              </a:solidFill>
            </a:endParaRPr>
          </a:p>
          <a:p>
            <a:r>
              <a:rPr lang="en-US" altLang="zh-CN" sz="2000" i="1" dirty="0"/>
              <a:t>Converter for Compton scattering and pair production</a:t>
            </a:r>
            <a:endParaRPr lang="en-US" altLang="zh-CN" sz="2000" i="1" dirty="0"/>
          </a:p>
          <a:p>
            <a:pPr marL="0" indent="0">
              <a:buNone/>
            </a:pPr>
            <a:r>
              <a:rPr lang="en-US" altLang="zh-CN" sz="2000" i="1" dirty="0"/>
              <a:t>     </a:t>
            </a:r>
            <a:r>
              <a:rPr lang="en-US" altLang="zh-CN" sz="2000" i="1" dirty="0">
                <a:solidFill>
                  <a:srgbClr val="0000FF"/>
                </a:solidFill>
              </a:rPr>
              <a:t>no passive material!</a:t>
            </a:r>
            <a:endParaRPr lang="en-US" altLang="zh-CN" sz="2000" i="1" dirty="0">
              <a:solidFill>
                <a:srgbClr val="0000FF"/>
              </a:solidFill>
            </a:endParaRPr>
          </a:p>
          <a:p>
            <a:r>
              <a:rPr lang="en-US" altLang="zh-CN" sz="2000" i="1" dirty="0"/>
              <a:t>Particle Tracking </a:t>
            </a:r>
            <a:endParaRPr lang="en-US" altLang="zh-CN" sz="2000" i="1" dirty="0"/>
          </a:p>
          <a:p>
            <a:pPr marL="0" indent="0">
              <a:buNone/>
            </a:pPr>
            <a:endParaRPr lang="zh-CN" altLang="en-US" sz="2400" i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E174B-A02B-454F-B641-3AECF4C3CA68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09320" y="2881357"/>
          <a:ext cx="4901381" cy="2962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6436"/>
                <a:gridCol w="2534945"/>
              </a:tblGrid>
              <a:tr h="49381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altLang="zh-CN" sz="1600" b="1" kern="100" dirty="0">
                          <a:effectLst/>
                        </a:rPr>
                        <a:t>Parameters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altLang="zh-CN" sz="1600" b="1" kern="100" dirty="0">
                          <a:effectLst/>
                        </a:rPr>
                        <a:t>value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381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altLang="zh-CN" sz="1600" b="1" kern="100" dirty="0">
                          <a:effectLst/>
                        </a:rPr>
                        <a:t>Energy range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sz="1600" b="1" kern="100" dirty="0">
                          <a:effectLst/>
                        </a:rPr>
                        <a:t>25keV~1MeV (47fC)</a:t>
                      </a:r>
                      <a:endParaRPr lang="zh-CN" altLang="en-US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381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altLang="zh-CN" sz="1600" b="1" kern="100" dirty="0">
                          <a:effectLst/>
                        </a:rPr>
                        <a:t>Position resolution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sz="1600" b="1" kern="100" dirty="0">
                          <a:effectLst/>
                        </a:rPr>
                        <a:t>X,Y</a:t>
                      </a:r>
                      <a:r>
                        <a:rPr lang="zh-CN" sz="1600" b="1" kern="100" dirty="0">
                          <a:effectLst/>
                        </a:rPr>
                        <a:t>≤</a:t>
                      </a:r>
                      <a:r>
                        <a:rPr lang="en-US" altLang="zh-CN" sz="1600" b="1" kern="100" dirty="0">
                          <a:effectLst/>
                        </a:rPr>
                        <a:t>500u</a:t>
                      </a:r>
                      <a:r>
                        <a:rPr lang="en-US" sz="1600" b="1" kern="100" dirty="0">
                          <a:effectLst/>
                        </a:rPr>
                        <a:t>m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381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altLang="zh-CN" sz="1600" b="1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Silicon Thickness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altLang="zh-CN" sz="1600" b="1" kern="100" dirty="0"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Times New Roman" panose="02020603050405020304" pitchFamily="18" charset="0"/>
                        </a:rPr>
                        <a:t>500um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381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altLang="zh-CN" sz="1600" b="1" kern="100" dirty="0">
                          <a:effectLst/>
                        </a:rPr>
                        <a:t>Layers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sz="1600" b="1" kern="100" dirty="0">
                          <a:effectLst/>
                        </a:rPr>
                        <a:t>50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3811"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altLang="zh-CN" sz="1600" b="1" kern="100" dirty="0">
                          <a:effectLst/>
                        </a:rPr>
                        <a:t>Area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ts val="2800"/>
                        </a:lnSpc>
                      </a:pPr>
                      <a:r>
                        <a:rPr lang="en-US" sz="1600" b="1" kern="100" dirty="0">
                          <a:effectLst/>
                        </a:rPr>
                        <a:t>80cm*80cm/tower</a:t>
                      </a:r>
                      <a:endParaRPr lang="zh-CN" sz="1600" b="1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6196965" y="3749302"/>
            <a:ext cx="2829765" cy="2095444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9005" y="1941830"/>
            <a:ext cx="3017520" cy="195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909320" y="6054137"/>
            <a:ext cx="9071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thickness=30mm, Radiation length=0.32, Compton scattering cross-section~43%@1MeV</a:t>
            </a:r>
            <a:endParaRPr lang="zh-CN" altLang="en-US" dirty="0"/>
          </a:p>
        </p:txBody>
      </p:sp>
      <p:pic>
        <p:nvPicPr>
          <p:cNvPr id="44" name="图片 44"/>
          <p:cNvPicPr>
            <a:picLocks noChangeAspect="1" noChangeArrowheads="1"/>
          </p:cNvPicPr>
          <p:nvPr/>
        </p:nvPicPr>
        <p:blipFill>
          <a:blip r:embed="rId3" cstate="print"/>
          <a:srcRect l="8217" t="2133" r="7097" b="6400"/>
          <a:stretch>
            <a:fillRect/>
          </a:stretch>
        </p:blipFill>
        <p:spPr>
          <a:xfrm>
            <a:off x="9412605" y="3896995"/>
            <a:ext cx="2436495" cy="1883410"/>
          </a:xfrm>
          <a:prstGeom prst="rect">
            <a:avLst/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  <a:effectLst/>
        </p:spPr>
      </p:pic>
      <p:pic>
        <p:nvPicPr>
          <p:cNvPr id="40" name="图片 14"/>
          <p:cNvPicPr>
            <a:picLocks noChangeAspect="1" noChangeArrowheads="1"/>
          </p:cNvPicPr>
          <p:nvPr/>
        </p:nvPicPr>
        <p:blipFill>
          <a:blip r:embed="rId4"/>
          <a:srcRect l="8112"/>
          <a:stretch>
            <a:fillRect/>
          </a:stretch>
        </p:blipFill>
        <p:spPr>
          <a:xfrm>
            <a:off x="9096375" y="2096135"/>
            <a:ext cx="2752725" cy="143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72160" y="1192530"/>
          <a:ext cx="5486400" cy="3886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10740"/>
                <a:gridCol w="3375660"/>
              </a:tblGrid>
              <a:tr h="388620"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Channels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32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</a:tr>
              <a:tr h="388620"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Input Charrge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±95 fC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</a:tr>
              <a:tr h="388620"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Shaping time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2 μs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</a:tr>
              <a:tr h="388620"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Noise</a:t>
                      </a:r>
                      <a:r>
                        <a:rPr lang="zh-CN" altLang="en-US" sz="1600"/>
                        <a:t> </a:t>
                      </a:r>
                      <a:r>
                        <a:rPr lang="en-US" altLang="zh-CN" sz="1600"/>
                        <a:t>(ENC)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179e- (0pF)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</a:tr>
              <a:tr h="388620"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Trigger threshold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tunable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</a:tr>
              <a:tr h="388620"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Trigger out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32 Or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</a:tr>
              <a:tr h="388620"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Signal output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serial digital signal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</a:tr>
              <a:tr h="388620"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DAC cal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600"/>
                        <a:t>gain calibration</a:t>
                      </a:r>
                      <a:endParaRPr lang="en-US" sz="1600"/>
                    </a:p>
                  </a:txBody>
                  <a:tcPr marL="68580" marR="68580" marT="0" marB="0" anchor="b" anchorCtr="0"/>
                </a:tc>
              </a:tr>
              <a:tr h="777240"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Power consumpton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0.38mW /ch (wo ADC)</a:t>
                      </a:r>
                      <a:endParaRPr lang="en-US" altLang="zh-CN" sz="1600"/>
                    </a:p>
                    <a:p>
                      <a:pPr indent="0" algn="ctr" fontAlgn="auto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/>
                        <a:t>or 0.58mW/ch(ADC)</a:t>
                      </a:r>
                      <a:endParaRPr lang="en-US" altLang="zh-CN" sz="1600"/>
                    </a:p>
                  </a:txBody>
                  <a:tcPr marL="68580" marR="68580" marT="0" marB="0" anchor="b" anchorCtr="0"/>
                </a:tc>
              </a:tr>
            </a:tbl>
          </a:graphicData>
        </a:graphic>
      </p:graphicFrame>
      <p:pic>
        <p:nvPicPr>
          <p:cNvPr id="59" name="图片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79615" y="0"/>
            <a:ext cx="4410710" cy="326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对象 -2147482623"/>
          <p:cNvGraphicFramePr>
            <a:graphicFrameLocks noChangeAspect="1"/>
          </p:cNvGraphicFramePr>
          <p:nvPr/>
        </p:nvGraphicFramePr>
        <p:xfrm>
          <a:off x="7299325" y="3345180"/>
          <a:ext cx="3971290" cy="322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2146300" imgH="2004060" progId="Visio.Drawing.11">
                  <p:embed/>
                </p:oleObj>
              </mc:Choice>
              <mc:Fallback>
                <p:oleObj name="" r:id="rId3" imgW="2146300" imgH="2004060" progId="Visio.Drawing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9325" y="3345180"/>
                        <a:ext cx="3971290" cy="32251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83235" y="5690235"/>
            <a:ext cx="6129655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/>
              <a:t>Total power consumption for VATA460 in GCK:  178W</a:t>
            </a:r>
            <a:endParaRPr lang="en-US" altLang="zh-CN" sz="2000" b="1"/>
          </a:p>
        </p:txBody>
      </p:sp>
      <p:sp>
        <p:nvSpPr>
          <p:cNvPr id="6" name="文本框 5"/>
          <p:cNvSpPr txBox="1"/>
          <p:nvPr/>
        </p:nvSpPr>
        <p:spPr>
          <a:xfrm>
            <a:off x="2123440" y="243205"/>
            <a:ext cx="2660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/>
              <a:t>VATA460</a:t>
            </a:r>
            <a:endParaRPr lang="en-US" altLang="zh-CN" sz="3600" b="1"/>
          </a:p>
        </p:txBody>
      </p:sp>
      <p:sp>
        <p:nvSpPr>
          <p:cNvPr id="7" name="文本框 6"/>
          <p:cNvSpPr txBox="1"/>
          <p:nvPr/>
        </p:nvSpPr>
        <p:spPr>
          <a:xfrm>
            <a:off x="8011795" y="6489700"/>
            <a:ext cx="2440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Daisy chain readout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64176" y="132080"/>
            <a:ext cx="10515600" cy="888683"/>
          </a:xfrm>
        </p:spPr>
        <p:txBody>
          <a:bodyPr>
            <a:normAutofit/>
          </a:bodyPr>
          <a:lstStyle/>
          <a:p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GCK prototype development</a:t>
            </a:r>
            <a:endParaRPr lang="en-US" altLang="zh-CN" sz="3200" b="1" i="1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5ED944-EA69-4D42-A565-DF758DFC0013}" type="slidenum">
              <a:rPr lang="zh-CN" altLang="en-US" smtClean="0"/>
            </a:fld>
            <a:endParaRPr lang="zh-CN" altLang="en-US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586155" y="1020764"/>
            <a:ext cx="10417818" cy="31345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b="1" i="1" dirty="0">
                <a:ea typeface="微软雅黑" panose="020B0503020204020204" pitchFamily="34" charset="-122"/>
                <a:cs typeface="+mn-lt"/>
              </a:rPr>
              <a:t>DSSD sensors</a:t>
            </a:r>
            <a:endParaRPr lang="en-US" altLang="zh-CN" b="1" i="1" dirty="0">
              <a:ea typeface="微软雅黑" panose="020B0503020204020204" pitchFamily="34" charset="-122"/>
              <a:cs typeface="+mn-lt"/>
            </a:endParaRPr>
          </a:p>
          <a:p>
            <a:pPr>
              <a:buFontTx/>
              <a:buChar char="-"/>
            </a:pP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two types, customized from </a:t>
            </a:r>
            <a:r>
              <a:rPr lang="en-US" altLang="zh-CN" sz="2400" b="1" i="1" dirty="0">
                <a:solidFill>
                  <a:srgbClr val="C00000"/>
                </a:solidFill>
                <a:ea typeface="微软雅黑" panose="020B0503020204020204" pitchFamily="34" charset="-122"/>
                <a:cs typeface="+mn-lt"/>
              </a:rPr>
              <a:t>Micron</a:t>
            </a: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 and </a:t>
            </a:r>
            <a:r>
              <a:rPr lang="en-US" altLang="zh-CN" sz="2400" b="1" i="1" dirty="0">
                <a:solidFill>
                  <a:srgbClr val="C00000"/>
                </a:solidFill>
                <a:ea typeface="微软雅黑" panose="020B0503020204020204" pitchFamily="34" charset="-122"/>
                <a:cs typeface="+mn-lt"/>
              </a:rPr>
              <a:t>Hamamatsu</a:t>
            </a:r>
            <a:endParaRPr lang="en-US" altLang="zh-CN" sz="2400" b="1" i="1" dirty="0">
              <a:solidFill>
                <a:srgbClr val="C00000"/>
              </a:solidFill>
              <a:ea typeface="微软雅黑" panose="020B0503020204020204" pitchFamily="34" charset="-122"/>
              <a:cs typeface="+mn-lt"/>
            </a:endParaRPr>
          </a:p>
        </p:txBody>
      </p:sp>
      <p:pic>
        <p:nvPicPr>
          <p:cNvPr id="15" name="图片 1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2"/>
          <a:stretch>
            <a:fillRect/>
          </a:stretch>
        </p:blipFill>
        <p:spPr>
          <a:xfrm>
            <a:off x="718185" y="2798445"/>
            <a:ext cx="2536825" cy="21666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表格 15"/>
          <p:cNvGraphicFramePr/>
          <p:nvPr>
            <p:custDataLst>
              <p:tags r:id="rId2"/>
            </p:custDataLst>
          </p:nvPr>
        </p:nvGraphicFramePr>
        <p:xfrm>
          <a:off x="6159645" y="2041639"/>
          <a:ext cx="5554980" cy="4490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93398"/>
                <a:gridCol w="1423554"/>
                <a:gridCol w="1537855"/>
              </a:tblGrid>
              <a:tr h="264160">
                <a:tc>
                  <a:txBody>
                    <a:bodyPr/>
                    <a:lstStyle/>
                    <a:p>
                      <a:pPr algn="l" fontAlgn="b"/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dirty="0">
                          <a:cs typeface="+mn-lt"/>
                        </a:rPr>
                        <a:t>Micron</a:t>
                      </a:r>
                      <a:endParaRPr lang="en-US" altLang="zh-CN" sz="1400" b="1" dirty="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dirty="0">
                          <a:cs typeface="+mn-lt"/>
                        </a:rPr>
                        <a:t>Hamamatsu</a:t>
                      </a:r>
                      <a:endParaRPr lang="en-US" altLang="zh-CN" sz="1400" b="1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dirty="0">
                          <a:cs typeface="+mn-lt"/>
                        </a:rPr>
                        <a:t>Readout coupling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solidFill>
                            <a:srgbClr val="0000FF"/>
                          </a:solidFill>
                          <a:cs typeface="+mn-lt"/>
                        </a:rPr>
                        <a:t>AC </a:t>
                      </a:r>
                      <a:endParaRPr lang="en-US" altLang="zh-CN" sz="1400" dirty="0">
                        <a:solidFill>
                          <a:srgbClr val="0000FF"/>
                        </a:solidFill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solidFill>
                            <a:srgbClr val="0000FF"/>
                          </a:solidFill>
                          <a:cs typeface="+mn-lt"/>
                        </a:rPr>
                        <a:t>AC</a:t>
                      </a:r>
                      <a:endParaRPr lang="en-US" altLang="zh-CN" sz="1400" dirty="0">
                        <a:solidFill>
                          <a:srgbClr val="0000FF"/>
                        </a:solidFill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dirty="0">
                          <a:cs typeface="+mn-lt"/>
                        </a:rPr>
                        <a:t>Readout side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>
                          <a:cs typeface="+mn-lt"/>
                        </a:rPr>
                        <a:t>Double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Double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dirty="0">
                          <a:cs typeface="+mn-lt"/>
                        </a:rPr>
                        <a:t>Chip size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cs typeface="+mn-lt"/>
                        </a:rPr>
                        <a:t>67mm x 67mm</a:t>
                      </a:r>
                      <a:endParaRPr lang="en-US" altLang="zh-CN" sz="1400" b="1" dirty="0">
                        <a:solidFill>
                          <a:srgbClr val="0000FF"/>
                        </a:solidFill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cs typeface="+mn-lt"/>
                        </a:rPr>
                        <a:t>98mm x 98mm</a:t>
                      </a:r>
                      <a:endParaRPr lang="en-US" altLang="zh-CN" sz="1400" b="1" dirty="0">
                        <a:solidFill>
                          <a:srgbClr val="0000FF"/>
                        </a:solidFill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>
                          <a:cs typeface="+mn-lt"/>
                        </a:rPr>
                        <a:t>Active Area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cs typeface="+mn-lt"/>
                        </a:rPr>
                        <a:t>64mm x 64mm</a:t>
                      </a:r>
                      <a:endParaRPr lang="en-US" altLang="zh-CN" sz="1400" b="1" dirty="0">
                        <a:solidFill>
                          <a:srgbClr val="0000FF"/>
                        </a:solidFill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cs typeface="+mn-lt"/>
                        </a:rPr>
                        <a:t>95mm x 95mm</a:t>
                      </a:r>
                      <a:endParaRPr lang="en-US" altLang="zh-CN" sz="1400" b="1" dirty="0">
                        <a:solidFill>
                          <a:srgbClr val="0000FF"/>
                        </a:solidFill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>
                          <a:cs typeface="+mn-lt"/>
                        </a:rPr>
                        <a:t>Thickness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>
                          <a:cs typeface="+mn-lt"/>
                        </a:rPr>
                        <a:t>500um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500um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>
                          <a:cs typeface="+mn-lt"/>
                        </a:rPr>
                        <a:t>Number of Strips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128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384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>
                          <a:cs typeface="+mn-lt"/>
                        </a:rPr>
                        <a:t>Number of Readout Strips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>
                          <a:cs typeface="+mn-lt"/>
                        </a:rPr>
                        <a:t>128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192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1">
                          <a:cs typeface="+mn-lt"/>
                        </a:rPr>
                        <a:t>Strip Pitch</a:t>
                      </a:r>
                      <a:endParaRPr lang="en-US" altLang="zh-CN" sz="1400" b="1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cs typeface="+mn-lt"/>
                        </a:rPr>
                        <a:t>498um</a:t>
                      </a:r>
                      <a:endParaRPr lang="en-US" altLang="zh-CN" sz="1400" b="1" dirty="0">
                        <a:solidFill>
                          <a:srgbClr val="0000FF"/>
                        </a:solidFill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cs typeface="+mn-lt"/>
                        </a:rPr>
                        <a:t>247um</a:t>
                      </a:r>
                      <a:endParaRPr lang="en-US" altLang="zh-CN" sz="1400" b="1" dirty="0">
                        <a:solidFill>
                          <a:srgbClr val="0000FF"/>
                        </a:solidFill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p>
                      <a:pPr algn="l" fontAlgn="b">
                        <a:buNone/>
                      </a:pPr>
                      <a:r>
                        <a:rPr lang="en-US" altLang="zh-CN" sz="1400" b="1">
                          <a:cs typeface="+mn-lt"/>
                        </a:rPr>
                        <a:t>Readout Pitch</a:t>
                      </a:r>
                      <a:endParaRPr lang="en-US" altLang="zh-CN" sz="1400" b="1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p>
                      <a:pPr algn="ctr" fontAlgn="b">
                        <a:buNone/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cs typeface="+mn-lt"/>
                        </a:rPr>
                        <a:t>498um</a:t>
                      </a:r>
                      <a:endParaRPr lang="en-US" altLang="zh-CN" sz="1400" b="1" dirty="0">
                        <a:solidFill>
                          <a:srgbClr val="0000FF"/>
                        </a:solidFill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p>
                      <a:pPr algn="ctr" fontAlgn="b">
                        <a:buNone/>
                      </a:pPr>
                      <a:r>
                        <a:rPr lang="en-US" altLang="zh-CN" sz="1400" b="1" dirty="0">
                          <a:solidFill>
                            <a:srgbClr val="0000FF"/>
                          </a:solidFill>
                          <a:cs typeface="+mn-lt"/>
                        </a:rPr>
                        <a:t>494 um</a:t>
                      </a:r>
                      <a:endParaRPr lang="en-US" altLang="zh-CN" sz="1400" b="1" dirty="0">
                        <a:solidFill>
                          <a:srgbClr val="0000FF"/>
                        </a:solidFill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b="0" dirty="0">
                          <a:cs typeface="+mn-lt"/>
                        </a:rPr>
                        <a:t>Strip Width</a:t>
                      </a:r>
                      <a:endParaRPr lang="en-US" altLang="zh-CN" sz="1400" b="0" dirty="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>
                          <a:cs typeface="+mn-lt"/>
                        </a:rPr>
                        <a:t>298um</a:t>
                      </a:r>
                      <a:endParaRPr lang="en-US" altLang="zh-CN" sz="1400" b="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0" dirty="0">
                          <a:cs typeface="+mn-lt"/>
                        </a:rPr>
                        <a:t>107um</a:t>
                      </a:r>
                      <a:endParaRPr lang="en-US" altLang="zh-CN" sz="1400" b="0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dirty="0">
                          <a:cs typeface="+mn-lt"/>
                        </a:rPr>
                        <a:t>Full depletion voltage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>
                          <a:cs typeface="+mn-lt"/>
                        </a:rPr>
                        <a:t>~100V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&lt;100V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>
                          <a:cs typeface="+mn-lt"/>
                        </a:rPr>
                        <a:t>Leakage current at full depletion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>
                          <a:cs typeface="+mn-lt"/>
                        </a:rPr>
                        <a:t>&lt;2000nA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&lt;1000nA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>
                          <a:cs typeface="+mn-lt"/>
                        </a:rPr>
                        <a:t>Breakdown Voltage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>
                          <a:cs typeface="+mn-lt"/>
                        </a:rPr>
                        <a:t>300V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300V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>
                          <a:cs typeface="+mn-lt"/>
                        </a:rPr>
                        <a:t>Max. count of bad channels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>
                          <a:cs typeface="+mn-lt"/>
                        </a:rPr>
                        <a:t>&lt;=8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&lt;=8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dirty="0">
                          <a:cs typeface="+mn-lt"/>
                        </a:rPr>
                        <a:t>Bias resistance (AC type)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>
                          <a:cs typeface="+mn-lt"/>
                        </a:rPr>
                        <a:t>40M-ohms</a:t>
                      </a:r>
                      <a:endParaRPr lang="en-US" altLang="zh-CN" sz="140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40M-ohms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400" dirty="0">
                          <a:cs typeface="+mn-lt"/>
                        </a:rPr>
                        <a:t>Coupling capacitance (AC type)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300pF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dirty="0">
                          <a:cs typeface="+mn-lt"/>
                        </a:rPr>
                        <a:t>1200pF</a:t>
                      </a:r>
                      <a:endParaRPr lang="en-US" altLang="zh-CN" sz="1400" dirty="0">
                        <a:cs typeface="+mn-lt"/>
                      </a:endParaRPr>
                    </a:p>
                  </a:txBody>
                  <a:tcPr marL="9842" marR="9842" marT="984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1"/>
          <a:stretch>
            <a:fillRect/>
          </a:stretch>
        </p:blipFill>
        <p:spPr>
          <a:xfrm>
            <a:off x="3386926" y="2798560"/>
            <a:ext cx="2244947" cy="21664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16455" y="4965180"/>
            <a:ext cx="1007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altLang="zh-CN" b="1" dirty="0">
                <a:ea typeface="微软雅黑" panose="020B0503020204020204" pitchFamily="34" charset="-122"/>
                <a:cs typeface="+mn-lt"/>
              </a:rPr>
              <a:t>Micron</a:t>
            </a:r>
            <a:endParaRPr lang="en-US" altLang="zh-CN" b="1" dirty="0"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77728" y="4964971"/>
            <a:ext cx="158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altLang="zh-CN" b="1" dirty="0">
                <a:ea typeface="微软雅黑" panose="020B0503020204020204" pitchFamily="34" charset="-122"/>
                <a:cs typeface="+mn-lt"/>
              </a:rPr>
              <a:t>Hamamatsu</a:t>
            </a:r>
            <a:endParaRPr lang="en-US" altLang="zh-CN" b="1" dirty="0">
              <a:ea typeface="微软雅黑" panose="020B0503020204020204" pitchFamily="34" charset="-122"/>
              <a:cs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64176" y="132080"/>
            <a:ext cx="10515600" cy="888683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GCK prototype V1.0</a:t>
            </a:r>
            <a:endParaRPr lang="en-US" altLang="zh-CN" sz="3200" b="1" i="1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5ED944-EA69-4D42-A565-DF758DFC0013}" type="slidenum">
              <a:rPr lang="zh-CN" altLang="en-US" smtClean="0"/>
            </a:fld>
            <a:endParaRPr lang="zh-CN" altLang="en-US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586155" y="1020764"/>
            <a:ext cx="10417818" cy="31345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b="1" i="1" dirty="0">
                <a:ea typeface="微软雅黑" panose="020B0503020204020204" pitchFamily="34" charset="-122"/>
                <a:cs typeface="+mn-lt"/>
              </a:rPr>
              <a:t>Tracker Front-end Electronics(TFE)</a:t>
            </a:r>
            <a:endParaRPr lang="en-US" altLang="zh-CN" b="1" i="1" dirty="0">
              <a:ea typeface="微软雅黑" panose="020B0503020204020204" pitchFamily="34" charset="-122"/>
              <a:cs typeface="+mn-lt"/>
            </a:endParaRPr>
          </a:p>
          <a:p>
            <a:pPr>
              <a:buFontTx/>
              <a:buChar char="-"/>
            </a:pP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ASIC chip: </a:t>
            </a:r>
            <a:r>
              <a:rPr lang="en-US" altLang="zh-CN" sz="2400" b="1" i="1" dirty="0">
                <a:solidFill>
                  <a:srgbClr val="C00000"/>
                </a:solidFill>
                <a:ea typeface="微软雅黑" panose="020B0503020204020204" pitchFamily="34" charset="-122"/>
                <a:cs typeface="+mn-lt"/>
              </a:rPr>
              <a:t>VATA450.3 </a:t>
            </a: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(</a:t>
            </a:r>
            <a:r>
              <a:rPr lang="zh-CN" altLang="en-US" sz="2400" i="1" dirty="0">
                <a:ea typeface="微软雅黑" panose="020B0503020204020204" pitchFamily="34" charset="-122"/>
                <a:cs typeface="+mn-lt"/>
              </a:rPr>
              <a:t>±</a:t>
            </a: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40fC)  </a:t>
            </a:r>
            <a:endParaRPr lang="en-US" altLang="zh-CN" sz="2400" i="1" dirty="0">
              <a:ea typeface="微软雅黑" panose="020B0503020204020204" pitchFamily="34" charset="-122"/>
              <a:cs typeface="+mn-lt"/>
            </a:endParaRPr>
          </a:p>
        </p:txBody>
      </p:sp>
      <p:pic>
        <p:nvPicPr>
          <p:cNvPr id="17" name="内容占位符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43670" y="1828800"/>
            <a:ext cx="2599055" cy="34658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15" y="2169795"/>
            <a:ext cx="4121150" cy="3157220"/>
          </a:xfrm>
          <a:prstGeom prst="rect">
            <a:avLst/>
          </a:prstGeom>
        </p:spPr>
      </p:pic>
      <p:pic>
        <p:nvPicPr>
          <p:cNvPr id="24" name="图片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2175" y="2262505"/>
            <a:ext cx="3672840" cy="26835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838065" y="1551305"/>
            <a:ext cx="3333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/>
              <a:t>(mainly developed for HERD STK)</a:t>
            </a:r>
            <a:endParaRPr lang="en-US" altLang="zh-CN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7415" y="2266315"/>
            <a:ext cx="3439795" cy="2927985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64176" y="132080"/>
            <a:ext cx="10515600" cy="888683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GCK prototype </a:t>
            </a:r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  <a:sym typeface="+mn-ea"/>
              </a:rPr>
              <a:t>V1.0</a:t>
            </a:r>
            <a:endParaRPr lang="en-US" altLang="zh-CN" sz="3200" b="1" i="1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5ED944-EA69-4D42-A565-DF758DFC0013}" type="slidenum">
              <a:rPr lang="zh-CN" altLang="en-US" smtClean="0"/>
            </a:fld>
            <a:endParaRPr lang="zh-CN" altLang="en-US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586155" y="1020764"/>
            <a:ext cx="10417818" cy="15087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b="1" dirty="0">
                <a:ea typeface="微软雅黑" panose="020B0503020204020204" pitchFamily="34" charset="-122"/>
                <a:cs typeface="+mn-lt"/>
              </a:rPr>
              <a:t>Radioactive source test</a:t>
            </a:r>
            <a:endParaRPr lang="en-US" altLang="zh-CN" b="1" dirty="0">
              <a:ea typeface="微软雅黑" panose="020B0503020204020204" pitchFamily="34" charset="-122"/>
              <a:cs typeface="+mn-lt"/>
            </a:endParaRPr>
          </a:p>
          <a:p>
            <a:pPr>
              <a:buFontTx/>
              <a:buChar char="-"/>
            </a:pP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Radioactive source (</a:t>
            </a:r>
            <a:r>
              <a:rPr lang="en-US" altLang="zh-CN" sz="2400" i="1" baseline="30000" dirty="0">
                <a:ea typeface="微软雅黑" panose="020B0503020204020204" pitchFamily="34" charset="-122"/>
                <a:cs typeface="+mn-lt"/>
              </a:rPr>
              <a:t>241</a:t>
            </a: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Am, </a:t>
            </a:r>
            <a:r>
              <a:rPr lang="en-US" altLang="zh-CN" sz="2400" i="1" baseline="30000" dirty="0">
                <a:ea typeface="微软雅黑" panose="020B0503020204020204" pitchFamily="34" charset="-122"/>
                <a:cs typeface="+mn-lt"/>
              </a:rPr>
              <a:t>109</a:t>
            </a: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Cd) testing in self-trig mode</a:t>
            </a:r>
            <a:endParaRPr lang="en-US" altLang="zh-CN" sz="2400" i="1" dirty="0">
              <a:ea typeface="微软雅黑" panose="020B0503020204020204" pitchFamily="34" charset="-122"/>
              <a:cs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8380" y="5665470"/>
            <a:ext cx="3259455" cy="2628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i="1" dirty="0"/>
              <a:t>Micron DSSD (AC) + FEE board</a:t>
            </a:r>
            <a:endParaRPr lang="en-US" altLang="zh-CN" i="1" dirty="0"/>
          </a:p>
        </p:txBody>
      </p:sp>
      <p:pic>
        <p:nvPicPr>
          <p:cNvPr id="4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4585" y="2099310"/>
            <a:ext cx="3478530" cy="335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图片 45"/>
          <p:cNvPicPr>
            <a:picLocks noChangeAspect="1"/>
          </p:cNvPicPr>
          <p:nvPr/>
        </p:nvPicPr>
        <p:blipFill>
          <a:blip r:embed="rId3"/>
          <a:srcRect r="16647"/>
          <a:stretch>
            <a:fillRect/>
          </a:stretch>
        </p:blipFill>
        <p:spPr>
          <a:xfrm>
            <a:off x="8271510" y="2355215"/>
            <a:ext cx="3672205" cy="28390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564176" y="132080"/>
            <a:ext cx="10515600" cy="888683"/>
          </a:xfrm>
        </p:spPr>
        <p:txBody>
          <a:bodyPr>
            <a:norm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GCK prototype </a:t>
            </a:r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  <a:sym typeface="+mn-ea"/>
              </a:rPr>
              <a:t>V1.0</a:t>
            </a:r>
            <a:endParaRPr lang="en-US" altLang="zh-CN" sz="3200" b="1" i="1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5ED944-EA69-4D42-A565-DF758DFC0013}" type="slidenum">
              <a:rPr lang="zh-CN" altLang="en-US" smtClean="0"/>
            </a:fld>
            <a:endParaRPr lang="zh-CN" altLang="en-US"/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586155" y="1020764"/>
            <a:ext cx="10417818" cy="15087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b="1" i="1" dirty="0">
                <a:ea typeface="微软雅黑" panose="020B0503020204020204" pitchFamily="34" charset="-122"/>
                <a:cs typeface="+mn-lt"/>
              </a:rPr>
              <a:t>Position resolution test</a:t>
            </a:r>
            <a:endParaRPr lang="en-US" altLang="zh-CN" b="1" i="1" dirty="0">
              <a:ea typeface="微软雅黑" panose="020B0503020204020204" pitchFamily="34" charset="-122"/>
              <a:cs typeface="+mn-lt"/>
            </a:endParaRPr>
          </a:p>
          <a:p>
            <a:pPr>
              <a:buFontTx/>
              <a:buChar char="-"/>
            </a:pPr>
            <a:r>
              <a:rPr lang="en-US" altLang="zh-CN" sz="2400" i="1" dirty="0" err="1">
                <a:solidFill>
                  <a:srgbClr val="C00000"/>
                </a:solidFill>
                <a:ea typeface="微软雅黑" panose="020B0503020204020204" pitchFamily="34" charset="-122"/>
                <a:cs typeface="+mn-lt"/>
              </a:rPr>
              <a:t>ps</a:t>
            </a:r>
            <a:r>
              <a:rPr lang="en-US" altLang="zh-CN" sz="2400" i="1" dirty="0">
                <a:solidFill>
                  <a:srgbClr val="C00000"/>
                </a:solidFill>
                <a:ea typeface="微软雅黑" panose="020B0503020204020204" pitchFamily="34" charset="-122"/>
                <a:cs typeface="+mn-lt"/>
              </a:rPr>
              <a:t> pulsed laser </a:t>
            </a: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(</a:t>
            </a:r>
            <a:r>
              <a:rPr lang="el-GR" altLang="zh-CN" sz="2400" i="1" dirty="0">
                <a:ea typeface="微软雅黑" panose="020B0503020204020204" pitchFamily="34" charset="-122"/>
                <a:cs typeface="+mn-lt"/>
              </a:rPr>
              <a:t>Φ</a:t>
            </a: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 6</a:t>
            </a:r>
            <a:r>
              <a:rPr lang="el-GR" altLang="zh-CN" sz="2400" i="1" dirty="0">
                <a:ea typeface="微软雅黑" panose="020B0503020204020204" pitchFamily="34" charset="-122"/>
                <a:cs typeface="+mn-lt"/>
              </a:rPr>
              <a:t>μ</a:t>
            </a: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m) </a:t>
            </a:r>
            <a:r>
              <a:rPr lang="en-US" altLang="zh-CN" sz="2400" i="1" dirty="0">
                <a:solidFill>
                  <a:srgbClr val="C00000"/>
                </a:solidFill>
                <a:ea typeface="微软雅黑" panose="020B0503020204020204" pitchFamily="34" charset="-122"/>
                <a:cs typeface="+mn-lt"/>
              </a:rPr>
              <a:t>+ XY precision displacement stage</a:t>
            </a:r>
            <a:endParaRPr lang="en-US" altLang="zh-CN" sz="2400" i="1" dirty="0">
              <a:solidFill>
                <a:srgbClr val="C00000"/>
              </a:solidFill>
              <a:ea typeface="微软雅黑" panose="020B0503020204020204" pitchFamily="34" charset="-122"/>
              <a:cs typeface="+mn-lt"/>
            </a:endParaRPr>
          </a:p>
          <a:p>
            <a:pPr>
              <a:buFontTx/>
              <a:buChar char="-"/>
            </a:pP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position resolution: </a:t>
            </a:r>
            <a:r>
              <a:rPr lang="en-US" altLang="zh-CN" sz="2400" b="1" i="1" dirty="0">
                <a:solidFill>
                  <a:srgbClr val="C00000"/>
                </a:solidFill>
                <a:ea typeface="微软雅黑" panose="020B0503020204020204" pitchFamily="34" charset="-122"/>
                <a:cs typeface="+mn-lt"/>
              </a:rPr>
              <a:t>173.7 um </a:t>
            </a:r>
            <a:r>
              <a:rPr lang="en-US" altLang="zh-CN" sz="2400" i="1" dirty="0">
                <a:ea typeface="微软雅黑" panose="020B0503020204020204" pitchFamily="34" charset="-122"/>
                <a:cs typeface="+mn-lt"/>
              </a:rPr>
              <a:t>(1 sigma)</a:t>
            </a:r>
            <a:endParaRPr lang="en-US" altLang="zh-CN" sz="2400" i="1" dirty="0">
              <a:ea typeface="微软雅黑" panose="020B0503020204020204" pitchFamily="34" charset="-122"/>
              <a:cs typeface="+mn-lt"/>
            </a:endParaRPr>
          </a:p>
        </p:txBody>
      </p:sp>
      <p:pic>
        <p:nvPicPr>
          <p:cNvPr id="17" name="图片 16" descr="微信图片_20241217100406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439486" y="2965152"/>
            <a:ext cx="3550624" cy="2726688"/>
          </a:xfrm>
          <a:prstGeom prst="rect">
            <a:avLst/>
          </a:prstGeom>
        </p:spPr>
      </p:pic>
      <p:pic>
        <p:nvPicPr>
          <p:cNvPr id="20" name="图片 19" descr="ADC  for Channels 100, 101, 102 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076700" y="2814021"/>
            <a:ext cx="4038600" cy="30289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94465" y="5954137"/>
            <a:ext cx="3875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111111"/>
                </a:solidFill>
                <a:cs typeface="+mn-lt"/>
              </a:rPr>
              <a:t>ADC values for three channels VS scan position X in the laser scanning test </a:t>
            </a:r>
            <a:endParaRPr lang="en-US" altLang="zh-CN" sz="1600" dirty="0">
              <a:solidFill>
                <a:srgbClr val="111111"/>
              </a:solidFill>
              <a:cs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76378" y="5954136"/>
            <a:ext cx="3414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111111"/>
                </a:solidFill>
                <a:cs typeface="+mn-lt"/>
              </a:rPr>
              <a:t>Reconstructed center of gravity  VS</a:t>
            </a:r>
            <a:endParaRPr lang="en-US" altLang="zh-CN" sz="1600" dirty="0">
              <a:solidFill>
                <a:srgbClr val="111111"/>
              </a:solidFill>
              <a:cs typeface="+mn-lt"/>
            </a:endParaRPr>
          </a:p>
          <a:p>
            <a:r>
              <a:rPr lang="en-US" altLang="zh-CN" sz="1600" dirty="0">
                <a:solidFill>
                  <a:srgbClr val="111111"/>
                </a:solidFill>
                <a:cs typeface="+mn-lt"/>
              </a:rPr>
              <a:t>scan position X</a:t>
            </a:r>
            <a:endParaRPr lang="en-US" altLang="zh-CN" sz="1600" dirty="0">
              <a:solidFill>
                <a:srgbClr val="111111"/>
              </a:solidFill>
              <a:cs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70273" y="2759648"/>
            <a:ext cx="3998478" cy="2998559"/>
            <a:chOff x="8070273" y="2759648"/>
            <a:chExt cx="3998478" cy="2998559"/>
          </a:xfrm>
        </p:grpSpPr>
        <p:pic>
          <p:nvPicPr>
            <p:cNvPr id="21" name="图片 20" descr="cog vs x 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070273" y="2759648"/>
              <a:ext cx="3998478" cy="2998559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>
              <a:off x="9434945" y="3115927"/>
              <a:ext cx="0" cy="230678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9597736" y="3115926"/>
              <a:ext cx="0" cy="230678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0397836" y="3115927"/>
              <a:ext cx="0" cy="230678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0560627" y="3115926"/>
              <a:ext cx="0" cy="2306781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2945" y="1083310"/>
            <a:ext cx="10515600" cy="668655"/>
          </a:xfrm>
        </p:spPr>
        <p:txBody>
          <a:bodyPr>
            <a:normAutofit/>
          </a:bodyPr>
          <a:p>
            <a:r>
              <a:rPr lang="en-US" altLang="zh-CN" sz="2800" b="1" i="1"/>
              <a:t>X-ray tube(40KV) imaging</a:t>
            </a:r>
            <a:endParaRPr lang="en-US" altLang="zh-CN" sz="2800" b="1" i="1"/>
          </a:p>
        </p:txBody>
      </p:sp>
      <p:pic>
        <p:nvPicPr>
          <p:cNvPr id="49" name="图片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72820" y="2058670"/>
            <a:ext cx="2743200" cy="25984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altLang="zh-CN"/>
              <a:t>2023/11/02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4E174B-A02B-454F-B641-3AECF4C3CA68}" type="slidenum">
              <a:rPr lang="zh-CN" altLang="en-US" smtClean="0"/>
            </a:fld>
            <a:endParaRPr lang="zh-CN" altLang="en-US"/>
          </a:p>
        </p:txBody>
      </p:sp>
      <p:pic>
        <p:nvPicPr>
          <p:cNvPr id="46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935" y="1993900"/>
            <a:ext cx="3439795" cy="289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280" y="2058670"/>
            <a:ext cx="2919730" cy="27070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979410" y="4765675"/>
            <a:ext cx="2878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Pin hole with Ф=3.5mm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7330" y="4657090"/>
            <a:ext cx="1694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i="1"/>
              <a:t>Tungsten mask</a:t>
            </a:r>
            <a:endParaRPr lang="en-US" altLang="zh-CN" i="1"/>
          </a:p>
        </p:txBody>
      </p:sp>
      <p:sp>
        <p:nvSpPr>
          <p:cNvPr id="10" name="标题 1"/>
          <p:cNvSpPr>
            <a:spLocks noGrp="1"/>
          </p:cNvSpPr>
          <p:nvPr/>
        </p:nvSpPr>
        <p:spPr>
          <a:xfrm>
            <a:off x="564176" y="132080"/>
            <a:ext cx="10515600" cy="888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GCK prototype </a:t>
            </a:r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  <a:sym typeface="+mn-ea"/>
              </a:rPr>
              <a:t>V1.0</a:t>
            </a:r>
            <a:endParaRPr lang="en-US" altLang="zh-CN" sz="3200" b="1" i="1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460" y="257175"/>
            <a:ext cx="10515600" cy="668655"/>
          </a:xfrm>
        </p:spPr>
        <p:txBody>
          <a:bodyPr>
            <a:normAutofit fontScale="90000"/>
          </a:bodyPr>
          <a:p>
            <a:r>
              <a:rPr lang="en-US" altLang="zh-CN" sz="3200" b="1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Beam test at PS/CERN in August,2025</a:t>
            </a:r>
            <a:r>
              <a:rPr lang="en-US" altLang="zh-CN" i="1"/>
              <a:t> </a:t>
            </a:r>
            <a:endParaRPr lang="en-US" altLang="zh-CN" i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r>
              <a:rPr lang="en-US" altLang="zh-CN"/>
              <a:t>2023/11/02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C4E174B-A02B-454F-B641-3AECF4C3CA68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9205" y="1414780"/>
            <a:ext cx="4102735" cy="24961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745" y="1305560"/>
            <a:ext cx="3255645" cy="27984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" y="1411605"/>
            <a:ext cx="3081020" cy="25349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35" y="3946525"/>
            <a:ext cx="3698875" cy="2774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946525"/>
            <a:ext cx="3754755" cy="28168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805" y="4084955"/>
            <a:ext cx="3295015" cy="26365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31110" y="4293870"/>
            <a:ext cx="929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p-side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6035675" y="4293870"/>
            <a:ext cx="919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n-side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8609965" y="6551930"/>
            <a:ext cx="919480" cy="261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p-side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 rot="16200000">
            <a:off x="6831965" y="5170805"/>
            <a:ext cx="919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n-side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5834380" y="1414780"/>
            <a:ext cx="1179830" cy="206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200" b="1" i="1">
                <a:solidFill>
                  <a:srgbClr val="FFFF00"/>
                </a:solidFill>
              </a:rPr>
              <a:t>GCK prototype</a:t>
            </a:r>
            <a:endParaRPr lang="en-US" altLang="zh-CN" sz="1200" b="1" i="1">
              <a:solidFill>
                <a:srgbClr val="FFFF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3890010" y="2296795"/>
            <a:ext cx="2458085" cy="13335"/>
          </a:xfrm>
          <a:prstGeom prst="straightConnector1">
            <a:avLst/>
          </a:prstGeom>
          <a:ln w="31750">
            <a:solidFill>
              <a:srgbClr val="92D050"/>
            </a:solidFill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424295" y="1630680"/>
            <a:ext cx="71755" cy="1263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529455" y="2043430"/>
            <a:ext cx="1179830" cy="206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ctr"/>
            <a:r>
              <a:rPr lang="en-US" altLang="zh-CN" sz="1200" b="1" i="1">
                <a:solidFill>
                  <a:srgbClr val="92D050"/>
                </a:solidFill>
              </a:rPr>
              <a:t>Beam direction</a:t>
            </a:r>
            <a:endParaRPr lang="en-US" altLang="zh-CN" sz="1200" b="1" i="1">
              <a:solidFill>
                <a:srgbClr val="92D05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88985" y="660400"/>
            <a:ext cx="4649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particles:  e-, proton, π, μ   </a:t>
            </a:r>
            <a:endParaRPr lang="en-US" altLang="zh-CN"/>
          </a:p>
          <a:p>
            <a:r>
              <a:rPr lang="en-US" altLang="zh-CN"/>
              <a:t>energy:  ~10GeV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32*305"/>
  <p:tag name="TABLE_ENDDRAG_RECT" val="60*112*432*306"/>
</p:tagLst>
</file>

<file path=ppt/tags/tag2.xml><?xml version="1.0" encoding="utf-8"?>
<p:tagLst xmlns:p="http://schemas.openxmlformats.org/presentationml/2006/main">
  <p:tag name="TABLE_ENDDRAG_ORIGIN_RECT" val="492*311"/>
  <p:tag name="TABLE_ENDDRAG_RECT" val="355*125*492*31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2260</Words>
  <Application>WPS 演示</Application>
  <PresentationFormat>宽屏</PresentationFormat>
  <Paragraphs>270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MV Boli</vt:lpstr>
      <vt:lpstr>Times New Roman</vt:lpstr>
      <vt:lpstr>仿宋</vt:lpstr>
      <vt:lpstr>微软雅黑</vt:lpstr>
      <vt:lpstr>Calibri</vt:lpstr>
      <vt:lpstr>Arial Unicode MS</vt:lpstr>
      <vt:lpstr>WPS</vt:lpstr>
      <vt:lpstr>Visio.Drawing.11</vt:lpstr>
      <vt:lpstr>PowerPoint 演示文稿</vt:lpstr>
      <vt:lpstr>Gamma-ray Converter tracKer on MeVGRO </vt:lpstr>
      <vt:lpstr>PowerPoint 演示文稿</vt:lpstr>
      <vt:lpstr>GCK prototype development</vt:lpstr>
      <vt:lpstr>GCK prototype V1.0</vt:lpstr>
      <vt:lpstr>GCK prototype V1.0</vt:lpstr>
      <vt:lpstr>GCK prototype V1.0</vt:lpstr>
      <vt:lpstr>X-ray tube(40KV) imaging</vt:lpstr>
      <vt:lpstr>Beam test at PS/CERN in August,2025 </vt:lpstr>
      <vt:lpstr>Collaboration with PMO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pwx</dc:creator>
  <cp:lastModifiedBy>彭文溪</cp:lastModifiedBy>
  <cp:revision>11</cp:revision>
  <dcterms:created xsi:type="dcterms:W3CDTF">2023-08-09T12:44:00Z</dcterms:created>
  <dcterms:modified xsi:type="dcterms:W3CDTF">2025-09-17T00:54:36Z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0FFB374EF87741258E9EC42A4DEF22FC_13</vt:lpwstr>
  </property>
</Properties>
</file>