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1"/>
  </p:notesMasterIdLst>
  <p:sldIdLst>
    <p:sldId id="832" r:id="rId2"/>
    <p:sldId id="1232" r:id="rId3"/>
    <p:sldId id="1234" r:id="rId4"/>
    <p:sldId id="1235" r:id="rId5"/>
    <p:sldId id="1229" r:id="rId6"/>
    <p:sldId id="1183" r:id="rId7"/>
    <p:sldId id="1236" r:id="rId8"/>
    <p:sldId id="1231" r:id="rId9"/>
    <p:sldId id="897"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672C4"/>
    <a:srgbClr val="FE0000"/>
    <a:srgbClr val="0000FF"/>
    <a:srgbClr val="3366FF"/>
    <a:srgbClr val="FF9900"/>
    <a:srgbClr val="759E00"/>
    <a:srgbClr val="4B76FF"/>
    <a:srgbClr val="638600"/>
    <a:srgbClr val="3B7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0" autoAdjust="0"/>
    <p:restoredTop sz="77123" autoAdjust="0"/>
  </p:normalViewPr>
  <p:slideViewPr>
    <p:cSldViewPr>
      <p:cViewPr varScale="1">
        <p:scale>
          <a:sx n="78" d="100"/>
          <a:sy n="78" d="100"/>
        </p:scale>
        <p:origin x="1312" y="52"/>
      </p:cViewPr>
      <p:guideLst>
        <p:guide orient="horz" pos="2160"/>
        <p:guide pos="3840"/>
      </p:guideLst>
    </p:cSldViewPr>
  </p:slideViewPr>
  <p:notesTextViewPr>
    <p:cViewPr>
      <p:scale>
        <a:sx n="100" d="100"/>
        <a:sy n="100" d="100"/>
      </p:scale>
      <p:origin x="0" y="0"/>
    </p:cViewPr>
  </p:notesTextViewPr>
  <p:sorterViewPr>
    <p:cViewPr>
      <p:scale>
        <a:sx n="90" d="100"/>
        <a:sy n="90" d="100"/>
      </p:scale>
      <p:origin x="0" y="13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0D183-6031-4C32-B44B-14746A336CF0}" type="datetimeFigureOut">
              <a:rPr lang="zh-CN" altLang="en-US" smtClean="0"/>
              <a:pPr/>
              <a:t>2025/9/16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A brief report.</a:t>
            </a:r>
            <a:r>
              <a:rPr lang="en-US" altLang="zh-CN" sz="1200" kern="1200" baseline="0" dirty="0" smtClean="0">
                <a:solidFill>
                  <a:schemeClr val="tx1"/>
                </a:solidFill>
                <a:effectLst/>
                <a:latin typeface="+mn-lt"/>
                <a:ea typeface="+mn-ea"/>
                <a:cs typeface="+mn-cs"/>
              </a:rPr>
              <a:t> </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Good morning </a:t>
            </a:r>
            <a:r>
              <a:rPr lang="en-US" altLang="zh-CN" sz="1200" kern="1200" dirty="0" smtClean="0">
                <a:solidFill>
                  <a:schemeClr val="tx1"/>
                </a:solidFill>
                <a:effectLst/>
                <a:latin typeface="+mn-lt"/>
                <a:ea typeface="+mn-ea"/>
                <a:cs typeface="+mn-cs"/>
              </a:rPr>
              <a:t>everyone, my name is Yifei Zhang. I will stand for our group to introduce the topic. It is about a highly sensitive, high-resolution focusing telescope for 511 </a:t>
            </a:r>
            <a:r>
              <a:rPr lang="en-US" altLang="zh-CN" sz="1200" kern="1200" dirty="0" err="1" smtClean="0">
                <a:solidFill>
                  <a:schemeClr val="tx1"/>
                </a:solidFill>
                <a:effectLst/>
                <a:latin typeface="+mn-lt"/>
                <a:ea typeface="+mn-ea"/>
                <a:cs typeface="+mn-cs"/>
              </a:rPr>
              <a:t>keV</a:t>
            </a:r>
            <a:r>
              <a:rPr lang="en-US" altLang="zh-CN" sz="1200" kern="1200" dirty="0" smtClean="0">
                <a:solidFill>
                  <a:schemeClr val="tx1"/>
                </a:solidFill>
                <a:effectLst/>
                <a:latin typeface="+mn-lt"/>
                <a:ea typeface="+mn-ea"/>
                <a:cs typeface="+mn-cs"/>
              </a:rPr>
              <a:t> (five thousand and eleven thousand electron-volts) photon detection. </a:t>
            </a:r>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333499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384099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Its energy resolution is two orders of magnitude better than that of semiconductors</a:t>
            </a:r>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277029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It means that the energy resolution reaches one thousandth.</a:t>
            </a:r>
            <a:r>
              <a:rPr lang="en-US" altLang="zh-CN" baseline="0" dirty="0" smtClean="0"/>
              <a:t> Molybdenum, copper, </a:t>
            </a:r>
            <a:r>
              <a:rPr lang="en-US" altLang="zh-CN" baseline="0" dirty="0" err="1" smtClean="0"/>
              <a:t>maganese</a:t>
            </a:r>
            <a:r>
              <a:rPr lang="en-US" altLang="zh-CN" baseline="0" dirty="0" smtClean="0"/>
              <a:t>. We have mastered the preparation technology of TES detectors</a:t>
            </a:r>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4</a:t>
            </a:fld>
            <a:endParaRPr lang="zh-CN" altLang="en-US"/>
          </a:p>
        </p:txBody>
      </p:sp>
    </p:spTree>
    <p:extLst>
      <p:ext uri="{BB962C8B-B14F-4D97-AF65-F5344CB8AC3E}">
        <p14:creationId xmlns:p14="http://schemas.microsoft.com/office/powerpoint/2010/main" val="62777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TES array adopts the stack design. Preliminarily, it has </a:t>
            </a:r>
            <a:r>
              <a:rPr lang="en-US" altLang="zh-CN" sz="1200" kern="1200" dirty="0" smtClean="0">
                <a:solidFill>
                  <a:schemeClr val="tx1"/>
                </a:solidFill>
                <a:effectLst/>
                <a:latin typeface="+mn-lt"/>
                <a:ea typeface="+mn-ea"/>
                <a:cs typeface="+mn-cs"/>
              </a:rPr>
              <a:t>2 </a:t>
            </a:r>
            <a:r>
              <a:rPr lang="en-US" altLang="zh-CN" sz="1200" kern="1200" dirty="0" smtClean="0">
                <a:solidFill>
                  <a:schemeClr val="tx1"/>
                </a:solidFill>
                <a:effectLst/>
                <a:latin typeface="+mn-lt"/>
                <a:ea typeface="+mn-ea"/>
                <a:cs typeface="+mn-cs"/>
              </a:rPr>
              <a:t>layers, and each layer contains </a:t>
            </a:r>
            <a:r>
              <a:rPr lang="en-US" altLang="zh-CN" sz="1200" kern="1200" dirty="0" smtClean="0">
                <a:solidFill>
                  <a:schemeClr val="tx1"/>
                </a:solidFill>
                <a:effectLst/>
                <a:latin typeface="+mn-lt"/>
                <a:ea typeface="+mn-ea"/>
                <a:cs typeface="+mn-cs"/>
              </a:rPr>
              <a:t>201 </a:t>
            </a:r>
            <a:r>
              <a:rPr lang="en-US" altLang="zh-CN" sz="1200" kern="1200" dirty="0" smtClean="0">
                <a:solidFill>
                  <a:schemeClr val="tx1"/>
                </a:solidFill>
                <a:effectLst/>
                <a:latin typeface="+mn-lt"/>
                <a:ea typeface="+mn-ea"/>
                <a:cs typeface="+mn-cs"/>
              </a:rPr>
              <a:t>pixels, total </a:t>
            </a:r>
            <a:r>
              <a:rPr lang="en-US" altLang="zh-CN" sz="1200" kern="1200" dirty="0" smtClean="0">
                <a:solidFill>
                  <a:schemeClr val="tx1"/>
                </a:solidFill>
                <a:effectLst/>
                <a:latin typeface="+mn-lt"/>
                <a:ea typeface="+mn-ea"/>
                <a:cs typeface="+mn-cs"/>
              </a:rPr>
              <a:t>402 </a:t>
            </a:r>
            <a:r>
              <a:rPr lang="en-US" altLang="zh-CN" sz="1200" kern="1200" dirty="0" smtClean="0">
                <a:solidFill>
                  <a:schemeClr val="tx1"/>
                </a:solidFill>
                <a:effectLst/>
                <a:latin typeface="+mn-lt"/>
                <a:ea typeface="+mn-ea"/>
                <a:cs typeface="+mn-cs"/>
              </a:rPr>
              <a:t>pixels. Ta (tantalum), </a:t>
            </a:r>
            <a:r>
              <a:rPr lang="en-US" altLang="zh-CN" sz="1200" kern="1200" dirty="0" err="1" smtClean="0">
                <a:solidFill>
                  <a:schemeClr val="tx1"/>
                </a:solidFill>
                <a:effectLst/>
                <a:latin typeface="+mn-lt"/>
                <a:ea typeface="+mn-ea"/>
                <a:cs typeface="+mn-cs"/>
              </a:rPr>
              <a:t>Pb</a:t>
            </a:r>
            <a:r>
              <a:rPr lang="en-US" altLang="zh-CN" sz="1200" kern="1200" dirty="0" smtClean="0">
                <a:solidFill>
                  <a:schemeClr val="tx1"/>
                </a:solidFill>
                <a:effectLst/>
                <a:latin typeface="+mn-lt"/>
                <a:ea typeface="+mn-ea"/>
                <a:cs typeface="+mn-cs"/>
              </a:rPr>
              <a:t> (lead, or </a:t>
            </a:r>
            <a:r>
              <a:rPr lang="en-US" altLang="zh-CN" sz="1200" kern="1200" dirty="0" err="1" smtClean="0">
                <a:solidFill>
                  <a:schemeClr val="tx1"/>
                </a:solidFill>
                <a:effectLst/>
                <a:latin typeface="+mn-lt"/>
                <a:ea typeface="+mn-ea"/>
                <a:cs typeface="+mn-cs"/>
              </a:rPr>
              <a:t>plumbum</a:t>
            </a:r>
            <a:r>
              <a:rPr lang="en-US" altLang="zh-CN" sz="1200" kern="1200" dirty="0" smtClean="0">
                <a:solidFill>
                  <a:schemeClr val="tx1"/>
                </a:solidFill>
                <a:effectLst/>
                <a:latin typeface="+mn-lt"/>
                <a:ea typeface="+mn-ea"/>
                <a:cs typeface="+mn-cs"/>
              </a:rPr>
              <a:t>) and Bi (bismuth) metal or alloy have been reported to as the material of absorber. Currently Ta is the first choice. </a:t>
            </a:r>
            <a:r>
              <a:rPr lang="en-US" altLang="zh-CN" sz="1200" kern="1200" dirty="0" err="1" smtClean="0">
                <a:solidFill>
                  <a:schemeClr val="tx1"/>
                </a:solidFill>
                <a:effectLst/>
                <a:latin typeface="+mn-lt"/>
                <a:ea typeface="+mn-ea"/>
                <a:cs typeface="+mn-cs"/>
              </a:rPr>
              <a:t>AlMn</a:t>
            </a:r>
            <a:r>
              <a:rPr lang="en-US" altLang="zh-CN" sz="1200" kern="1200" dirty="0" smtClean="0">
                <a:solidFill>
                  <a:schemeClr val="tx1"/>
                </a:solidFill>
                <a:effectLst/>
                <a:latin typeface="+mn-lt"/>
                <a:ea typeface="+mn-ea"/>
                <a:cs typeface="+mn-cs"/>
              </a:rPr>
              <a:t> alloy TES is used and its critical temperature is around 100 </a:t>
            </a:r>
            <a:r>
              <a:rPr lang="en-US" altLang="zh-CN" sz="1200" kern="1200" dirty="0" err="1" smtClean="0">
                <a:solidFill>
                  <a:schemeClr val="tx1"/>
                </a:solidFill>
                <a:effectLst/>
                <a:latin typeface="+mn-lt"/>
                <a:ea typeface="+mn-ea"/>
                <a:cs typeface="+mn-cs"/>
              </a:rPr>
              <a:t>mK</a:t>
            </a:r>
            <a:r>
              <a:rPr lang="en-US" altLang="zh-CN" sz="1200" kern="1200" dirty="0" smtClean="0">
                <a:solidFill>
                  <a:schemeClr val="tx1"/>
                </a:solidFill>
                <a:effectLst/>
                <a:latin typeface="+mn-lt"/>
                <a:ea typeface="+mn-ea"/>
                <a:cs typeface="+mn-cs"/>
              </a:rPr>
              <a:t> for most X/gamma application. Pixel resolution need to be less than 230 eV, considering the reduction by TDM SQUID.</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5</a:t>
            </a:fld>
            <a:endParaRPr lang="zh-CN" altLang="en-US"/>
          </a:p>
        </p:txBody>
      </p:sp>
    </p:spTree>
    <p:extLst>
      <p:ext uri="{BB962C8B-B14F-4D97-AF65-F5344CB8AC3E}">
        <p14:creationId xmlns:p14="http://schemas.microsoft.com/office/powerpoint/2010/main" val="332081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will develop the TES array by ourselves. First step is making simulation and design, second fabricating pixel TES on the micro and </a:t>
            </a:r>
            <a:r>
              <a:rPr lang="en-US" altLang="zh-CN" sz="1200" kern="1200" dirty="0" err="1" smtClean="0">
                <a:solidFill>
                  <a:schemeClr val="tx1"/>
                </a:solidFill>
                <a:effectLst/>
                <a:latin typeface="+mn-lt"/>
                <a:ea typeface="+mn-ea"/>
                <a:cs typeface="+mn-cs"/>
              </a:rPr>
              <a:t>nano</a:t>
            </a:r>
            <a:r>
              <a:rPr lang="en-US" altLang="zh-CN" sz="1200" kern="1200" dirty="0" smtClean="0">
                <a:solidFill>
                  <a:schemeClr val="tx1"/>
                </a:solidFill>
                <a:effectLst/>
                <a:latin typeface="+mn-lt"/>
                <a:ea typeface="+mn-ea"/>
                <a:cs typeface="+mn-cs"/>
              </a:rPr>
              <a:t> processing platform. Third testing pixel by radioactive isotope. When the characteristics of TES reach the energy resolution required, we will then focus more on the array fabrication, alignment and assembly until we get the final TES array.</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6</a:t>
            </a:fld>
            <a:endParaRPr lang="zh-CN" altLang="en-US"/>
          </a:p>
        </p:txBody>
      </p:sp>
    </p:spTree>
    <p:extLst>
      <p:ext uri="{BB962C8B-B14F-4D97-AF65-F5344CB8AC3E}">
        <p14:creationId xmlns:p14="http://schemas.microsoft.com/office/powerpoint/2010/main" val="391915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need to be addressed. Provide useful help.</a:t>
            </a:r>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7</a:t>
            </a:fld>
            <a:endParaRPr lang="zh-CN" altLang="en-US"/>
          </a:p>
        </p:txBody>
      </p:sp>
    </p:spTree>
    <p:extLst>
      <p:ext uri="{BB962C8B-B14F-4D97-AF65-F5344CB8AC3E}">
        <p14:creationId xmlns:p14="http://schemas.microsoft.com/office/powerpoint/2010/main" val="346914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This simply show a plan for the main technique development. The TES detector will get through. in 2026, and we hope the main parameters will reach our goal.in </a:t>
            </a:r>
            <a:r>
              <a:rPr lang="en-US" altLang="zh-CN" sz="1200" kern="1200" dirty="0" smtClean="0">
                <a:solidFill>
                  <a:schemeClr val="tx1"/>
                </a:solidFill>
                <a:effectLst/>
                <a:latin typeface="+mn-lt"/>
                <a:ea typeface="+mn-ea"/>
                <a:cs typeface="+mn-cs"/>
              </a:rPr>
              <a:t>2029.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Next year, the year</a:t>
            </a:r>
            <a:r>
              <a:rPr lang="en-US" altLang="zh-CN" sz="1200" kern="1200" baseline="0" dirty="0" smtClean="0">
                <a:solidFill>
                  <a:schemeClr val="tx1"/>
                </a:solidFill>
                <a:effectLst/>
                <a:latin typeface="+mn-lt"/>
                <a:ea typeface="+mn-ea"/>
                <a:cs typeface="+mn-cs"/>
              </a:rPr>
              <a:t> after, in 2028</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8</a:t>
            </a:fld>
            <a:endParaRPr lang="zh-CN" altLang="en-US"/>
          </a:p>
        </p:txBody>
      </p:sp>
    </p:spTree>
    <p:extLst>
      <p:ext uri="{BB962C8B-B14F-4D97-AF65-F5344CB8AC3E}">
        <p14:creationId xmlns:p14="http://schemas.microsoft.com/office/powerpoint/2010/main" val="1876942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6" descr="高能所图标-单色.tif"/>
          <p:cNvPicPr>
            <a:picLocks noChangeAspect="1"/>
          </p:cNvPicPr>
          <p:nvPr userDrawn="1"/>
        </p:nvPicPr>
        <p:blipFill>
          <a:blip r:embed="rId2" cstate="print">
            <a:lum bright="4000"/>
          </a:blip>
          <a:srcRect/>
          <a:stretch>
            <a:fillRect/>
          </a:stretch>
        </p:blipFill>
        <p:spPr bwMode="auto">
          <a:xfrm>
            <a:off x="1" y="3140968"/>
            <a:ext cx="6133976" cy="3717032"/>
          </a:xfrm>
          <a:prstGeom prst="rect">
            <a:avLst/>
          </a:prstGeom>
          <a:noFill/>
          <a:ln w="9525">
            <a:noFill/>
            <a:miter lim="800000"/>
            <a:headEnd/>
            <a:tailEnd/>
          </a:ln>
        </p:spPr>
      </p:pic>
      <p:sp>
        <p:nvSpPr>
          <p:cNvPr id="5" name="矩形 7"/>
          <p:cNvSpPr/>
          <p:nvPr userDrawn="1"/>
        </p:nvSpPr>
        <p:spPr>
          <a:xfrm>
            <a:off x="0" y="6750050"/>
            <a:ext cx="12192000" cy="107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6" name="矩形 8"/>
          <p:cNvSpPr/>
          <p:nvPr userDrawn="1"/>
        </p:nvSpPr>
        <p:spPr>
          <a:xfrm>
            <a:off x="2476501" y="6750050"/>
            <a:ext cx="9715500" cy="10795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7" name="矩形 9"/>
          <p:cNvSpPr/>
          <p:nvPr userDrawn="1"/>
        </p:nvSpPr>
        <p:spPr>
          <a:xfrm>
            <a:off x="0" y="0"/>
            <a:ext cx="12192000" cy="2159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8" name="矩形 10"/>
          <p:cNvSpPr/>
          <p:nvPr userDrawn="1"/>
        </p:nvSpPr>
        <p:spPr>
          <a:xfrm>
            <a:off x="9239251" y="0"/>
            <a:ext cx="2952749" cy="215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2" name="标题 1"/>
          <p:cNvSpPr>
            <a:spLocks noGrp="1"/>
          </p:cNvSpPr>
          <p:nvPr>
            <p:ph type="ctrTitle"/>
          </p:nvPr>
        </p:nvSpPr>
        <p:spPr>
          <a:xfrm>
            <a:off x="914400" y="2130426"/>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9" name="日期占位符 3"/>
          <p:cNvSpPr>
            <a:spLocks noGrp="1"/>
          </p:cNvSpPr>
          <p:nvPr>
            <p:ph type="dt" sz="half" idx="10"/>
          </p:nvPr>
        </p:nvSpPr>
        <p:spPr/>
        <p:txBody>
          <a:bodyPr/>
          <a:lstStyle>
            <a:lvl1pPr>
              <a:defRPr/>
            </a:lvl1pPr>
          </a:lstStyle>
          <a:p>
            <a:pPr>
              <a:defRPr/>
            </a:pPr>
            <a:fld id="{7B2F648A-6AA9-4C16-8844-196265C22904}" type="datetimeFigureOut">
              <a:rPr lang="zh-CN" altLang="en-US"/>
              <a:pPr>
                <a:defRPr/>
              </a:pPr>
              <a:t>2025/9/16</a:t>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2F442372-F354-44FE-9DF0-15F30F2D88AF}"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14"/>
          <p:cNvSpPr/>
          <p:nvPr userDrawn="1"/>
        </p:nvSpPr>
        <p:spPr>
          <a:xfrm>
            <a:off x="0" y="6750050"/>
            <a:ext cx="12192000" cy="107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5" name="矩形 15"/>
          <p:cNvSpPr/>
          <p:nvPr userDrawn="1"/>
        </p:nvSpPr>
        <p:spPr>
          <a:xfrm>
            <a:off x="2476501" y="6750050"/>
            <a:ext cx="9715500" cy="10795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6" name="矩形 17"/>
          <p:cNvSpPr/>
          <p:nvPr userDrawn="1"/>
        </p:nvSpPr>
        <p:spPr>
          <a:xfrm>
            <a:off x="0" y="836712"/>
            <a:ext cx="121920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 name="内容占位符 2"/>
          <p:cNvSpPr>
            <a:spLocks noGrp="1"/>
          </p:cNvSpPr>
          <p:nvPr>
            <p:ph idx="1"/>
          </p:nvPr>
        </p:nvSpPr>
        <p:spPr>
          <a:xfrm>
            <a:off x="609600" y="1011117"/>
            <a:ext cx="10972800" cy="5115047"/>
          </a:xfrm>
        </p:spPr>
        <p:txBody>
          <a:bodyPr/>
          <a:lstStyle>
            <a:lvl1pPr>
              <a:lnSpc>
                <a:spcPct val="110000"/>
              </a:lnSpc>
              <a:spcBef>
                <a:spcPts val="0"/>
              </a:spcBef>
              <a:spcAft>
                <a:spcPts val="1000"/>
              </a:spcAft>
              <a:buClr>
                <a:srgbClr val="FFC000"/>
              </a:buClr>
              <a:buSzPct val="80000"/>
              <a:buFont typeface="Wingdings" pitchFamily="2" charset="2"/>
              <a:buChar char="n"/>
              <a:defRPr sz="2400" b="0" baseline="0">
                <a:latin typeface="Arial" panose="020B0604020202020204" pitchFamily="34" charset="0"/>
                <a:ea typeface="微软雅黑" pitchFamily="34" charset="-122"/>
              </a:defRPr>
            </a:lvl1pPr>
            <a:lvl2pPr>
              <a:defRPr sz="2000" baseline="0">
                <a:latin typeface="Arial" panose="020B0604020202020204" pitchFamily="34" charset="0"/>
                <a:ea typeface="微软雅黑" pitchFamily="34" charset="-122"/>
              </a:defRPr>
            </a:lvl2pPr>
            <a:lvl3pPr>
              <a:defRPr sz="1800" baseline="0"/>
            </a:lvl3pPr>
            <a:lvl4pPr>
              <a:defRPr baseline="0"/>
            </a:lvl4pPr>
            <a:lvl5pPr>
              <a:defRPr baseline="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 1"/>
          <p:cNvSpPr>
            <a:spLocks noGrp="1"/>
          </p:cNvSpPr>
          <p:nvPr>
            <p:ph type="title"/>
          </p:nvPr>
        </p:nvSpPr>
        <p:spPr>
          <a:xfrm>
            <a:off x="666712" y="142852"/>
            <a:ext cx="10763325" cy="565174"/>
          </a:xfrm>
        </p:spPr>
        <p:txBody>
          <a:bodyPr>
            <a:normAutofit/>
          </a:bodyPr>
          <a:lstStyle>
            <a:lvl1pPr algn="ctr">
              <a:defRPr sz="32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smtClean="0"/>
              <a:t>单击此处编辑母版标题样式</a:t>
            </a:r>
            <a:endParaRPr lang="zh-CN" altLang="en-US" dirty="0"/>
          </a:p>
        </p:txBody>
      </p:sp>
      <p:sp>
        <p:nvSpPr>
          <p:cNvPr id="8" name="日期占位符 3"/>
          <p:cNvSpPr>
            <a:spLocks noGrp="1"/>
          </p:cNvSpPr>
          <p:nvPr>
            <p:ph type="dt" sz="half" idx="10"/>
          </p:nvPr>
        </p:nvSpPr>
        <p:spPr/>
        <p:txBody>
          <a:bodyPr/>
          <a:lstStyle>
            <a:lvl1pPr>
              <a:defRPr/>
            </a:lvl1pPr>
          </a:lstStyle>
          <a:p>
            <a:pPr>
              <a:defRPr/>
            </a:pPr>
            <a:fld id="{AA2258A8-CB29-4895-ACB3-087CDA9E75C6}" type="datetimeFigureOut">
              <a:rPr lang="zh-CN" altLang="en-US"/>
              <a:pPr>
                <a:defRPr/>
              </a:pPr>
              <a:t>2025/9/16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F6C2C634-287A-4A18-97D8-4716869DD48C}"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0975988-F4F3-4F17-9A5E-9396F866EBE6}" type="datetimeFigureOut">
              <a:rPr lang="zh-CN" altLang="en-US"/>
              <a:pPr>
                <a:defRPr/>
              </a:pPr>
              <a:t>2025/9/16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CE5E8B5-7B4A-4823-9B9E-3DDB183A616F}"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67F655C-27BD-4C48-BF53-A14E5B7EB253}" type="datetimeFigureOut">
              <a:rPr lang="zh-CN" altLang="en-US"/>
              <a:pPr>
                <a:defRPr/>
              </a:pPr>
              <a:t>2025/9/16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F79E28A-24B2-4FB5-9709-9504A99D6408}"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47D013E-AA77-4F20-8483-10C338E25CD4}" type="datetimeFigureOut">
              <a:rPr lang="zh-CN" altLang="en-US"/>
              <a:pPr>
                <a:defRPr/>
              </a:pPr>
              <a:t>2025/9/16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50A0413-6ACB-449D-B68D-86D34FC67FC6}"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标题占位符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6387" name="文本占位符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ea typeface="+mn-ea"/>
              </a:defRPr>
            </a:lvl1pPr>
          </a:lstStyle>
          <a:p>
            <a:pPr>
              <a:defRPr/>
            </a:pPr>
            <a:fld id="{49A74567-C338-4F68-8BC4-D598EC645CE3}" type="datetimeFigureOut">
              <a:rPr lang="zh-CN" altLang="en-US"/>
              <a:pPr>
                <a:defRPr/>
              </a:pPr>
              <a:t>2025/9/16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ea typeface="+mn-ea"/>
              </a:defRPr>
            </a:lvl1pPr>
          </a:lstStyle>
          <a:p>
            <a:pPr>
              <a:defRPr/>
            </a:pPr>
            <a:fld id="{A075116D-D795-4EED-8D0E-254CF222959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2.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07368" y="863826"/>
            <a:ext cx="11377264" cy="1269030"/>
          </a:xfrm>
        </p:spPr>
        <p:txBody>
          <a:bodyPr>
            <a:noAutofit/>
          </a:bodyPr>
          <a:lstStyle/>
          <a:p>
            <a:r>
              <a:rPr lang="en-US" altLang="zh-CN" sz="4000" dirty="0" smtClean="0">
                <a:effectLst>
                  <a:reflection blurRad="25400" stA="30000" endPos="30000" dist="50800" dir="5400000" sy="-100000" algn="bl" rotWithShape="0"/>
                </a:effectLst>
              </a:rPr>
              <a:t>TES detectors development for PAIRS</a:t>
            </a:r>
            <a:endParaRPr lang="zh-CN" altLang="en-US" sz="4000" dirty="0">
              <a:effectLst>
                <a:reflection blurRad="25400" stA="30000" endPos="30000" dist="50800" dir="5400000" sy="-100000" algn="bl" rotWithShape="0"/>
              </a:effectLst>
            </a:endParaRPr>
          </a:p>
        </p:txBody>
      </p:sp>
      <p:sp>
        <p:nvSpPr>
          <p:cNvPr id="3" name="副标题 2"/>
          <p:cNvSpPr>
            <a:spLocks noGrp="1"/>
          </p:cNvSpPr>
          <p:nvPr>
            <p:ph type="subTitle" idx="1"/>
          </p:nvPr>
        </p:nvSpPr>
        <p:spPr>
          <a:xfrm>
            <a:off x="5879976" y="3140968"/>
            <a:ext cx="4757025" cy="2592288"/>
          </a:xfrm>
        </p:spPr>
        <p:txBody>
          <a:bodyPr>
            <a:noAutofit/>
          </a:bodyPr>
          <a:lstStyle/>
          <a:p>
            <a:r>
              <a:rPr lang="en-US" altLang="zh-CN" sz="2400" b="1" dirty="0" smtClean="0"/>
              <a:t>Yifei Zhang</a:t>
            </a:r>
            <a:endParaRPr lang="en-US" altLang="zh-CN" sz="2400" b="1" dirty="0" smtClean="0"/>
          </a:p>
          <a:p>
            <a:endParaRPr lang="en-US" altLang="zh-CN" sz="2400" dirty="0" smtClean="0"/>
          </a:p>
          <a:p>
            <a:r>
              <a:rPr lang="en-US" altLang="zh-CN" sz="2400" dirty="0" smtClean="0"/>
              <a:t>Institute of High Energy Physics,</a:t>
            </a:r>
          </a:p>
          <a:p>
            <a:r>
              <a:rPr lang="en-US" altLang="zh-CN" sz="2400" dirty="0" smtClean="0"/>
              <a:t>Chinese Academy of Science,</a:t>
            </a:r>
            <a:endParaRPr lang="en-US" altLang="zh-CN" sz="2400" dirty="0"/>
          </a:p>
          <a:p>
            <a:r>
              <a:rPr lang="en-US" altLang="zh-CN" sz="2400" dirty="0" smtClean="0"/>
              <a:t>2025-9-16</a:t>
            </a:r>
            <a:endParaRPr lang="zh-CN" altLang="en-US" sz="2400" dirty="0"/>
          </a:p>
        </p:txBody>
      </p:sp>
      <p:grpSp>
        <p:nvGrpSpPr>
          <p:cNvPr id="4" name="组合 3"/>
          <p:cNvGrpSpPr/>
          <p:nvPr/>
        </p:nvGrpSpPr>
        <p:grpSpPr>
          <a:xfrm>
            <a:off x="2351584" y="2348880"/>
            <a:ext cx="2371767" cy="3672408"/>
            <a:chOff x="2351584" y="2420888"/>
            <a:chExt cx="2371767" cy="3672408"/>
          </a:xfrm>
        </p:grpSpPr>
        <p:pic>
          <p:nvPicPr>
            <p:cNvPr id="5" name="图片 4">
              <a:extLst>
                <a:ext uri="{FF2B5EF4-FFF2-40B4-BE49-F238E27FC236}">
                  <a16:creationId xmlns:a16="http://schemas.microsoft.com/office/drawing/2014/main" id="{236AFC43-60AE-421D-AA3C-E5BCD568FC42}"/>
                </a:ext>
              </a:extLst>
            </p:cNvPr>
            <p:cNvPicPr>
              <a:picLocks noChangeAspect="1"/>
            </p:cNvPicPr>
            <p:nvPr/>
          </p:nvPicPr>
          <p:blipFill rotWithShape="1">
            <a:blip r:embed="rId3"/>
            <a:srcRect t="18572" b="8572"/>
            <a:stretch/>
          </p:blipFill>
          <p:spPr>
            <a:xfrm>
              <a:off x="2351584" y="2420888"/>
              <a:ext cx="2371767" cy="3672408"/>
            </a:xfrm>
            <a:prstGeom prst="rect">
              <a:avLst/>
            </a:prstGeom>
          </p:spPr>
        </p:pic>
        <p:pic>
          <p:nvPicPr>
            <p:cNvPr id="6" name="图片 5"/>
            <p:cNvPicPr>
              <a:picLocks noChangeAspect="1"/>
            </p:cNvPicPr>
            <p:nvPr/>
          </p:nvPicPr>
          <p:blipFill>
            <a:blip r:embed="rId4"/>
            <a:stretch>
              <a:fillRect/>
            </a:stretch>
          </p:blipFill>
          <p:spPr>
            <a:xfrm>
              <a:off x="3074401" y="4616189"/>
              <a:ext cx="926134" cy="561609"/>
            </a:xfrm>
            <a:prstGeom prst="rect">
              <a:avLst/>
            </a:prstGeom>
          </p:spPr>
        </p:pic>
      </p:grpSp>
    </p:spTree>
    <p:extLst>
      <p:ext uri="{BB962C8B-B14F-4D97-AF65-F5344CB8AC3E}">
        <p14:creationId xmlns:p14="http://schemas.microsoft.com/office/powerpoint/2010/main" val="1243851086"/>
      </p:ext>
    </p:extLst>
  </p:cSld>
  <p:clrMapOvr>
    <a:masterClrMapping/>
  </p:clrMapOvr>
  <mc:AlternateContent xmlns:mc="http://schemas.openxmlformats.org/markup-compatibility/2006" xmlns:p14="http://schemas.microsoft.com/office/powerpoint/2010/main">
    <mc:Choice Requires="p14">
      <p:transition spd="slow" p14:dur="2000" advTm="10149"/>
    </mc:Choice>
    <mc:Fallback xmlns="">
      <p:transition spd="slow" advTm="1014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63352" y="1052737"/>
            <a:ext cx="10972800" cy="5061196"/>
          </a:xfrm>
        </p:spPr>
        <p:txBody>
          <a:bodyPr/>
          <a:lstStyle/>
          <a:p>
            <a:r>
              <a:rPr lang="en-US" altLang="zh-CN" dirty="0" smtClean="0"/>
              <a:t>Transition edge sensor (TES)</a:t>
            </a:r>
          </a:p>
          <a:p>
            <a:pPr lvl="1"/>
            <a:r>
              <a:rPr lang="en-US" altLang="zh-CN" dirty="0" smtClean="0"/>
              <a:t>Absorber: to absorb photon and convert its energy to temperature rise.</a:t>
            </a:r>
          </a:p>
          <a:p>
            <a:pPr lvl="1"/>
            <a:r>
              <a:rPr lang="en-US" altLang="zh-CN" dirty="0" smtClean="0"/>
              <a:t>TES film: to detect the temperature rise of the absorber</a:t>
            </a:r>
          </a:p>
          <a:p>
            <a:pPr lvl="2"/>
            <a:r>
              <a:rPr lang="en-US" altLang="zh-CN" dirty="0" smtClean="0"/>
              <a:t>Under voltage biased, the TES current         will be changed and detected by SQUID</a:t>
            </a:r>
          </a:p>
          <a:p>
            <a:pPr lvl="1"/>
            <a:r>
              <a:rPr lang="en-US" altLang="zh-CN" dirty="0" smtClean="0"/>
              <a:t>Heat sink: to release the photon energy and recover the TES detector</a:t>
            </a:r>
          </a:p>
          <a:p>
            <a:pPr lvl="1"/>
            <a:r>
              <a:rPr lang="en-US" altLang="zh-CN" dirty="0" smtClean="0"/>
              <a:t>Membrane: to support the film and the absorber, to control the rate of heat loss to ensure that the temperature of the TES is consistent with that of the absorber </a:t>
            </a:r>
          </a:p>
          <a:p>
            <a:pPr lvl="1"/>
            <a:endParaRPr lang="zh-CN" altLang="en-US" dirty="0"/>
          </a:p>
        </p:txBody>
      </p:sp>
      <p:sp>
        <p:nvSpPr>
          <p:cNvPr id="3" name="标题 2"/>
          <p:cNvSpPr>
            <a:spLocks noGrp="1"/>
          </p:cNvSpPr>
          <p:nvPr>
            <p:ph type="title"/>
          </p:nvPr>
        </p:nvSpPr>
        <p:spPr/>
        <p:txBody>
          <a:bodyPr>
            <a:normAutofit fontScale="90000"/>
          </a:bodyPr>
          <a:lstStyle/>
          <a:p>
            <a:r>
              <a:rPr lang="en-US" altLang="zh-CN" dirty="0" smtClean="0"/>
              <a:t>TES Structure and Principle</a:t>
            </a:r>
            <a:endParaRPr lang="zh-CN" altLang="en-US" dirty="0"/>
          </a:p>
        </p:txBody>
      </p:sp>
      <p:pic>
        <p:nvPicPr>
          <p:cNvPr id="6" name="图片 5"/>
          <p:cNvPicPr>
            <a:picLocks noChangeAspect="1"/>
          </p:cNvPicPr>
          <p:nvPr/>
        </p:nvPicPr>
        <p:blipFill>
          <a:blip r:embed="rId4"/>
          <a:stretch>
            <a:fillRect/>
          </a:stretch>
        </p:blipFill>
        <p:spPr>
          <a:xfrm>
            <a:off x="5015881" y="4122257"/>
            <a:ext cx="2970955" cy="2352006"/>
          </a:xfrm>
          <a:prstGeom prst="rect">
            <a:avLst/>
          </a:prstGeom>
        </p:spPr>
      </p:pic>
      <p:pic>
        <p:nvPicPr>
          <p:cNvPr id="7" name="图片 6" descr="查看源图像"/>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59349" y="4365104"/>
            <a:ext cx="2876803" cy="2356985"/>
          </a:xfrm>
          <a:prstGeom prst="rect">
            <a:avLst/>
          </a:prstGeom>
          <a:noFill/>
          <a:ln>
            <a:noFill/>
          </a:ln>
        </p:spPr>
      </p:pic>
      <p:pic>
        <p:nvPicPr>
          <p:cNvPr id="10" name="图片 9"/>
          <p:cNvPicPr>
            <a:picLocks noChangeAspect="1"/>
          </p:cNvPicPr>
          <p:nvPr/>
        </p:nvPicPr>
        <p:blipFill>
          <a:blip r:embed="rId6"/>
          <a:stretch>
            <a:fillRect/>
          </a:stretch>
        </p:blipFill>
        <p:spPr>
          <a:xfrm>
            <a:off x="905831" y="4224532"/>
            <a:ext cx="3467571" cy="2043018"/>
          </a:xfrm>
          <a:prstGeom prst="rect">
            <a:avLst/>
          </a:prstGeom>
        </p:spPr>
      </p:pic>
      <p:graphicFrame>
        <p:nvGraphicFramePr>
          <p:cNvPr id="11" name="对象 10"/>
          <p:cNvGraphicFramePr>
            <a:graphicFrameLocks noChangeAspect="1"/>
          </p:cNvGraphicFramePr>
          <p:nvPr>
            <p:extLst>
              <p:ext uri="{D42A27DB-BD31-4B8C-83A1-F6EECF244321}">
                <p14:modId xmlns:p14="http://schemas.microsoft.com/office/powerpoint/2010/main" val="1347125372"/>
              </p:ext>
            </p:extLst>
          </p:nvPr>
        </p:nvGraphicFramePr>
        <p:xfrm>
          <a:off x="8598124" y="3801233"/>
          <a:ext cx="2959267" cy="642048"/>
        </p:xfrm>
        <a:graphic>
          <a:graphicData uri="http://schemas.openxmlformats.org/presentationml/2006/ole">
            <mc:AlternateContent xmlns:mc="http://schemas.openxmlformats.org/markup-compatibility/2006">
              <mc:Choice xmlns:v="urn:schemas-microsoft-com:vml" Requires="v">
                <p:oleObj spid="_x0000_s1074" name="Equation" r:id="rId7" imgW="1815840" imgH="393480" progId="Equation.DSMT4">
                  <p:embed/>
                </p:oleObj>
              </mc:Choice>
              <mc:Fallback>
                <p:oleObj name="Equation" r:id="rId7" imgW="1815840" imgH="393480" progId="Equation.DSMT4">
                  <p:embed/>
                  <p:pic>
                    <p:nvPicPr>
                      <p:cNvPr id="10" name="对象 9"/>
                      <p:cNvPicPr/>
                      <p:nvPr/>
                    </p:nvPicPr>
                    <p:blipFill>
                      <a:blip r:embed="rId8"/>
                      <a:stretch>
                        <a:fillRect/>
                      </a:stretch>
                    </p:blipFill>
                    <p:spPr>
                      <a:xfrm>
                        <a:off x="8598124" y="3801233"/>
                        <a:ext cx="2959267" cy="642048"/>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2" name="矩形 11"/>
              <p:cNvSpPr/>
              <p:nvPr/>
            </p:nvSpPr>
            <p:spPr>
              <a:xfrm>
                <a:off x="5015881" y="2393130"/>
                <a:ext cx="456471" cy="4062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𝛿</m:t>
                      </m:r>
                      <m:r>
                        <a:rPr lang="zh-CN" altLang="en-US" i="1">
                          <a:latin typeface="Cambria Math" panose="02040503050406030204" pitchFamily="18" charset="0"/>
                        </a:rPr>
                        <m:t>𝐼</m:t>
                      </m:r>
                    </m:oMath>
                  </m:oMathPara>
                </a14:m>
                <a:endParaRPr lang="zh-CN" altLang="en-US" dirty="0"/>
              </a:p>
            </p:txBody>
          </p:sp>
        </mc:Choice>
        <mc:Fallback>
          <p:sp>
            <p:nvSpPr>
              <p:cNvPr id="12" name="矩形 11"/>
              <p:cNvSpPr>
                <a:spLocks noRot="1" noChangeAspect="1" noMove="1" noResize="1" noEditPoints="1" noAdjustHandles="1" noChangeArrowheads="1" noChangeShapeType="1" noTextEdit="1"/>
              </p:cNvSpPr>
              <p:nvPr/>
            </p:nvSpPr>
            <p:spPr>
              <a:xfrm>
                <a:off x="5015881" y="2393130"/>
                <a:ext cx="456471" cy="406265"/>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9852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A very promising choice for PAIRS</a:t>
            </a:r>
            <a:endParaRPr lang="zh-CN" altLang="en-US" dirty="0"/>
          </a:p>
          <a:p>
            <a:pPr lvl="1"/>
            <a:r>
              <a:rPr lang="en-US" altLang="zh-CN" dirty="0" smtClean="0"/>
              <a:t>1.6 eV @ 5.9 </a:t>
            </a:r>
            <a:r>
              <a:rPr lang="en-US" altLang="zh-CN" dirty="0" err="1" smtClean="0"/>
              <a:t>keV</a:t>
            </a:r>
            <a:r>
              <a:rPr lang="en-US" altLang="zh-CN" dirty="0" smtClean="0"/>
              <a:t> (SDD ~120 eV @ 5.9 </a:t>
            </a:r>
            <a:r>
              <a:rPr lang="en-US" altLang="zh-CN" dirty="0" err="1" smtClean="0"/>
              <a:t>keV</a:t>
            </a:r>
            <a:r>
              <a:rPr lang="en-US" altLang="zh-CN" dirty="0" smtClean="0"/>
              <a:t>)</a:t>
            </a:r>
          </a:p>
          <a:p>
            <a:pPr lvl="1"/>
            <a:r>
              <a:rPr lang="en-US" altLang="zh-CN" dirty="0" smtClean="0"/>
              <a:t>465 eV @ 662 </a:t>
            </a:r>
            <a:r>
              <a:rPr lang="en-US" altLang="zh-CN" dirty="0" err="1" smtClean="0"/>
              <a:t>keV</a:t>
            </a:r>
            <a:r>
              <a:rPr lang="en-US" altLang="zh-CN" dirty="0" smtClean="0"/>
              <a:t> (</a:t>
            </a:r>
            <a:r>
              <a:rPr lang="en-US" altLang="zh-CN" dirty="0" err="1" smtClean="0"/>
              <a:t>HPGe</a:t>
            </a:r>
            <a:r>
              <a:rPr lang="en-US" altLang="zh-CN" dirty="0" smtClean="0"/>
              <a:t> ~2.2 </a:t>
            </a:r>
            <a:r>
              <a:rPr lang="en-US" altLang="zh-CN" dirty="0" err="1" smtClean="0"/>
              <a:t>keV</a:t>
            </a:r>
            <a:r>
              <a:rPr lang="en-US" altLang="zh-CN" dirty="0" smtClean="0"/>
              <a:t> @ 662 </a:t>
            </a:r>
            <a:r>
              <a:rPr lang="en-US" altLang="zh-CN" dirty="0" err="1" smtClean="0"/>
              <a:t>keV</a:t>
            </a:r>
            <a:r>
              <a:rPr lang="en-US" altLang="zh-CN" dirty="0" smtClean="0"/>
              <a:t>)</a:t>
            </a:r>
          </a:p>
        </p:txBody>
      </p:sp>
      <p:sp>
        <p:nvSpPr>
          <p:cNvPr id="3" name="标题 2"/>
          <p:cNvSpPr>
            <a:spLocks noGrp="1"/>
          </p:cNvSpPr>
          <p:nvPr>
            <p:ph type="title"/>
          </p:nvPr>
        </p:nvSpPr>
        <p:spPr/>
        <p:txBody>
          <a:bodyPr>
            <a:normAutofit fontScale="90000"/>
          </a:bodyPr>
          <a:lstStyle/>
          <a:p>
            <a:r>
              <a:rPr lang="en-US" altLang="zh-CN" dirty="0" smtClean="0"/>
              <a:t>Excellent Resolution</a:t>
            </a:r>
            <a:endParaRPr lang="zh-CN" altLang="en-US" dirty="0"/>
          </a:p>
        </p:txBody>
      </p:sp>
      <mc:AlternateContent xmlns:mc="http://schemas.openxmlformats.org/markup-compatibility/2006">
        <mc:Choice xmlns:a14="http://schemas.microsoft.com/office/drawing/2010/main" Requires="a14">
          <p:sp>
            <p:nvSpPr>
              <p:cNvPr id="5" name="矩形 4"/>
              <p:cNvSpPr/>
              <p:nvPr/>
            </p:nvSpPr>
            <p:spPr>
              <a:xfrm>
                <a:off x="9164660" y="2078292"/>
                <a:ext cx="1783630" cy="65601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𝛥</m:t>
                      </m:r>
                      <m:r>
                        <a:rPr lang="zh-CN" altLang="en-US" i="1">
                          <a:latin typeface="Cambria Math" panose="02040503050406030204" pitchFamily="18" charset="0"/>
                        </a:rPr>
                        <m:t>𝐸</m:t>
                      </m:r>
                      <m:r>
                        <a:rPr lang="zh-CN" altLang="en-US" i="0">
                          <a:latin typeface="Cambria Math" panose="02040503050406030204" pitchFamily="18" charset="0"/>
                        </a:rPr>
                        <m:t>∝</m:t>
                      </m:r>
                      <m:rad>
                        <m:radPr>
                          <m:degHide m:val="on"/>
                          <m:ctrlPr>
                            <a:rPr lang="zh-CN" altLang="en-US" i="1">
                              <a:latin typeface="Cambria Math" panose="02040503050406030204" pitchFamily="18" charset="0"/>
                            </a:rPr>
                          </m:ctrlPr>
                        </m:radPr>
                        <m:deg/>
                        <m:e>
                          <m:r>
                            <a:rPr lang="zh-CN" altLang="en-US" i="0">
                              <a:latin typeface="Cambria Math" panose="02040503050406030204" pitchFamily="18" charset="0"/>
                            </a:rPr>
                            <m:t>4</m:t>
                          </m:r>
                          <m:sSub>
                            <m:sSubPr>
                              <m:ctrlPr>
                                <a:rPr lang="zh-CN" altLang="en-US" i="1">
                                  <a:latin typeface="Cambria Math" panose="02040503050406030204" pitchFamily="18" charset="0"/>
                                </a:rPr>
                              </m:ctrlPr>
                            </m:sSubPr>
                            <m:e>
                              <m:r>
                                <a:rPr lang="zh-CN" altLang="en-US" i="1">
                                  <a:latin typeface="Cambria Math" panose="02040503050406030204" pitchFamily="18" charset="0"/>
                                </a:rPr>
                                <m:t>𝑘</m:t>
                              </m:r>
                            </m:e>
                            <m:sub>
                              <m:r>
                                <a:rPr lang="zh-CN" altLang="en-US" i="1">
                                  <a:latin typeface="Cambria Math" panose="02040503050406030204" pitchFamily="18" charset="0"/>
                                </a:rPr>
                                <m:t>𝐵</m:t>
                              </m:r>
                            </m:sub>
                          </m:sSub>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𝑇</m:t>
                              </m:r>
                            </m:e>
                            <m:sub>
                              <m:r>
                                <a:rPr lang="zh-CN" altLang="en-US" i="0">
                                  <a:latin typeface="Cambria Math" panose="02040503050406030204" pitchFamily="18" charset="0"/>
                                </a:rPr>
                                <m:t>0</m:t>
                              </m:r>
                            </m:sub>
                            <m:sup>
                              <m:r>
                                <a:rPr lang="zh-CN" altLang="en-US" i="0">
                                  <a:latin typeface="Cambria Math" panose="02040503050406030204" pitchFamily="18" charset="0"/>
                                </a:rPr>
                                <m:t>2</m:t>
                              </m:r>
                            </m:sup>
                          </m:sSubSup>
                          <m:r>
                            <a:rPr lang="zh-CN" altLang="en-US" i="1">
                              <a:latin typeface="Cambria Math" panose="02040503050406030204" pitchFamily="18" charset="0"/>
                            </a:rPr>
                            <m:t>𝐶</m:t>
                          </m:r>
                        </m:e>
                      </m:rad>
                    </m:oMath>
                  </m:oMathPara>
                </a14:m>
                <a:endParaRPr lang="zh-CN" altLang="en-US" dirty="0"/>
              </a:p>
            </p:txBody>
          </p:sp>
        </mc:Choice>
        <mc:Fallback>
          <p:sp>
            <p:nvSpPr>
              <p:cNvPr id="5" name="矩形 4"/>
              <p:cNvSpPr>
                <a:spLocks noRot="1" noChangeAspect="1" noMove="1" noResize="1" noEditPoints="1" noAdjustHandles="1" noChangeArrowheads="1" noChangeShapeType="1" noTextEdit="1"/>
              </p:cNvSpPr>
              <p:nvPr/>
            </p:nvSpPr>
            <p:spPr>
              <a:xfrm>
                <a:off x="9164660" y="2078292"/>
                <a:ext cx="1783630" cy="656013"/>
              </a:xfrm>
              <a:prstGeom prst="rect">
                <a:avLst/>
              </a:prstGeom>
              <a:blipFill>
                <a:blip r:embed="rId3"/>
                <a:stretch>
                  <a:fillRect/>
                </a:stretch>
              </a:blipFill>
            </p:spPr>
            <p:txBody>
              <a:bodyPr/>
              <a:lstStyle/>
              <a:p>
                <a:r>
                  <a:rPr lang="zh-CN" altLang="en-US">
                    <a:noFill/>
                  </a:rPr>
                  <a:t> </a:t>
                </a:r>
              </a:p>
            </p:txBody>
          </p:sp>
        </mc:Fallback>
      </mc:AlternateContent>
      <p:pic>
        <p:nvPicPr>
          <p:cNvPr id="6" name="图片 5"/>
          <p:cNvPicPr>
            <a:picLocks noChangeAspect="1"/>
          </p:cNvPicPr>
          <p:nvPr/>
        </p:nvPicPr>
        <p:blipFill>
          <a:blip r:embed="rId4"/>
          <a:stretch>
            <a:fillRect/>
          </a:stretch>
        </p:blipFill>
        <p:spPr>
          <a:xfrm>
            <a:off x="1244056" y="2771394"/>
            <a:ext cx="4410075" cy="3505200"/>
          </a:xfrm>
          <a:prstGeom prst="rect">
            <a:avLst/>
          </a:prstGeom>
        </p:spPr>
      </p:pic>
      <p:sp>
        <p:nvSpPr>
          <p:cNvPr id="7" name="文本框 6"/>
          <p:cNvSpPr txBox="1"/>
          <p:nvPr/>
        </p:nvSpPr>
        <p:spPr>
          <a:xfrm>
            <a:off x="4348966" y="6132602"/>
            <a:ext cx="1305165" cy="369332"/>
          </a:xfrm>
          <a:prstGeom prst="rect">
            <a:avLst/>
          </a:prstGeom>
          <a:noFill/>
        </p:spPr>
        <p:txBody>
          <a:bodyPr wrap="none" rtlCol="0">
            <a:spAutoFit/>
          </a:bodyPr>
          <a:lstStyle/>
          <a:p>
            <a:r>
              <a:rPr lang="en-US" altLang="zh-CN" dirty="0" smtClean="0"/>
              <a:t>Smith, 2012</a:t>
            </a:r>
          </a:p>
        </p:txBody>
      </p:sp>
      <p:pic>
        <p:nvPicPr>
          <p:cNvPr id="8" name="图片 7"/>
          <p:cNvPicPr>
            <a:picLocks noChangeAspect="1"/>
          </p:cNvPicPr>
          <p:nvPr/>
        </p:nvPicPr>
        <p:blipFill>
          <a:blip r:embed="rId5"/>
          <a:stretch>
            <a:fillRect/>
          </a:stretch>
        </p:blipFill>
        <p:spPr>
          <a:xfrm>
            <a:off x="6384032" y="2771394"/>
            <a:ext cx="4926064" cy="3521704"/>
          </a:xfrm>
          <a:prstGeom prst="rect">
            <a:avLst/>
          </a:prstGeom>
        </p:spPr>
      </p:pic>
      <p:sp>
        <p:nvSpPr>
          <p:cNvPr id="9" name="文本框 8"/>
          <p:cNvSpPr txBox="1"/>
          <p:nvPr/>
        </p:nvSpPr>
        <p:spPr>
          <a:xfrm>
            <a:off x="10056475" y="6200341"/>
            <a:ext cx="1276953" cy="369332"/>
          </a:xfrm>
          <a:prstGeom prst="rect">
            <a:avLst/>
          </a:prstGeom>
          <a:noFill/>
        </p:spPr>
        <p:txBody>
          <a:bodyPr wrap="none" rtlCol="0">
            <a:spAutoFit/>
          </a:bodyPr>
          <a:lstStyle/>
          <a:p>
            <a:r>
              <a:rPr lang="en-US" altLang="zh-CN" dirty="0" err="1" smtClean="0"/>
              <a:t>Ohno</a:t>
            </a:r>
            <a:r>
              <a:rPr lang="en-US" altLang="zh-CN" dirty="0" smtClean="0"/>
              <a:t>, 2017</a:t>
            </a:r>
          </a:p>
        </p:txBody>
      </p:sp>
    </p:spTree>
    <p:extLst>
      <p:ext uri="{BB962C8B-B14F-4D97-AF65-F5344CB8AC3E}">
        <p14:creationId xmlns:p14="http://schemas.microsoft.com/office/powerpoint/2010/main" val="17000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1052913"/>
            <a:ext cx="10972800" cy="5115047"/>
          </a:xfrm>
        </p:spPr>
        <p:txBody>
          <a:bodyPr/>
          <a:lstStyle/>
          <a:p>
            <a:pPr lvl="1"/>
            <a:r>
              <a:rPr lang="en-US" altLang="zh-CN" sz="1800" dirty="0" smtClean="0"/>
              <a:t>2018-2020, TES fabrication technique exploration</a:t>
            </a:r>
          </a:p>
          <a:p>
            <a:pPr lvl="1"/>
            <a:r>
              <a:rPr lang="en-US" altLang="zh-CN" sz="1800" dirty="0" smtClean="0"/>
              <a:t>2021, Finished 1</a:t>
            </a:r>
            <a:r>
              <a:rPr lang="en-US" altLang="zh-CN" sz="1800" baseline="30000" dirty="0" smtClean="0"/>
              <a:t>st</a:t>
            </a:r>
            <a:r>
              <a:rPr lang="en-US" altLang="zh-CN" sz="1800" dirty="0" smtClean="0"/>
              <a:t> version X-ray TES</a:t>
            </a:r>
          </a:p>
          <a:p>
            <a:pPr lvl="1"/>
            <a:r>
              <a:rPr lang="en-US" altLang="zh-CN" sz="1800" dirty="0" smtClean="0"/>
              <a:t>2022.3, 2</a:t>
            </a:r>
            <a:r>
              <a:rPr lang="en-US" altLang="zh-CN" sz="1800" baseline="30000" dirty="0" smtClean="0"/>
              <a:t>nd</a:t>
            </a:r>
            <a:r>
              <a:rPr lang="en-US" altLang="zh-CN" sz="1800" dirty="0" smtClean="0"/>
              <a:t> version, 27 eV @ 5.9 </a:t>
            </a:r>
            <a:r>
              <a:rPr lang="en-US" altLang="zh-CN" sz="1800" dirty="0" err="1" smtClean="0"/>
              <a:t>keV</a:t>
            </a:r>
            <a:r>
              <a:rPr lang="en-US" altLang="zh-CN" sz="1800" dirty="0" smtClean="0"/>
              <a:t> </a:t>
            </a:r>
          </a:p>
          <a:p>
            <a:pPr lvl="1"/>
            <a:r>
              <a:rPr lang="en-US" altLang="zh-CN" sz="1800" dirty="0" smtClean="0"/>
              <a:t>2023.4, 3</a:t>
            </a:r>
            <a:r>
              <a:rPr lang="en-US" altLang="zh-CN" sz="1800" baseline="30000" dirty="0" smtClean="0"/>
              <a:t>rd</a:t>
            </a:r>
            <a:r>
              <a:rPr lang="en-US" altLang="zh-CN" sz="1800" dirty="0" smtClean="0"/>
              <a:t> version, 11 eV @ 5.9 </a:t>
            </a:r>
            <a:r>
              <a:rPr lang="en-US" altLang="zh-CN" sz="1800" dirty="0" err="1" smtClean="0"/>
              <a:t>keV</a:t>
            </a:r>
            <a:endParaRPr lang="en-US" altLang="zh-CN" sz="1800" dirty="0" smtClean="0"/>
          </a:p>
          <a:p>
            <a:pPr lvl="1"/>
            <a:r>
              <a:rPr lang="en-US" altLang="zh-CN" sz="1800" dirty="0" smtClean="0"/>
              <a:t>2024.4, 3</a:t>
            </a:r>
            <a:r>
              <a:rPr lang="en-US" altLang="zh-CN" sz="1800" baseline="30000" dirty="0" smtClean="0"/>
              <a:t>rd</a:t>
            </a:r>
            <a:r>
              <a:rPr lang="en-US" altLang="zh-CN" sz="1800" dirty="0" smtClean="0"/>
              <a:t> version, 28 eV @ 17.48 </a:t>
            </a:r>
            <a:r>
              <a:rPr lang="en-US" altLang="zh-CN" sz="1800" dirty="0" err="1" smtClean="0"/>
              <a:t>keV</a:t>
            </a:r>
            <a:endParaRPr lang="en-US" altLang="zh-CN" sz="1800" dirty="0" smtClean="0"/>
          </a:p>
          <a:p>
            <a:pPr lvl="1"/>
            <a:r>
              <a:rPr lang="en-US" altLang="zh-CN" sz="1800" dirty="0" smtClean="0"/>
              <a:t>2025.8 4</a:t>
            </a:r>
            <a:r>
              <a:rPr lang="en-US" altLang="zh-CN" sz="1800" baseline="30000" dirty="0" smtClean="0"/>
              <a:t>th</a:t>
            </a:r>
            <a:r>
              <a:rPr lang="en-US" altLang="zh-CN" sz="1800" dirty="0" smtClean="0"/>
              <a:t> version, 17 eV @ 17.48 </a:t>
            </a:r>
            <a:r>
              <a:rPr lang="en-US" altLang="zh-CN" sz="1800" dirty="0" err="1" smtClean="0"/>
              <a:t>keV</a:t>
            </a:r>
            <a:endParaRPr lang="en-US" altLang="zh-CN" sz="1800" dirty="0" smtClean="0"/>
          </a:p>
        </p:txBody>
      </p:sp>
      <p:sp>
        <p:nvSpPr>
          <p:cNvPr id="3" name="标题 2"/>
          <p:cNvSpPr>
            <a:spLocks noGrp="1"/>
          </p:cNvSpPr>
          <p:nvPr>
            <p:ph type="title"/>
          </p:nvPr>
        </p:nvSpPr>
        <p:spPr/>
        <p:txBody>
          <a:bodyPr>
            <a:normAutofit fontScale="90000"/>
          </a:bodyPr>
          <a:lstStyle/>
          <a:p>
            <a:r>
              <a:rPr lang="en-US" altLang="zh-CN" dirty="0" smtClean="0"/>
              <a:t>TES Development in Lab</a:t>
            </a:r>
            <a:endParaRPr lang="zh-CN" altLang="en-US" dirty="0"/>
          </a:p>
        </p:txBody>
      </p:sp>
      <p:pic>
        <p:nvPicPr>
          <p:cNvPr id="4" name="图片 3"/>
          <p:cNvPicPr>
            <a:picLocks noChangeAspect="1"/>
          </p:cNvPicPr>
          <p:nvPr/>
        </p:nvPicPr>
        <p:blipFill>
          <a:blip r:embed="rId3"/>
          <a:srcRect l="1474" r="12647"/>
          <a:stretch>
            <a:fillRect/>
          </a:stretch>
        </p:blipFill>
        <p:spPr>
          <a:xfrm>
            <a:off x="6048374" y="1048654"/>
            <a:ext cx="5700772" cy="5558052"/>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14489" r="25744" b="23069"/>
          <a:stretch/>
        </p:blipFill>
        <p:spPr>
          <a:xfrm>
            <a:off x="983432" y="3577931"/>
            <a:ext cx="2808312" cy="2711157"/>
          </a:xfrm>
          <a:prstGeom prst="rect">
            <a:avLst/>
          </a:prstGeom>
        </p:spPr>
      </p:pic>
      <p:sp>
        <p:nvSpPr>
          <p:cNvPr id="7" name="文本框 6"/>
          <p:cNvSpPr txBox="1"/>
          <p:nvPr/>
        </p:nvSpPr>
        <p:spPr>
          <a:xfrm>
            <a:off x="3949451" y="4797152"/>
            <a:ext cx="1968937" cy="646331"/>
          </a:xfrm>
          <a:prstGeom prst="rect">
            <a:avLst/>
          </a:prstGeom>
          <a:noFill/>
        </p:spPr>
        <p:txBody>
          <a:bodyPr wrap="none" rtlCol="0">
            <a:spAutoFit/>
          </a:bodyPr>
          <a:lstStyle/>
          <a:p>
            <a:r>
              <a:rPr lang="en-US" altLang="zh-CN" dirty="0" smtClean="0"/>
              <a:t>6×6 array</a:t>
            </a:r>
          </a:p>
          <a:p>
            <a:r>
              <a:rPr lang="en-US" altLang="zh-CN" dirty="0" smtClean="0"/>
              <a:t>For X-ray detection</a:t>
            </a:r>
          </a:p>
        </p:txBody>
      </p:sp>
    </p:spTree>
    <p:extLst>
      <p:ext uri="{BB962C8B-B14F-4D97-AF65-F5344CB8AC3E}">
        <p14:creationId xmlns:p14="http://schemas.microsoft.com/office/powerpoint/2010/main" val="1059735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5951984" y="4154119"/>
            <a:ext cx="5643330" cy="2254733"/>
          </a:xfrm>
          <a:prstGeom prst="rect">
            <a:avLst/>
          </a:prstGeom>
        </p:spPr>
      </p:pic>
      <p:sp>
        <p:nvSpPr>
          <p:cNvPr id="2" name="内容占位符 1"/>
          <p:cNvSpPr>
            <a:spLocks noGrp="1"/>
          </p:cNvSpPr>
          <p:nvPr>
            <p:ph idx="1"/>
          </p:nvPr>
        </p:nvSpPr>
        <p:spPr>
          <a:xfrm>
            <a:off x="225741" y="1021511"/>
            <a:ext cx="10972800" cy="4840303"/>
          </a:xfrm>
        </p:spPr>
        <p:txBody>
          <a:bodyPr/>
          <a:lstStyle/>
          <a:p>
            <a:pPr lvl="1"/>
            <a:r>
              <a:rPr lang="en-US" altLang="zh-CN" dirty="0" smtClean="0"/>
              <a:t>Detectors: </a:t>
            </a:r>
            <a:r>
              <a:rPr lang="en-US" altLang="zh-CN" dirty="0" err="1" smtClean="0"/>
              <a:t>AlMn</a:t>
            </a:r>
            <a:r>
              <a:rPr lang="en-US" altLang="zh-CN" dirty="0" smtClean="0"/>
              <a:t> alloy TES, </a:t>
            </a:r>
            <a:r>
              <a:rPr lang="en-US" altLang="zh-CN" dirty="0" smtClean="0"/>
              <a:t>2 </a:t>
            </a:r>
            <a:r>
              <a:rPr lang="en-US" altLang="zh-CN" dirty="0" smtClean="0"/>
              <a:t>layers, </a:t>
            </a:r>
            <a:r>
              <a:rPr lang="en-US" altLang="zh-CN" dirty="0" smtClean="0"/>
              <a:t>201 </a:t>
            </a:r>
            <a:r>
              <a:rPr lang="en-US" altLang="zh-CN" dirty="0" smtClean="0"/>
              <a:t>pixels per layer</a:t>
            </a:r>
          </a:p>
          <a:p>
            <a:pPr lvl="1"/>
            <a:r>
              <a:rPr lang="en-US" altLang="zh-CN" dirty="0" smtClean="0"/>
              <a:t>Absorber: Ta, </a:t>
            </a:r>
            <a:r>
              <a:rPr lang="en-US" altLang="zh-CN" dirty="0" err="1" smtClean="0"/>
              <a:t>Pb</a:t>
            </a:r>
            <a:r>
              <a:rPr lang="en-US" altLang="zh-CN" dirty="0" smtClean="0"/>
              <a:t>, Bi metal or alloy will be used</a:t>
            </a:r>
          </a:p>
          <a:p>
            <a:pPr lvl="1"/>
            <a:r>
              <a:rPr lang="en-US" altLang="zh-CN" dirty="0" smtClean="0"/>
              <a:t>Absorber size: 2 mm ×</a:t>
            </a:r>
            <a:r>
              <a:rPr lang="en-US" altLang="zh-CN" dirty="0"/>
              <a:t> 2 mm ×</a:t>
            </a:r>
            <a:r>
              <a:rPr lang="en-US" altLang="zh-CN" dirty="0" smtClean="0"/>
              <a:t> </a:t>
            </a:r>
            <a:r>
              <a:rPr lang="en-US" altLang="zh-CN" dirty="0"/>
              <a:t>2 mm </a:t>
            </a:r>
            <a:endParaRPr lang="en-US" altLang="zh-CN" dirty="0" smtClean="0"/>
          </a:p>
          <a:p>
            <a:pPr lvl="1"/>
            <a:r>
              <a:rPr lang="en-US" altLang="zh-CN" dirty="0" smtClean="0"/>
              <a:t>Effective area: </a:t>
            </a:r>
            <a:r>
              <a:rPr lang="en-US" altLang="zh-CN" dirty="0" smtClean="0"/>
              <a:t>8.0 </a:t>
            </a:r>
            <a:r>
              <a:rPr lang="en-US" altLang="zh-CN" dirty="0" smtClean="0"/>
              <a:t>cm</a:t>
            </a:r>
            <a:r>
              <a:rPr lang="en-US" altLang="zh-CN" baseline="30000" dirty="0" smtClean="0"/>
              <a:t>2</a:t>
            </a:r>
          </a:p>
          <a:p>
            <a:pPr lvl="1"/>
            <a:r>
              <a:rPr lang="en-US" altLang="zh-CN" dirty="0" smtClean="0"/>
              <a:t>Energy r</a:t>
            </a:r>
            <a:r>
              <a:rPr lang="en-US" altLang="zh-CN" dirty="0" smtClean="0"/>
              <a:t>esolution</a:t>
            </a:r>
            <a:r>
              <a:rPr lang="en-US" altLang="zh-CN" dirty="0" smtClean="0"/>
              <a:t>: </a:t>
            </a:r>
            <a:r>
              <a:rPr lang="zh-CN" altLang="zh-CN" kern="100" dirty="0" smtClean="0">
                <a:latin typeface="Times New Roman" panose="02020603050405020304" pitchFamily="18" charset="0"/>
                <a:cs typeface="Times New Roman" panose="02020603050405020304" pitchFamily="18" charset="0"/>
              </a:rPr>
              <a:t>≤</a:t>
            </a:r>
            <a:r>
              <a:rPr lang="en-US" altLang="zh-CN" kern="100" dirty="0" smtClean="0">
                <a:latin typeface="Times New Roman" panose="02020603050405020304" pitchFamily="18" charset="0"/>
                <a:cs typeface="Times New Roman" panose="02020603050405020304" pitchFamily="18" charset="0"/>
              </a:rPr>
              <a:t> 0.5keV @ </a:t>
            </a:r>
            <a:r>
              <a:rPr lang="en-US" altLang="zh-CN" kern="100" dirty="0" smtClean="0">
                <a:latin typeface="Times New Roman" panose="02020603050405020304" pitchFamily="18" charset="0"/>
                <a:cs typeface="Times New Roman" panose="02020603050405020304" pitchFamily="18" charset="0"/>
              </a:rPr>
              <a:t>511 </a:t>
            </a:r>
            <a:r>
              <a:rPr lang="en-US" altLang="zh-CN" kern="100" dirty="0" err="1" smtClean="0">
                <a:latin typeface="Times New Roman" panose="02020603050405020304" pitchFamily="18" charset="0"/>
                <a:cs typeface="Times New Roman" panose="02020603050405020304" pitchFamily="18" charset="0"/>
              </a:rPr>
              <a:t>keV</a:t>
            </a:r>
            <a:endParaRPr lang="zh-CN" altLang="zh-CN" sz="1600" kern="100" dirty="0">
              <a:latin typeface="Times New Roman" panose="02020603050405020304" pitchFamily="18" charset="0"/>
              <a:ea typeface="等线" panose="02010600030101010101" pitchFamily="2" charset="-122"/>
              <a:cs typeface="Times New Roman" panose="02020603050405020304" pitchFamily="18" charset="0"/>
            </a:endParaRPr>
          </a:p>
          <a:p>
            <a:pPr lvl="1"/>
            <a:r>
              <a:rPr lang="en-US" altLang="zh-CN" dirty="0" smtClean="0"/>
              <a:t>Energy range: </a:t>
            </a:r>
            <a:r>
              <a:rPr lang="en-US" altLang="zh-CN" dirty="0" smtClean="0"/>
              <a:t>450 - 550 </a:t>
            </a:r>
            <a:r>
              <a:rPr lang="en-US" altLang="zh-CN" dirty="0" err="1" smtClean="0"/>
              <a:t>keV</a:t>
            </a:r>
            <a:endParaRPr lang="en-US" altLang="zh-CN" dirty="0" smtClean="0"/>
          </a:p>
          <a:p>
            <a:pPr lvl="1"/>
            <a:r>
              <a:rPr lang="en-US" altLang="zh-CN" dirty="0" smtClean="0"/>
              <a:t>Total detection efficiency: </a:t>
            </a:r>
            <a:r>
              <a:rPr lang="en-US" altLang="zh-CN" kern="100" dirty="0">
                <a:latin typeface="Times New Roman" panose="02020603050405020304" pitchFamily="18" charset="0"/>
                <a:cs typeface="Times New Roman" panose="02020603050405020304" pitchFamily="18" charset="0"/>
              </a:rPr>
              <a:t>~</a:t>
            </a:r>
            <a:r>
              <a:rPr lang="en-US" altLang="zh-CN" kern="100" dirty="0" smtClean="0">
                <a:latin typeface="Times New Roman" panose="02020603050405020304" pitchFamily="18" charset="0"/>
                <a:cs typeface="Times New Roman" panose="02020603050405020304" pitchFamily="18" charset="0"/>
              </a:rPr>
              <a:t>50% </a:t>
            </a:r>
            <a:r>
              <a:rPr lang="en-US" altLang="zh-CN" kern="100" dirty="0" smtClean="0">
                <a:latin typeface="Times New Roman" panose="02020603050405020304" pitchFamily="18" charset="0"/>
                <a:cs typeface="Times New Roman" panose="02020603050405020304" pitchFamily="18" charset="0"/>
              </a:rPr>
              <a:t>@ 511 </a:t>
            </a:r>
            <a:r>
              <a:rPr lang="en-US" altLang="zh-CN" kern="100" dirty="0" err="1" smtClean="0">
                <a:latin typeface="Times New Roman" panose="02020603050405020304" pitchFamily="18" charset="0"/>
                <a:cs typeface="Times New Roman" panose="02020603050405020304" pitchFamily="18" charset="0"/>
              </a:rPr>
              <a:t>keV</a:t>
            </a:r>
            <a:endParaRPr lang="zh-CN" altLang="zh-CN" sz="1600" kern="100" dirty="0">
              <a:latin typeface="Times New Roman" panose="02020603050405020304" pitchFamily="18" charset="0"/>
              <a:ea typeface="等线" panose="02010600030101010101" pitchFamily="2" charset="-122"/>
              <a:cs typeface="Times New Roman" panose="02020603050405020304" pitchFamily="18" charset="0"/>
            </a:endParaRPr>
          </a:p>
          <a:p>
            <a:pPr lvl="1"/>
            <a:r>
              <a:rPr lang="en-US" altLang="zh-CN" dirty="0" smtClean="0"/>
              <a:t>Working temperature: ~100 </a:t>
            </a:r>
            <a:r>
              <a:rPr lang="en-US" altLang="zh-CN" dirty="0" err="1" smtClean="0"/>
              <a:t>mK</a:t>
            </a:r>
            <a:endParaRPr lang="en-US" altLang="zh-CN" dirty="0" smtClean="0"/>
          </a:p>
        </p:txBody>
      </p:sp>
      <p:sp>
        <p:nvSpPr>
          <p:cNvPr id="3" name="标题 2"/>
          <p:cNvSpPr>
            <a:spLocks noGrp="1"/>
          </p:cNvSpPr>
          <p:nvPr>
            <p:ph type="title"/>
          </p:nvPr>
        </p:nvSpPr>
        <p:spPr/>
        <p:txBody>
          <a:bodyPr>
            <a:normAutofit fontScale="90000"/>
          </a:bodyPr>
          <a:lstStyle/>
          <a:p>
            <a:r>
              <a:rPr lang="en-US" altLang="zh-CN" dirty="0" smtClean="0"/>
              <a:t>TES </a:t>
            </a:r>
            <a:r>
              <a:rPr lang="en-US" altLang="zh-CN" dirty="0" smtClean="0"/>
              <a:t>Primary Design for PAIRS</a:t>
            </a:r>
            <a:endParaRPr lang="zh-CN" altLang="en-US" dirty="0"/>
          </a:p>
        </p:txBody>
      </p:sp>
      <p:pic>
        <p:nvPicPr>
          <p:cNvPr id="14" name="图片 13"/>
          <p:cNvPicPr>
            <a:picLocks noChangeAspect="1"/>
          </p:cNvPicPr>
          <p:nvPr/>
        </p:nvPicPr>
        <p:blipFill>
          <a:blip r:embed="rId4"/>
          <a:stretch>
            <a:fillRect/>
          </a:stretch>
        </p:blipFill>
        <p:spPr>
          <a:xfrm>
            <a:off x="1343472" y="4573979"/>
            <a:ext cx="3528392" cy="1969720"/>
          </a:xfrm>
          <a:prstGeom prst="rect">
            <a:avLst/>
          </a:prstGeom>
        </p:spPr>
      </p:pic>
      <p:sp>
        <p:nvSpPr>
          <p:cNvPr id="21" name="矩形标注 20"/>
          <p:cNvSpPr/>
          <p:nvPr/>
        </p:nvSpPr>
        <p:spPr>
          <a:xfrm>
            <a:off x="1199456" y="4365103"/>
            <a:ext cx="3870440" cy="2178595"/>
          </a:xfrm>
          <a:prstGeom prst="wedgeRectCallout">
            <a:avLst>
              <a:gd name="adj1" fmla="val 109535"/>
              <a:gd name="adj2" fmla="val -24070"/>
            </a:avLst>
          </a:prstGeom>
          <a:solidFill>
            <a:schemeClr val="accent1">
              <a:alpha val="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5"/>
          <a:stretch>
            <a:fillRect/>
          </a:stretch>
        </p:blipFill>
        <p:spPr>
          <a:xfrm>
            <a:off x="8246687" y="958293"/>
            <a:ext cx="2952328" cy="2945965"/>
          </a:xfrm>
          <a:prstGeom prst="rect">
            <a:avLst/>
          </a:prstGeom>
        </p:spPr>
      </p:pic>
    </p:spTree>
    <p:extLst>
      <p:ext uri="{BB962C8B-B14F-4D97-AF65-F5344CB8AC3E}">
        <p14:creationId xmlns:p14="http://schemas.microsoft.com/office/powerpoint/2010/main" val="239698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Development route</a:t>
            </a:r>
            <a:endParaRPr lang="en-US" altLang="zh-CN" dirty="0" smtClean="0"/>
          </a:p>
        </p:txBody>
      </p:sp>
      <p:sp>
        <p:nvSpPr>
          <p:cNvPr id="3" name="标题 2"/>
          <p:cNvSpPr>
            <a:spLocks noGrp="1"/>
          </p:cNvSpPr>
          <p:nvPr>
            <p:ph type="title"/>
          </p:nvPr>
        </p:nvSpPr>
        <p:spPr/>
        <p:txBody>
          <a:bodyPr>
            <a:normAutofit fontScale="90000"/>
          </a:bodyPr>
          <a:lstStyle/>
          <a:p>
            <a:r>
              <a:rPr lang="en-US" altLang="zh-CN" dirty="0" smtClean="0"/>
              <a:t>Development</a:t>
            </a:r>
            <a:endParaRPr lang="zh-CN" altLang="en-US" dirty="0"/>
          </a:p>
        </p:txBody>
      </p:sp>
      <p:pic>
        <p:nvPicPr>
          <p:cNvPr id="8" name="图片 7"/>
          <p:cNvPicPr>
            <a:picLocks noChangeAspect="1"/>
          </p:cNvPicPr>
          <p:nvPr/>
        </p:nvPicPr>
        <p:blipFill>
          <a:blip r:embed="rId3"/>
          <a:stretch>
            <a:fillRect/>
          </a:stretch>
        </p:blipFill>
        <p:spPr>
          <a:xfrm>
            <a:off x="609600" y="5513269"/>
            <a:ext cx="1768979" cy="612895"/>
          </a:xfrm>
          <a:prstGeom prst="rect">
            <a:avLst/>
          </a:prstGeom>
        </p:spPr>
      </p:pic>
      <p:sp>
        <p:nvSpPr>
          <p:cNvPr id="10" name="右箭头 9"/>
          <p:cNvSpPr/>
          <p:nvPr/>
        </p:nvSpPr>
        <p:spPr>
          <a:xfrm>
            <a:off x="3407137" y="5602587"/>
            <a:ext cx="259247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729028CC-55A6-450E-86C0-8E59450B9909}"/>
              </a:ext>
            </a:extLst>
          </p:cNvPr>
          <p:cNvPicPr>
            <a:picLocks noChangeAspect="1"/>
          </p:cNvPicPr>
          <p:nvPr/>
        </p:nvPicPr>
        <p:blipFill rotWithShape="1">
          <a:blip r:embed="rId4"/>
          <a:srcRect l="35179" t="6109"/>
          <a:stretch/>
        </p:blipFill>
        <p:spPr>
          <a:xfrm>
            <a:off x="8713363" y="1182063"/>
            <a:ext cx="3010388" cy="2092540"/>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7513" y="2164197"/>
            <a:ext cx="3226370" cy="1120787"/>
          </a:xfrm>
          <a:prstGeom prst="rect">
            <a:avLst/>
          </a:prstGeom>
        </p:spPr>
      </p:pic>
      <p:sp>
        <p:nvSpPr>
          <p:cNvPr id="15" name="右箭头 14"/>
          <p:cNvSpPr/>
          <p:nvPr/>
        </p:nvSpPr>
        <p:spPr>
          <a:xfrm rot="10800000">
            <a:off x="8150525" y="2228333"/>
            <a:ext cx="936104" cy="474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rot="10800000">
            <a:off x="3185737" y="2227253"/>
            <a:ext cx="936104" cy="474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rot="5400000">
            <a:off x="784492" y="4262239"/>
            <a:ext cx="936104" cy="474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6"/>
          <a:stretch>
            <a:fillRect/>
          </a:stretch>
        </p:blipFill>
        <p:spPr>
          <a:xfrm>
            <a:off x="2043791" y="3830409"/>
            <a:ext cx="1947859" cy="1207090"/>
          </a:xfrm>
          <a:prstGeom prst="rect">
            <a:avLst/>
          </a:prstGeom>
          <a:solidFill>
            <a:schemeClr val="bg1"/>
          </a:solidFill>
        </p:spPr>
      </p:pic>
      <p:pic>
        <p:nvPicPr>
          <p:cNvPr id="11" name="图片 10"/>
          <p:cNvPicPr>
            <a:picLocks noChangeAspect="1"/>
          </p:cNvPicPr>
          <p:nvPr/>
        </p:nvPicPr>
        <p:blipFill>
          <a:blip r:embed="rId7"/>
          <a:stretch>
            <a:fillRect/>
          </a:stretch>
        </p:blipFill>
        <p:spPr>
          <a:xfrm>
            <a:off x="4487513" y="3042039"/>
            <a:ext cx="3226370" cy="1607358"/>
          </a:xfrm>
          <a:prstGeom prst="rect">
            <a:avLst/>
          </a:prstGeom>
          <a:solidFill>
            <a:schemeClr val="bg1"/>
          </a:solidFill>
        </p:spPr>
      </p:pic>
      <p:sp>
        <p:nvSpPr>
          <p:cNvPr id="21" name="矩形 20"/>
          <p:cNvSpPr/>
          <p:nvPr/>
        </p:nvSpPr>
        <p:spPr>
          <a:xfrm>
            <a:off x="4374520" y="2088105"/>
            <a:ext cx="3521680" cy="2565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010383" y="3706410"/>
            <a:ext cx="2014676" cy="14550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746600" y="1166089"/>
            <a:ext cx="2255233" cy="369332"/>
          </a:xfrm>
          <a:prstGeom prst="rect">
            <a:avLst/>
          </a:prstGeom>
          <a:noFill/>
        </p:spPr>
        <p:txBody>
          <a:bodyPr wrap="none" rtlCol="0">
            <a:spAutoFit/>
          </a:bodyPr>
          <a:lstStyle/>
          <a:p>
            <a:r>
              <a:rPr lang="en-US" altLang="zh-CN" dirty="0" smtClean="0"/>
              <a:t>Simulation and design</a:t>
            </a:r>
            <a:endParaRPr lang="zh-CN" altLang="en-US" dirty="0"/>
          </a:p>
        </p:txBody>
      </p:sp>
      <p:sp>
        <p:nvSpPr>
          <p:cNvPr id="23" name="文本框 22"/>
          <p:cNvSpPr txBox="1"/>
          <p:nvPr/>
        </p:nvSpPr>
        <p:spPr>
          <a:xfrm>
            <a:off x="4316332" y="1658131"/>
            <a:ext cx="1683281" cy="369332"/>
          </a:xfrm>
          <a:prstGeom prst="rect">
            <a:avLst/>
          </a:prstGeom>
          <a:noFill/>
        </p:spPr>
        <p:txBody>
          <a:bodyPr wrap="none" rtlCol="0">
            <a:spAutoFit/>
          </a:bodyPr>
          <a:lstStyle/>
          <a:p>
            <a:r>
              <a:rPr lang="en-US" altLang="zh-CN" dirty="0" smtClean="0"/>
              <a:t>Pixel fabrication</a:t>
            </a:r>
            <a:endParaRPr lang="zh-CN" altLang="en-US" dirty="0"/>
          </a:p>
        </p:txBody>
      </p:sp>
      <p:sp>
        <p:nvSpPr>
          <p:cNvPr id="24" name="文本框 23"/>
          <p:cNvSpPr txBox="1"/>
          <p:nvPr/>
        </p:nvSpPr>
        <p:spPr>
          <a:xfrm>
            <a:off x="2629290" y="3374214"/>
            <a:ext cx="1024704" cy="369332"/>
          </a:xfrm>
          <a:prstGeom prst="rect">
            <a:avLst/>
          </a:prstGeom>
          <a:noFill/>
        </p:spPr>
        <p:txBody>
          <a:bodyPr wrap="none" rtlCol="0">
            <a:spAutoFit/>
          </a:bodyPr>
          <a:lstStyle/>
          <a:p>
            <a:r>
              <a:rPr lang="en-US" altLang="zh-CN" dirty="0" smtClean="0"/>
              <a:t>Pixel test</a:t>
            </a:r>
            <a:endParaRPr lang="zh-CN" altLang="en-US" dirty="0"/>
          </a:p>
        </p:txBody>
      </p:sp>
      <p:sp>
        <p:nvSpPr>
          <p:cNvPr id="25" name="文本框 24"/>
          <p:cNvSpPr txBox="1"/>
          <p:nvPr/>
        </p:nvSpPr>
        <p:spPr>
          <a:xfrm>
            <a:off x="284547" y="6227819"/>
            <a:ext cx="2283061" cy="369332"/>
          </a:xfrm>
          <a:prstGeom prst="rect">
            <a:avLst/>
          </a:prstGeom>
          <a:noFill/>
        </p:spPr>
        <p:txBody>
          <a:bodyPr wrap="none" rtlCol="0">
            <a:spAutoFit/>
          </a:bodyPr>
          <a:lstStyle/>
          <a:p>
            <a:r>
              <a:rPr lang="en-US" altLang="zh-CN" dirty="0" smtClean="0"/>
              <a:t>Small array fabrication</a:t>
            </a:r>
            <a:endParaRPr lang="zh-CN" altLang="en-US" dirty="0"/>
          </a:p>
        </p:txBody>
      </p:sp>
      <p:sp>
        <p:nvSpPr>
          <p:cNvPr id="26" name="文本框 25"/>
          <p:cNvSpPr txBox="1"/>
          <p:nvPr/>
        </p:nvSpPr>
        <p:spPr>
          <a:xfrm>
            <a:off x="5024124" y="4918806"/>
            <a:ext cx="2479653" cy="369332"/>
          </a:xfrm>
          <a:prstGeom prst="rect">
            <a:avLst/>
          </a:prstGeom>
          <a:noFill/>
        </p:spPr>
        <p:txBody>
          <a:bodyPr wrap="none" rtlCol="0">
            <a:spAutoFit/>
          </a:bodyPr>
          <a:lstStyle/>
          <a:p>
            <a:r>
              <a:rPr lang="en-US" altLang="zh-CN" dirty="0" smtClean="0"/>
              <a:t>Alignment and assembly</a:t>
            </a:r>
            <a:endParaRPr lang="zh-CN" altLang="en-US" dirty="0"/>
          </a:p>
        </p:txBody>
      </p:sp>
      <p:sp>
        <p:nvSpPr>
          <p:cNvPr id="27" name="文本框 26"/>
          <p:cNvSpPr txBox="1"/>
          <p:nvPr/>
        </p:nvSpPr>
        <p:spPr>
          <a:xfrm>
            <a:off x="11000166" y="6048178"/>
            <a:ext cx="1001172" cy="369332"/>
          </a:xfrm>
          <a:prstGeom prst="rect">
            <a:avLst/>
          </a:prstGeom>
          <a:noFill/>
        </p:spPr>
        <p:txBody>
          <a:bodyPr wrap="none" rtlCol="0">
            <a:spAutoFit/>
          </a:bodyPr>
          <a:lstStyle/>
          <a:p>
            <a:r>
              <a:rPr lang="en-US" altLang="zh-CN" dirty="0" smtClean="0"/>
              <a:t>Big array</a:t>
            </a:r>
            <a:endParaRPr lang="zh-CN" altLang="en-US" dirty="0"/>
          </a:p>
        </p:txBody>
      </p:sp>
      <p:pic>
        <p:nvPicPr>
          <p:cNvPr id="29" name="图片 28"/>
          <p:cNvPicPr>
            <a:picLocks noChangeAspect="1"/>
          </p:cNvPicPr>
          <p:nvPr/>
        </p:nvPicPr>
        <p:blipFill>
          <a:blip r:embed="rId8"/>
          <a:stretch>
            <a:fillRect/>
          </a:stretch>
        </p:blipFill>
        <p:spPr>
          <a:xfrm>
            <a:off x="160121" y="1958422"/>
            <a:ext cx="2716161" cy="1516293"/>
          </a:xfrm>
          <a:prstGeom prst="rect">
            <a:avLst/>
          </a:prstGeom>
        </p:spPr>
      </p:pic>
      <p:pic>
        <p:nvPicPr>
          <p:cNvPr id="28" name="图片 27"/>
          <p:cNvPicPr>
            <a:picLocks noChangeAspect="1"/>
          </p:cNvPicPr>
          <p:nvPr/>
        </p:nvPicPr>
        <p:blipFill>
          <a:blip r:embed="rId9"/>
          <a:stretch>
            <a:fillRect/>
          </a:stretch>
        </p:blipFill>
        <p:spPr>
          <a:xfrm>
            <a:off x="6726405" y="4262284"/>
            <a:ext cx="5643330" cy="2254733"/>
          </a:xfrm>
          <a:prstGeom prst="rect">
            <a:avLst/>
          </a:prstGeom>
        </p:spPr>
      </p:pic>
    </p:spTree>
    <p:extLst>
      <p:ext uri="{BB962C8B-B14F-4D97-AF65-F5344CB8AC3E}">
        <p14:creationId xmlns:p14="http://schemas.microsoft.com/office/powerpoint/2010/main" val="661739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Processing and fixation of </a:t>
            </a:r>
            <a:r>
              <a:rPr lang="en-US" altLang="zh-CN" dirty="0" smtClean="0"/>
              <a:t>absorbers</a:t>
            </a:r>
            <a:r>
              <a:rPr lang="zh-CN" altLang="en-US" dirty="0" smtClean="0"/>
              <a:t>？</a:t>
            </a:r>
            <a:endParaRPr lang="en-US" altLang="zh-CN" dirty="0" smtClean="0"/>
          </a:p>
          <a:p>
            <a:endParaRPr lang="en-US" altLang="zh-CN" dirty="0" smtClean="0"/>
          </a:p>
          <a:p>
            <a:endParaRPr lang="en-US" altLang="zh-CN" dirty="0" smtClean="0"/>
          </a:p>
          <a:p>
            <a:endParaRPr lang="zh-CN" altLang="en-US" dirty="0"/>
          </a:p>
        </p:txBody>
      </p:sp>
      <p:sp>
        <p:nvSpPr>
          <p:cNvPr id="3" name="标题 2"/>
          <p:cNvSpPr>
            <a:spLocks noGrp="1"/>
          </p:cNvSpPr>
          <p:nvPr>
            <p:ph type="title"/>
          </p:nvPr>
        </p:nvSpPr>
        <p:spPr/>
        <p:txBody>
          <a:bodyPr>
            <a:normAutofit fontScale="90000"/>
          </a:bodyPr>
          <a:lstStyle/>
          <a:p>
            <a:r>
              <a:rPr lang="en-US" altLang="zh-CN" dirty="0" smtClean="0"/>
              <a:t>Challenge</a:t>
            </a:r>
            <a:endParaRPr lang="zh-CN" altLang="en-US" dirty="0"/>
          </a:p>
        </p:txBody>
      </p:sp>
      <p:sp>
        <p:nvSpPr>
          <p:cNvPr id="4" name="矩形 3"/>
          <p:cNvSpPr/>
          <p:nvPr/>
        </p:nvSpPr>
        <p:spPr>
          <a:xfrm>
            <a:off x="7350048" y="2131300"/>
            <a:ext cx="335100" cy="334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472264" y="2131301"/>
            <a:ext cx="3233464" cy="298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652617" y="2584174"/>
            <a:ext cx="1734770" cy="923330"/>
          </a:xfrm>
          <a:prstGeom prst="rect">
            <a:avLst/>
          </a:prstGeom>
          <a:noFill/>
        </p:spPr>
        <p:txBody>
          <a:bodyPr wrap="none" rtlCol="0">
            <a:spAutoFit/>
          </a:bodyPr>
          <a:lstStyle/>
          <a:p>
            <a:r>
              <a:rPr lang="en-US" altLang="zh-CN" dirty="0" smtClean="0"/>
              <a:t>Absorber:</a:t>
            </a:r>
          </a:p>
          <a:p>
            <a:r>
              <a:rPr lang="en-US" altLang="zh-CN" dirty="0" smtClean="0"/>
              <a:t>200μm×200</a:t>
            </a:r>
            <a:r>
              <a:rPr lang="en-US" altLang="zh-CN" dirty="0"/>
              <a:t>μ</a:t>
            </a:r>
            <a:r>
              <a:rPr lang="en-US" altLang="zh-CN" dirty="0" smtClean="0"/>
              <a:t>m</a:t>
            </a:r>
          </a:p>
          <a:p>
            <a:r>
              <a:rPr lang="en-US" altLang="zh-CN" dirty="0" smtClean="0"/>
              <a:t>×2-5</a:t>
            </a:r>
            <a:r>
              <a:rPr lang="en-US" altLang="zh-CN" dirty="0"/>
              <a:t>μ</a:t>
            </a:r>
            <a:r>
              <a:rPr lang="en-US" altLang="zh-CN" dirty="0" smtClean="0"/>
              <a:t>m</a:t>
            </a:r>
            <a:endParaRPr lang="zh-CN" altLang="en-US" dirty="0"/>
          </a:p>
        </p:txBody>
      </p:sp>
      <p:sp>
        <p:nvSpPr>
          <p:cNvPr id="7" name="文本框 6"/>
          <p:cNvSpPr txBox="1"/>
          <p:nvPr/>
        </p:nvSpPr>
        <p:spPr>
          <a:xfrm>
            <a:off x="9164051" y="3244452"/>
            <a:ext cx="1973617" cy="923330"/>
          </a:xfrm>
          <a:prstGeom prst="rect">
            <a:avLst/>
          </a:prstGeom>
          <a:noFill/>
        </p:spPr>
        <p:txBody>
          <a:bodyPr wrap="none" rtlCol="0">
            <a:spAutoFit/>
          </a:bodyPr>
          <a:lstStyle/>
          <a:p>
            <a:r>
              <a:rPr lang="en-US" altLang="zh-CN" dirty="0" smtClean="0"/>
              <a:t>Absorber</a:t>
            </a:r>
            <a:r>
              <a:rPr lang="zh-CN" altLang="en-US" dirty="0" smtClean="0"/>
              <a:t>：</a:t>
            </a:r>
            <a:endParaRPr lang="en-US" altLang="zh-CN" dirty="0" smtClean="0"/>
          </a:p>
          <a:p>
            <a:r>
              <a:rPr lang="en-US" altLang="zh-CN" dirty="0" smtClean="0"/>
              <a:t>2000μm×2000μm</a:t>
            </a:r>
          </a:p>
          <a:p>
            <a:r>
              <a:rPr lang="en-US" altLang="zh-CN" dirty="0" smtClean="0"/>
              <a:t>×2000</a:t>
            </a:r>
            <a:r>
              <a:rPr lang="en-US" altLang="zh-CN" dirty="0"/>
              <a:t>μ</a:t>
            </a:r>
            <a:r>
              <a:rPr lang="en-US" altLang="zh-CN" dirty="0" smtClean="0"/>
              <a:t>m</a:t>
            </a:r>
            <a:endParaRPr lang="zh-CN" altLang="en-US" dirty="0"/>
          </a:p>
        </p:txBody>
      </p:sp>
      <p:pic>
        <p:nvPicPr>
          <p:cNvPr id="9" name="图片 8"/>
          <p:cNvPicPr/>
          <p:nvPr/>
        </p:nvPicPr>
        <p:blipFill>
          <a:blip r:embed="rId3"/>
          <a:stretch>
            <a:fillRect/>
          </a:stretch>
        </p:blipFill>
        <p:spPr>
          <a:xfrm>
            <a:off x="996419" y="1949794"/>
            <a:ext cx="2131173" cy="1602192"/>
          </a:xfrm>
          <a:prstGeom prst="rect">
            <a:avLst/>
          </a:prstGeom>
        </p:spPr>
      </p:pic>
      <p:pic>
        <p:nvPicPr>
          <p:cNvPr id="10" name="图片 9"/>
          <p:cNvPicPr/>
          <p:nvPr/>
        </p:nvPicPr>
        <p:blipFill>
          <a:blip r:embed="rId4"/>
          <a:stretch>
            <a:fillRect/>
          </a:stretch>
        </p:blipFill>
        <p:spPr>
          <a:xfrm>
            <a:off x="3254657" y="1923080"/>
            <a:ext cx="3080361" cy="1528273"/>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4792" t="1700" r="3232" b="51050"/>
          <a:stretch/>
        </p:blipFill>
        <p:spPr>
          <a:xfrm>
            <a:off x="3641871" y="3536079"/>
            <a:ext cx="2740006" cy="2089835"/>
          </a:xfrm>
          <a:prstGeom prst="rect">
            <a:avLst/>
          </a:prstGeom>
        </p:spPr>
      </p:pic>
      <p:pic>
        <p:nvPicPr>
          <p:cNvPr id="12" name="图片 11"/>
          <p:cNvPicPr/>
          <p:nvPr/>
        </p:nvPicPr>
        <p:blipFill>
          <a:blip r:embed="rId6"/>
          <a:stretch>
            <a:fillRect/>
          </a:stretch>
        </p:blipFill>
        <p:spPr>
          <a:xfrm>
            <a:off x="996419" y="3855077"/>
            <a:ext cx="2319858" cy="1583969"/>
          </a:xfrm>
          <a:prstGeom prst="rect">
            <a:avLst/>
          </a:prstGeom>
        </p:spPr>
      </p:pic>
      <p:sp>
        <p:nvSpPr>
          <p:cNvPr id="13" name="文本框 12"/>
          <p:cNvSpPr txBox="1"/>
          <p:nvPr/>
        </p:nvSpPr>
        <p:spPr>
          <a:xfrm>
            <a:off x="996419" y="5789794"/>
            <a:ext cx="2020490" cy="369332"/>
          </a:xfrm>
          <a:prstGeom prst="rect">
            <a:avLst/>
          </a:prstGeom>
          <a:noFill/>
        </p:spPr>
        <p:txBody>
          <a:bodyPr wrap="square" rtlCol="0">
            <a:spAutoFit/>
          </a:bodyPr>
          <a:lstStyle/>
          <a:p>
            <a:r>
              <a:rPr lang="en-US" altLang="zh-CN" dirty="0" smtClean="0"/>
              <a:t>Reported design</a:t>
            </a:r>
            <a:endParaRPr lang="zh-CN" altLang="en-US" dirty="0"/>
          </a:p>
        </p:txBody>
      </p:sp>
      <p:sp>
        <p:nvSpPr>
          <p:cNvPr id="14" name="矩形 13"/>
          <p:cNvSpPr/>
          <p:nvPr/>
        </p:nvSpPr>
        <p:spPr>
          <a:xfrm>
            <a:off x="845459" y="1870038"/>
            <a:ext cx="5616624" cy="379234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845388" y="5301366"/>
            <a:ext cx="704873" cy="369332"/>
          </a:xfrm>
          <a:prstGeom prst="rect">
            <a:avLst/>
          </a:prstGeom>
          <a:noFill/>
        </p:spPr>
        <p:txBody>
          <a:bodyPr wrap="none" rtlCol="0">
            <a:spAutoFit/>
          </a:bodyPr>
          <a:lstStyle/>
          <a:p>
            <a:r>
              <a:rPr lang="en-US" altLang="zh-CN" dirty="0" smtClean="0"/>
              <a:t>PAIRS</a:t>
            </a:r>
            <a:endParaRPr lang="zh-CN" altLang="en-US" dirty="0"/>
          </a:p>
        </p:txBody>
      </p:sp>
      <p:sp>
        <p:nvSpPr>
          <p:cNvPr id="18" name="文本框 17"/>
          <p:cNvSpPr txBox="1"/>
          <p:nvPr/>
        </p:nvSpPr>
        <p:spPr>
          <a:xfrm>
            <a:off x="6714195" y="3655926"/>
            <a:ext cx="1606803" cy="923330"/>
          </a:xfrm>
          <a:prstGeom prst="rect">
            <a:avLst/>
          </a:prstGeom>
          <a:noFill/>
        </p:spPr>
        <p:txBody>
          <a:bodyPr wrap="square" rtlCol="0">
            <a:spAutoFit/>
          </a:bodyPr>
          <a:lstStyle/>
          <a:p>
            <a:r>
              <a:rPr lang="en-US" altLang="zh-CN" dirty="0" smtClean="0"/>
              <a:t>Commonly used size in X-ray detection</a:t>
            </a:r>
            <a:endParaRPr lang="zh-CN" altLang="en-US" dirty="0"/>
          </a:p>
        </p:txBody>
      </p:sp>
    </p:spTree>
    <p:extLst>
      <p:ext uri="{BB962C8B-B14F-4D97-AF65-F5344CB8AC3E}">
        <p14:creationId xmlns:p14="http://schemas.microsoft.com/office/powerpoint/2010/main" val="1793763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dirty="0" smtClean="0"/>
              <a:t>Plans</a:t>
            </a:r>
            <a:endParaRPr lang="zh-CN" altLang="en-US" dirty="0"/>
          </a:p>
        </p:txBody>
      </p:sp>
      <p:sp>
        <p:nvSpPr>
          <p:cNvPr id="4" name="右箭头 3"/>
          <p:cNvSpPr/>
          <p:nvPr/>
        </p:nvSpPr>
        <p:spPr>
          <a:xfrm>
            <a:off x="911424" y="3861048"/>
            <a:ext cx="9942549" cy="864096"/>
          </a:xfrm>
          <a:prstGeom prst="rightArrow">
            <a:avLst/>
          </a:prstGeom>
          <a:gradFill>
            <a:gsLst>
              <a:gs pos="0">
                <a:schemeClr val="accent1">
                  <a:lumMod val="5000"/>
                  <a:lumOff val="95000"/>
                </a:schemeClr>
              </a:gs>
              <a:gs pos="100000">
                <a:schemeClr val="accent3"/>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135560" y="3969060"/>
            <a:ext cx="72008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椭圆 5"/>
          <p:cNvSpPr/>
          <p:nvPr/>
        </p:nvSpPr>
        <p:spPr>
          <a:xfrm>
            <a:off x="4427621" y="3969060"/>
            <a:ext cx="72008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459955" y="3969060"/>
            <a:ext cx="72008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943788" y="3971685"/>
            <a:ext cx="72008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164171" y="4108430"/>
            <a:ext cx="652743" cy="369332"/>
          </a:xfrm>
          <a:prstGeom prst="rect">
            <a:avLst/>
          </a:prstGeom>
          <a:noFill/>
        </p:spPr>
        <p:txBody>
          <a:bodyPr wrap="none" rtlCol="0">
            <a:spAutoFit/>
          </a:bodyPr>
          <a:lstStyle/>
          <a:p>
            <a:r>
              <a:rPr lang="en-US" altLang="zh-CN" dirty="0" smtClean="0">
                <a:solidFill>
                  <a:schemeClr val="bg1"/>
                </a:solidFill>
              </a:rPr>
              <a:t>2026</a:t>
            </a:r>
            <a:endParaRPr lang="zh-CN" altLang="en-US" dirty="0">
              <a:solidFill>
                <a:schemeClr val="bg1"/>
              </a:solidFill>
            </a:endParaRPr>
          </a:p>
        </p:txBody>
      </p:sp>
      <p:sp>
        <p:nvSpPr>
          <p:cNvPr id="11" name="文本框 10"/>
          <p:cNvSpPr txBox="1"/>
          <p:nvPr/>
        </p:nvSpPr>
        <p:spPr>
          <a:xfrm>
            <a:off x="4466347" y="4106520"/>
            <a:ext cx="652743" cy="369332"/>
          </a:xfrm>
          <a:prstGeom prst="rect">
            <a:avLst/>
          </a:prstGeom>
          <a:noFill/>
        </p:spPr>
        <p:txBody>
          <a:bodyPr wrap="none" rtlCol="0">
            <a:spAutoFit/>
          </a:bodyPr>
          <a:lstStyle/>
          <a:p>
            <a:r>
              <a:rPr lang="en-US" altLang="zh-CN" dirty="0" smtClean="0">
                <a:solidFill>
                  <a:schemeClr val="bg1"/>
                </a:solidFill>
              </a:rPr>
              <a:t>2027</a:t>
            </a:r>
            <a:endParaRPr lang="zh-CN" altLang="en-US" dirty="0">
              <a:solidFill>
                <a:schemeClr val="bg1"/>
              </a:solidFill>
            </a:endParaRPr>
          </a:p>
        </p:txBody>
      </p:sp>
      <p:sp>
        <p:nvSpPr>
          <p:cNvPr id="12" name="文本框 11"/>
          <p:cNvSpPr txBox="1"/>
          <p:nvPr/>
        </p:nvSpPr>
        <p:spPr>
          <a:xfrm>
            <a:off x="6977456" y="4106520"/>
            <a:ext cx="652743" cy="369332"/>
          </a:xfrm>
          <a:prstGeom prst="rect">
            <a:avLst/>
          </a:prstGeom>
          <a:noFill/>
        </p:spPr>
        <p:txBody>
          <a:bodyPr wrap="none" rtlCol="0">
            <a:spAutoFit/>
          </a:bodyPr>
          <a:lstStyle/>
          <a:p>
            <a:r>
              <a:rPr lang="en-US" altLang="zh-CN" dirty="0" smtClean="0">
                <a:solidFill>
                  <a:schemeClr val="bg1"/>
                </a:solidFill>
              </a:rPr>
              <a:t>2028</a:t>
            </a:r>
            <a:endParaRPr lang="zh-CN" altLang="en-US" dirty="0">
              <a:solidFill>
                <a:schemeClr val="bg1"/>
              </a:solidFill>
            </a:endParaRPr>
          </a:p>
        </p:txBody>
      </p:sp>
      <p:sp>
        <p:nvSpPr>
          <p:cNvPr id="13" name="文本框 12"/>
          <p:cNvSpPr txBox="1"/>
          <p:nvPr/>
        </p:nvSpPr>
        <p:spPr>
          <a:xfrm>
            <a:off x="9459955" y="4106520"/>
            <a:ext cx="652743" cy="369332"/>
          </a:xfrm>
          <a:prstGeom prst="rect">
            <a:avLst/>
          </a:prstGeom>
          <a:noFill/>
        </p:spPr>
        <p:txBody>
          <a:bodyPr wrap="none" rtlCol="0">
            <a:spAutoFit/>
          </a:bodyPr>
          <a:lstStyle/>
          <a:p>
            <a:r>
              <a:rPr lang="en-US" altLang="zh-CN" dirty="0" smtClean="0">
                <a:solidFill>
                  <a:schemeClr val="bg1"/>
                </a:solidFill>
              </a:rPr>
              <a:t>2029</a:t>
            </a:r>
            <a:endParaRPr lang="zh-CN" altLang="en-US" dirty="0">
              <a:solidFill>
                <a:schemeClr val="bg1"/>
              </a:solidFill>
            </a:endParaRPr>
          </a:p>
        </p:txBody>
      </p:sp>
      <p:pic>
        <p:nvPicPr>
          <p:cNvPr id="14" name="图片 13"/>
          <p:cNvPicPr>
            <a:picLocks noChangeAspect="1"/>
          </p:cNvPicPr>
          <p:nvPr/>
        </p:nvPicPr>
        <p:blipFill>
          <a:blip r:embed="rId3"/>
          <a:stretch>
            <a:fillRect/>
          </a:stretch>
        </p:blipFill>
        <p:spPr>
          <a:xfrm>
            <a:off x="1487488" y="5085184"/>
            <a:ext cx="1540334" cy="859889"/>
          </a:xfrm>
          <a:prstGeom prst="rect">
            <a:avLst/>
          </a:prstGeom>
        </p:spPr>
      </p:pic>
      <p:sp>
        <p:nvSpPr>
          <p:cNvPr id="15" name="下箭头标注 14"/>
          <p:cNvSpPr/>
          <p:nvPr/>
        </p:nvSpPr>
        <p:spPr>
          <a:xfrm>
            <a:off x="1551909" y="2675239"/>
            <a:ext cx="1877266" cy="1224136"/>
          </a:xfrm>
          <a:prstGeom prst="downArrowCallout">
            <a:avLst>
              <a:gd name="adj1" fmla="val 12698"/>
              <a:gd name="adj2" fmla="val 14922"/>
              <a:gd name="adj3" fmla="val 12217"/>
              <a:gd name="adj4" fmla="val 72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t>1, Pixel resolution: </a:t>
            </a:r>
          </a:p>
          <a:p>
            <a:pPr algn="ctr"/>
            <a:r>
              <a:rPr lang="en-US" altLang="zh-CN" dirty="0" smtClean="0"/>
              <a:t>&lt; </a:t>
            </a:r>
            <a:r>
              <a:rPr lang="en-US" altLang="zh-CN" dirty="0" smtClean="0"/>
              <a:t>2 </a:t>
            </a:r>
            <a:r>
              <a:rPr lang="en-US" altLang="zh-CN" dirty="0" err="1" smtClean="0"/>
              <a:t>keV</a:t>
            </a:r>
            <a:r>
              <a:rPr lang="en-US" altLang="zh-CN" dirty="0" smtClean="0"/>
              <a:t> </a:t>
            </a:r>
          </a:p>
          <a:p>
            <a:pPr algn="ctr"/>
            <a:r>
              <a:rPr lang="en-US" altLang="zh-CN" dirty="0" smtClean="0"/>
              <a:t>@ 511 </a:t>
            </a:r>
            <a:r>
              <a:rPr lang="en-US" altLang="zh-CN" dirty="0" err="1" smtClean="0"/>
              <a:t>keV</a:t>
            </a:r>
            <a:endParaRPr lang="zh-CN" altLang="en-US" dirty="0"/>
          </a:p>
        </p:txBody>
      </p:sp>
      <p:sp>
        <p:nvSpPr>
          <p:cNvPr id="19" name="下箭头标注 18"/>
          <p:cNvSpPr/>
          <p:nvPr/>
        </p:nvSpPr>
        <p:spPr>
          <a:xfrm>
            <a:off x="3724513" y="1702101"/>
            <a:ext cx="2126295" cy="2250494"/>
          </a:xfrm>
          <a:prstGeom prst="downArrowCallout">
            <a:avLst>
              <a:gd name="adj1" fmla="val 12698"/>
              <a:gd name="adj2" fmla="val 14922"/>
              <a:gd name="adj3" fmla="val 12217"/>
              <a:gd name="adj4" fmla="val 72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t>1, Pixel resolution: </a:t>
            </a:r>
          </a:p>
          <a:p>
            <a:pPr algn="ctr"/>
            <a:r>
              <a:rPr lang="en-US" altLang="zh-CN" dirty="0" smtClean="0"/>
              <a:t>&lt; </a:t>
            </a:r>
            <a:r>
              <a:rPr lang="en-US" altLang="zh-CN" dirty="0" smtClean="0"/>
              <a:t>0.5 </a:t>
            </a:r>
            <a:r>
              <a:rPr lang="en-US" altLang="zh-CN" dirty="0" err="1" smtClean="0"/>
              <a:t>keV</a:t>
            </a:r>
            <a:r>
              <a:rPr lang="en-US" altLang="zh-CN" dirty="0" smtClean="0"/>
              <a:t> </a:t>
            </a:r>
          </a:p>
          <a:p>
            <a:pPr algn="ctr"/>
            <a:r>
              <a:rPr lang="en-US" altLang="zh-CN" dirty="0" smtClean="0"/>
              <a:t>@ 511 </a:t>
            </a:r>
            <a:r>
              <a:rPr lang="en-US" altLang="zh-CN" dirty="0" err="1" smtClean="0"/>
              <a:t>keV</a:t>
            </a:r>
            <a:endParaRPr lang="en-US" altLang="zh-CN" dirty="0" smtClean="0"/>
          </a:p>
        </p:txBody>
      </p:sp>
      <p:sp>
        <p:nvSpPr>
          <p:cNvPr id="21" name="下箭头标注 20"/>
          <p:cNvSpPr/>
          <p:nvPr/>
        </p:nvSpPr>
        <p:spPr>
          <a:xfrm>
            <a:off x="6242264" y="1702101"/>
            <a:ext cx="2157992" cy="2260514"/>
          </a:xfrm>
          <a:prstGeom prst="downArrowCallout">
            <a:avLst>
              <a:gd name="adj1" fmla="val 12698"/>
              <a:gd name="adj2" fmla="val 14922"/>
              <a:gd name="adj3" fmla="val 12217"/>
              <a:gd name="adj4" fmla="val 72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t>1, Total resolution: </a:t>
            </a:r>
          </a:p>
          <a:p>
            <a:pPr algn="ctr"/>
            <a:r>
              <a:rPr lang="en-US" altLang="zh-CN" dirty="0" smtClean="0"/>
              <a:t>&lt; </a:t>
            </a:r>
            <a:r>
              <a:rPr lang="en-US" altLang="zh-CN" dirty="0" smtClean="0"/>
              <a:t>0.5 </a:t>
            </a:r>
            <a:r>
              <a:rPr lang="en-US" altLang="zh-CN" dirty="0" err="1" smtClean="0"/>
              <a:t>keV</a:t>
            </a:r>
            <a:r>
              <a:rPr lang="en-US" altLang="zh-CN" dirty="0" smtClean="0"/>
              <a:t> </a:t>
            </a:r>
          </a:p>
          <a:p>
            <a:pPr algn="ctr"/>
            <a:r>
              <a:rPr lang="en-US" altLang="zh-CN" dirty="0" smtClean="0"/>
              <a:t>@ 511 </a:t>
            </a:r>
            <a:r>
              <a:rPr lang="en-US" altLang="zh-CN" dirty="0" err="1" smtClean="0"/>
              <a:t>keV</a:t>
            </a:r>
            <a:endParaRPr lang="en-US" altLang="zh-CN" dirty="0" smtClean="0"/>
          </a:p>
        </p:txBody>
      </p:sp>
      <p:sp>
        <p:nvSpPr>
          <p:cNvPr id="27" name="文本框 26"/>
          <p:cNvSpPr txBox="1"/>
          <p:nvPr/>
        </p:nvSpPr>
        <p:spPr>
          <a:xfrm>
            <a:off x="8878096" y="3356570"/>
            <a:ext cx="1906227" cy="369332"/>
          </a:xfrm>
          <a:prstGeom prst="rect">
            <a:avLst/>
          </a:prstGeom>
          <a:noFill/>
        </p:spPr>
        <p:txBody>
          <a:bodyPr wrap="none" rtlCol="0">
            <a:spAutoFit/>
          </a:bodyPr>
          <a:lstStyle/>
          <a:p>
            <a:r>
              <a:rPr lang="en-US" altLang="zh-CN" dirty="0" smtClean="0"/>
              <a:t>Waiting for launch</a:t>
            </a:r>
            <a:endParaRPr lang="zh-CN" altLang="en-US" dirty="0"/>
          </a:p>
        </p:txBody>
      </p:sp>
      <p:pic>
        <p:nvPicPr>
          <p:cNvPr id="23" name="图片 22"/>
          <p:cNvPicPr>
            <a:picLocks noChangeAspect="1"/>
          </p:cNvPicPr>
          <p:nvPr/>
        </p:nvPicPr>
        <p:blipFill>
          <a:blip r:embed="rId4"/>
          <a:stretch>
            <a:fillRect/>
          </a:stretch>
        </p:blipFill>
        <p:spPr>
          <a:xfrm>
            <a:off x="6683451" y="5267263"/>
            <a:ext cx="1240751" cy="495729"/>
          </a:xfrm>
          <a:prstGeom prst="rect">
            <a:avLst/>
          </a:prstGeom>
        </p:spPr>
      </p:pic>
      <p:pic>
        <p:nvPicPr>
          <p:cNvPr id="28" name="图片 27"/>
          <p:cNvPicPr>
            <a:picLocks noChangeAspect="1"/>
          </p:cNvPicPr>
          <p:nvPr/>
        </p:nvPicPr>
        <p:blipFill>
          <a:blip r:embed="rId3"/>
          <a:stretch>
            <a:fillRect/>
          </a:stretch>
        </p:blipFill>
        <p:spPr>
          <a:xfrm>
            <a:off x="3910452" y="5085184"/>
            <a:ext cx="1540334" cy="859889"/>
          </a:xfrm>
          <a:prstGeom prst="rect">
            <a:avLst/>
          </a:prstGeom>
        </p:spPr>
      </p:pic>
    </p:spTree>
    <p:extLst>
      <p:ext uri="{BB962C8B-B14F-4D97-AF65-F5344CB8AC3E}">
        <p14:creationId xmlns:p14="http://schemas.microsoft.com/office/powerpoint/2010/main" val="414577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2856"/>
            <a:ext cx="10363200" cy="2160240"/>
          </a:xfrm>
        </p:spPr>
        <p:txBody>
          <a:bodyPr/>
          <a:lstStyle/>
          <a:p>
            <a:r>
              <a:rPr lang="en-US" altLang="zh-CN" dirty="0" smtClean="0"/>
              <a:t>Thank you for your attention</a:t>
            </a:r>
            <a:r>
              <a:rPr lang="zh-CN" altLang="en-US" dirty="0" smtClean="0"/>
              <a:t>！</a:t>
            </a:r>
            <a:endParaRPr lang="zh-CN" altLang="en-US" dirty="0"/>
          </a:p>
        </p:txBody>
      </p:sp>
    </p:spTree>
    <p:extLst>
      <p:ext uri="{BB962C8B-B14F-4D97-AF65-F5344CB8AC3E}">
        <p14:creationId xmlns:p14="http://schemas.microsoft.com/office/powerpoint/2010/main" val="4032651126"/>
      </p:ext>
    </p:extLst>
  </p:cSld>
  <p:clrMapOvr>
    <a:masterClrMapping/>
  </p:clrMapOvr>
  <mc:AlternateContent xmlns:mc="http://schemas.openxmlformats.org/markup-compatibility/2006" xmlns:p14="http://schemas.microsoft.com/office/powerpoint/2010/main">
    <mc:Choice Requires="p14">
      <p:transition spd="slow" p14:dur="2000" advTm="7951"/>
    </mc:Choice>
    <mc:Fallback xmlns="">
      <p:transition spd="slow" advTm="7951"/>
    </mc:Fallback>
  </mc:AlternateContent>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31787</TotalTime>
  <Words>711</Words>
  <Application>Microsoft Office PowerPoint</Application>
  <PresentationFormat>宽屏</PresentationFormat>
  <Paragraphs>92</Paragraphs>
  <Slides>9</Slides>
  <Notes>8</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20" baseType="lpstr">
      <vt:lpstr>等线</vt:lpstr>
      <vt:lpstr>宋体</vt:lpstr>
      <vt:lpstr>微软雅黑</vt:lpstr>
      <vt:lpstr>Arial</vt:lpstr>
      <vt:lpstr>Arial Black</vt:lpstr>
      <vt:lpstr>Calibri</vt:lpstr>
      <vt:lpstr>Cambria Math</vt:lpstr>
      <vt:lpstr>Times New Roman</vt:lpstr>
      <vt:lpstr>Wingdings</vt:lpstr>
      <vt:lpstr>1_Office 主题</vt:lpstr>
      <vt:lpstr>Equation</vt:lpstr>
      <vt:lpstr>TES detectors development for PAIRS</vt:lpstr>
      <vt:lpstr>TES Structure and Principle</vt:lpstr>
      <vt:lpstr>Excellent Resolution</vt:lpstr>
      <vt:lpstr>TES Development in Lab</vt:lpstr>
      <vt:lpstr>TES Primary Design for PAIRS</vt:lpstr>
      <vt:lpstr>Development</vt:lpstr>
      <vt:lpstr>Challenge</vt:lpstr>
      <vt:lpstr>Plans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zhangyf</cp:lastModifiedBy>
  <cp:revision>4350</cp:revision>
  <cp:lastPrinted>2013-10-17T01:59:13Z</cp:lastPrinted>
  <dcterms:created xsi:type="dcterms:W3CDTF">2012-09-04T11:33:36Z</dcterms:created>
  <dcterms:modified xsi:type="dcterms:W3CDTF">2025-09-17T03:16:09Z</dcterms:modified>
</cp:coreProperties>
</file>