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sldIdLst>
    <p:sldId id="277" r:id="rId2"/>
    <p:sldId id="450" r:id="rId3"/>
    <p:sldId id="429" r:id="rId4"/>
    <p:sldId id="465" r:id="rId5"/>
    <p:sldId id="452" r:id="rId6"/>
    <p:sldId id="453" r:id="rId7"/>
    <p:sldId id="458" r:id="rId8"/>
    <p:sldId id="461" r:id="rId9"/>
    <p:sldId id="460" r:id="rId10"/>
    <p:sldId id="462" r:id="rId11"/>
    <p:sldId id="464" r:id="rId12"/>
    <p:sldId id="454" r:id="rId13"/>
    <p:sldId id="459" r:id="rId14"/>
    <p:sldId id="455" r:id="rId15"/>
    <p:sldId id="456" r:id="rId16"/>
    <p:sldId id="457" r:id="rId17"/>
    <p:sldId id="463" r:id="rId18"/>
  </p:sldIdLst>
  <p:sldSz cx="12192000" cy="6858000"/>
  <p:notesSz cx="6858000" cy="9144000"/>
  <p:custDataLst>
    <p:tags r:id="rId2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7368" userDrawn="1">
          <p15:clr>
            <a:srgbClr val="A4A3A4"/>
          </p15:clr>
        </p15:guide>
        <p15:guide id="3" orient="horz"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ng mian" initials="wm" lastIdx="3" clrIdx="0">
    <p:extLst>
      <p:ext uri="{19B8F6BF-5375-455C-9EA6-DF929625EA0E}">
        <p15:presenceInfo xmlns:p15="http://schemas.microsoft.com/office/powerpoint/2012/main" userId="1c7920f9962e6bd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71AB"/>
    <a:srgbClr val="002571"/>
    <a:srgbClr val="0033CC"/>
    <a:srgbClr val="174994"/>
    <a:srgbClr val="FFE8D7"/>
    <a:srgbClr val="EAEFF7"/>
    <a:srgbClr val="CFD5EA"/>
    <a:srgbClr val="D2D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6" autoAdjust="0"/>
    <p:restoredTop sz="88508" autoAdjust="0"/>
  </p:normalViewPr>
  <p:slideViewPr>
    <p:cSldViewPr snapToGrid="0">
      <p:cViewPr varScale="1">
        <p:scale>
          <a:sx n="90" d="100"/>
          <a:sy n="90" d="100"/>
        </p:scale>
        <p:origin x="378" y="33"/>
      </p:cViewPr>
      <p:guideLst>
        <p:guide pos="7368"/>
        <p:guide orient="horz" pos="2160"/>
      </p:guideLst>
    </p:cSldViewPr>
  </p:slideViewPr>
  <p:notesTextViewPr>
    <p:cViewPr>
      <p:scale>
        <a:sx n="125" d="100"/>
        <a:sy n="125" d="100"/>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W:\IC\work\&#22825;&#20307;\NPRE\CPRE10_MLM\z&#22122;&#22768;\CPRE10&#22122;&#22768;&#35745;&#31639;240403235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dirty="0"/>
              <a:t>ENC-Input</a:t>
            </a:r>
            <a:r>
              <a:rPr lang="en-US" altLang="zh-CN" baseline="0" dirty="0"/>
              <a:t> Cap(pF)</a:t>
            </a:r>
            <a:endParaRPr lang="zh-CN" alt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ltLang="en-US"/>
        </a:p>
      </c:txPr>
    </c:title>
    <c:autoTitleDeleted val="0"/>
    <c:plotArea>
      <c:layout/>
      <c:scatterChart>
        <c:scatterStyle val="smoothMarker"/>
        <c:varyColors val="0"/>
        <c:ser>
          <c:idx val="0"/>
          <c:order val="0"/>
          <c:tx>
            <c:v>0nA</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Sheet1!$C$35:$F$35</c:f>
              <c:numCache>
                <c:formatCode>General</c:formatCode>
                <c:ptCount val="4"/>
                <c:pt idx="0">
                  <c:v>0</c:v>
                </c:pt>
                <c:pt idx="1">
                  <c:v>10</c:v>
                </c:pt>
                <c:pt idx="2">
                  <c:v>20</c:v>
                </c:pt>
                <c:pt idx="3">
                  <c:v>30</c:v>
                </c:pt>
              </c:numCache>
            </c:numRef>
          </c:xVal>
          <c:yVal>
            <c:numRef>
              <c:f>Sheet1!$C$46:$F$46</c:f>
              <c:numCache>
                <c:formatCode>General</c:formatCode>
                <c:ptCount val="4"/>
                <c:pt idx="0">
                  <c:v>81</c:v>
                </c:pt>
                <c:pt idx="1">
                  <c:v>231</c:v>
                </c:pt>
                <c:pt idx="2">
                  <c:v>401</c:v>
                </c:pt>
                <c:pt idx="3">
                  <c:v>573</c:v>
                </c:pt>
              </c:numCache>
            </c:numRef>
          </c:yVal>
          <c:smooth val="1"/>
          <c:extLst>
            <c:ext xmlns:c16="http://schemas.microsoft.com/office/drawing/2014/chart" uri="{C3380CC4-5D6E-409C-BE32-E72D297353CC}">
              <c16:uniqueId val="{00000000-FA83-4E4D-8EF8-EB8BA9ED276A}"/>
            </c:ext>
          </c:extLst>
        </c:ser>
        <c:ser>
          <c:idx val="1"/>
          <c:order val="1"/>
          <c:tx>
            <c:v>1nA</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Sheet1!$C$35:$F$35</c:f>
              <c:numCache>
                <c:formatCode>General</c:formatCode>
                <c:ptCount val="4"/>
                <c:pt idx="0">
                  <c:v>0</c:v>
                </c:pt>
                <c:pt idx="1">
                  <c:v>10</c:v>
                </c:pt>
                <c:pt idx="2">
                  <c:v>20</c:v>
                </c:pt>
                <c:pt idx="3">
                  <c:v>30</c:v>
                </c:pt>
              </c:numCache>
            </c:numRef>
          </c:xVal>
          <c:yVal>
            <c:numRef>
              <c:f>Sheet1!$C$48:$F$48</c:f>
              <c:numCache>
                <c:formatCode>General</c:formatCode>
                <c:ptCount val="4"/>
                <c:pt idx="0">
                  <c:v>108</c:v>
                </c:pt>
                <c:pt idx="1">
                  <c:v>255</c:v>
                </c:pt>
                <c:pt idx="2">
                  <c:v>432</c:v>
                </c:pt>
                <c:pt idx="3">
                  <c:v>608</c:v>
                </c:pt>
              </c:numCache>
            </c:numRef>
          </c:yVal>
          <c:smooth val="1"/>
          <c:extLst>
            <c:ext xmlns:c16="http://schemas.microsoft.com/office/drawing/2014/chart" uri="{C3380CC4-5D6E-409C-BE32-E72D297353CC}">
              <c16:uniqueId val="{00000001-FA83-4E4D-8EF8-EB8BA9ED276A}"/>
            </c:ext>
          </c:extLst>
        </c:ser>
        <c:dLbls>
          <c:showLegendKey val="0"/>
          <c:showVal val="0"/>
          <c:showCatName val="0"/>
          <c:showSerName val="0"/>
          <c:showPercent val="0"/>
          <c:showBubbleSize val="0"/>
        </c:dLbls>
        <c:axId val="232089664"/>
        <c:axId val="232093408"/>
      </c:scatterChart>
      <c:valAx>
        <c:axId val="2320896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232093408"/>
        <c:crosses val="autoZero"/>
        <c:crossBetween val="midCat"/>
      </c:valAx>
      <c:valAx>
        <c:axId val="2320934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23208966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7FA9F2-B67F-4D9A-ABAD-9973AF90751C}" type="datetimeFigureOut">
              <a:rPr lang="zh-CN" altLang="en-US" smtClean="0"/>
              <a:t>2025/9/17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D7B553-9BD8-4261-98A0-DFFAD3FA961E}" type="slidenum">
              <a:rPr lang="zh-CN" altLang="en-US" smtClean="0"/>
              <a:t>‹#›</a:t>
            </a:fld>
            <a:endParaRPr lang="zh-CN" altLang="en-US"/>
          </a:p>
        </p:txBody>
      </p:sp>
    </p:spTree>
    <p:extLst>
      <p:ext uri="{BB962C8B-B14F-4D97-AF65-F5344CB8AC3E}">
        <p14:creationId xmlns:p14="http://schemas.microsoft.com/office/powerpoint/2010/main" val="3059008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Good morning everyone. I am Liao </a:t>
            </a:r>
            <a:r>
              <a:rPr lang="en-US" altLang="zh-CN" sz="1200" kern="1200" dirty="0" err="1">
                <a:solidFill>
                  <a:schemeClr val="tx1"/>
                </a:solidFill>
                <a:effectLst/>
                <a:latin typeface="+mn-lt"/>
                <a:ea typeface="+mn-ea"/>
                <a:cs typeface="+mn-cs"/>
              </a:rPr>
              <a:t>haolong</a:t>
            </a:r>
            <a:r>
              <a:rPr lang="en-US" altLang="zh-CN" sz="1200" kern="1200" dirty="0">
                <a:solidFill>
                  <a:schemeClr val="tx1"/>
                </a:solidFill>
                <a:effectLst/>
                <a:latin typeface="+mn-lt"/>
                <a:ea typeface="+mn-ea"/>
                <a:cs typeface="+mn-cs"/>
              </a:rPr>
              <a:t> from IHEP. It is my pleasure to present a kind of energy-time readout ASIC for CZT and Si detectors.</a:t>
            </a:r>
            <a:endParaRPr lang="zh-CN" altLang="zh-CN"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304733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dirty="0">
                <a:latin typeface="微软雅黑" panose="020B0503020204020204" pitchFamily="34" charset="-122"/>
                <a:ea typeface="微软雅黑" panose="020B0503020204020204" pitchFamily="34" charset="-122"/>
              </a:rPr>
              <a:t>The chip layout and a micrograph are shown here. The die area is 7 × 12.4 mm.</a:t>
            </a:r>
          </a:p>
        </p:txBody>
      </p:sp>
      <p:sp>
        <p:nvSpPr>
          <p:cNvPr id="4" name="灯片编号占位符 3"/>
          <p:cNvSpPr>
            <a:spLocks noGrp="1"/>
          </p:cNvSpPr>
          <p:nvPr>
            <p:ph type="sldNum" sz="quarter" idx="10"/>
          </p:nvPr>
        </p:nvSpPr>
        <p:spPr/>
        <p:txBody>
          <a:bodyPr/>
          <a:lstStyle/>
          <a:p>
            <a:fld id="{8966DA2D-6142-4A4C-B529-77FC8625E05B}" type="slidenum">
              <a:rPr lang="zh-CN" altLang="en-US" smtClean="0"/>
              <a:t>10</a:t>
            </a:fld>
            <a:endParaRPr lang="zh-CN" altLang="en-US"/>
          </a:p>
        </p:txBody>
      </p:sp>
    </p:spTree>
    <p:extLst>
      <p:ext uri="{BB962C8B-B14F-4D97-AF65-F5344CB8AC3E}">
        <p14:creationId xmlns:p14="http://schemas.microsoft.com/office/powerpoint/2010/main" val="1984111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dirty="0">
                <a:latin typeface="微软雅黑" panose="020B0503020204020204" pitchFamily="34" charset="-122"/>
                <a:ea typeface="微软雅黑" panose="020B0503020204020204" pitchFamily="34" charset="-122"/>
              </a:rPr>
              <a:t>The chip was just assembled using Chip-On-Board (COB) packaging and has been shipped back to IHEP yesterday. testing is scheduled to commence shortly.</a:t>
            </a:r>
          </a:p>
        </p:txBody>
      </p:sp>
      <p:sp>
        <p:nvSpPr>
          <p:cNvPr id="4" name="灯片编号占位符 3"/>
          <p:cNvSpPr>
            <a:spLocks noGrp="1"/>
          </p:cNvSpPr>
          <p:nvPr>
            <p:ph type="sldNum" sz="quarter" idx="10"/>
          </p:nvPr>
        </p:nvSpPr>
        <p:spPr/>
        <p:txBody>
          <a:bodyPr/>
          <a:lstStyle/>
          <a:p>
            <a:fld id="{8966DA2D-6142-4A4C-B529-77FC8625E05B}" type="slidenum">
              <a:rPr lang="zh-CN" altLang="en-US" smtClean="0"/>
              <a:t>11</a:t>
            </a:fld>
            <a:endParaRPr lang="zh-CN" altLang="en-US"/>
          </a:p>
        </p:txBody>
      </p:sp>
    </p:spTree>
    <p:extLst>
      <p:ext uri="{BB962C8B-B14F-4D97-AF65-F5344CB8AC3E}">
        <p14:creationId xmlns:p14="http://schemas.microsoft.com/office/powerpoint/2010/main" val="1677766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dirty="0">
                <a:latin typeface="微软雅黑" panose="020B0503020204020204" pitchFamily="34" charset="-122"/>
                <a:ea typeface="微软雅黑" panose="020B0503020204020204" pitchFamily="34" charset="-122"/>
              </a:rPr>
              <a:t>For potential applications, we can refer to introduce the application of CPRE-32. Its key specifications are summarized in the table below.</a:t>
            </a:r>
          </a:p>
        </p:txBody>
      </p:sp>
      <p:sp>
        <p:nvSpPr>
          <p:cNvPr id="4" name="灯片编号占位符 3"/>
          <p:cNvSpPr>
            <a:spLocks noGrp="1"/>
          </p:cNvSpPr>
          <p:nvPr>
            <p:ph type="sldNum" sz="quarter" idx="10"/>
          </p:nvPr>
        </p:nvSpPr>
        <p:spPr/>
        <p:txBody>
          <a:bodyPr/>
          <a:lstStyle/>
          <a:p>
            <a:fld id="{8966DA2D-6142-4A4C-B529-77FC8625E05B}" type="slidenum">
              <a:rPr lang="zh-CN" altLang="en-US" smtClean="0"/>
              <a:t>12</a:t>
            </a:fld>
            <a:endParaRPr lang="zh-CN" altLang="en-US"/>
          </a:p>
        </p:txBody>
      </p:sp>
    </p:spTree>
    <p:extLst>
      <p:ext uri="{BB962C8B-B14F-4D97-AF65-F5344CB8AC3E}">
        <p14:creationId xmlns:p14="http://schemas.microsoft.com/office/powerpoint/2010/main" val="3403378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dirty="0">
                <a:latin typeface="微软雅黑" panose="020B0503020204020204" pitchFamily="34" charset="-122"/>
                <a:ea typeface="微软雅黑" panose="020B0503020204020204" pitchFamily="34" charset="-122"/>
              </a:rPr>
              <a:t>A electronic test system was developed. Measured performance are shown. For ENC, including PCB parasitic capacitance, showed an electronic noise of approximately 225 electrons. And a nonlinearity of about 1.36%.</a:t>
            </a:r>
          </a:p>
        </p:txBody>
      </p:sp>
      <p:sp>
        <p:nvSpPr>
          <p:cNvPr id="4" name="灯片编号占位符 3"/>
          <p:cNvSpPr>
            <a:spLocks noGrp="1"/>
          </p:cNvSpPr>
          <p:nvPr>
            <p:ph type="sldNum" sz="quarter" idx="10"/>
          </p:nvPr>
        </p:nvSpPr>
        <p:spPr/>
        <p:txBody>
          <a:bodyPr/>
          <a:lstStyle/>
          <a:p>
            <a:fld id="{8966DA2D-6142-4A4C-B529-77FC8625E05B}" type="slidenum">
              <a:rPr lang="zh-CN" altLang="en-US" smtClean="0"/>
              <a:t>13</a:t>
            </a:fld>
            <a:endParaRPr lang="zh-CN" altLang="en-US"/>
          </a:p>
        </p:txBody>
      </p:sp>
    </p:spTree>
    <p:extLst>
      <p:ext uri="{BB962C8B-B14F-4D97-AF65-F5344CB8AC3E}">
        <p14:creationId xmlns:p14="http://schemas.microsoft.com/office/powerpoint/2010/main" val="3085048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dirty="0">
                <a:latin typeface="微软雅黑" panose="020B0503020204020204" pitchFamily="34" charset="-122"/>
                <a:ea typeface="微软雅黑" panose="020B0503020204020204" pitchFamily="34" charset="-122"/>
              </a:rPr>
              <a:t>A readout system based on four chips was developed. It successfully verified the chip's capability to read out signals from both anodes and cathodes. Two depth correction techniques were applied for spectroscopic correction.</a:t>
            </a:r>
          </a:p>
        </p:txBody>
      </p:sp>
      <p:sp>
        <p:nvSpPr>
          <p:cNvPr id="4" name="灯片编号占位符 3"/>
          <p:cNvSpPr>
            <a:spLocks noGrp="1"/>
          </p:cNvSpPr>
          <p:nvPr>
            <p:ph type="sldNum" sz="quarter" idx="10"/>
          </p:nvPr>
        </p:nvSpPr>
        <p:spPr/>
        <p:txBody>
          <a:bodyPr/>
          <a:lstStyle/>
          <a:p>
            <a:fld id="{8966DA2D-6142-4A4C-B529-77FC8625E05B}" type="slidenum">
              <a:rPr lang="zh-CN" altLang="en-US" smtClean="0"/>
              <a:t>14</a:t>
            </a:fld>
            <a:endParaRPr lang="zh-CN" altLang="en-US"/>
          </a:p>
        </p:txBody>
      </p:sp>
    </p:spTree>
    <p:extLst>
      <p:ext uri="{BB962C8B-B14F-4D97-AF65-F5344CB8AC3E}">
        <p14:creationId xmlns:p14="http://schemas.microsoft.com/office/powerpoint/2010/main" val="2374956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dirty="0">
                <a:latin typeface="微软雅黑" panose="020B0503020204020204" pitchFamily="34" charset="-122"/>
                <a:ea typeface="微软雅黑" panose="020B0503020204020204" pitchFamily="34" charset="-122"/>
              </a:rPr>
              <a:t>Integrated into a Compton imaging system with a 15mm crystal, the system achieved an energy resolution of 1.3% for the summed spectrum of 121 pixels. The final imaging result is shown in the figure on the right.</a:t>
            </a:r>
          </a:p>
        </p:txBody>
      </p:sp>
      <p:sp>
        <p:nvSpPr>
          <p:cNvPr id="4" name="灯片编号占位符 3"/>
          <p:cNvSpPr>
            <a:spLocks noGrp="1"/>
          </p:cNvSpPr>
          <p:nvPr>
            <p:ph type="sldNum" sz="quarter" idx="10"/>
          </p:nvPr>
        </p:nvSpPr>
        <p:spPr/>
        <p:txBody>
          <a:bodyPr/>
          <a:lstStyle/>
          <a:p>
            <a:fld id="{8966DA2D-6142-4A4C-B529-77FC8625E05B}" type="slidenum">
              <a:rPr lang="zh-CN" altLang="en-US" smtClean="0"/>
              <a:t>15</a:t>
            </a:fld>
            <a:endParaRPr lang="zh-CN" altLang="en-US"/>
          </a:p>
        </p:txBody>
      </p:sp>
    </p:spTree>
    <p:extLst>
      <p:ext uri="{BB962C8B-B14F-4D97-AF65-F5344CB8AC3E}">
        <p14:creationId xmlns:p14="http://schemas.microsoft.com/office/powerpoint/2010/main" val="3128531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dirty="0">
                <a:latin typeface="微软雅黑" panose="020B0503020204020204" pitchFamily="34" charset="-122"/>
                <a:ea typeface="微软雅黑" panose="020B0503020204020204" pitchFamily="34" charset="-122"/>
              </a:rPr>
              <a:t>When deployed in a SPECT imaging system with an uncorrected 5mm crystal, an energy resolution of 1.86% was achieved for the summed spectrum of 121 pixels. The final imaging result is shown in the figure on the </a:t>
            </a:r>
            <a:r>
              <a:rPr lang="en-US" altLang="zh-CN" sz="1200" b="0" dirty="0" err="1">
                <a:latin typeface="微软雅黑" panose="020B0503020204020204" pitchFamily="34" charset="-122"/>
                <a:ea typeface="微软雅黑" panose="020B0503020204020204" pitchFamily="34" charset="-122"/>
              </a:rPr>
              <a:t>right.It</a:t>
            </a:r>
            <a:r>
              <a:rPr lang="en-US" altLang="zh-CN" sz="1200" b="0" dirty="0">
                <a:latin typeface="微软雅黑" panose="020B0503020204020204" pitchFamily="34" charset="-122"/>
                <a:ea typeface="微软雅黑" panose="020B0503020204020204" pitchFamily="34" charset="-122"/>
              </a:rPr>
              <a:t> is capable of imaging a 1mm radiation source.</a:t>
            </a:r>
          </a:p>
        </p:txBody>
      </p:sp>
      <p:sp>
        <p:nvSpPr>
          <p:cNvPr id="4" name="灯片编号占位符 3"/>
          <p:cNvSpPr>
            <a:spLocks noGrp="1"/>
          </p:cNvSpPr>
          <p:nvPr>
            <p:ph type="sldNum" sz="quarter" idx="10"/>
          </p:nvPr>
        </p:nvSpPr>
        <p:spPr/>
        <p:txBody>
          <a:bodyPr/>
          <a:lstStyle/>
          <a:p>
            <a:fld id="{8966DA2D-6142-4A4C-B529-77FC8625E05B}" type="slidenum">
              <a:rPr lang="zh-CN" altLang="en-US" smtClean="0"/>
              <a:t>16</a:t>
            </a:fld>
            <a:endParaRPr lang="zh-CN" altLang="en-US"/>
          </a:p>
        </p:txBody>
      </p:sp>
    </p:spTree>
    <p:extLst>
      <p:ext uri="{BB962C8B-B14F-4D97-AF65-F5344CB8AC3E}">
        <p14:creationId xmlns:p14="http://schemas.microsoft.com/office/powerpoint/2010/main" val="2026830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dirty="0">
                <a:latin typeface="微软雅黑" panose="020B0503020204020204" pitchFamily="34" charset="-122"/>
                <a:ea typeface="微软雅黑" panose="020B0503020204020204" pitchFamily="34" charset="-122"/>
              </a:rPr>
              <a:t>In conclusion.</a:t>
            </a:r>
            <a:r>
              <a:rPr lang="en-US" altLang="zh-CN" sz="1200" b="0" i="0" kern="1200" dirty="0">
                <a:solidFill>
                  <a:schemeClr val="tx1"/>
                </a:solidFill>
                <a:effectLst/>
                <a:latin typeface="+mn-lt"/>
                <a:ea typeface="+mn-ea"/>
                <a:cs typeface="+mn-cs"/>
              </a:rPr>
              <a:t> Thank you for your attention.</a:t>
            </a:r>
            <a:endParaRPr lang="en-US" altLang="zh-CN" sz="1200" b="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8966DA2D-6142-4A4C-B529-77FC8625E05B}" type="slidenum">
              <a:rPr lang="zh-CN" altLang="en-US" smtClean="0"/>
              <a:t>17</a:t>
            </a:fld>
            <a:endParaRPr lang="zh-CN" altLang="en-US"/>
          </a:p>
        </p:txBody>
      </p:sp>
    </p:spTree>
    <p:extLst>
      <p:ext uri="{BB962C8B-B14F-4D97-AF65-F5344CB8AC3E}">
        <p14:creationId xmlns:p14="http://schemas.microsoft.com/office/powerpoint/2010/main" val="1463098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0F1115"/>
                </a:solidFill>
                <a:effectLst/>
                <a:latin typeface="quote-cjk-patch"/>
              </a:rPr>
              <a:t>My presentation will be structured as follows:</a:t>
            </a:r>
            <a:endParaRPr lang="zh-CN" altLang="en-US" dirty="0"/>
          </a:p>
        </p:txBody>
      </p:sp>
      <p:sp>
        <p:nvSpPr>
          <p:cNvPr id="4" name="灯片编号占位符 3"/>
          <p:cNvSpPr>
            <a:spLocks noGrp="1"/>
          </p:cNvSpPr>
          <p:nvPr>
            <p:ph type="sldNum" sz="quarter" idx="10"/>
          </p:nvPr>
        </p:nvSpPr>
        <p:spPr/>
        <p:txBody>
          <a:bodyPr/>
          <a:lstStyle/>
          <a:p>
            <a:fld id="{8966DA2D-6142-4A4C-B529-77FC8625E05B}" type="slidenum">
              <a:rPr lang="zh-CN" altLang="en-US" smtClean="0"/>
              <a:t>2</a:t>
            </a:fld>
            <a:endParaRPr lang="zh-CN" altLang="en-US"/>
          </a:p>
        </p:txBody>
      </p:sp>
    </p:spTree>
    <p:extLst>
      <p:ext uri="{BB962C8B-B14F-4D97-AF65-F5344CB8AC3E}">
        <p14:creationId xmlns:p14="http://schemas.microsoft.com/office/powerpoint/2010/main" val="462331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0F1115"/>
                </a:solidFill>
                <a:effectLst/>
                <a:latin typeface="quote-cjk-patch"/>
              </a:rPr>
              <a:t>Let me begin with a brief introduction to our chip, Charge Pulse Readout Electronics, witch we called CPRE .Its key features include</a:t>
            </a:r>
            <a:endParaRPr lang="en-US" altLang="zh-CN" sz="1200" b="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8966DA2D-6142-4A4C-B529-77FC8625E05B}" type="slidenum">
              <a:rPr lang="zh-CN" altLang="en-US" smtClean="0"/>
              <a:t>3</a:t>
            </a:fld>
            <a:endParaRPr lang="zh-CN" altLang="en-US"/>
          </a:p>
        </p:txBody>
      </p:sp>
    </p:spTree>
    <p:extLst>
      <p:ext uri="{BB962C8B-B14F-4D97-AF65-F5344CB8AC3E}">
        <p14:creationId xmlns:p14="http://schemas.microsoft.com/office/powerpoint/2010/main" val="839472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0F1115"/>
                </a:solidFill>
                <a:effectLst/>
                <a:latin typeface="quote-cjk-patch"/>
              </a:rPr>
              <a:t>The main chip is capable of directly reading out signals from semiconductor detectors. When coupled with an additional chip, it can also capable of Silicon Photomultipliers .</a:t>
            </a:r>
          </a:p>
          <a:p>
            <a:endParaRPr lang="en-US" altLang="zh-CN" b="0" i="0" dirty="0">
              <a:solidFill>
                <a:srgbClr val="0F1115"/>
              </a:solidFill>
              <a:effectLst/>
              <a:latin typeface="quote-cjk-patch"/>
            </a:endParaRPr>
          </a:p>
        </p:txBody>
      </p:sp>
      <p:sp>
        <p:nvSpPr>
          <p:cNvPr id="4" name="灯片编号占位符 3"/>
          <p:cNvSpPr>
            <a:spLocks noGrp="1"/>
          </p:cNvSpPr>
          <p:nvPr>
            <p:ph type="sldNum" sz="quarter" idx="10"/>
          </p:nvPr>
        </p:nvSpPr>
        <p:spPr/>
        <p:txBody>
          <a:bodyPr/>
          <a:lstStyle/>
          <a:p>
            <a:fld id="{8966DA2D-6142-4A4C-B529-77FC8625E05B}" type="slidenum">
              <a:rPr lang="zh-CN" altLang="en-US" smtClean="0"/>
              <a:t>4</a:t>
            </a:fld>
            <a:endParaRPr lang="zh-CN" altLang="en-US"/>
          </a:p>
        </p:txBody>
      </p:sp>
    </p:spTree>
    <p:extLst>
      <p:ext uri="{BB962C8B-B14F-4D97-AF65-F5344CB8AC3E}">
        <p14:creationId xmlns:p14="http://schemas.microsoft.com/office/powerpoint/2010/main" val="3892348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dirty="0">
                <a:latin typeface="微软雅黑" panose="020B0503020204020204" pitchFamily="34" charset="-122"/>
                <a:ea typeface="微软雅黑" panose="020B0503020204020204" pitchFamily="34" charset="-122"/>
              </a:rPr>
              <a:t>Each analog channel is offering configurable options including test signal injection, gain and time constant of the charge-sensitive amplifier (CSA), baseline selection, gain and peaking time of the shaping amplifier, and trigger threshold levels.</a:t>
            </a:r>
          </a:p>
        </p:txBody>
      </p:sp>
      <p:sp>
        <p:nvSpPr>
          <p:cNvPr id="4" name="灯片编号占位符 3"/>
          <p:cNvSpPr>
            <a:spLocks noGrp="1"/>
          </p:cNvSpPr>
          <p:nvPr>
            <p:ph type="sldNum" sz="quarter" idx="10"/>
          </p:nvPr>
        </p:nvSpPr>
        <p:spPr/>
        <p:txBody>
          <a:bodyPr/>
          <a:lstStyle/>
          <a:p>
            <a:fld id="{8966DA2D-6142-4A4C-B529-77FC8625E05B}" type="slidenum">
              <a:rPr lang="zh-CN" altLang="en-US" smtClean="0"/>
              <a:t>5</a:t>
            </a:fld>
            <a:endParaRPr lang="zh-CN" altLang="en-US"/>
          </a:p>
        </p:txBody>
      </p:sp>
    </p:spTree>
    <p:extLst>
      <p:ext uri="{BB962C8B-B14F-4D97-AF65-F5344CB8AC3E}">
        <p14:creationId xmlns:p14="http://schemas.microsoft.com/office/powerpoint/2010/main" val="1004507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0F1115"/>
                </a:solidFill>
                <a:effectLst/>
                <a:latin typeface="quote-cjk-patch"/>
              </a:rPr>
              <a:t>Some Measured Spectra are illustrated in the figure below, demonstrate capability in processing both </a:t>
            </a:r>
            <a:r>
              <a:rPr lang="en-US" altLang="zh-CN" dirty="0">
                <a:latin typeface="Arial" panose="020B0604020202020204" pitchFamily="34" charset="0"/>
                <a:cs typeface="Arial" panose="020B0604020202020204" pitchFamily="34" charset="0"/>
              </a:rPr>
              <a:t>polarity</a:t>
            </a:r>
            <a:r>
              <a:rPr lang="en-US" altLang="zh-CN" b="0" i="0" dirty="0">
                <a:solidFill>
                  <a:srgbClr val="0F1115"/>
                </a:solidFill>
                <a:effectLst/>
                <a:latin typeface="quote-cjk-patch"/>
              </a:rPr>
              <a:t> of signals.</a:t>
            </a:r>
            <a:endParaRPr lang="en-US" altLang="zh-CN" sz="1200" b="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8966DA2D-6142-4A4C-B529-77FC8625E05B}" type="slidenum">
              <a:rPr lang="zh-CN" altLang="en-US" smtClean="0"/>
              <a:t>6</a:t>
            </a:fld>
            <a:endParaRPr lang="zh-CN" altLang="en-US"/>
          </a:p>
        </p:txBody>
      </p:sp>
    </p:spTree>
    <p:extLst>
      <p:ext uri="{BB962C8B-B14F-4D97-AF65-F5344CB8AC3E}">
        <p14:creationId xmlns:p14="http://schemas.microsoft.com/office/powerpoint/2010/main" val="1879448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dirty="0">
                <a:latin typeface="微软雅黑" panose="020B0503020204020204" pitchFamily="34" charset="-122"/>
                <a:ea typeface="微软雅黑" panose="020B0503020204020204" pitchFamily="34" charset="-122"/>
              </a:rPr>
              <a:t>The CPRE64, developed primarily to meet new system requirements. Key motivation include: a higher channel count to enable back-to-back placement; improved noise performance, and specific optimization for CZT cathode readout; and radiation hardening for tolerance to space radiation environments.</a:t>
            </a:r>
          </a:p>
        </p:txBody>
      </p:sp>
      <p:sp>
        <p:nvSpPr>
          <p:cNvPr id="4" name="灯片编号占位符 3"/>
          <p:cNvSpPr>
            <a:spLocks noGrp="1"/>
          </p:cNvSpPr>
          <p:nvPr>
            <p:ph type="sldNum" sz="quarter" idx="10"/>
          </p:nvPr>
        </p:nvSpPr>
        <p:spPr/>
        <p:txBody>
          <a:bodyPr/>
          <a:lstStyle/>
          <a:p>
            <a:fld id="{8966DA2D-6142-4A4C-B529-77FC8625E05B}" type="slidenum">
              <a:rPr lang="zh-CN" altLang="en-US" smtClean="0"/>
              <a:t>7</a:t>
            </a:fld>
            <a:endParaRPr lang="zh-CN" altLang="en-US"/>
          </a:p>
        </p:txBody>
      </p:sp>
    </p:spTree>
    <p:extLst>
      <p:ext uri="{BB962C8B-B14F-4D97-AF65-F5344CB8AC3E}">
        <p14:creationId xmlns:p14="http://schemas.microsoft.com/office/powerpoint/2010/main" val="2022126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dirty="0">
                <a:latin typeface="微软雅黑" panose="020B0503020204020204" pitchFamily="34" charset="-122"/>
                <a:ea typeface="微软雅黑" panose="020B0503020204020204" pitchFamily="34" charset="-122"/>
              </a:rPr>
              <a:t>The CPRE64 chip has completed tape-out, and testing is pending. here are preliminary simulation results of its electronic characteristics.</a:t>
            </a:r>
          </a:p>
          <a:p>
            <a:r>
              <a:rPr lang="en-US" altLang="zh-CN" sz="1200" b="0" dirty="0">
                <a:latin typeface="微软雅黑" panose="020B0503020204020204" pitchFamily="34" charset="-122"/>
                <a:ea typeface="微软雅黑" panose="020B0503020204020204" pitchFamily="34" charset="-122"/>
              </a:rPr>
              <a:t>ENC simulations indicate a significant noise reduction compared to the previous generation. The cathode channel shows a lower noise slope for the large capacitance of CZT cathodes. </a:t>
            </a:r>
          </a:p>
          <a:p>
            <a:r>
              <a:rPr lang="en-US" altLang="zh-CN" sz="1200" b="0" dirty="0">
                <a:latin typeface="微软雅黑" panose="020B0503020204020204" pitchFamily="34" charset="-122"/>
                <a:ea typeface="微软雅黑" panose="020B0503020204020204" pitchFamily="34" charset="-122"/>
              </a:rPr>
              <a:t>Linearity simulations also indicate nonlinearity of about 1%.</a:t>
            </a:r>
          </a:p>
        </p:txBody>
      </p:sp>
      <p:sp>
        <p:nvSpPr>
          <p:cNvPr id="4" name="灯片编号占位符 3"/>
          <p:cNvSpPr>
            <a:spLocks noGrp="1"/>
          </p:cNvSpPr>
          <p:nvPr>
            <p:ph type="sldNum" sz="quarter" idx="10"/>
          </p:nvPr>
        </p:nvSpPr>
        <p:spPr/>
        <p:txBody>
          <a:bodyPr/>
          <a:lstStyle/>
          <a:p>
            <a:fld id="{8966DA2D-6142-4A4C-B529-77FC8625E05B}" type="slidenum">
              <a:rPr lang="zh-CN" altLang="en-US" smtClean="0"/>
              <a:t>8</a:t>
            </a:fld>
            <a:endParaRPr lang="zh-CN" altLang="en-US"/>
          </a:p>
        </p:txBody>
      </p:sp>
    </p:spTree>
    <p:extLst>
      <p:ext uri="{BB962C8B-B14F-4D97-AF65-F5344CB8AC3E}">
        <p14:creationId xmlns:p14="http://schemas.microsoft.com/office/powerpoint/2010/main" val="80276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dirty="0">
                <a:latin typeface="微软雅黑" panose="020B0503020204020204" pitchFamily="34" charset="-122"/>
                <a:ea typeface="微软雅黑" panose="020B0503020204020204" pitchFamily="34" charset="-122"/>
              </a:rPr>
              <a:t>In space radiation environments, Single-Event Latch-up (SEL) can cause fatal hard errors. To mitigate SEL, dual guard rings were incorporated into the layout, which is one of the most reliable hardening techniques. The effectiveness of this approach was validated in a smaller-scale test chip, which demonstrated complete immunity to SEL during testing.</a:t>
            </a:r>
          </a:p>
        </p:txBody>
      </p:sp>
      <p:sp>
        <p:nvSpPr>
          <p:cNvPr id="4" name="灯片编号占位符 3"/>
          <p:cNvSpPr>
            <a:spLocks noGrp="1"/>
          </p:cNvSpPr>
          <p:nvPr>
            <p:ph type="sldNum" sz="quarter" idx="10"/>
          </p:nvPr>
        </p:nvSpPr>
        <p:spPr/>
        <p:txBody>
          <a:bodyPr/>
          <a:lstStyle/>
          <a:p>
            <a:fld id="{8966DA2D-6142-4A4C-B529-77FC8625E05B}" type="slidenum">
              <a:rPr lang="zh-CN" altLang="en-US" smtClean="0"/>
              <a:t>9</a:t>
            </a:fld>
            <a:endParaRPr lang="zh-CN" altLang="en-US"/>
          </a:p>
        </p:txBody>
      </p:sp>
    </p:spTree>
    <p:extLst>
      <p:ext uri="{BB962C8B-B14F-4D97-AF65-F5344CB8AC3E}">
        <p14:creationId xmlns:p14="http://schemas.microsoft.com/office/powerpoint/2010/main" val="1868252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0727704-92AF-407E-924E-D064652BC8F7}" type="datetime1">
              <a:rPr lang="zh-CN" altLang="en-US" smtClean="0"/>
              <a:t>2025/9/17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0EB821D-32DF-42B6-8D01-2E119FEC2ED0}" type="slidenum">
              <a:rPr lang="zh-CN" altLang="en-US" smtClean="0"/>
              <a:t>‹#›</a:t>
            </a:fld>
            <a:endParaRPr lang="zh-CN" altLang="en-US"/>
          </a:p>
        </p:txBody>
      </p:sp>
    </p:spTree>
    <p:extLst>
      <p:ext uri="{BB962C8B-B14F-4D97-AF65-F5344CB8AC3E}">
        <p14:creationId xmlns:p14="http://schemas.microsoft.com/office/powerpoint/2010/main" val="2873522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F182BDD-05C4-445C-B23E-63DD576A46D5}" type="datetime1">
              <a:rPr lang="zh-CN" altLang="en-US" smtClean="0"/>
              <a:t>2025/9/17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0EB821D-32DF-42B6-8D01-2E119FEC2ED0}" type="slidenum">
              <a:rPr lang="zh-CN" altLang="en-US" smtClean="0"/>
              <a:t>‹#›</a:t>
            </a:fld>
            <a:endParaRPr lang="zh-CN" altLang="en-US"/>
          </a:p>
        </p:txBody>
      </p:sp>
    </p:spTree>
    <p:extLst>
      <p:ext uri="{BB962C8B-B14F-4D97-AF65-F5344CB8AC3E}">
        <p14:creationId xmlns:p14="http://schemas.microsoft.com/office/powerpoint/2010/main" val="1318315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49BB477-F094-4603-85AC-6ACA50CC29AB}" type="datetime1">
              <a:rPr lang="zh-CN" altLang="en-US" smtClean="0"/>
              <a:t>2025/9/17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0EB821D-32DF-42B6-8D01-2E119FEC2ED0}" type="slidenum">
              <a:rPr lang="zh-CN" altLang="en-US" smtClean="0"/>
              <a:t>‹#›</a:t>
            </a:fld>
            <a:endParaRPr lang="zh-CN" altLang="en-US"/>
          </a:p>
        </p:txBody>
      </p:sp>
    </p:spTree>
    <p:extLst>
      <p:ext uri="{BB962C8B-B14F-4D97-AF65-F5344CB8AC3E}">
        <p14:creationId xmlns:p14="http://schemas.microsoft.com/office/powerpoint/2010/main" val="3439659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F5420A6-B4CC-47AD-BF7C-4119053F467B}" type="datetime1">
              <a:rPr lang="zh-CN" altLang="en-US" smtClean="0"/>
              <a:t>2025/9/17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0EB821D-32DF-42B6-8D01-2E119FEC2ED0}" type="slidenum">
              <a:rPr lang="zh-CN" altLang="en-US" smtClean="0"/>
              <a:t>‹#›</a:t>
            </a:fld>
            <a:endParaRPr lang="zh-CN" altLang="en-US"/>
          </a:p>
        </p:txBody>
      </p:sp>
    </p:spTree>
    <p:extLst>
      <p:ext uri="{BB962C8B-B14F-4D97-AF65-F5344CB8AC3E}">
        <p14:creationId xmlns:p14="http://schemas.microsoft.com/office/powerpoint/2010/main" val="865505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908A108-5E52-46C1-BB16-734D298D320D}" type="datetime1">
              <a:rPr lang="zh-CN" altLang="en-US" smtClean="0"/>
              <a:t>2025/9/17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0EB821D-32DF-42B6-8D01-2E119FEC2ED0}" type="slidenum">
              <a:rPr lang="zh-CN" altLang="en-US" smtClean="0"/>
              <a:t>‹#›</a:t>
            </a:fld>
            <a:endParaRPr lang="zh-CN" altLang="en-US"/>
          </a:p>
        </p:txBody>
      </p:sp>
    </p:spTree>
    <p:extLst>
      <p:ext uri="{BB962C8B-B14F-4D97-AF65-F5344CB8AC3E}">
        <p14:creationId xmlns:p14="http://schemas.microsoft.com/office/powerpoint/2010/main" val="1911805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F4FB551-0CDF-4506-AB9E-5BD65F4C6DD3}" type="datetime1">
              <a:rPr lang="zh-CN" altLang="en-US" smtClean="0"/>
              <a:t>2025/9/17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0EB821D-32DF-42B6-8D01-2E119FEC2ED0}" type="slidenum">
              <a:rPr lang="zh-CN" altLang="en-US" smtClean="0"/>
              <a:t>‹#›</a:t>
            </a:fld>
            <a:endParaRPr lang="zh-CN" altLang="en-US"/>
          </a:p>
        </p:txBody>
      </p:sp>
    </p:spTree>
    <p:extLst>
      <p:ext uri="{BB962C8B-B14F-4D97-AF65-F5344CB8AC3E}">
        <p14:creationId xmlns:p14="http://schemas.microsoft.com/office/powerpoint/2010/main" val="1252937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D919027-CEA1-4F2C-8954-B418660D159C}" type="datetime1">
              <a:rPr lang="zh-CN" altLang="en-US" smtClean="0"/>
              <a:t>2025/9/17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0EB821D-32DF-42B6-8D01-2E119FEC2ED0}" type="slidenum">
              <a:rPr lang="zh-CN" altLang="en-US" smtClean="0"/>
              <a:t>‹#›</a:t>
            </a:fld>
            <a:endParaRPr lang="zh-CN" altLang="en-US"/>
          </a:p>
        </p:txBody>
      </p:sp>
    </p:spTree>
    <p:extLst>
      <p:ext uri="{BB962C8B-B14F-4D97-AF65-F5344CB8AC3E}">
        <p14:creationId xmlns:p14="http://schemas.microsoft.com/office/powerpoint/2010/main" val="362499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BCC9507-F8E7-4B15-9EED-6D06747E374E}" type="datetime1">
              <a:rPr lang="zh-CN" altLang="en-US" smtClean="0"/>
              <a:t>2025/9/17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0EB821D-32DF-42B6-8D01-2E119FEC2ED0}" type="slidenum">
              <a:rPr lang="zh-CN" altLang="en-US" smtClean="0"/>
              <a:t>‹#›</a:t>
            </a:fld>
            <a:endParaRPr lang="zh-CN" altLang="en-US"/>
          </a:p>
        </p:txBody>
      </p:sp>
    </p:spTree>
    <p:extLst>
      <p:ext uri="{BB962C8B-B14F-4D97-AF65-F5344CB8AC3E}">
        <p14:creationId xmlns:p14="http://schemas.microsoft.com/office/powerpoint/2010/main" val="62914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CE1FDB9-73CC-4859-A24C-4B475597ABF8}" type="datetime1">
              <a:rPr lang="zh-CN" altLang="en-US" smtClean="0"/>
              <a:t>2025/9/17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0EB821D-32DF-42B6-8D01-2E119FEC2ED0}" type="slidenum">
              <a:rPr lang="zh-CN" altLang="en-US" smtClean="0"/>
              <a:t>‹#›</a:t>
            </a:fld>
            <a:endParaRPr lang="zh-CN" altLang="en-US"/>
          </a:p>
        </p:txBody>
      </p:sp>
    </p:spTree>
    <p:extLst>
      <p:ext uri="{BB962C8B-B14F-4D97-AF65-F5344CB8AC3E}">
        <p14:creationId xmlns:p14="http://schemas.microsoft.com/office/powerpoint/2010/main" val="1048509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130AFBC-F24C-4FFD-8423-F2B2780A211D}" type="datetime1">
              <a:rPr lang="zh-CN" altLang="en-US" smtClean="0"/>
              <a:t>2025/9/17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0EB821D-32DF-42B6-8D01-2E119FEC2ED0}" type="slidenum">
              <a:rPr lang="zh-CN" altLang="en-US" smtClean="0"/>
              <a:t>‹#›</a:t>
            </a:fld>
            <a:endParaRPr lang="zh-CN" altLang="en-US"/>
          </a:p>
        </p:txBody>
      </p:sp>
    </p:spTree>
    <p:extLst>
      <p:ext uri="{BB962C8B-B14F-4D97-AF65-F5344CB8AC3E}">
        <p14:creationId xmlns:p14="http://schemas.microsoft.com/office/powerpoint/2010/main" val="342550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CE46D05-C1FF-4207-83AB-65ACBD458545}" type="datetime1">
              <a:rPr lang="zh-CN" altLang="en-US" smtClean="0"/>
              <a:t>2025/9/17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0EB821D-32DF-42B6-8D01-2E119FEC2ED0}" type="slidenum">
              <a:rPr lang="zh-CN" altLang="en-US" smtClean="0"/>
              <a:t>‹#›</a:t>
            </a:fld>
            <a:endParaRPr lang="zh-CN" altLang="en-US"/>
          </a:p>
        </p:txBody>
      </p:sp>
    </p:spTree>
    <p:extLst>
      <p:ext uri="{BB962C8B-B14F-4D97-AF65-F5344CB8AC3E}">
        <p14:creationId xmlns:p14="http://schemas.microsoft.com/office/powerpoint/2010/main" val="2366983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4C0E6F-8979-48C8-8F0E-18DBFD264AFD}" type="datetime1">
              <a:rPr lang="zh-CN" altLang="en-US" smtClean="0"/>
              <a:t>2025/9/17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EB821D-32DF-42B6-8D01-2E119FEC2ED0}" type="slidenum">
              <a:rPr lang="zh-CN" altLang="en-US" smtClean="0"/>
              <a:t>‹#›</a:t>
            </a:fld>
            <a:endParaRPr lang="zh-CN" altLang="en-US"/>
          </a:p>
        </p:txBody>
      </p:sp>
    </p:spTree>
    <p:extLst>
      <p:ext uri="{BB962C8B-B14F-4D97-AF65-F5344CB8AC3E}">
        <p14:creationId xmlns:p14="http://schemas.microsoft.com/office/powerpoint/2010/main" val="10461554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4" userDrawn="1">
          <p15:clr>
            <a:srgbClr val="F26B43"/>
          </p15:clr>
        </p15:guide>
        <p15:guide id="2" pos="736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文本框 3"/>
          <p:cNvSpPr txBox="1"/>
          <p:nvPr/>
        </p:nvSpPr>
        <p:spPr>
          <a:xfrm>
            <a:off x="524962" y="1975902"/>
            <a:ext cx="11142075" cy="1446550"/>
          </a:xfrm>
          <a:prstGeom prst="rect">
            <a:avLst/>
          </a:prstGeom>
          <a:noFill/>
        </p:spPr>
        <p:txBody>
          <a:bodyPr wrap="square" rtlCol="0">
            <a:spAutoFit/>
          </a:bodyPr>
          <a:lstStyle/>
          <a:p>
            <a:pPr algn="ctr" defTabSz="457200"/>
            <a:r>
              <a:rPr lang="en-US" altLang="zh-CN" sz="4400" b="1" dirty="0">
                <a:latin typeface="微软雅黑" panose="020B0503020204020204" pitchFamily="34" charset="-122"/>
                <a:ea typeface="微软雅黑" panose="020B0503020204020204" pitchFamily="34" charset="-122"/>
              </a:rPr>
              <a:t>Energy and Time Readout ASIC </a:t>
            </a:r>
          </a:p>
          <a:p>
            <a:pPr algn="ctr" defTabSz="457200"/>
            <a:r>
              <a:rPr lang="en-US" altLang="zh-CN" sz="4400" b="1" dirty="0">
                <a:latin typeface="微软雅黑" panose="020B0503020204020204" pitchFamily="34" charset="-122"/>
                <a:ea typeface="微软雅黑" panose="020B0503020204020204" pitchFamily="34" charset="-122"/>
              </a:rPr>
              <a:t>for CZT and Si Detector</a:t>
            </a:r>
          </a:p>
        </p:txBody>
      </p:sp>
      <p:cxnSp>
        <p:nvCxnSpPr>
          <p:cNvPr id="6" name="直接连接符 5"/>
          <p:cNvCxnSpPr>
            <a:cxnSpLocks/>
          </p:cNvCxnSpPr>
          <p:nvPr/>
        </p:nvCxnSpPr>
        <p:spPr>
          <a:xfrm>
            <a:off x="0" y="3644625"/>
            <a:ext cx="12192000" cy="1"/>
          </a:xfrm>
          <a:prstGeom prst="line">
            <a:avLst/>
          </a:prstGeom>
          <a:ln w="76200">
            <a:solidFill>
              <a:srgbClr val="002571"/>
            </a:solidFill>
          </a:ln>
        </p:spPr>
        <p:style>
          <a:lnRef idx="1">
            <a:schemeClr val="accent1"/>
          </a:lnRef>
          <a:fillRef idx="0">
            <a:schemeClr val="accent1"/>
          </a:fillRef>
          <a:effectRef idx="0">
            <a:schemeClr val="accent1"/>
          </a:effectRef>
          <a:fontRef idx="minor">
            <a:schemeClr val="tx1"/>
          </a:fontRef>
        </p:style>
      </p:cxnSp>
      <p:sp>
        <p:nvSpPr>
          <p:cNvPr id="12" name="矩形 11">
            <a:extLst>
              <a:ext uri="{FF2B5EF4-FFF2-40B4-BE49-F238E27FC236}">
                <a16:creationId xmlns:a16="http://schemas.microsoft.com/office/drawing/2014/main" id="{803CDDA0-1A1F-40C4-AA53-5759D92D6E0B}"/>
              </a:ext>
            </a:extLst>
          </p:cNvPr>
          <p:cNvSpPr/>
          <p:nvPr/>
        </p:nvSpPr>
        <p:spPr>
          <a:xfrm>
            <a:off x="0" y="6495438"/>
            <a:ext cx="12192000" cy="362562"/>
          </a:xfrm>
          <a:prstGeom prst="rect">
            <a:avLst/>
          </a:prstGeom>
          <a:solidFill>
            <a:srgbClr val="002571"/>
          </a:solidFill>
          <a:ln>
            <a:no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sz="2400" dirty="0">
              <a:solidFill>
                <a:prstClr val="white"/>
              </a:solidFill>
              <a:latin typeface="楷体" panose="02010609060101010101" pitchFamily="49" charset="-122"/>
              <a:ea typeface="楷体" panose="02010609060101010101" pitchFamily="49" charset="-122"/>
              <a:cs typeface="+mn-ea"/>
              <a:sym typeface="+mn-lt"/>
            </a:endParaRP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100" y="510862"/>
            <a:ext cx="4155204" cy="787004"/>
          </a:xfrm>
          <a:prstGeom prst="rect">
            <a:avLst/>
          </a:prstGeom>
        </p:spPr>
      </p:pic>
      <p:sp>
        <p:nvSpPr>
          <p:cNvPr id="5" name="文本框 4">
            <a:extLst>
              <a:ext uri="{FF2B5EF4-FFF2-40B4-BE49-F238E27FC236}">
                <a16:creationId xmlns:a16="http://schemas.microsoft.com/office/drawing/2014/main" id="{595CCBC1-B20A-4F2B-8FA3-AD3E412C435B}"/>
              </a:ext>
            </a:extLst>
          </p:cNvPr>
          <p:cNvSpPr txBox="1"/>
          <p:nvPr/>
        </p:nvSpPr>
        <p:spPr>
          <a:xfrm>
            <a:off x="2344860" y="5656943"/>
            <a:ext cx="7502280" cy="400110"/>
          </a:xfrm>
          <a:prstGeom prst="rect">
            <a:avLst/>
          </a:prstGeom>
          <a:noFill/>
        </p:spPr>
        <p:txBody>
          <a:bodyPr wrap="square" rtlCol="0">
            <a:spAutoFit/>
          </a:bodyPr>
          <a:lstStyle/>
          <a:p>
            <a:pPr algn="ctr"/>
            <a:r>
              <a:rPr lang="en-US" altLang="zh-CN" sz="2000" dirty="0">
                <a:latin typeface="微软雅黑" panose="020B0503020204020204" pitchFamily="34" charset="-122"/>
                <a:ea typeface="微软雅黑" panose="020B0503020204020204" pitchFamily="34" charset="-122"/>
              </a:rPr>
              <a:t>Beijing, 17 September 2025</a:t>
            </a:r>
            <a:endParaRPr lang="zh-CN" altLang="en-US" sz="2000" dirty="0">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C7281149-05D1-4178-B61C-43549E223BA8}"/>
              </a:ext>
            </a:extLst>
          </p:cNvPr>
          <p:cNvSpPr txBox="1"/>
          <p:nvPr/>
        </p:nvSpPr>
        <p:spPr>
          <a:xfrm>
            <a:off x="2943726" y="4632828"/>
            <a:ext cx="6304546" cy="874407"/>
          </a:xfrm>
          <a:prstGeom prst="rect">
            <a:avLst/>
          </a:prstGeom>
          <a:noFill/>
        </p:spPr>
        <p:txBody>
          <a:bodyPr wrap="square">
            <a:spAutoFit/>
          </a:bodyPr>
          <a:lstStyle/>
          <a:p>
            <a:pPr marL="0" indent="0" algn="ctr" eaLnBrk="1" hangingPunct="1">
              <a:lnSpc>
                <a:spcPct val="150000"/>
              </a:lnSpc>
              <a:buNone/>
            </a:pPr>
            <a:r>
              <a:rPr lang="en-US" altLang="zh-CN" sz="1800" b="1" dirty="0">
                <a:latin typeface="微软雅黑" panose="020B0503020204020204" pitchFamily="34" charset="-122"/>
                <a:ea typeface="微软雅黑" panose="020B0503020204020204" pitchFamily="34" charset="-122"/>
                <a:sym typeface="Arial" panose="020B0604020202020204" pitchFamily="34" charset="0"/>
              </a:rPr>
              <a:t>Wang </a:t>
            </a:r>
            <a:r>
              <a:rPr lang="en-US" altLang="zh-CN" b="1" dirty="0">
                <a:latin typeface="微软雅黑" panose="020B0503020204020204" pitchFamily="34" charset="-122"/>
                <a:ea typeface="微软雅黑" panose="020B0503020204020204" pitchFamily="34" charset="-122"/>
                <a:sym typeface="Arial" panose="020B0604020202020204" pitchFamily="34" charset="0"/>
              </a:rPr>
              <a:t>K</a:t>
            </a:r>
            <a:r>
              <a:rPr lang="en-US" altLang="zh-CN" sz="1800" b="1" dirty="0">
                <a:latin typeface="微软雅黑" panose="020B0503020204020204" pitchFamily="34" charset="-122"/>
                <a:ea typeface="微软雅黑" panose="020B0503020204020204" pitchFamily="34" charset="-122"/>
                <a:sym typeface="Arial" panose="020B0604020202020204" pitchFamily="34" charset="0"/>
              </a:rPr>
              <a:t>e</a:t>
            </a:r>
            <a:r>
              <a:rPr lang="en-US" altLang="zh-CN" b="1" dirty="0">
                <a:latin typeface="微软雅黑" panose="020B0503020204020204" pitchFamily="34" charset="-122"/>
                <a:ea typeface="微软雅黑" panose="020B0503020204020204" pitchFamily="34" charset="-122"/>
                <a:sym typeface="Arial" panose="020B0604020202020204" pitchFamily="34" charset="0"/>
              </a:rPr>
              <a:t>, Wang Na, Liu Xiaohua, Li Xiaohui, Cai Jiale, Liao </a:t>
            </a:r>
            <a:r>
              <a:rPr lang="en-US" altLang="zh-CN" b="1" dirty="0" err="1">
                <a:latin typeface="微软雅黑" panose="020B0503020204020204" pitchFamily="34" charset="-122"/>
                <a:ea typeface="微软雅黑" panose="020B0503020204020204" pitchFamily="34" charset="-122"/>
                <a:sym typeface="Arial" panose="020B0604020202020204" pitchFamily="34" charset="0"/>
              </a:rPr>
              <a:t>Haolong</a:t>
            </a:r>
            <a:endParaRPr lang="en-US" altLang="zh-CN" sz="1800" b="1" dirty="0">
              <a:latin typeface="微软雅黑" panose="020B0503020204020204" pitchFamily="34" charset="-122"/>
              <a:ea typeface="微软雅黑" panose="020B0503020204020204" pitchFamily="34" charset="-122"/>
              <a:sym typeface="Arial" panose="020B0604020202020204" pitchFamily="34" charset="0"/>
            </a:endParaRPr>
          </a:p>
        </p:txBody>
      </p:sp>
      <p:pic>
        <p:nvPicPr>
          <p:cNvPr id="8" name="图片 1">
            <a:extLst>
              <a:ext uri="{FF2B5EF4-FFF2-40B4-BE49-F238E27FC236}">
                <a16:creationId xmlns:a16="http://schemas.microsoft.com/office/drawing/2014/main" id="{2AFE5C83-E66A-450D-8593-F6750D97D0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9822" y="656516"/>
            <a:ext cx="21701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5937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F6A2B1F0-4022-438E-8CB6-16F8CDFD350D}"/>
              </a:ext>
            </a:extLst>
          </p:cNvPr>
          <p:cNvPicPr>
            <a:picLocks noChangeAspect="1"/>
          </p:cNvPicPr>
          <p:nvPr/>
        </p:nvPicPr>
        <p:blipFill rotWithShape="1">
          <a:blip r:embed="rId3"/>
          <a:srcRect l="16806"/>
          <a:stretch/>
        </p:blipFill>
        <p:spPr>
          <a:xfrm>
            <a:off x="354484" y="1306698"/>
            <a:ext cx="2491783" cy="4467833"/>
          </a:xfrm>
          <a:prstGeom prst="rect">
            <a:avLst/>
          </a:prstGeom>
        </p:spPr>
      </p:pic>
      <p:pic>
        <p:nvPicPr>
          <p:cNvPr id="20" name="图片 19">
            <a:extLst>
              <a:ext uri="{FF2B5EF4-FFF2-40B4-BE49-F238E27FC236}">
                <a16:creationId xmlns:a16="http://schemas.microsoft.com/office/drawing/2014/main" id="{6ABF7C40-3E75-4AF4-996F-6CFFB7C48630}"/>
              </a:ext>
            </a:extLst>
          </p:cNvPr>
          <p:cNvPicPr>
            <a:picLocks noChangeAspect="1"/>
          </p:cNvPicPr>
          <p:nvPr/>
        </p:nvPicPr>
        <p:blipFill rotWithShape="1">
          <a:blip r:embed="rId4"/>
          <a:srcRect l="6999" t="16445" r="9167" b="17777"/>
          <a:stretch/>
        </p:blipFill>
        <p:spPr>
          <a:xfrm rot="5400000">
            <a:off x="2369402" y="2223355"/>
            <a:ext cx="4421112" cy="2601688"/>
          </a:xfrm>
          <a:prstGeom prst="rect">
            <a:avLst/>
          </a:prstGeom>
        </p:spPr>
      </p:pic>
      <p:sp>
        <p:nvSpPr>
          <p:cNvPr id="5" name="矩形 4">
            <a:extLst>
              <a:ext uri="{FF2B5EF4-FFF2-40B4-BE49-F238E27FC236}">
                <a16:creationId xmlns:a16="http://schemas.microsoft.com/office/drawing/2014/main" id="{25CCD433-51F2-48CF-9BCB-6F1B2CAA31D8}"/>
              </a:ext>
            </a:extLst>
          </p:cNvPr>
          <p:cNvSpPr/>
          <p:nvPr/>
        </p:nvSpPr>
        <p:spPr>
          <a:xfrm>
            <a:off x="0" y="6699000"/>
            <a:ext cx="12192000" cy="158999"/>
          </a:xfrm>
          <a:prstGeom prst="rect">
            <a:avLst/>
          </a:prstGeom>
          <a:solidFill>
            <a:srgbClr val="174994"/>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p>
        </p:txBody>
      </p:sp>
      <p:sp>
        <p:nvSpPr>
          <p:cNvPr id="3" name="灯片编号占位符 2">
            <a:extLst>
              <a:ext uri="{FF2B5EF4-FFF2-40B4-BE49-F238E27FC236}">
                <a16:creationId xmlns:a16="http://schemas.microsoft.com/office/drawing/2014/main" id="{4E30E527-74BD-4D23-99EE-9F4FF438529F}"/>
              </a:ext>
            </a:extLst>
          </p:cNvPr>
          <p:cNvSpPr>
            <a:spLocks noGrp="1"/>
          </p:cNvSpPr>
          <p:nvPr>
            <p:ph type="sldNum" sz="quarter" idx="12"/>
          </p:nvPr>
        </p:nvSpPr>
        <p:spPr/>
        <p:txBody>
          <a:bodyPr/>
          <a:lstStyle/>
          <a:p>
            <a:fld id="{80EB821D-32DF-42B6-8D01-2E119FEC2ED0}" type="slidenum">
              <a:rPr lang="zh-CN" altLang="en-US" smtClean="0"/>
              <a:t>10</a:t>
            </a:fld>
            <a:endParaRPr lang="zh-CN" altLang="en-US" dirty="0"/>
          </a:p>
        </p:txBody>
      </p:sp>
      <p:sp>
        <p:nvSpPr>
          <p:cNvPr id="13" name="矩形 12">
            <a:extLst>
              <a:ext uri="{FF2B5EF4-FFF2-40B4-BE49-F238E27FC236}">
                <a16:creationId xmlns:a16="http://schemas.microsoft.com/office/drawing/2014/main" id="{1D6490AB-26B6-4EE3-805C-79B3F4071416}"/>
              </a:ext>
            </a:extLst>
          </p:cNvPr>
          <p:cNvSpPr/>
          <p:nvPr/>
        </p:nvSpPr>
        <p:spPr>
          <a:xfrm>
            <a:off x="0" y="5212"/>
            <a:ext cx="12192000" cy="699638"/>
          </a:xfrm>
          <a:prstGeom prst="rect">
            <a:avLst/>
          </a:prstGeom>
          <a:solidFill>
            <a:srgbClr val="174994"/>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p>
        </p:txBody>
      </p:sp>
      <p:sp>
        <p:nvSpPr>
          <p:cNvPr id="6" name="标题 1"/>
          <p:cNvSpPr txBox="1">
            <a:spLocks/>
          </p:cNvSpPr>
          <p:nvPr/>
        </p:nvSpPr>
        <p:spPr>
          <a:xfrm>
            <a:off x="85485" y="130382"/>
            <a:ext cx="9257895" cy="4492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just">
              <a:defRPr/>
            </a:pPr>
            <a:r>
              <a:rPr lang="en-US" altLang="zh-CN" b="1" dirty="0">
                <a:solidFill>
                  <a:schemeClr val="bg1"/>
                </a:solidFill>
                <a:latin typeface="微软雅黑" panose="020B0503020204020204" pitchFamily="34" charset="-122"/>
                <a:ea typeface="微软雅黑" panose="020B0503020204020204" pitchFamily="34" charset="-122"/>
              </a:rPr>
              <a:t>2.4 Layout</a:t>
            </a:r>
          </a:p>
        </p:txBody>
      </p:sp>
      <p:pic>
        <p:nvPicPr>
          <p:cNvPr id="2" name="图片 1">
            <a:extLst>
              <a:ext uri="{FF2B5EF4-FFF2-40B4-BE49-F238E27FC236}">
                <a16:creationId xmlns:a16="http://schemas.microsoft.com/office/drawing/2014/main" id="{5BB433BC-A170-4225-ABDB-FEA77FDEF63C}"/>
              </a:ext>
            </a:extLst>
          </p:cNvPr>
          <p:cNvPicPr>
            <a:picLocks noChangeAspect="1"/>
          </p:cNvPicPr>
          <p:nvPr/>
        </p:nvPicPr>
        <p:blipFill rotWithShape="1">
          <a:blip r:embed="rId5"/>
          <a:srcRect l="31165"/>
          <a:stretch/>
        </p:blipFill>
        <p:spPr>
          <a:xfrm>
            <a:off x="7010400" y="1237879"/>
            <a:ext cx="3512819" cy="1848470"/>
          </a:xfrm>
          <a:prstGeom prst="rect">
            <a:avLst/>
          </a:prstGeom>
        </p:spPr>
      </p:pic>
      <p:pic>
        <p:nvPicPr>
          <p:cNvPr id="4" name="图片 3">
            <a:extLst>
              <a:ext uri="{FF2B5EF4-FFF2-40B4-BE49-F238E27FC236}">
                <a16:creationId xmlns:a16="http://schemas.microsoft.com/office/drawing/2014/main" id="{609315DD-8E91-45F3-88D0-AB2192E430E8}"/>
              </a:ext>
            </a:extLst>
          </p:cNvPr>
          <p:cNvPicPr>
            <a:picLocks noChangeAspect="1"/>
          </p:cNvPicPr>
          <p:nvPr/>
        </p:nvPicPr>
        <p:blipFill rotWithShape="1">
          <a:blip r:embed="rId3"/>
          <a:srcRect l="16806"/>
          <a:stretch/>
        </p:blipFill>
        <p:spPr>
          <a:xfrm>
            <a:off x="7136606" y="3431629"/>
            <a:ext cx="879596" cy="1558196"/>
          </a:xfrm>
          <a:prstGeom prst="rect">
            <a:avLst/>
          </a:prstGeom>
        </p:spPr>
      </p:pic>
      <p:pic>
        <p:nvPicPr>
          <p:cNvPr id="8" name="图片 7">
            <a:extLst>
              <a:ext uri="{FF2B5EF4-FFF2-40B4-BE49-F238E27FC236}">
                <a16:creationId xmlns:a16="http://schemas.microsoft.com/office/drawing/2014/main" id="{739BDDB7-A307-453D-95A6-24E2E4C51ADE}"/>
              </a:ext>
            </a:extLst>
          </p:cNvPr>
          <p:cNvPicPr>
            <a:picLocks noChangeAspect="1"/>
          </p:cNvPicPr>
          <p:nvPr/>
        </p:nvPicPr>
        <p:blipFill rotWithShape="1">
          <a:blip r:embed="rId6"/>
          <a:srcRect l="9467" r="9846"/>
          <a:stretch/>
        </p:blipFill>
        <p:spPr>
          <a:xfrm>
            <a:off x="8766809" y="3429000"/>
            <a:ext cx="1730213" cy="1558196"/>
          </a:xfrm>
          <a:prstGeom prst="rect">
            <a:avLst/>
          </a:prstGeom>
        </p:spPr>
      </p:pic>
      <p:sp>
        <p:nvSpPr>
          <p:cNvPr id="10" name="文本框 9">
            <a:extLst>
              <a:ext uri="{FF2B5EF4-FFF2-40B4-BE49-F238E27FC236}">
                <a16:creationId xmlns:a16="http://schemas.microsoft.com/office/drawing/2014/main" id="{D1F9414A-C14C-4C82-9616-FE202E331CCD}"/>
              </a:ext>
            </a:extLst>
          </p:cNvPr>
          <p:cNvSpPr txBox="1"/>
          <p:nvPr/>
        </p:nvSpPr>
        <p:spPr>
          <a:xfrm>
            <a:off x="7136606" y="5519250"/>
            <a:ext cx="4700910" cy="700576"/>
          </a:xfrm>
          <a:prstGeom prst="rect">
            <a:avLst/>
          </a:prstGeom>
          <a:noFill/>
        </p:spPr>
        <p:txBody>
          <a:bodyPr wrap="square">
            <a:spAutoFit/>
          </a:bodyPr>
          <a:lstStyle/>
          <a:p>
            <a:pPr>
              <a:lnSpc>
                <a:spcPct val="150000"/>
              </a:lnSpc>
            </a:pPr>
            <a:r>
              <a:rPr lang="en-US" altLang="zh-CN" sz="1400" b="1" dirty="0">
                <a:latin typeface="微软雅黑" panose="020B0503020204020204" pitchFamily="34" charset="-122"/>
                <a:ea typeface="微软雅黑" panose="020B0503020204020204" pitchFamily="34" charset="-122"/>
                <a:cs typeface="Arial" panose="020B0604020202020204" pitchFamily="34" charset="0"/>
              </a:rPr>
              <a:t>Pads on only three sides</a:t>
            </a:r>
          </a:p>
          <a:p>
            <a:pPr>
              <a:lnSpc>
                <a:spcPct val="150000"/>
              </a:lnSpc>
            </a:pPr>
            <a:r>
              <a:rPr lang="en-US" altLang="zh-CN" sz="1400" b="1" dirty="0">
                <a:latin typeface="微软雅黑" panose="020B0503020204020204" pitchFamily="34" charset="-122"/>
                <a:ea typeface="微软雅黑" panose="020B0503020204020204" pitchFamily="34" charset="-122"/>
                <a:cs typeface="Arial" panose="020B0604020202020204" pitchFamily="34" charset="0"/>
              </a:rPr>
              <a:t>Expansion to 128 channels with minimal area loss</a:t>
            </a:r>
          </a:p>
        </p:txBody>
      </p:sp>
      <p:sp>
        <p:nvSpPr>
          <p:cNvPr id="7" name="矩形 6">
            <a:extLst>
              <a:ext uri="{FF2B5EF4-FFF2-40B4-BE49-F238E27FC236}">
                <a16:creationId xmlns:a16="http://schemas.microsoft.com/office/drawing/2014/main" id="{F00CE06F-2EA3-4FC3-84E0-E51EB8A57801}"/>
              </a:ext>
            </a:extLst>
          </p:cNvPr>
          <p:cNvSpPr/>
          <p:nvPr/>
        </p:nvSpPr>
        <p:spPr>
          <a:xfrm>
            <a:off x="380541" y="1722776"/>
            <a:ext cx="2442785" cy="3483790"/>
          </a:xfrm>
          <a:prstGeom prst="rect">
            <a:avLst/>
          </a:prstGeom>
          <a:solidFill>
            <a:schemeClr val="accent6">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微软雅黑" panose="020B0503020204020204" pitchFamily="34" charset="-122"/>
                <a:ea typeface="微软雅黑" panose="020B0503020204020204" pitchFamily="34" charset="-122"/>
              </a:rPr>
              <a:t>61 Channel</a:t>
            </a:r>
            <a:endParaRPr lang="zh-CN" altLang="en-US" sz="1200" dirty="0">
              <a:latin typeface="微软雅黑" panose="020B0503020204020204" pitchFamily="34" charset="-122"/>
              <a:ea typeface="微软雅黑" panose="020B0503020204020204" pitchFamily="34" charset="-122"/>
            </a:endParaRPr>
          </a:p>
        </p:txBody>
      </p:sp>
      <p:sp>
        <p:nvSpPr>
          <p:cNvPr id="15" name="矩形 14">
            <a:extLst>
              <a:ext uri="{FF2B5EF4-FFF2-40B4-BE49-F238E27FC236}">
                <a16:creationId xmlns:a16="http://schemas.microsoft.com/office/drawing/2014/main" id="{1561DE5F-60D3-4F64-8CED-2ADA02FE7E4C}"/>
              </a:ext>
            </a:extLst>
          </p:cNvPr>
          <p:cNvSpPr/>
          <p:nvPr/>
        </p:nvSpPr>
        <p:spPr>
          <a:xfrm>
            <a:off x="364569" y="5220982"/>
            <a:ext cx="2465728" cy="199703"/>
          </a:xfrm>
          <a:prstGeom prst="rect">
            <a:avLst/>
          </a:prstGeom>
          <a:solidFill>
            <a:schemeClr val="accent2">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微软雅黑" panose="020B0503020204020204" pitchFamily="34" charset="-122"/>
                <a:ea typeface="微软雅黑" panose="020B0503020204020204" pitchFamily="34" charset="-122"/>
              </a:rPr>
              <a:t>3 Channel (cathode optimized)</a:t>
            </a:r>
            <a:endParaRPr lang="zh-CN" altLang="en-US" sz="1200" dirty="0">
              <a:latin typeface="微软雅黑" panose="020B0503020204020204" pitchFamily="34" charset="-122"/>
              <a:ea typeface="微软雅黑" panose="020B0503020204020204" pitchFamily="34" charset="-122"/>
            </a:endParaRPr>
          </a:p>
        </p:txBody>
      </p:sp>
      <p:sp>
        <p:nvSpPr>
          <p:cNvPr id="16" name="矩形 15">
            <a:extLst>
              <a:ext uri="{FF2B5EF4-FFF2-40B4-BE49-F238E27FC236}">
                <a16:creationId xmlns:a16="http://schemas.microsoft.com/office/drawing/2014/main" id="{7D40D695-5153-47AF-9574-54200125A099}"/>
              </a:ext>
            </a:extLst>
          </p:cNvPr>
          <p:cNvSpPr/>
          <p:nvPr/>
        </p:nvSpPr>
        <p:spPr>
          <a:xfrm>
            <a:off x="364569" y="1508656"/>
            <a:ext cx="2465727" cy="199704"/>
          </a:xfrm>
          <a:prstGeom prst="rect">
            <a:avLst/>
          </a:prstGeom>
          <a:solidFill>
            <a:schemeClr val="accent1">
              <a:alpha val="5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微软雅黑" panose="020B0503020204020204" pitchFamily="34" charset="-122"/>
                <a:ea typeface="微软雅黑" panose="020B0503020204020204" pitchFamily="34" charset="-122"/>
              </a:rPr>
              <a:t>Digital</a:t>
            </a:r>
            <a:endParaRPr lang="zh-CN" altLang="en-US" sz="1200" dirty="0">
              <a:latin typeface="微软雅黑" panose="020B0503020204020204" pitchFamily="34" charset="-122"/>
              <a:ea typeface="微软雅黑" panose="020B0503020204020204" pitchFamily="34" charset="-122"/>
            </a:endParaRPr>
          </a:p>
        </p:txBody>
      </p:sp>
      <p:sp>
        <p:nvSpPr>
          <p:cNvPr id="17" name="矩形 16">
            <a:extLst>
              <a:ext uri="{FF2B5EF4-FFF2-40B4-BE49-F238E27FC236}">
                <a16:creationId xmlns:a16="http://schemas.microsoft.com/office/drawing/2014/main" id="{F469A878-7765-49A1-8067-3D671BFE9D4C}"/>
              </a:ext>
            </a:extLst>
          </p:cNvPr>
          <p:cNvSpPr/>
          <p:nvPr/>
        </p:nvSpPr>
        <p:spPr>
          <a:xfrm>
            <a:off x="364569" y="5426881"/>
            <a:ext cx="1225894" cy="199704"/>
          </a:xfrm>
          <a:prstGeom prst="rect">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微软雅黑" panose="020B0503020204020204" pitchFamily="34" charset="-122"/>
                <a:ea typeface="微软雅黑" panose="020B0503020204020204" pitchFamily="34" charset="-122"/>
              </a:rPr>
              <a:t>BIAS</a:t>
            </a:r>
            <a:endParaRPr lang="zh-CN" altLang="en-US" sz="1200" dirty="0">
              <a:latin typeface="微软雅黑" panose="020B0503020204020204" pitchFamily="34" charset="-122"/>
              <a:ea typeface="微软雅黑" panose="020B0503020204020204" pitchFamily="34" charset="-122"/>
            </a:endParaRPr>
          </a:p>
        </p:txBody>
      </p:sp>
      <p:sp>
        <p:nvSpPr>
          <p:cNvPr id="18" name="矩形 17">
            <a:extLst>
              <a:ext uri="{FF2B5EF4-FFF2-40B4-BE49-F238E27FC236}">
                <a16:creationId xmlns:a16="http://schemas.microsoft.com/office/drawing/2014/main" id="{33B89B74-CB8E-411A-96C6-4BD7872EACFC}"/>
              </a:ext>
            </a:extLst>
          </p:cNvPr>
          <p:cNvSpPr/>
          <p:nvPr/>
        </p:nvSpPr>
        <p:spPr>
          <a:xfrm>
            <a:off x="1597433" y="5426881"/>
            <a:ext cx="1232863" cy="199704"/>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微软雅黑" panose="020B0503020204020204" pitchFamily="34" charset="-122"/>
                <a:ea typeface="微软雅黑" panose="020B0503020204020204" pitchFamily="34" charset="-122"/>
              </a:rPr>
              <a:t>Buffer</a:t>
            </a:r>
            <a:endParaRPr lang="zh-CN" altLang="en-US" sz="1200" dirty="0">
              <a:latin typeface="微软雅黑" panose="020B0503020204020204" pitchFamily="34" charset="-122"/>
              <a:ea typeface="微软雅黑" panose="020B0503020204020204" pitchFamily="34" charset="-122"/>
            </a:endParaRPr>
          </a:p>
        </p:txBody>
      </p:sp>
      <p:sp>
        <p:nvSpPr>
          <p:cNvPr id="19" name="文本框 18">
            <a:extLst>
              <a:ext uri="{FF2B5EF4-FFF2-40B4-BE49-F238E27FC236}">
                <a16:creationId xmlns:a16="http://schemas.microsoft.com/office/drawing/2014/main" id="{57A7F919-A56C-4581-A0A3-13EC8D8138AF}"/>
              </a:ext>
            </a:extLst>
          </p:cNvPr>
          <p:cNvSpPr txBox="1"/>
          <p:nvPr/>
        </p:nvSpPr>
        <p:spPr>
          <a:xfrm>
            <a:off x="2056450" y="6253705"/>
            <a:ext cx="1849338" cy="369332"/>
          </a:xfrm>
          <a:prstGeom prst="rect">
            <a:avLst/>
          </a:prstGeom>
          <a:noFill/>
        </p:spPr>
        <p:txBody>
          <a:bodyPr wrap="square">
            <a:spAutoFit/>
          </a:bodyPr>
          <a:lstStyle/>
          <a:p>
            <a:r>
              <a:rPr lang="en-US" altLang="zh-CN" sz="1800" b="1" dirty="0">
                <a:latin typeface="微软雅黑" panose="020B0503020204020204" pitchFamily="34" charset="-122"/>
                <a:ea typeface="微软雅黑" panose="020B0503020204020204" pitchFamily="34" charset="-122"/>
              </a:rPr>
              <a:t>7mm*12.4mm</a:t>
            </a:r>
            <a:endParaRPr lang="zh-CN" altLang="en-US" dirty="0"/>
          </a:p>
        </p:txBody>
      </p:sp>
    </p:spTree>
    <p:extLst>
      <p:ext uri="{BB962C8B-B14F-4D97-AF65-F5344CB8AC3E}">
        <p14:creationId xmlns:p14="http://schemas.microsoft.com/office/powerpoint/2010/main" val="3125986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25CCD433-51F2-48CF-9BCB-6F1B2CAA31D8}"/>
              </a:ext>
            </a:extLst>
          </p:cNvPr>
          <p:cNvSpPr/>
          <p:nvPr/>
        </p:nvSpPr>
        <p:spPr>
          <a:xfrm>
            <a:off x="0" y="6699000"/>
            <a:ext cx="12192000" cy="158999"/>
          </a:xfrm>
          <a:prstGeom prst="rect">
            <a:avLst/>
          </a:prstGeom>
          <a:solidFill>
            <a:srgbClr val="174994"/>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p>
        </p:txBody>
      </p:sp>
      <p:sp>
        <p:nvSpPr>
          <p:cNvPr id="3" name="灯片编号占位符 2">
            <a:extLst>
              <a:ext uri="{FF2B5EF4-FFF2-40B4-BE49-F238E27FC236}">
                <a16:creationId xmlns:a16="http://schemas.microsoft.com/office/drawing/2014/main" id="{4E30E527-74BD-4D23-99EE-9F4FF438529F}"/>
              </a:ext>
            </a:extLst>
          </p:cNvPr>
          <p:cNvSpPr>
            <a:spLocks noGrp="1"/>
          </p:cNvSpPr>
          <p:nvPr>
            <p:ph type="sldNum" sz="quarter" idx="12"/>
          </p:nvPr>
        </p:nvSpPr>
        <p:spPr/>
        <p:txBody>
          <a:bodyPr/>
          <a:lstStyle/>
          <a:p>
            <a:fld id="{80EB821D-32DF-42B6-8D01-2E119FEC2ED0}" type="slidenum">
              <a:rPr lang="zh-CN" altLang="en-US" smtClean="0"/>
              <a:t>11</a:t>
            </a:fld>
            <a:endParaRPr lang="zh-CN" altLang="en-US" dirty="0"/>
          </a:p>
        </p:txBody>
      </p:sp>
      <p:sp>
        <p:nvSpPr>
          <p:cNvPr id="13" name="矩形 12">
            <a:extLst>
              <a:ext uri="{FF2B5EF4-FFF2-40B4-BE49-F238E27FC236}">
                <a16:creationId xmlns:a16="http://schemas.microsoft.com/office/drawing/2014/main" id="{1D6490AB-26B6-4EE3-805C-79B3F4071416}"/>
              </a:ext>
            </a:extLst>
          </p:cNvPr>
          <p:cNvSpPr/>
          <p:nvPr/>
        </p:nvSpPr>
        <p:spPr>
          <a:xfrm>
            <a:off x="0" y="5212"/>
            <a:ext cx="12192000" cy="699638"/>
          </a:xfrm>
          <a:prstGeom prst="rect">
            <a:avLst/>
          </a:prstGeom>
          <a:solidFill>
            <a:srgbClr val="174994"/>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p>
        </p:txBody>
      </p:sp>
      <p:sp>
        <p:nvSpPr>
          <p:cNvPr id="6" name="标题 1"/>
          <p:cNvSpPr txBox="1">
            <a:spLocks/>
          </p:cNvSpPr>
          <p:nvPr/>
        </p:nvSpPr>
        <p:spPr>
          <a:xfrm>
            <a:off x="85485" y="130382"/>
            <a:ext cx="9257895" cy="4492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just">
              <a:defRPr/>
            </a:pPr>
            <a:r>
              <a:rPr lang="en-US" altLang="zh-CN" b="1" dirty="0">
                <a:solidFill>
                  <a:schemeClr val="bg1"/>
                </a:solidFill>
                <a:latin typeface="微软雅黑" panose="020B0503020204020204" pitchFamily="34" charset="-122"/>
                <a:ea typeface="微软雅黑" panose="020B0503020204020204" pitchFamily="34" charset="-122"/>
              </a:rPr>
              <a:t>2.5 Test Board</a:t>
            </a:r>
          </a:p>
        </p:txBody>
      </p:sp>
      <p:pic>
        <p:nvPicPr>
          <p:cNvPr id="22" name="图片 21">
            <a:extLst>
              <a:ext uri="{FF2B5EF4-FFF2-40B4-BE49-F238E27FC236}">
                <a16:creationId xmlns:a16="http://schemas.microsoft.com/office/drawing/2014/main" id="{9D9BAE95-52D7-4524-954C-A25ADA2AF615}"/>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200"/>
                    </a14:imgEffect>
                  </a14:imgLayer>
                </a14:imgProps>
              </a:ext>
            </a:extLst>
          </a:blip>
          <a:srcRect l="14282" t="9470" r="20507" b="12312"/>
          <a:stretch/>
        </p:blipFill>
        <p:spPr>
          <a:xfrm rot="16200000">
            <a:off x="1605743" y="1468096"/>
            <a:ext cx="2926361" cy="4681908"/>
          </a:xfrm>
          <a:prstGeom prst="rect">
            <a:avLst/>
          </a:prstGeom>
        </p:spPr>
      </p:pic>
      <p:sp>
        <p:nvSpPr>
          <p:cNvPr id="24" name="文本框 23">
            <a:extLst>
              <a:ext uri="{FF2B5EF4-FFF2-40B4-BE49-F238E27FC236}">
                <a16:creationId xmlns:a16="http://schemas.microsoft.com/office/drawing/2014/main" id="{EC666551-2ECD-484B-B901-90E9BE0AB307}"/>
              </a:ext>
            </a:extLst>
          </p:cNvPr>
          <p:cNvSpPr txBox="1"/>
          <p:nvPr/>
        </p:nvSpPr>
        <p:spPr>
          <a:xfrm>
            <a:off x="1978014" y="1446319"/>
            <a:ext cx="1745533" cy="456535"/>
          </a:xfrm>
          <a:prstGeom prst="rect">
            <a:avLst/>
          </a:prstGeom>
          <a:noFill/>
        </p:spPr>
        <p:txBody>
          <a:bodyPr wrap="square">
            <a:spAutoFit/>
          </a:bodyPr>
          <a:lstStyle/>
          <a:p>
            <a:pPr algn="ctr">
              <a:lnSpc>
                <a:spcPct val="150000"/>
              </a:lnSpc>
            </a:pPr>
            <a:r>
              <a:rPr lang="en-US" altLang="zh-CN" b="1" dirty="0">
                <a:latin typeface="Arial" panose="020B0604020202020204" pitchFamily="34" charset="0"/>
                <a:cs typeface="Arial" panose="020B0604020202020204" pitchFamily="34" charset="0"/>
              </a:rPr>
              <a:t>Test Board</a:t>
            </a:r>
            <a:endParaRPr lang="en-US" altLang="zh-CN" dirty="0">
              <a:latin typeface="Arial" panose="020B0604020202020204" pitchFamily="34" charset="0"/>
              <a:cs typeface="Arial" panose="020B0604020202020204" pitchFamily="34" charset="0"/>
            </a:endParaRPr>
          </a:p>
        </p:txBody>
      </p:sp>
      <p:sp>
        <p:nvSpPr>
          <p:cNvPr id="25" name="文本框 24">
            <a:extLst>
              <a:ext uri="{FF2B5EF4-FFF2-40B4-BE49-F238E27FC236}">
                <a16:creationId xmlns:a16="http://schemas.microsoft.com/office/drawing/2014/main" id="{C2F2C7D7-99C3-44AD-A398-69E5D77BD79E}"/>
              </a:ext>
            </a:extLst>
          </p:cNvPr>
          <p:cNvSpPr txBox="1"/>
          <p:nvPr/>
        </p:nvSpPr>
        <p:spPr>
          <a:xfrm>
            <a:off x="7540201" y="1446319"/>
            <a:ext cx="1745533" cy="456535"/>
          </a:xfrm>
          <a:prstGeom prst="rect">
            <a:avLst/>
          </a:prstGeom>
          <a:noFill/>
        </p:spPr>
        <p:txBody>
          <a:bodyPr wrap="square">
            <a:spAutoFit/>
          </a:bodyPr>
          <a:lstStyle/>
          <a:p>
            <a:pPr algn="ctr">
              <a:lnSpc>
                <a:spcPct val="150000"/>
              </a:lnSpc>
            </a:pPr>
            <a:r>
              <a:rPr lang="en-US" altLang="zh-CN" b="1" dirty="0">
                <a:latin typeface="Arial" panose="020B0604020202020204" pitchFamily="34" charset="0"/>
                <a:cs typeface="Arial" panose="020B0604020202020204" pitchFamily="34" charset="0"/>
              </a:rPr>
              <a:t>COB</a:t>
            </a:r>
            <a:endParaRPr lang="en-US" altLang="zh-CN" dirty="0">
              <a:latin typeface="Arial" panose="020B0604020202020204" pitchFamily="34" charset="0"/>
              <a:cs typeface="Arial" panose="020B0604020202020204" pitchFamily="34" charset="0"/>
            </a:endParaRPr>
          </a:p>
        </p:txBody>
      </p:sp>
      <p:pic>
        <p:nvPicPr>
          <p:cNvPr id="28" name="图片 27">
            <a:extLst>
              <a:ext uri="{FF2B5EF4-FFF2-40B4-BE49-F238E27FC236}">
                <a16:creationId xmlns:a16="http://schemas.microsoft.com/office/drawing/2014/main" id="{0496FC94-9B87-4A81-AE01-6F84F7949429}"/>
              </a:ext>
            </a:extLst>
          </p:cNvPr>
          <p:cNvPicPr>
            <a:picLocks noChangeAspect="1"/>
          </p:cNvPicPr>
          <p:nvPr/>
        </p:nvPicPr>
        <p:blipFill>
          <a:blip r:embed="rId5"/>
          <a:stretch>
            <a:fillRect/>
          </a:stretch>
        </p:blipFill>
        <p:spPr>
          <a:xfrm>
            <a:off x="8706071" y="2184977"/>
            <a:ext cx="2315440" cy="3087254"/>
          </a:xfrm>
          <a:prstGeom prst="rect">
            <a:avLst/>
          </a:prstGeom>
        </p:spPr>
      </p:pic>
      <p:pic>
        <p:nvPicPr>
          <p:cNvPr id="29" name="图片 28">
            <a:extLst>
              <a:ext uri="{FF2B5EF4-FFF2-40B4-BE49-F238E27FC236}">
                <a16:creationId xmlns:a16="http://schemas.microsoft.com/office/drawing/2014/main" id="{BC467E38-6AE8-4733-AB45-8B1EB1DD4A85}"/>
              </a:ext>
            </a:extLst>
          </p:cNvPr>
          <p:cNvPicPr>
            <a:picLocks noChangeAspect="1"/>
          </p:cNvPicPr>
          <p:nvPr/>
        </p:nvPicPr>
        <p:blipFill>
          <a:blip r:embed="rId6"/>
          <a:stretch>
            <a:fillRect/>
          </a:stretch>
        </p:blipFill>
        <p:spPr>
          <a:xfrm>
            <a:off x="5942803" y="2184977"/>
            <a:ext cx="2315441" cy="3087254"/>
          </a:xfrm>
          <a:prstGeom prst="rect">
            <a:avLst/>
          </a:prstGeom>
        </p:spPr>
      </p:pic>
    </p:spTree>
    <p:extLst>
      <p:ext uri="{BB962C8B-B14F-4D97-AF65-F5344CB8AC3E}">
        <p14:creationId xmlns:p14="http://schemas.microsoft.com/office/powerpoint/2010/main" val="3976567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25CCD433-51F2-48CF-9BCB-6F1B2CAA31D8}"/>
              </a:ext>
            </a:extLst>
          </p:cNvPr>
          <p:cNvSpPr/>
          <p:nvPr/>
        </p:nvSpPr>
        <p:spPr>
          <a:xfrm>
            <a:off x="0" y="6699000"/>
            <a:ext cx="12192000" cy="158999"/>
          </a:xfrm>
          <a:prstGeom prst="rect">
            <a:avLst/>
          </a:prstGeom>
          <a:solidFill>
            <a:srgbClr val="174994"/>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p>
        </p:txBody>
      </p:sp>
      <p:sp>
        <p:nvSpPr>
          <p:cNvPr id="3" name="灯片编号占位符 2">
            <a:extLst>
              <a:ext uri="{FF2B5EF4-FFF2-40B4-BE49-F238E27FC236}">
                <a16:creationId xmlns:a16="http://schemas.microsoft.com/office/drawing/2014/main" id="{4E30E527-74BD-4D23-99EE-9F4FF438529F}"/>
              </a:ext>
            </a:extLst>
          </p:cNvPr>
          <p:cNvSpPr>
            <a:spLocks noGrp="1"/>
          </p:cNvSpPr>
          <p:nvPr>
            <p:ph type="sldNum" sz="quarter" idx="12"/>
          </p:nvPr>
        </p:nvSpPr>
        <p:spPr/>
        <p:txBody>
          <a:bodyPr/>
          <a:lstStyle/>
          <a:p>
            <a:fld id="{80EB821D-32DF-42B6-8D01-2E119FEC2ED0}" type="slidenum">
              <a:rPr lang="zh-CN" altLang="en-US" smtClean="0"/>
              <a:t>12</a:t>
            </a:fld>
            <a:endParaRPr lang="zh-CN" altLang="en-US" dirty="0"/>
          </a:p>
        </p:txBody>
      </p:sp>
      <p:sp>
        <p:nvSpPr>
          <p:cNvPr id="13" name="矩形 12">
            <a:extLst>
              <a:ext uri="{FF2B5EF4-FFF2-40B4-BE49-F238E27FC236}">
                <a16:creationId xmlns:a16="http://schemas.microsoft.com/office/drawing/2014/main" id="{1D6490AB-26B6-4EE3-805C-79B3F4071416}"/>
              </a:ext>
            </a:extLst>
          </p:cNvPr>
          <p:cNvSpPr/>
          <p:nvPr/>
        </p:nvSpPr>
        <p:spPr>
          <a:xfrm>
            <a:off x="0" y="5212"/>
            <a:ext cx="12192000" cy="699638"/>
          </a:xfrm>
          <a:prstGeom prst="rect">
            <a:avLst/>
          </a:prstGeom>
          <a:solidFill>
            <a:srgbClr val="174994"/>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p>
        </p:txBody>
      </p:sp>
      <p:sp>
        <p:nvSpPr>
          <p:cNvPr id="6" name="标题 1"/>
          <p:cNvSpPr txBox="1">
            <a:spLocks/>
          </p:cNvSpPr>
          <p:nvPr/>
        </p:nvSpPr>
        <p:spPr>
          <a:xfrm>
            <a:off x="85485" y="130382"/>
            <a:ext cx="9257895" cy="4492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just">
              <a:defRPr/>
            </a:pPr>
            <a:r>
              <a:rPr lang="en-US" altLang="zh-CN" b="1" dirty="0">
                <a:solidFill>
                  <a:schemeClr val="bg1"/>
                </a:solidFill>
                <a:latin typeface="微软雅黑" panose="020B0503020204020204" pitchFamily="34" charset="-122"/>
                <a:ea typeface="微软雅黑" panose="020B0503020204020204" pitchFamily="34" charset="-122"/>
              </a:rPr>
              <a:t>3.1 CPRE-32 : 32-channel Chip</a:t>
            </a:r>
          </a:p>
        </p:txBody>
      </p:sp>
      <p:pic>
        <p:nvPicPr>
          <p:cNvPr id="7" name="图片 6">
            <a:extLst>
              <a:ext uri="{FF2B5EF4-FFF2-40B4-BE49-F238E27FC236}">
                <a16:creationId xmlns:a16="http://schemas.microsoft.com/office/drawing/2014/main" id="{1AA7C100-E808-E9C5-A09C-2211FB3E3FBD}"/>
              </a:ext>
            </a:extLst>
          </p:cNvPr>
          <p:cNvPicPr/>
          <p:nvPr/>
        </p:nvPicPr>
        <p:blipFill rotWithShape="1">
          <a:blip r:embed="rId3" cstate="print">
            <a:extLst>
              <a:ext uri="{28A0092B-C50C-407E-A947-70E740481C1C}">
                <a14:useLocalDpi xmlns:a14="http://schemas.microsoft.com/office/drawing/2010/main" val="0"/>
              </a:ext>
            </a:extLst>
          </a:blip>
          <a:srcRect l="26523" t="35167" r="31946" b="32911"/>
          <a:stretch/>
        </p:blipFill>
        <p:spPr bwMode="auto">
          <a:xfrm rot="16200000">
            <a:off x="388656" y="1010179"/>
            <a:ext cx="2107565" cy="2159635"/>
          </a:xfrm>
          <a:prstGeom prst="rect">
            <a:avLst/>
          </a:prstGeom>
          <a:noFill/>
          <a:ln>
            <a:noFill/>
          </a:ln>
          <a:extLst>
            <a:ext uri="{53640926-AAD7-44D8-BBD7-CCE9431645EC}">
              <a14:shadowObscured xmlns:a14="http://schemas.microsoft.com/office/drawing/2010/main"/>
            </a:ext>
          </a:extLst>
        </p:spPr>
      </p:pic>
      <p:pic>
        <p:nvPicPr>
          <p:cNvPr id="2" name="图片 1">
            <a:extLst>
              <a:ext uri="{FF2B5EF4-FFF2-40B4-BE49-F238E27FC236}">
                <a16:creationId xmlns:a16="http://schemas.microsoft.com/office/drawing/2014/main" id="{086E909B-B79E-486D-A0CE-6BC12B0AE199}"/>
              </a:ext>
            </a:extLst>
          </p:cNvPr>
          <p:cNvPicPr>
            <a:picLocks noChangeAspect="1"/>
          </p:cNvPicPr>
          <p:nvPr/>
        </p:nvPicPr>
        <p:blipFill>
          <a:blip r:embed="rId4"/>
          <a:stretch>
            <a:fillRect/>
          </a:stretch>
        </p:blipFill>
        <p:spPr>
          <a:xfrm>
            <a:off x="2853168" y="1028854"/>
            <a:ext cx="2177301" cy="2107565"/>
          </a:xfrm>
          <a:prstGeom prst="rect">
            <a:avLst/>
          </a:prstGeom>
        </p:spPr>
      </p:pic>
      <p:graphicFrame>
        <p:nvGraphicFramePr>
          <p:cNvPr id="8" name="表格 7">
            <a:extLst>
              <a:ext uri="{FF2B5EF4-FFF2-40B4-BE49-F238E27FC236}">
                <a16:creationId xmlns:a16="http://schemas.microsoft.com/office/drawing/2014/main" id="{F7B7A87B-22ED-4B5A-8F54-41011B0CB630}"/>
              </a:ext>
            </a:extLst>
          </p:cNvPr>
          <p:cNvGraphicFramePr>
            <a:graphicFrameLocks noGrp="1"/>
          </p:cNvGraphicFramePr>
          <p:nvPr>
            <p:extLst>
              <p:ext uri="{D42A27DB-BD31-4B8C-83A1-F6EECF244321}">
                <p14:modId xmlns:p14="http://schemas.microsoft.com/office/powerpoint/2010/main" val="2070936772"/>
              </p:ext>
            </p:extLst>
          </p:nvPr>
        </p:nvGraphicFramePr>
        <p:xfrm>
          <a:off x="6184301" y="2506884"/>
          <a:ext cx="4998761" cy="2831850"/>
        </p:xfrm>
        <a:graphic>
          <a:graphicData uri="http://schemas.openxmlformats.org/drawingml/2006/table">
            <a:tbl>
              <a:tblPr/>
              <a:tblGrid>
                <a:gridCol w="2163146">
                  <a:extLst>
                    <a:ext uri="{9D8B030D-6E8A-4147-A177-3AD203B41FA5}">
                      <a16:colId xmlns:a16="http://schemas.microsoft.com/office/drawing/2014/main" val="3917605115"/>
                    </a:ext>
                  </a:extLst>
                </a:gridCol>
                <a:gridCol w="2835615">
                  <a:extLst>
                    <a:ext uri="{9D8B030D-6E8A-4147-A177-3AD203B41FA5}">
                      <a16:colId xmlns:a16="http://schemas.microsoft.com/office/drawing/2014/main" val="3031532743"/>
                    </a:ext>
                  </a:extLst>
                </a:gridCol>
              </a:tblGrid>
              <a:tr h="289851">
                <a:tc>
                  <a:txBody>
                    <a:bodyPr/>
                    <a:lstStyle/>
                    <a:p>
                      <a:pPr algn="l" fontAlgn="t" latinLnBrk="0"/>
                      <a:r>
                        <a:rPr lang="en-US" sz="1400" b="1" dirty="0">
                          <a:effectLst/>
                          <a:latin typeface="微软雅黑" panose="020B0503020204020204" pitchFamily="34" charset="-122"/>
                          <a:ea typeface="微软雅黑" panose="020B0503020204020204" pitchFamily="34" charset="-122"/>
                        </a:rPr>
                        <a:t>Parameter</a:t>
                      </a:r>
                    </a:p>
                  </a:txBody>
                  <a:tcPr marL="50645" marR="50645" marT="50645" marB="50645"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latinLnBrk="0"/>
                      <a:r>
                        <a:rPr lang="en-US" sz="1400" b="1" dirty="0">
                          <a:effectLst/>
                          <a:latin typeface="微软雅黑" panose="020B0503020204020204" pitchFamily="34" charset="-122"/>
                          <a:ea typeface="微软雅黑" panose="020B0503020204020204" pitchFamily="34" charset="-122"/>
                        </a:rPr>
                        <a:t>Characteristics</a:t>
                      </a:r>
                    </a:p>
                  </a:txBody>
                  <a:tcPr marL="50645" marR="50645" marT="50645" marB="50645" anchor="ctr">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extLst>
                  <a:ext uri="{0D108BD9-81ED-4DB2-BD59-A6C34878D82A}">
                    <a16:rowId xmlns:a16="http://schemas.microsoft.com/office/drawing/2014/main" val="109120456"/>
                  </a:ext>
                </a:extLst>
              </a:tr>
              <a:tr h="289851">
                <a:tc>
                  <a:txBody>
                    <a:bodyPr/>
                    <a:lstStyle/>
                    <a:p>
                      <a:pPr algn="l" fontAlgn="t" latinLnBrk="0"/>
                      <a:r>
                        <a:rPr lang="en-US" sz="1400">
                          <a:effectLst/>
                          <a:latin typeface="微软雅黑" panose="020B0503020204020204" pitchFamily="34" charset="-122"/>
                          <a:ea typeface="微软雅黑" panose="020B0503020204020204" pitchFamily="34" charset="-122"/>
                        </a:rPr>
                        <a:t>Size of DIE</a:t>
                      </a:r>
                    </a:p>
                  </a:txBody>
                  <a:tcPr marL="50645" marR="50645" marT="50645" marB="50645"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latinLnBrk="0"/>
                      <a:r>
                        <a:rPr lang="el-GR" sz="1400" dirty="0">
                          <a:effectLst/>
                          <a:latin typeface="微软雅黑" panose="020B0503020204020204" pitchFamily="34" charset="-122"/>
                          <a:ea typeface="微软雅黑" panose="020B0503020204020204" pitchFamily="34" charset="-122"/>
                        </a:rPr>
                        <a:t>7100 × 8500</a:t>
                      </a:r>
                      <a:r>
                        <a:rPr lang="en-US" sz="1400" dirty="0">
                          <a:effectLst/>
                          <a:latin typeface="微软雅黑" panose="020B0503020204020204" pitchFamily="34" charset="-122"/>
                          <a:ea typeface="微软雅黑" panose="020B0503020204020204" pitchFamily="34" charset="-122"/>
                        </a:rPr>
                        <a:t> </a:t>
                      </a:r>
                      <a:r>
                        <a:rPr lang="el-GR" sz="1400" dirty="0">
                          <a:effectLst/>
                          <a:latin typeface="微软雅黑" panose="020B0503020204020204" pitchFamily="34" charset="-122"/>
                          <a:ea typeface="微软雅黑" panose="020B0503020204020204" pitchFamily="34" charset="-122"/>
                        </a:rPr>
                        <a:t>μ</a:t>
                      </a:r>
                      <a:r>
                        <a:rPr lang="en-US" sz="1400" dirty="0">
                          <a:effectLst/>
                          <a:latin typeface="微软雅黑" panose="020B0503020204020204" pitchFamily="34" charset="-122"/>
                          <a:ea typeface="微软雅黑" panose="020B0503020204020204" pitchFamily="34" charset="-122"/>
                        </a:rPr>
                        <a:t>m</a:t>
                      </a:r>
                      <a:r>
                        <a:rPr lang="en-US" sz="1400" baseline="30000" dirty="0">
                          <a:effectLst/>
                          <a:latin typeface="微软雅黑" panose="020B0503020204020204" pitchFamily="34" charset="-122"/>
                          <a:ea typeface="微软雅黑" panose="020B0503020204020204" pitchFamily="34" charset="-122"/>
                        </a:rPr>
                        <a:t>2</a:t>
                      </a:r>
                      <a:endParaRPr lang="en-US" sz="1400" dirty="0">
                        <a:effectLst/>
                        <a:latin typeface="微软雅黑" panose="020B0503020204020204" pitchFamily="34" charset="-122"/>
                        <a:ea typeface="微软雅黑" panose="020B0503020204020204" pitchFamily="34" charset="-122"/>
                      </a:endParaRPr>
                    </a:p>
                  </a:txBody>
                  <a:tcPr marL="50645" marR="50645" marT="50645" marB="50645" anchor="ctr">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extLst>
                  <a:ext uri="{0D108BD9-81ED-4DB2-BD59-A6C34878D82A}">
                    <a16:rowId xmlns:a16="http://schemas.microsoft.com/office/drawing/2014/main" val="3494651028"/>
                  </a:ext>
                </a:extLst>
              </a:tr>
              <a:tr h="289851">
                <a:tc>
                  <a:txBody>
                    <a:bodyPr/>
                    <a:lstStyle/>
                    <a:p>
                      <a:pPr algn="l" fontAlgn="t" latinLnBrk="0"/>
                      <a:r>
                        <a:rPr lang="en-US" sz="1400">
                          <a:effectLst/>
                          <a:latin typeface="微软雅黑" panose="020B0503020204020204" pitchFamily="34" charset="-122"/>
                          <a:ea typeface="微软雅黑" panose="020B0503020204020204" pitchFamily="34" charset="-122"/>
                        </a:rPr>
                        <a:t>Number of pins</a:t>
                      </a:r>
                    </a:p>
                  </a:txBody>
                  <a:tcPr marL="50645" marR="50645" marT="50645" marB="50645"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latinLnBrk="0"/>
                      <a:r>
                        <a:rPr lang="en-US" altLang="zh-CN" sz="1400" dirty="0">
                          <a:effectLst/>
                          <a:latin typeface="微软雅黑" panose="020B0503020204020204" pitchFamily="34" charset="-122"/>
                          <a:ea typeface="微软雅黑" panose="020B0503020204020204" pitchFamily="34" charset="-122"/>
                        </a:rPr>
                        <a:t>123</a:t>
                      </a:r>
                    </a:p>
                  </a:txBody>
                  <a:tcPr marL="50645" marR="50645" marT="50645" marB="50645" anchor="ctr">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extLst>
                  <a:ext uri="{0D108BD9-81ED-4DB2-BD59-A6C34878D82A}">
                    <a16:rowId xmlns:a16="http://schemas.microsoft.com/office/drawing/2014/main" val="242446771"/>
                  </a:ext>
                </a:extLst>
              </a:tr>
              <a:tr h="289851">
                <a:tc>
                  <a:txBody>
                    <a:bodyPr/>
                    <a:lstStyle/>
                    <a:p>
                      <a:pPr algn="l" fontAlgn="t" latinLnBrk="0"/>
                      <a:r>
                        <a:rPr lang="en-US" sz="1400">
                          <a:effectLst/>
                          <a:latin typeface="微软雅黑" panose="020B0503020204020204" pitchFamily="34" charset="-122"/>
                          <a:ea typeface="微软雅黑" panose="020B0503020204020204" pitchFamily="34" charset="-122"/>
                        </a:rPr>
                        <a:t>Number of channels</a:t>
                      </a:r>
                    </a:p>
                  </a:txBody>
                  <a:tcPr marL="50645" marR="50645" marT="50645" marB="50645"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latinLnBrk="0"/>
                      <a:r>
                        <a:rPr lang="en-US" altLang="zh-CN" sz="1400" dirty="0">
                          <a:effectLst/>
                          <a:latin typeface="微软雅黑" panose="020B0503020204020204" pitchFamily="34" charset="-122"/>
                          <a:ea typeface="微软雅黑" panose="020B0503020204020204" pitchFamily="34" charset="-122"/>
                        </a:rPr>
                        <a:t>32</a:t>
                      </a:r>
                    </a:p>
                  </a:txBody>
                  <a:tcPr marL="50645" marR="50645" marT="50645" marB="50645" anchor="ctr">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extLst>
                  <a:ext uri="{0D108BD9-81ED-4DB2-BD59-A6C34878D82A}">
                    <a16:rowId xmlns:a16="http://schemas.microsoft.com/office/drawing/2014/main" val="2000407352"/>
                  </a:ext>
                </a:extLst>
              </a:tr>
              <a:tr h="289851">
                <a:tc>
                  <a:txBody>
                    <a:bodyPr/>
                    <a:lstStyle/>
                    <a:p>
                      <a:pPr algn="l" fontAlgn="t" latinLnBrk="0"/>
                      <a:r>
                        <a:rPr lang="en-US" sz="1400">
                          <a:effectLst/>
                          <a:latin typeface="微软雅黑" panose="020B0503020204020204" pitchFamily="34" charset="-122"/>
                          <a:ea typeface="微软雅黑" panose="020B0503020204020204" pitchFamily="34" charset="-122"/>
                        </a:rPr>
                        <a:t>Polarity</a:t>
                      </a:r>
                    </a:p>
                  </a:txBody>
                  <a:tcPr marL="50645" marR="50645" marT="50645" marB="50645"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latinLnBrk="0"/>
                      <a:r>
                        <a:rPr lang="en-US" sz="1400" dirty="0">
                          <a:effectLst/>
                          <a:latin typeface="微软雅黑" panose="020B0503020204020204" pitchFamily="34" charset="-122"/>
                          <a:ea typeface="微软雅黑" panose="020B0503020204020204" pitchFamily="34" charset="-122"/>
                        </a:rPr>
                        <a:t>Positive and negative optional</a:t>
                      </a:r>
                    </a:p>
                  </a:txBody>
                  <a:tcPr marL="50645" marR="50645" marT="50645" marB="50645" anchor="ctr">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extLst>
                  <a:ext uri="{0D108BD9-81ED-4DB2-BD59-A6C34878D82A}">
                    <a16:rowId xmlns:a16="http://schemas.microsoft.com/office/drawing/2014/main" val="4160105758"/>
                  </a:ext>
                </a:extLst>
              </a:tr>
              <a:tr h="289851">
                <a:tc>
                  <a:txBody>
                    <a:bodyPr/>
                    <a:lstStyle/>
                    <a:p>
                      <a:pPr algn="l" fontAlgn="t" latinLnBrk="0"/>
                      <a:r>
                        <a:rPr lang="en-US" sz="1400" dirty="0">
                          <a:effectLst/>
                          <a:latin typeface="微软雅黑" panose="020B0503020204020204" pitchFamily="34" charset="-122"/>
                          <a:ea typeface="微软雅黑" panose="020B0503020204020204" pitchFamily="34" charset="-122"/>
                        </a:rPr>
                        <a:t>Time resolution</a:t>
                      </a:r>
                    </a:p>
                  </a:txBody>
                  <a:tcPr marL="50645" marR="50645" marT="50645" marB="50645"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latinLnBrk="0"/>
                      <a:r>
                        <a:rPr lang="en-US" sz="1400" dirty="0">
                          <a:effectLst/>
                          <a:latin typeface="微软雅黑" panose="020B0503020204020204" pitchFamily="34" charset="-122"/>
                          <a:ea typeface="微软雅黑" panose="020B0503020204020204" pitchFamily="34" charset="-122"/>
                        </a:rPr>
                        <a:t>About 10 ns</a:t>
                      </a:r>
                    </a:p>
                  </a:txBody>
                  <a:tcPr marL="50645" marR="50645" marT="50645" marB="50645" anchor="ctr">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extLst>
                  <a:ext uri="{0D108BD9-81ED-4DB2-BD59-A6C34878D82A}">
                    <a16:rowId xmlns:a16="http://schemas.microsoft.com/office/drawing/2014/main" val="1790005137"/>
                  </a:ext>
                </a:extLst>
              </a:tr>
              <a:tr h="289851">
                <a:tc>
                  <a:txBody>
                    <a:bodyPr/>
                    <a:lstStyle/>
                    <a:p>
                      <a:pPr algn="l" fontAlgn="t" latinLnBrk="0"/>
                      <a:r>
                        <a:rPr lang="en-US" sz="1400">
                          <a:effectLst/>
                          <a:latin typeface="微软雅黑" panose="020B0503020204020204" pitchFamily="34" charset="-122"/>
                          <a:ea typeface="微软雅黑" panose="020B0503020204020204" pitchFamily="34" charset="-122"/>
                        </a:rPr>
                        <a:t>Power consumption</a:t>
                      </a:r>
                    </a:p>
                  </a:txBody>
                  <a:tcPr marL="50645" marR="50645" marT="50645" marB="50645"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latinLnBrk="0"/>
                      <a:r>
                        <a:rPr lang="en-US" sz="1400" dirty="0">
                          <a:effectLst/>
                          <a:latin typeface="微软雅黑" panose="020B0503020204020204" pitchFamily="34" charset="-122"/>
                          <a:ea typeface="微软雅黑" panose="020B0503020204020204" pitchFamily="34" charset="-122"/>
                        </a:rPr>
                        <a:t>5 </a:t>
                      </a:r>
                      <a:r>
                        <a:rPr lang="en-US" sz="1400" dirty="0" err="1">
                          <a:effectLst/>
                          <a:latin typeface="微软雅黑" panose="020B0503020204020204" pitchFamily="34" charset="-122"/>
                          <a:ea typeface="微软雅黑" panose="020B0503020204020204" pitchFamily="34" charset="-122"/>
                        </a:rPr>
                        <a:t>mW</a:t>
                      </a:r>
                      <a:r>
                        <a:rPr lang="en-US" sz="1400" dirty="0">
                          <a:effectLst/>
                          <a:latin typeface="微软雅黑" panose="020B0503020204020204" pitchFamily="34" charset="-122"/>
                          <a:ea typeface="微软雅黑" panose="020B0503020204020204" pitchFamily="34" charset="-122"/>
                        </a:rPr>
                        <a:t>/channel</a:t>
                      </a:r>
                    </a:p>
                  </a:txBody>
                  <a:tcPr marL="50645" marR="50645" marT="50645" marB="50645" anchor="ctr">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extLst>
                  <a:ext uri="{0D108BD9-81ED-4DB2-BD59-A6C34878D82A}">
                    <a16:rowId xmlns:a16="http://schemas.microsoft.com/office/drawing/2014/main" val="1302506663"/>
                  </a:ext>
                </a:extLst>
              </a:tr>
              <a:tr h="289851">
                <a:tc>
                  <a:txBody>
                    <a:bodyPr/>
                    <a:lstStyle/>
                    <a:p>
                      <a:pPr algn="l" fontAlgn="t" latinLnBrk="0"/>
                      <a:r>
                        <a:rPr lang="en-US" sz="1400">
                          <a:effectLst/>
                          <a:latin typeface="微软雅黑" panose="020B0503020204020204" pitchFamily="34" charset="-122"/>
                          <a:ea typeface="微软雅黑" panose="020B0503020204020204" pitchFamily="34" charset="-122"/>
                        </a:rPr>
                        <a:t>Counting rate</a:t>
                      </a:r>
                    </a:p>
                  </a:txBody>
                  <a:tcPr marL="50645" marR="50645" marT="50645" marB="50645"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tc>
                  <a:txBody>
                    <a:bodyPr/>
                    <a:lstStyle/>
                    <a:p>
                      <a:pPr algn="l" fontAlgn="t" latinLnBrk="0"/>
                      <a:r>
                        <a:rPr lang="en-US" sz="1400" dirty="0">
                          <a:effectLst/>
                          <a:latin typeface="微软雅黑" panose="020B0503020204020204" pitchFamily="34" charset="-122"/>
                          <a:ea typeface="微软雅黑" panose="020B0503020204020204" pitchFamily="34" charset="-122"/>
                        </a:rPr>
                        <a:t>100 k/s</a:t>
                      </a:r>
                    </a:p>
                  </a:txBody>
                  <a:tcPr marL="50645" marR="50645" marT="50645" marB="50645" anchor="ctr">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5D5D5"/>
                      </a:solidFill>
                      <a:prstDash val="solid"/>
                      <a:round/>
                      <a:headEnd type="none" w="med" len="med"/>
                      <a:tailEnd type="none" w="med" len="med"/>
                    </a:lnB>
                    <a:solidFill>
                      <a:srgbClr val="FFFFFF"/>
                    </a:solidFill>
                  </a:tcPr>
                </a:tc>
                <a:extLst>
                  <a:ext uri="{0D108BD9-81ED-4DB2-BD59-A6C34878D82A}">
                    <a16:rowId xmlns:a16="http://schemas.microsoft.com/office/drawing/2014/main" val="2266182775"/>
                  </a:ext>
                </a:extLst>
              </a:tr>
              <a:tr h="289851">
                <a:tc>
                  <a:txBody>
                    <a:bodyPr/>
                    <a:lstStyle/>
                    <a:p>
                      <a:pPr algn="l" fontAlgn="t" latinLnBrk="0"/>
                      <a:r>
                        <a:rPr lang="en-US" sz="1400" dirty="0">
                          <a:effectLst/>
                          <a:latin typeface="微软雅黑" panose="020B0503020204020204" pitchFamily="34" charset="-122"/>
                          <a:ea typeface="微软雅黑" panose="020B0503020204020204" pitchFamily="34" charset="-122"/>
                        </a:rPr>
                        <a:t>Working temperature</a:t>
                      </a:r>
                    </a:p>
                  </a:txBody>
                  <a:tcPr marL="50645" marR="50645" marT="50645" marB="50645" anchor="ctr">
                    <a:lnL w="19050" cap="flat" cmpd="sng" algn="ctr">
                      <a:solidFill>
                        <a:srgbClr val="D5D5D5"/>
                      </a:solidFill>
                      <a:prstDash val="solid"/>
                      <a:round/>
                      <a:headEnd type="none" w="med" len="med"/>
                      <a:tailEnd type="none" w="med" len="med"/>
                    </a:lnL>
                    <a:lnR w="19050"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ADADA"/>
                      </a:solidFill>
                      <a:prstDash val="solid"/>
                      <a:round/>
                      <a:headEnd type="none" w="med" len="med"/>
                      <a:tailEnd type="none" w="med" len="med"/>
                    </a:lnB>
                    <a:solidFill>
                      <a:srgbClr val="FFFFFF"/>
                    </a:solidFill>
                  </a:tcPr>
                </a:tc>
                <a:tc>
                  <a:txBody>
                    <a:bodyPr/>
                    <a:lstStyle/>
                    <a:p>
                      <a:pPr algn="l" fontAlgn="t" latinLnBrk="0"/>
                      <a:r>
                        <a:rPr lang="en-US" sz="1400" dirty="0">
                          <a:effectLst/>
                          <a:latin typeface="微软雅黑" panose="020B0503020204020204" pitchFamily="34" charset="-122"/>
                          <a:ea typeface="微软雅黑" panose="020B0503020204020204" pitchFamily="34" charset="-122"/>
                        </a:rPr>
                        <a:t>−20~80 °C</a:t>
                      </a:r>
                    </a:p>
                  </a:txBody>
                  <a:tcPr marL="50645" marR="50645" marT="50645" marB="50645" anchor="ctr">
                    <a:lnL w="19050" cap="flat" cmpd="sng" algn="ctr">
                      <a:solidFill>
                        <a:srgbClr val="D5D5D5"/>
                      </a:solidFill>
                      <a:prstDash val="solid"/>
                      <a:round/>
                      <a:headEnd type="none" w="med" len="med"/>
                      <a:tailEnd type="none" w="med" len="med"/>
                    </a:lnL>
                    <a:lnR w="9525" cap="flat" cmpd="sng" algn="ctr">
                      <a:solidFill>
                        <a:srgbClr val="D5D5D5"/>
                      </a:solidFill>
                      <a:prstDash val="solid"/>
                      <a:round/>
                      <a:headEnd type="none" w="med" len="med"/>
                      <a:tailEnd type="none" w="med" len="med"/>
                    </a:lnR>
                    <a:lnT w="19050" cap="flat" cmpd="sng" algn="ctr">
                      <a:solidFill>
                        <a:srgbClr val="D5D5D5"/>
                      </a:solidFill>
                      <a:prstDash val="solid"/>
                      <a:round/>
                      <a:headEnd type="none" w="med" len="med"/>
                      <a:tailEnd type="none" w="med" len="med"/>
                    </a:lnT>
                    <a:lnB w="19050" cap="flat" cmpd="sng" algn="ctr">
                      <a:solidFill>
                        <a:srgbClr val="DADADA"/>
                      </a:solidFill>
                      <a:prstDash val="solid"/>
                      <a:round/>
                      <a:headEnd type="none" w="med" len="med"/>
                      <a:tailEnd type="none" w="med" len="med"/>
                    </a:lnB>
                    <a:solidFill>
                      <a:srgbClr val="FFFFFF"/>
                    </a:solidFill>
                  </a:tcPr>
                </a:tc>
                <a:extLst>
                  <a:ext uri="{0D108BD9-81ED-4DB2-BD59-A6C34878D82A}">
                    <a16:rowId xmlns:a16="http://schemas.microsoft.com/office/drawing/2014/main" val="1213461785"/>
                  </a:ext>
                </a:extLst>
              </a:tr>
            </a:tbl>
          </a:graphicData>
        </a:graphic>
      </p:graphicFrame>
      <p:sp>
        <p:nvSpPr>
          <p:cNvPr id="11" name="文本框 10">
            <a:extLst>
              <a:ext uri="{FF2B5EF4-FFF2-40B4-BE49-F238E27FC236}">
                <a16:creationId xmlns:a16="http://schemas.microsoft.com/office/drawing/2014/main" id="{89EFF66E-8CDE-4BC8-B0D7-0832C2CBA3D6}"/>
              </a:ext>
            </a:extLst>
          </p:cNvPr>
          <p:cNvSpPr txBox="1"/>
          <p:nvPr/>
        </p:nvSpPr>
        <p:spPr>
          <a:xfrm>
            <a:off x="678595" y="3240427"/>
            <a:ext cx="1745533" cy="456535"/>
          </a:xfrm>
          <a:prstGeom prst="rect">
            <a:avLst/>
          </a:prstGeom>
          <a:noFill/>
        </p:spPr>
        <p:txBody>
          <a:bodyPr wrap="square">
            <a:spAutoFit/>
          </a:bodyPr>
          <a:lstStyle/>
          <a:p>
            <a:pPr>
              <a:lnSpc>
                <a:spcPct val="150000"/>
              </a:lnSpc>
            </a:pPr>
            <a:r>
              <a:rPr lang="en-US" altLang="zh-CN" b="1" dirty="0">
                <a:latin typeface="Arial" panose="020B0604020202020204" pitchFamily="34" charset="0"/>
                <a:cs typeface="Arial" panose="020B0604020202020204" pitchFamily="34" charset="0"/>
              </a:rPr>
              <a:t>CPRE-32 die</a:t>
            </a:r>
            <a:endParaRPr lang="en-US" altLang="zh-CN" dirty="0">
              <a:latin typeface="Arial" panose="020B0604020202020204" pitchFamily="34" charset="0"/>
              <a:cs typeface="Arial" panose="020B0604020202020204" pitchFamily="34" charset="0"/>
            </a:endParaRPr>
          </a:p>
        </p:txBody>
      </p:sp>
      <p:pic>
        <p:nvPicPr>
          <p:cNvPr id="26" name="Picture 2" descr="5M1270ZT144I5NPDF资料,封装 144-TQFP（20x20）,制造商 Altera,类别嵌入式 - CPLD（复杂可编程逻辑 ...">
            <a:extLst>
              <a:ext uri="{FF2B5EF4-FFF2-40B4-BE49-F238E27FC236}">
                <a16:creationId xmlns:a16="http://schemas.microsoft.com/office/drawing/2014/main" id="{D131F0EC-99FE-476E-8FC2-76DE2C5F916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548" y="3831878"/>
            <a:ext cx="2177301" cy="2177301"/>
          </a:xfrm>
          <a:prstGeom prst="rect">
            <a:avLst/>
          </a:prstGeom>
          <a:noFill/>
          <a:extLst>
            <a:ext uri="{909E8E84-426E-40DD-AFC4-6F175D3DCCD1}">
              <a14:hiddenFill xmlns:a14="http://schemas.microsoft.com/office/drawing/2010/main">
                <a:solidFill>
                  <a:srgbClr val="FFFFFF"/>
                </a:solidFill>
              </a14:hiddenFill>
            </a:ext>
          </a:extLst>
        </p:spPr>
      </p:pic>
      <p:sp>
        <p:nvSpPr>
          <p:cNvPr id="27" name="文本框 26">
            <a:extLst>
              <a:ext uri="{FF2B5EF4-FFF2-40B4-BE49-F238E27FC236}">
                <a16:creationId xmlns:a16="http://schemas.microsoft.com/office/drawing/2014/main" id="{029EC18D-035C-4E18-9B3F-615B890D5E1C}"/>
              </a:ext>
            </a:extLst>
          </p:cNvPr>
          <p:cNvSpPr txBox="1"/>
          <p:nvPr/>
        </p:nvSpPr>
        <p:spPr>
          <a:xfrm>
            <a:off x="658493" y="5899815"/>
            <a:ext cx="1291772" cy="456535"/>
          </a:xfrm>
          <a:prstGeom prst="rect">
            <a:avLst/>
          </a:prstGeom>
          <a:noFill/>
        </p:spPr>
        <p:txBody>
          <a:bodyPr wrap="square">
            <a:spAutoFit/>
          </a:bodyPr>
          <a:lstStyle/>
          <a:p>
            <a:pPr>
              <a:lnSpc>
                <a:spcPct val="150000"/>
              </a:lnSpc>
            </a:pPr>
            <a:r>
              <a:rPr lang="en-US" altLang="zh-CN" b="1" dirty="0">
                <a:latin typeface="Arial" panose="020B0604020202020204" pitchFamily="34" charset="0"/>
                <a:cs typeface="Arial" panose="020B0604020202020204" pitchFamily="34" charset="0"/>
              </a:rPr>
              <a:t>TQFP-144</a:t>
            </a:r>
            <a:endParaRPr lang="en-US" altLang="zh-C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1877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25CCD433-51F2-48CF-9BCB-6F1B2CAA31D8}"/>
              </a:ext>
            </a:extLst>
          </p:cNvPr>
          <p:cNvSpPr/>
          <p:nvPr/>
        </p:nvSpPr>
        <p:spPr>
          <a:xfrm>
            <a:off x="0" y="6699000"/>
            <a:ext cx="12192000" cy="158999"/>
          </a:xfrm>
          <a:prstGeom prst="rect">
            <a:avLst/>
          </a:prstGeom>
          <a:solidFill>
            <a:srgbClr val="174994"/>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p>
        </p:txBody>
      </p:sp>
      <p:sp>
        <p:nvSpPr>
          <p:cNvPr id="3" name="灯片编号占位符 2">
            <a:extLst>
              <a:ext uri="{FF2B5EF4-FFF2-40B4-BE49-F238E27FC236}">
                <a16:creationId xmlns:a16="http://schemas.microsoft.com/office/drawing/2014/main" id="{4E30E527-74BD-4D23-99EE-9F4FF438529F}"/>
              </a:ext>
            </a:extLst>
          </p:cNvPr>
          <p:cNvSpPr>
            <a:spLocks noGrp="1"/>
          </p:cNvSpPr>
          <p:nvPr>
            <p:ph type="sldNum" sz="quarter" idx="12"/>
          </p:nvPr>
        </p:nvSpPr>
        <p:spPr/>
        <p:txBody>
          <a:bodyPr/>
          <a:lstStyle/>
          <a:p>
            <a:fld id="{80EB821D-32DF-42B6-8D01-2E119FEC2ED0}" type="slidenum">
              <a:rPr lang="zh-CN" altLang="en-US" smtClean="0"/>
              <a:t>13</a:t>
            </a:fld>
            <a:endParaRPr lang="zh-CN" altLang="en-US" dirty="0"/>
          </a:p>
        </p:txBody>
      </p:sp>
      <p:sp>
        <p:nvSpPr>
          <p:cNvPr id="13" name="矩形 12">
            <a:extLst>
              <a:ext uri="{FF2B5EF4-FFF2-40B4-BE49-F238E27FC236}">
                <a16:creationId xmlns:a16="http://schemas.microsoft.com/office/drawing/2014/main" id="{1D6490AB-26B6-4EE3-805C-79B3F4071416}"/>
              </a:ext>
            </a:extLst>
          </p:cNvPr>
          <p:cNvSpPr/>
          <p:nvPr/>
        </p:nvSpPr>
        <p:spPr>
          <a:xfrm>
            <a:off x="0" y="5212"/>
            <a:ext cx="12192000" cy="699638"/>
          </a:xfrm>
          <a:prstGeom prst="rect">
            <a:avLst/>
          </a:prstGeom>
          <a:solidFill>
            <a:srgbClr val="174994"/>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p>
        </p:txBody>
      </p:sp>
      <p:sp>
        <p:nvSpPr>
          <p:cNvPr id="6" name="标题 1"/>
          <p:cNvSpPr txBox="1">
            <a:spLocks/>
          </p:cNvSpPr>
          <p:nvPr/>
        </p:nvSpPr>
        <p:spPr>
          <a:xfrm>
            <a:off x="85485" y="130382"/>
            <a:ext cx="11268315" cy="4492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just">
              <a:defRPr/>
            </a:pPr>
            <a:r>
              <a:rPr lang="en-US" altLang="zh-CN" b="1" dirty="0">
                <a:solidFill>
                  <a:schemeClr val="bg1"/>
                </a:solidFill>
                <a:latin typeface="微软雅黑" panose="020B0503020204020204" pitchFamily="34" charset="-122"/>
                <a:ea typeface="微软雅黑" panose="020B0503020204020204" pitchFamily="34" charset="-122"/>
              </a:rPr>
              <a:t>3.2 Characterization of CPRE-32</a:t>
            </a:r>
          </a:p>
        </p:txBody>
      </p:sp>
      <p:pic>
        <p:nvPicPr>
          <p:cNvPr id="7" name="图片 6">
            <a:extLst>
              <a:ext uri="{FF2B5EF4-FFF2-40B4-BE49-F238E27FC236}">
                <a16:creationId xmlns:a16="http://schemas.microsoft.com/office/drawing/2014/main" id="{242C281B-9079-418E-A880-24720FD029FE}"/>
              </a:ext>
            </a:extLst>
          </p:cNvPr>
          <p:cNvPicPr>
            <a:picLocks noChangeAspect="1"/>
          </p:cNvPicPr>
          <p:nvPr/>
        </p:nvPicPr>
        <p:blipFill rotWithShape="1">
          <a:blip r:embed="rId3"/>
          <a:srcRect l="50274"/>
          <a:stretch/>
        </p:blipFill>
        <p:spPr>
          <a:xfrm>
            <a:off x="5835563" y="1748209"/>
            <a:ext cx="2548116" cy="1934193"/>
          </a:xfrm>
          <a:prstGeom prst="rect">
            <a:avLst/>
          </a:prstGeom>
        </p:spPr>
      </p:pic>
      <p:pic>
        <p:nvPicPr>
          <p:cNvPr id="8" name="图片 7">
            <a:extLst>
              <a:ext uri="{FF2B5EF4-FFF2-40B4-BE49-F238E27FC236}">
                <a16:creationId xmlns:a16="http://schemas.microsoft.com/office/drawing/2014/main" id="{92511163-C32C-4613-B22A-5A20F9E45189}"/>
              </a:ext>
            </a:extLst>
          </p:cNvPr>
          <p:cNvPicPr>
            <a:picLocks noChangeAspect="1"/>
          </p:cNvPicPr>
          <p:nvPr/>
        </p:nvPicPr>
        <p:blipFill>
          <a:blip r:embed="rId4"/>
          <a:stretch>
            <a:fillRect/>
          </a:stretch>
        </p:blipFill>
        <p:spPr>
          <a:xfrm>
            <a:off x="645449" y="1249158"/>
            <a:ext cx="4463613" cy="2090594"/>
          </a:xfrm>
          <a:prstGeom prst="rect">
            <a:avLst/>
          </a:prstGeom>
        </p:spPr>
      </p:pic>
      <p:pic>
        <p:nvPicPr>
          <p:cNvPr id="9" name="图片 8">
            <a:extLst>
              <a:ext uri="{FF2B5EF4-FFF2-40B4-BE49-F238E27FC236}">
                <a16:creationId xmlns:a16="http://schemas.microsoft.com/office/drawing/2014/main" id="{E8F2927E-02BA-4C86-AEDC-B7DEE134DE5A}"/>
              </a:ext>
            </a:extLst>
          </p:cNvPr>
          <p:cNvPicPr>
            <a:picLocks noChangeAspect="1"/>
          </p:cNvPicPr>
          <p:nvPr/>
        </p:nvPicPr>
        <p:blipFill>
          <a:blip r:embed="rId5"/>
          <a:stretch>
            <a:fillRect/>
          </a:stretch>
        </p:blipFill>
        <p:spPr>
          <a:xfrm>
            <a:off x="5854359" y="4207538"/>
            <a:ext cx="5549356" cy="2090594"/>
          </a:xfrm>
          <a:prstGeom prst="rect">
            <a:avLst/>
          </a:prstGeom>
        </p:spPr>
      </p:pic>
      <p:pic>
        <p:nvPicPr>
          <p:cNvPr id="10" name="图片 9">
            <a:extLst>
              <a:ext uri="{FF2B5EF4-FFF2-40B4-BE49-F238E27FC236}">
                <a16:creationId xmlns:a16="http://schemas.microsoft.com/office/drawing/2014/main" id="{B2CBBA5C-32AD-4DE8-A564-5BAC71AA18DB}"/>
              </a:ext>
            </a:extLst>
          </p:cNvPr>
          <p:cNvPicPr>
            <a:picLocks noChangeAspect="1"/>
          </p:cNvPicPr>
          <p:nvPr/>
        </p:nvPicPr>
        <p:blipFill>
          <a:blip r:embed="rId6"/>
          <a:stretch>
            <a:fillRect/>
          </a:stretch>
        </p:blipFill>
        <p:spPr>
          <a:xfrm>
            <a:off x="645449" y="3682402"/>
            <a:ext cx="3969249" cy="1325007"/>
          </a:xfrm>
          <a:prstGeom prst="rect">
            <a:avLst/>
          </a:prstGeom>
        </p:spPr>
      </p:pic>
      <p:sp>
        <p:nvSpPr>
          <p:cNvPr id="14" name="文本框 13">
            <a:extLst>
              <a:ext uri="{FF2B5EF4-FFF2-40B4-BE49-F238E27FC236}">
                <a16:creationId xmlns:a16="http://schemas.microsoft.com/office/drawing/2014/main" id="{F19222F3-CC81-4A96-8931-A4CD6F55CA1C}"/>
              </a:ext>
            </a:extLst>
          </p:cNvPr>
          <p:cNvSpPr txBox="1"/>
          <p:nvPr/>
        </p:nvSpPr>
        <p:spPr>
          <a:xfrm>
            <a:off x="1247595" y="6204874"/>
            <a:ext cx="3532927" cy="369332"/>
          </a:xfrm>
          <a:prstGeom prst="rect">
            <a:avLst/>
          </a:prstGeom>
          <a:noFill/>
        </p:spPr>
        <p:txBody>
          <a:bodyPr wrap="square">
            <a:spAutoFit/>
          </a:bodyPr>
          <a:lstStyle/>
          <a:p>
            <a:r>
              <a:rPr lang="en-US" altLang="zh-CN" dirty="0"/>
              <a:t>Chen </a:t>
            </a:r>
            <a:r>
              <a:rPr lang="en-US" altLang="zh-CN" dirty="0" err="1"/>
              <a:t>Tianze</a:t>
            </a:r>
            <a:r>
              <a:rPr lang="zh-CN" altLang="en-US" dirty="0"/>
              <a:t>, </a:t>
            </a:r>
            <a:r>
              <a:rPr lang="en-US" altLang="zh-CN" dirty="0"/>
              <a:t>Li </a:t>
            </a:r>
            <a:r>
              <a:rPr lang="en-US" altLang="zh-CN" dirty="0" err="1"/>
              <a:t>Xiaohui</a:t>
            </a:r>
            <a:r>
              <a:rPr lang="zh-CN" altLang="en-US" dirty="0"/>
              <a:t>   </a:t>
            </a:r>
            <a:r>
              <a:rPr lang="en-US" altLang="zh-CN" dirty="0"/>
              <a:t>(IHEP)</a:t>
            </a:r>
            <a:endParaRPr lang="zh-CN" altLang="en-US" dirty="0"/>
          </a:p>
        </p:txBody>
      </p:sp>
      <p:pic>
        <p:nvPicPr>
          <p:cNvPr id="2050" name="Picture 2" descr="Fig. 10">
            <a:extLst>
              <a:ext uri="{FF2B5EF4-FFF2-40B4-BE49-F238E27FC236}">
                <a16:creationId xmlns:a16="http://schemas.microsoft.com/office/drawing/2014/main" id="{C885F7FF-037C-4D27-BC87-7EC18209D99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1250"/>
          <a:stretch/>
        </p:blipFill>
        <p:spPr bwMode="auto">
          <a:xfrm>
            <a:off x="8578763" y="1767731"/>
            <a:ext cx="2546546" cy="1914671"/>
          </a:xfrm>
          <a:prstGeom prst="rect">
            <a:avLst/>
          </a:prstGeom>
          <a:noFill/>
          <a:extLst>
            <a:ext uri="{909E8E84-426E-40DD-AFC4-6F175D3DCCD1}">
              <a14:hiddenFill xmlns:a14="http://schemas.microsoft.com/office/drawing/2010/main">
                <a:solidFill>
                  <a:srgbClr val="FFFFFF"/>
                </a:solidFill>
              </a14:hiddenFill>
            </a:ext>
          </a:extLst>
        </p:spPr>
      </p:pic>
      <p:sp>
        <p:nvSpPr>
          <p:cNvPr id="15" name="文本框 14">
            <a:extLst>
              <a:ext uri="{FF2B5EF4-FFF2-40B4-BE49-F238E27FC236}">
                <a16:creationId xmlns:a16="http://schemas.microsoft.com/office/drawing/2014/main" id="{340F2735-862D-44A2-80A5-D454E82AE6CA}"/>
              </a:ext>
            </a:extLst>
          </p:cNvPr>
          <p:cNvSpPr txBox="1"/>
          <p:nvPr/>
        </p:nvSpPr>
        <p:spPr>
          <a:xfrm>
            <a:off x="6100170" y="787056"/>
            <a:ext cx="2350550" cy="872034"/>
          </a:xfrm>
          <a:prstGeom prst="rect">
            <a:avLst/>
          </a:prstGeom>
          <a:noFill/>
        </p:spPr>
        <p:txBody>
          <a:bodyPr wrap="square">
            <a:spAutoFit/>
          </a:bodyPr>
          <a:lstStyle/>
          <a:p>
            <a:pPr algn="ctr">
              <a:lnSpc>
                <a:spcPct val="150000"/>
              </a:lnSpc>
            </a:pPr>
            <a:r>
              <a:rPr lang="en-US" altLang="zh-CN" b="1" dirty="0">
                <a:latin typeface="Arial" panose="020B0604020202020204" pitchFamily="34" charset="0"/>
                <a:cs typeface="Arial" panose="020B0604020202020204" pitchFamily="34" charset="0"/>
              </a:rPr>
              <a:t>ENC~225e</a:t>
            </a:r>
            <a:r>
              <a:rPr lang="en-US" altLang="zh-CN" b="1" baseline="30000" dirty="0">
                <a:latin typeface="Arial" panose="020B0604020202020204" pitchFamily="34" charset="0"/>
                <a:cs typeface="Arial" panose="020B0604020202020204" pitchFamily="34" charset="0"/>
              </a:rPr>
              <a:t>-</a:t>
            </a:r>
          </a:p>
          <a:p>
            <a:pPr algn="ctr">
              <a:lnSpc>
                <a:spcPct val="150000"/>
              </a:lnSpc>
            </a:pPr>
            <a:r>
              <a:rPr lang="en-US" altLang="zh-CN" b="1" dirty="0">
                <a:latin typeface="Arial" panose="020B0604020202020204" pitchFamily="34" charset="0"/>
                <a:cs typeface="Arial" panose="020B0604020202020204" pitchFamily="34" charset="0"/>
              </a:rPr>
              <a:t>without detector</a:t>
            </a:r>
            <a:endParaRPr lang="en-US" altLang="zh-CN" baseline="30000" dirty="0">
              <a:latin typeface="Arial" panose="020B0604020202020204" pitchFamily="34" charset="0"/>
              <a:cs typeface="Arial" panose="020B0604020202020204" pitchFamily="34" charset="0"/>
            </a:endParaRPr>
          </a:p>
        </p:txBody>
      </p:sp>
      <p:sp>
        <p:nvSpPr>
          <p:cNvPr id="16" name="文本框 15">
            <a:extLst>
              <a:ext uri="{FF2B5EF4-FFF2-40B4-BE49-F238E27FC236}">
                <a16:creationId xmlns:a16="http://schemas.microsoft.com/office/drawing/2014/main" id="{4CC58EBF-47EC-43E7-B7F8-3FE09DDFC17A}"/>
              </a:ext>
            </a:extLst>
          </p:cNvPr>
          <p:cNvSpPr txBox="1"/>
          <p:nvPr/>
        </p:nvSpPr>
        <p:spPr>
          <a:xfrm>
            <a:off x="8846511" y="1202555"/>
            <a:ext cx="2755041" cy="456535"/>
          </a:xfrm>
          <a:prstGeom prst="rect">
            <a:avLst/>
          </a:prstGeom>
          <a:noFill/>
        </p:spPr>
        <p:txBody>
          <a:bodyPr wrap="square">
            <a:spAutoFit/>
          </a:bodyPr>
          <a:lstStyle/>
          <a:p>
            <a:pPr>
              <a:lnSpc>
                <a:spcPct val="150000"/>
              </a:lnSpc>
            </a:pPr>
            <a:r>
              <a:rPr lang="en-US" altLang="zh-CN" b="1" dirty="0">
                <a:latin typeface="Arial" panose="020B0604020202020204" pitchFamily="34" charset="0"/>
                <a:cs typeface="Arial" panose="020B0604020202020204" pitchFamily="34" charset="0"/>
              </a:rPr>
              <a:t>connected to detector</a:t>
            </a:r>
            <a:endParaRPr lang="en-US" altLang="zh-CN" baseline="30000" dirty="0">
              <a:latin typeface="Arial" panose="020B0604020202020204" pitchFamily="34" charset="0"/>
              <a:cs typeface="Arial" panose="020B0604020202020204" pitchFamily="34" charset="0"/>
            </a:endParaRPr>
          </a:p>
        </p:txBody>
      </p:sp>
      <p:sp>
        <p:nvSpPr>
          <p:cNvPr id="17" name="文本框 16">
            <a:extLst>
              <a:ext uri="{FF2B5EF4-FFF2-40B4-BE49-F238E27FC236}">
                <a16:creationId xmlns:a16="http://schemas.microsoft.com/office/drawing/2014/main" id="{AC425283-40D0-47B8-B492-786D38E0E7AD}"/>
              </a:ext>
            </a:extLst>
          </p:cNvPr>
          <p:cNvSpPr txBox="1"/>
          <p:nvPr/>
        </p:nvSpPr>
        <p:spPr>
          <a:xfrm>
            <a:off x="1055089" y="5470207"/>
            <a:ext cx="3532927" cy="456535"/>
          </a:xfrm>
          <a:prstGeom prst="rect">
            <a:avLst/>
          </a:prstGeom>
          <a:noFill/>
        </p:spPr>
        <p:txBody>
          <a:bodyPr wrap="square">
            <a:spAutoFit/>
          </a:bodyPr>
          <a:lstStyle/>
          <a:p>
            <a:pPr>
              <a:lnSpc>
                <a:spcPct val="150000"/>
              </a:lnSpc>
            </a:pPr>
            <a:r>
              <a:rPr lang="en-US" altLang="zh-CN" b="1" dirty="0">
                <a:latin typeface="Arial" panose="020B0604020202020204" pitchFamily="34" charset="0"/>
                <a:cs typeface="Arial" panose="020B0604020202020204" pitchFamily="34" charset="0"/>
              </a:rPr>
              <a:t>CPRE-32 Evaluation System</a:t>
            </a:r>
            <a:endParaRPr lang="en-US" altLang="zh-CN"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2138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25CCD433-51F2-48CF-9BCB-6F1B2CAA31D8}"/>
              </a:ext>
            </a:extLst>
          </p:cNvPr>
          <p:cNvSpPr/>
          <p:nvPr/>
        </p:nvSpPr>
        <p:spPr>
          <a:xfrm>
            <a:off x="0" y="6699000"/>
            <a:ext cx="12192000" cy="158999"/>
          </a:xfrm>
          <a:prstGeom prst="rect">
            <a:avLst/>
          </a:prstGeom>
          <a:solidFill>
            <a:srgbClr val="174994"/>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p>
        </p:txBody>
      </p:sp>
      <p:sp>
        <p:nvSpPr>
          <p:cNvPr id="3" name="灯片编号占位符 2">
            <a:extLst>
              <a:ext uri="{FF2B5EF4-FFF2-40B4-BE49-F238E27FC236}">
                <a16:creationId xmlns:a16="http://schemas.microsoft.com/office/drawing/2014/main" id="{4E30E527-74BD-4D23-99EE-9F4FF438529F}"/>
              </a:ext>
            </a:extLst>
          </p:cNvPr>
          <p:cNvSpPr>
            <a:spLocks noGrp="1"/>
          </p:cNvSpPr>
          <p:nvPr>
            <p:ph type="sldNum" sz="quarter" idx="12"/>
          </p:nvPr>
        </p:nvSpPr>
        <p:spPr/>
        <p:txBody>
          <a:bodyPr/>
          <a:lstStyle/>
          <a:p>
            <a:fld id="{80EB821D-32DF-42B6-8D01-2E119FEC2ED0}" type="slidenum">
              <a:rPr lang="zh-CN" altLang="en-US" smtClean="0"/>
              <a:t>14</a:t>
            </a:fld>
            <a:endParaRPr lang="zh-CN" altLang="en-US" dirty="0"/>
          </a:p>
        </p:txBody>
      </p:sp>
      <p:sp>
        <p:nvSpPr>
          <p:cNvPr id="13" name="矩形 12">
            <a:extLst>
              <a:ext uri="{FF2B5EF4-FFF2-40B4-BE49-F238E27FC236}">
                <a16:creationId xmlns:a16="http://schemas.microsoft.com/office/drawing/2014/main" id="{1D6490AB-26B6-4EE3-805C-79B3F4071416}"/>
              </a:ext>
            </a:extLst>
          </p:cNvPr>
          <p:cNvSpPr/>
          <p:nvPr/>
        </p:nvSpPr>
        <p:spPr>
          <a:xfrm>
            <a:off x="0" y="5212"/>
            <a:ext cx="12192000" cy="699638"/>
          </a:xfrm>
          <a:prstGeom prst="rect">
            <a:avLst/>
          </a:prstGeom>
          <a:solidFill>
            <a:srgbClr val="174994"/>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p>
        </p:txBody>
      </p:sp>
      <p:sp>
        <p:nvSpPr>
          <p:cNvPr id="6" name="标题 1"/>
          <p:cNvSpPr txBox="1">
            <a:spLocks/>
          </p:cNvSpPr>
          <p:nvPr/>
        </p:nvSpPr>
        <p:spPr>
          <a:xfrm>
            <a:off x="85485" y="130382"/>
            <a:ext cx="11268315" cy="4492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just">
              <a:defRPr/>
            </a:pPr>
            <a:r>
              <a:rPr lang="en-US" altLang="zh-CN" b="1" dirty="0">
                <a:solidFill>
                  <a:schemeClr val="bg1"/>
                </a:solidFill>
                <a:latin typeface="微软雅黑" panose="020B0503020204020204" pitchFamily="34" charset="-122"/>
                <a:ea typeface="微软雅黑" panose="020B0503020204020204" pitchFamily="34" charset="-122"/>
              </a:rPr>
              <a:t>3.3 Readout Electronic for 3D-CZT Based CPRE-32</a:t>
            </a:r>
          </a:p>
        </p:txBody>
      </p:sp>
      <p:pic>
        <p:nvPicPr>
          <p:cNvPr id="11" name="图片 6">
            <a:extLst>
              <a:ext uri="{FF2B5EF4-FFF2-40B4-BE49-F238E27FC236}">
                <a16:creationId xmlns:a16="http://schemas.microsoft.com/office/drawing/2014/main" id="{85CD5760-9DEF-4D6B-BE64-16C7560DF3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899" y="3822183"/>
            <a:ext cx="1770418" cy="128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4">
            <a:extLst>
              <a:ext uri="{FF2B5EF4-FFF2-40B4-BE49-F238E27FC236}">
                <a16:creationId xmlns:a16="http://schemas.microsoft.com/office/drawing/2014/main" id="{C38E847D-AADA-4021-A9A9-DCE0CB816C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515" y="5265761"/>
            <a:ext cx="2429187" cy="1389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3">
            <a:extLst>
              <a:ext uri="{FF2B5EF4-FFF2-40B4-BE49-F238E27FC236}">
                <a16:creationId xmlns:a16="http://schemas.microsoft.com/office/drawing/2014/main" id="{EEADC3B2-DADA-4CFD-942D-5F96A7431710}"/>
              </a:ext>
            </a:extLst>
          </p:cNvPr>
          <p:cNvPicPr>
            <a:picLocks noChangeAspect="1"/>
          </p:cNvPicPr>
          <p:nvPr/>
        </p:nvPicPr>
        <p:blipFill>
          <a:blip r:embed="rId5"/>
          <a:stretch>
            <a:fillRect/>
          </a:stretch>
        </p:blipFill>
        <p:spPr>
          <a:xfrm>
            <a:off x="6242670" y="4044026"/>
            <a:ext cx="5596404" cy="1583273"/>
          </a:xfrm>
          <a:prstGeom prst="rect">
            <a:avLst/>
          </a:prstGeom>
        </p:spPr>
      </p:pic>
      <p:pic>
        <p:nvPicPr>
          <p:cNvPr id="1026" name="Picture 2" descr="Fig. 23">
            <a:extLst>
              <a:ext uri="{FF2B5EF4-FFF2-40B4-BE49-F238E27FC236}">
                <a16:creationId xmlns:a16="http://schemas.microsoft.com/office/drawing/2014/main" id="{C6582942-E65D-44DB-AA47-73BDCEEE58E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1" y="1216911"/>
            <a:ext cx="2899720" cy="22896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g. 22">
            <a:extLst>
              <a:ext uri="{FF2B5EF4-FFF2-40B4-BE49-F238E27FC236}">
                <a16:creationId xmlns:a16="http://schemas.microsoft.com/office/drawing/2014/main" id="{B1AE35E8-3D1F-4095-B671-36592BE09BB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80365" y="1210890"/>
            <a:ext cx="2902900" cy="2289671"/>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16">
            <a:extLst>
              <a:ext uri="{FF2B5EF4-FFF2-40B4-BE49-F238E27FC236}">
                <a16:creationId xmlns:a16="http://schemas.microsoft.com/office/drawing/2014/main" id="{96A73B57-1616-445F-B539-1361C46E6A7D}"/>
              </a:ext>
            </a:extLst>
          </p:cNvPr>
          <p:cNvSpPr txBox="1"/>
          <p:nvPr/>
        </p:nvSpPr>
        <p:spPr>
          <a:xfrm>
            <a:off x="1516503" y="2984970"/>
            <a:ext cx="2990483" cy="369332"/>
          </a:xfrm>
          <a:prstGeom prst="rect">
            <a:avLst/>
          </a:prstGeom>
          <a:noFill/>
        </p:spPr>
        <p:txBody>
          <a:bodyPr wrap="square">
            <a:spAutoFit/>
          </a:bodyPr>
          <a:lstStyle/>
          <a:p>
            <a:r>
              <a:rPr lang="en-US" altLang="zh-CN" dirty="0"/>
              <a:t>Chen </a:t>
            </a:r>
            <a:r>
              <a:rPr lang="en-US" altLang="zh-CN" dirty="0" err="1"/>
              <a:t>Tianze</a:t>
            </a:r>
            <a:r>
              <a:rPr lang="zh-CN" altLang="en-US" dirty="0"/>
              <a:t>, </a:t>
            </a:r>
            <a:r>
              <a:rPr lang="en-US" altLang="zh-CN" dirty="0"/>
              <a:t>Li </a:t>
            </a:r>
            <a:r>
              <a:rPr lang="en-US" altLang="zh-CN" dirty="0" err="1"/>
              <a:t>Xiaohui</a:t>
            </a:r>
            <a:r>
              <a:rPr lang="zh-CN" altLang="en-US" dirty="0"/>
              <a:t>   </a:t>
            </a:r>
            <a:r>
              <a:rPr lang="en-US" altLang="zh-CN" dirty="0"/>
              <a:t>(IHEP)</a:t>
            </a:r>
            <a:endParaRPr lang="zh-CN" altLang="en-US" dirty="0"/>
          </a:p>
        </p:txBody>
      </p:sp>
      <p:pic>
        <p:nvPicPr>
          <p:cNvPr id="2050" name="Picture 2" descr="Fig. 17">
            <a:extLst>
              <a:ext uri="{FF2B5EF4-FFF2-40B4-BE49-F238E27FC236}">
                <a16:creationId xmlns:a16="http://schemas.microsoft.com/office/drawing/2014/main" id="{207A3A84-A8B7-425F-80E1-94795AC7933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94634" y="4003104"/>
            <a:ext cx="2321971" cy="1865869"/>
          </a:xfrm>
          <a:prstGeom prst="rect">
            <a:avLst/>
          </a:prstGeom>
          <a:noFill/>
          <a:extLst>
            <a:ext uri="{909E8E84-426E-40DD-AFC4-6F175D3DCCD1}">
              <a14:hiddenFill xmlns:a14="http://schemas.microsoft.com/office/drawing/2010/main">
                <a:solidFill>
                  <a:srgbClr val="FFFFFF"/>
                </a:solidFill>
              </a14:hiddenFill>
            </a:ext>
          </a:extLst>
        </p:spPr>
      </p:pic>
      <p:sp>
        <p:nvSpPr>
          <p:cNvPr id="16" name="文本框 15">
            <a:extLst>
              <a:ext uri="{FF2B5EF4-FFF2-40B4-BE49-F238E27FC236}">
                <a16:creationId xmlns:a16="http://schemas.microsoft.com/office/drawing/2014/main" id="{A1E69488-5E6B-4637-90BF-C53E73D633FF}"/>
              </a:ext>
            </a:extLst>
          </p:cNvPr>
          <p:cNvSpPr txBox="1"/>
          <p:nvPr/>
        </p:nvSpPr>
        <p:spPr>
          <a:xfrm>
            <a:off x="7054636" y="5656937"/>
            <a:ext cx="4299164" cy="1027654"/>
          </a:xfrm>
          <a:prstGeom prst="rect">
            <a:avLst/>
          </a:prstGeom>
          <a:noFill/>
        </p:spPr>
        <p:txBody>
          <a:bodyPr wrap="square">
            <a:spAutoFit/>
          </a:bodyPr>
          <a:lstStyle/>
          <a:p>
            <a:pPr algn="ctr">
              <a:lnSpc>
                <a:spcPct val="150000"/>
              </a:lnSpc>
            </a:pPr>
            <a:r>
              <a:rPr lang="en-US" altLang="zh-CN" b="1" dirty="0">
                <a:solidFill>
                  <a:srgbClr val="C00000"/>
                </a:solidFill>
                <a:latin typeface="Arial" panose="020B0604020202020204" pitchFamily="34" charset="0"/>
                <a:cs typeface="Arial" panose="020B0604020202020204" pitchFamily="34" charset="0"/>
              </a:rPr>
              <a:t>0.998% @ 662 keV </a:t>
            </a:r>
          </a:p>
          <a:p>
            <a:pPr algn="ctr">
              <a:lnSpc>
                <a:spcPct val="150000"/>
              </a:lnSpc>
            </a:pPr>
            <a:r>
              <a:rPr lang="en-US" altLang="zh-CN" baseline="30000" dirty="0">
                <a:solidFill>
                  <a:srgbClr val="C00000"/>
                </a:solidFill>
                <a:latin typeface="Arial" panose="020B0604020202020204" pitchFamily="34" charset="0"/>
                <a:cs typeface="Arial" panose="020B0604020202020204" pitchFamily="34" charset="0"/>
              </a:rPr>
              <a:t>after depth correction, single </a:t>
            </a:r>
            <a:r>
              <a:rPr lang="en-US" altLang="zh-CN" baseline="30000" dirty="0" err="1">
                <a:solidFill>
                  <a:srgbClr val="C00000"/>
                </a:solidFill>
                <a:latin typeface="Arial" panose="020B0604020202020204" pitchFamily="34" charset="0"/>
                <a:cs typeface="Arial" panose="020B0604020202020204" pitchFamily="34" charset="0"/>
              </a:rPr>
              <a:t>pixle</a:t>
            </a:r>
            <a:r>
              <a:rPr lang="en-US" altLang="zh-CN" baseline="30000" dirty="0">
                <a:solidFill>
                  <a:srgbClr val="C00000"/>
                </a:solidFill>
                <a:latin typeface="Arial" panose="020B0604020202020204" pitchFamily="34" charset="0"/>
                <a:cs typeface="Arial" panose="020B0604020202020204" pitchFamily="34" charset="0"/>
              </a:rPr>
              <a:t> </a:t>
            </a:r>
          </a:p>
          <a:p>
            <a:pPr algn="ctr">
              <a:lnSpc>
                <a:spcPct val="150000"/>
              </a:lnSpc>
            </a:pPr>
            <a:r>
              <a:rPr lang="en-US" altLang="zh-CN" baseline="30000" dirty="0">
                <a:solidFill>
                  <a:srgbClr val="C00000"/>
                </a:solidFill>
                <a:latin typeface="Arial" panose="020B0604020202020204" pitchFamily="34" charset="0"/>
                <a:cs typeface="Arial" panose="020B0604020202020204" pitchFamily="34" charset="0"/>
              </a:rPr>
              <a:t> (22*22*5mm3 CZT,EV)</a:t>
            </a:r>
          </a:p>
        </p:txBody>
      </p:sp>
      <p:sp>
        <p:nvSpPr>
          <p:cNvPr id="18" name="文本框 17">
            <a:extLst>
              <a:ext uri="{FF2B5EF4-FFF2-40B4-BE49-F238E27FC236}">
                <a16:creationId xmlns:a16="http://schemas.microsoft.com/office/drawing/2014/main" id="{BC3F37ED-F76C-4142-A3DB-33E7193A81C1}"/>
              </a:ext>
            </a:extLst>
          </p:cNvPr>
          <p:cNvSpPr txBox="1"/>
          <p:nvPr/>
        </p:nvSpPr>
        <p:spPr>
          <a:xfrm>
            <a:off x="7852382" y="872962"/>
            <a:ext cx="3043761" cy="369332"/>
          </a:xfrm>
          <a:prstGeom prst="rect">
            <a:avLst/>
          </a:prstGeom>
          <a:noFill/>
        </p:spPr>
        <p:txBody>
          <a:bodyPr wrap="square">
            <a:spAutoFit/>
          </a:bodyPr>
          <a:lstStyle/>
          <a:p>
            <a:r>
              <a:rPr lang="en-US" altLang="zh-CN" b="1" dirty="0">
                <a:latin typeface="微软雅黑" panose="020B0503020204020204" pitchFamily="34" charset="-122"/>
                <a:ea typeface="微软雅黑" panose="020B0503020204020204" pitchFamily="34" charset="-122"/>
              </a:rPr>
              <a:t>Single Pixel Spectrum</a:t>
            </a:r>
            <a:endParaRPr lang="zh-CN" altLang="en-US" b="1" dirty="0">
              <a:latin typeface="微软雅黑" panose="020B0503020204020204" pitchFamily="34" charset="-122"/>
              <a:ea typeface="微软雅黑" panose="020B0503020204020204" pitchFamily="34" charset="-122"/>
            </a:endParaRPr>
          </a:p>
        </p:txBody>
      </p:sp>
      <p:pic>
        <p:nvPicPr>
          <p:cNvPr id="8" name="图片 7">
            <a:extLst>
              <a:ext uri="{FF2B5EF4-FFF2-40B4-BE49-F238E27FC236}">
                <a16:creationId xmlns:a16="http://schemas.microsoft.com/office/drawing/2014/main" id="{28466679-45B8-4486-9EE3-0A8788F32CFE}"/>
              </a:ext>
            </a:extLst>
          </p:cNvPr>
          <p:cNvPicPr>
            <a:picLocks noChangeAspect="1"/>
          </p:cNvPicPr>
          <p:nvPr/>
        </p:nvPicPr>
        <p:blipFill>
          <a:blip r:embed="rId9"/>
          <a:stretch>
            <a:fillRect/>
          </a:stretch>
        </p:blipFill>
        <p:spPr>
          <a:xfrm>
            <a:off x="958264" y="1081542"/>
            <a:ext cx="3906429" cy="1738716"/>
          </a:xfrm>
          <a:prstGeom prst="rect">
            <a:avLst/>
          </a:prstGeom>
        </p:spPr>
      </p:pic>
      <p:sp>
        <p:nvSpPr>
          <p:cNvPr id="22" name="文本框 21">
            <a:extLst>
              <a:ext uri="{FF2B5EF4-FFF2-40B4-BE49-F238E27FC236}">
                <a16:creationId xmlns:a16="http://schemas.microsoft.com/office/drawing/2014/main" id="{22E271B6-CA0C-40A7-8CC0-5644A34EA6D9}"/>
              </a:ext>
            </a:extLst>
          </p:cNvPr>
          <p:cNvSpPr txBox="1"/>
          <p:nvPr/>
        </p:nvSpPr>
        <p:spPr>
          <a:xfrm>
            <a:off x="3244517" y="6122802"/>
            <a:ext cx="2222206" cy="369332"/>
          </a:xfrm>
          <a:prstGeom prst="rect">
            <a:avLst/>
          </a:prstGeom>
          <a:noFill/>
        </p:spPr>
        <p:txBody>
          <a:bodyPr wrap="square">
            <a:spAutoFit/>
          </a:bodyPr>
          <a:lstStyle/>
          <a:p>
            <a:r>
              <a:rPr lang="en-US" altLang="zh-CN" b="1" dirty="0">
                <a:solidFill>
                  <a:srgbClr val="222222"/>
                </a:solidFill>
                <a:latin typeface="微软雅黑" panose="020B0503020204020204" pitchFamily="34" charset="-122"/>
                <a:ea typeface="微软雅黑" panose="020B0503020204020204" pitchFamily="34" charset="-122"/>
              </a:rPr>
              <a:t>D</a:t>
            </a:r>
            <a:r>
              <a:rPr lang="en-US" altLang="zh-CN" b="1" i="0" dirty="0">
                <a:solidFill>
                  <a:srgbClr val="222222"/>
                </a:solidFill>
                <a:effectLst/>
                <a:latin typeface="微软雅黑" panose="020B0503020204020204" pitchFamily="34" charset="-122"/>
                <a:ea typeface="微软雅黑" panose="020B0503020204020204" pitchFamily="34" charset="-122"/>
              </a:rPr>
              <a:t>epth </a:t>
            </a:r>
            <a:r>
              <a:rPr lang="en-US" altLang="zh-CN" b="1" dirty="0">
                <a:solidFill>
                  <a:srgbClr val="222222"/>
                </a:solidFill>
                <a:latin typeface="微软雅黑" panose="020B0503020204020204" pitchFamily="34" charset="-122"/>
                <a:ea typeface="微软雅黑" panose="020B0503020204020204" pitchFamily="34" charset="-122"/>
              </a:rPr>
              <a:t>C</a:t>
            </a:r>
            <a:r>
              <a:rPr lang="en-US" altLang="zh-CN" b="1" i="0" dirty="0">
                <a:solidFill>
                  <a:srgbClr val="222222"/>
                </a:solidFill>
                <a:effectLst/>
                <a:latin typeface="微软雅黑" panose="020B0503020204020204" pitchFamily="34" charset="-122"/>
                <a:ea typeface="微软雅黑" panose="020B0503020204020204" pitchFamily="34" charset="-122"/>
              </a:rPr>
              <a:t>orrection</a:t>
            </a:r>
            <a:endParaRPr lang="zh-CN" altLang="en-US"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19375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25CCD433-51F2-48CF-9BCB-6F1B2CAA31D8}"/>
              </a:ext>
            </a:extLst>
          </p:cNvPr>
          <p:cNvSpPr/>
          <p:nvPr/>
        </p:nvSpPr>
        <p:spPr>
          <a:xfrm>
            <a:off x="0" y="6699000"/>
            <a:ext cx="12192000" cy="158999"/>
          </a:xfrm>
          <a:prstGeom prst="rect">
            <a:avLst/>
          </a:prstGeom>
          <a:solidFill>
            <a:srgbClr val="174994"/>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p>
        </p:txBody>
      </p:sp>
      <p:sp>
        <p:nvSpPr>
          <p:cNvPr id="3" name="灯片编号占位符 2">
            <a:extLst>
              <a:ext uri="{FF2B5EF4-FFF2-40B4-BE49-F238E27FC236}">
                <a16:creationId xmlns:a16="http://schemas.microsoft.com/office/drawing/2014/main" id="{4E30E527-74BD-4D23-99EE-9F4FF438529F}"/>
              </a:ext>
            </a:extLst>
          </p:cNvPr>
          <p:cNvSpPr>
            <a:spLocks noGrp="1"/>
          </p:cNvSpPr>
          <p:nvPr>
            <p:ph type="sldNum" sz="quarter" idx="12"/>
          </p:nvPr>
        </p:nvSpPr>
        <p:spPr/>
        <p:txBody>
          <a:bodyPr/>
          <a:lstStyle/>
          <a:p>
            <a:fld id="{80EB821D-32DF-42B6-8D01-2E119FEC2ED0}" type="slidenum">
              <a:rPr lang="zh-CN" altLang="en-US" smtClean="0"/>
              <a:t>15</a:t>
            </a:fld>
            <a:endParaRPr lang="zh-CN" altLang="en-US" dirty="0"/>
          </a:p>
        </p:txBody>
      </p:sp>
      <p:sp>
        <p:nvSpPr>
          <p:cNvPr id="13" name="矩形 12">
            <a:extLst>
              <a:ext uri="{FF2B5EF4-FFF2-40B4-BE49-F238E27FC236}">
                <a16:creationId xmlns:a16="http://schemas.microsoft.com/office/drawing/2014/main" id="{1D6490AB-26B6-4EE3-805C-79B3F4071416}"/>
              </a:ext>
            </a:extLst>
          </p:cNvPr>
          <p:cNvSpPr/>
          <p:nvPr/>
        </p:nvSpPr>
        <p:spPr>
          <a:xfrm>
            <a:off x="0" y="5212"/>
            <a:ext cx="12192000" cy="699638"/>
          </a:xfrm>
          <a:prstGeom prst="rect">
            <a:avLst/>
          </a:prstGeom>
          <a:solidFill>
            <a:srgbClr val="174994"/>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p>
        </p:txBody>
      </p:sp>
      <p:sp>
        <p:nvSpPr>
          <p:cNvPr id="6" name="标题 1"/>
          <p:cNvSpPr txBox="1">
            <a:spLocks/>
          </p:cNvSpPr>
          <p:nvPr/>
        </p:nvSpPr>
        <p:spPr>
          <a:xfrm>
            <a:off x="85485" y="130382"/>
            <a:ext cx="9257895" cy="4492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just">
              <a:defRPr/>
            </a:pPr>
            <a:r>
              <a:rPr lang="en-US" altLang="zh-CN" b="1" dirty="0">
                <a:solidFill>
                  <a:schemeClr val="bg1"/>
                </a:solidFill>
                <a:latin typeface="微软雅黑" panose="020B0503020204020204" pitchFamily="34" charset="-122"/>
                <a:ea typeface="微软雅黑" panose="020B0503020204020204" pitchFamily="34" charset="-122"/>
              </a:rPr>
              <a:t>3.4 Application : Compton Camera</a:t>
            </a:r>
          </a:p>
        </p:txBody>
      </p:sp>
      <p:pic>
        <p:nvPicPr>
          <p:cNvPr id="8" name="图片 1">
            <a:extLst>
              <a:ext uri="{FF2B5EF4-FFF2-40B4-BE49-F238E27FC236}">
                <a16:creationId xmlns:a16="http://schemas.microsoft.com/office/drawing/2014/main" id="{06AEDAFE-036B-40CD-AF75-0FEDBE0EF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7611" y="4163486"/>
            <a:ext cx="1688513" cy="171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a:extLst>
              <a:ext uri="{FF2B5EF4-FFF2-40B4-BE49-F238E27FC236}">
                <a16:creationId xmlns:a16="http://schemas.microsoft.com/office/drawing/2014/main" id="{42681945-F661-40F3-9CC0-4DEBACFB49AD}"/>
              </a:ext>
            </a:extLst>
          </p:cNvPr>
          <p:cNvPicPr>
            <a:picLocks noChangeAspect="1"/>
          </p:cNvPicPr>
          <p:nvPr/>
        </p:nvPicPr>
        <p:blipFill>
          <a:blip r:embed="rId4"/>
          <a:stretch>
            <a:fillRect/>
          </a:stretch>
        </p:blipFill>
        <p:spPr>
          <a:xfrm>
            <a:off x="1112560" y="1439911"/>
            <a:ext cx="2157053" cy="2298499"/>
          </a:xfrm>
          <a:prstGeom prst="rect">
            <a:avLst/>
          </a:prstGeom>
        </p:spPr>
      </p:pic>
      <p:pic>
        <p:nvPicPr>
          <p:cNvPr id="4" name="图片 3">
            <a:extLst>
              <a:ext uri="{FF2B5EF4-FFF2-40B4-BE49-F238E27FC236}">
                <a16:creationId xmlns:a16="http://schemas.microsoft.com/office/drawing/2014/main" id="{B2734A6C-FFE8-4C7D-A532-66D8727732CC}"/>
              </a:ext>
            </a:extLst>
          </p:cNvPr>
          <p:cNvPicPr>
            <a:picLocks noChangeAspect="1"/>
          </p:cNvPicPr>
          <p:nvPr/>
        </p:nvPicPr>
        <p:blipFill rotWithShape="1">
          <a:blip r:embed="rId5"/>
          <a:srcRect b="27447"/>
          <a:stretch/>
        </p:blipFill>
        <p:spPr>
          <a:xfrm>
            <a:off x="549329" y="4150145"/>
            <a:ext cx="1338343" cy="1727603"/>
          </a:xfrm>
          <a:prstGeom prst="rect">
            <a:avLst/>
          </a:prstGeom>
        </p:spPr>
      </p:pic>
      <p:pic>
        <p:nvPicPr>
          <p:cNvPr id="11" name="图片 10">
            <a:extLst>
              <a:ext uri="{FF2B5EF4-FFF2-40B4-BE49-F238E27FC236}">
                <a16:creationId xmlns:a16="http://schemas.microsoft.com/office/drawing/2014/main" id="{E59F40B7-3E19-42B3-8C51-36978C8F6D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69521" y="4040911"/>
            <a:ext cx="4107180" cy="2456630"/>
          </a:xfrm>
          <a:prstGeom prst="rect">
            <a:avLst/>
          </a:prstGeom>
        </p:spPr>
      </p:pic>
      <p:pic>
        <p:nvPicPr>
          <p:cNvPr id="12" name="图片 11">
            <a:extLst>
              <a:ext uri="{FF2B5EF4-FFF2-40B4-BE49-F238E27FC236}">
                <a16:creationId xmlns:a16="http://schemas.microsoft.com/office/drawing/2014/main" id="{31A3D48A-6CAE-4868-8C28-EB6610778E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69521" y="1430795"/>
            <a:ext cx="4107181" cy="2456631"/>
          </a:xfrm>
          <a:prstGeom prst="rect">
            <a:avLst/>
          </a:prstGeom>
        </p:spPr>
      </p:pic>
      <p:sp>
        <p:nvSpPr>
          <p:cNvPr id="14" name="文本框 13">
            <a:extLst>
              <a:ext uri="{FF2B5EF4-FFF2-40B4-BE49-F238E27FC236}">
                <a16:creationId xmlns:a16="http://schemas.microsoft.com/office/drawing/2014/main" id="{ACD92D61-B3C1-47C5-B5CA-47A6D17457FE}"/>
              </a:ext>
            </a:extLst>
          </p:cNvPr>
          <p:cNvSpPr txBox="1"/>
          <p:nvPr/>
        </p:nvSpPr>
        <p:spPr>
          <a:xfrm>
            <a:off x="377449" y="6192526"/>
            <a:ext cx="3746058" cy="369332"/>
          </a:xfrm>
          <a:prstGeom prst="rect">
            <a:avLst/>
          </a:prstGeom>
          <a:noFill/>
        </p:spPr>
        <p:txBody>
          <a:bodyPr wrap="square">
            <a:spAutoFit/>
          </a:bodyPr>
          <a:lstStyle/>
          <a:p>
            <a:r>
              <a:rPr lang="en-US" altLang="zh-CN" dirty="0"/>
              <a:t>Li </a:t>
            </a:r>
            <a:r>
              <a:rPr lang="en-US" altLang="zh-CN" dirty="0" err="1"/>
              <a:t>Xiaohui</a:t>
            </a:r>
            <a:r>
              <a:rPr lang="en-US" altLang="zh-CN" dirty="0"/>
              <a:t>, Cai </a:t>
            </a:r>
            <a:r>
              <a:rPr lang="en-US" altLang="zh-CN" dirty="0" err="1"/>
              <a:t>Jiale</a:t>
            </a:r>
            <a:r>
              <a:rPr lang="en-US" altLang="zh-CN" dirty="0"/>
              <a:t>, Li </a:t>
            </a:r>
            <a:r>
              <a:rPr lang="en-US" altLang="zh-CN" dirty="0" err="1"/>
              <a:t>Xiaoxuan</a:t>
            </a:r>
            <a:r>
              <a:rPr lang="zh-CN" altLang="en-US" dirty="0"/>
              <a:t>   </a:t>
            </a:r>
            <a:r>
              <a:rPr lang="en-US" altLang="zh-CN" dirty="0"/>
              <a:t>(IHEP)</a:t>
            </a:r>
            <a:endParaRPr lang="zh-CN" altLang="en-US" dirty="0"/>
          </a:p>
        </p:txBody>
      </p:sp>
      <p:pic>
        <p:nvPicPr>
          <p:cNvPr id="10" name="图片 9">
            <a:extLst>
              <a:ext uri="{FF2B5EF4-FFF2-40B4-BE49-F238E27FC236}">
                <a16:creationId xmlns:a16="http://schemas.microsoft.com/office/drawing/2014/main" id="{91B9BD2B-F2E5-4A3A-AD0F-31FC1729F75B}"/>
              </a:ext>
            </a:extLst>
          </p:cNvPr>
          <p:cNvPicPr>
            <a:picLocks noChangeAspect="1"/>
          </p:cNvPicPr>
          <p:nvPr/>
        </p:nvPicPr>
        <p:blipFill>
          <a:blip r:embed="rId8"/>
          <a:stretch>
            <a:fillRect/>
          </a:stretch>
        </p:blipFill>
        <p:spPr>
          <a:xfrm>
            <a:off x="4010737" y="2279750"/>
            <a:ext cx="3198138" cy="2298499"/>
          </a:xfrm>
          <a:prstGeom prst="rect">
            <a:avLst/>
          </a:prstGeom>
        </p:spPr>
      </p:pic>
      <p:sp>
        <p:nvSpPr>
          <p:cNvPr id="16" name="文本框 15">
            <a:extLst>
              <a:ext uri="{FF2B5EF4-FFF2-40B4-BE49-F238E27FC236}">
                <a16:creationId xmlns:a16="http://schemas.microsoft.com/office/drawing/2014/main" id="{E4AC18ED-81C1-4567-B7F3-8BB94A6A715D}"/>
              </a:ext>
            </a:extLst>
          </p:cNvPr>
          <p:cNvSpPr txBox="1"/>
          <p:nvPr/>
        </p:nvSpPr>
        <p:spPr>
          <a:xfrm>
            <a:off x="4433909" y="4985926"/>
            <a:ext cx="2414320" cy="1304653"/>
          </a:xfrm>
          <a:prstGeom prst="rect">
            <a:avLst/>
          </a:prstGeom>
          <a:noFill/>
        </p:spPr>
        <p:txBody>
          <a:bodyPr wrap="square">
            <a:spAutoFit/>
          </a:bodyPr>
          <a:lstStyle/>
          <a:p>
            <a:pPr algn="ctr">
              <a:lnSpc>
                <a:spcPct val="150000"/>
              </a:lnSpc>
            </a:pPr>
            <a:r>
              <a:rPr lang="en-US" altLang="zh-CN" b="1" dirty="0">
                <a:solidFill>
                  <a:srgbClr val="C00000"/>
                </a:solidFill>
                <a:latin typeface="Arial" panose="020B0604020202020204" pitchFamily="34" charset="0"/>
                <a:cs typeface="Arial" panose="020B0604020202020204" pitchFamily="34" charset="0"/>
              </a:rPr>
              <a:t>1.3% @ 662 keV </a:t>
            </a:r>
          </a:p>
          <a:p>
            <a:pPr algn="ctr">
              <a:lnSpc>
                <a:spcPct val="150000"/>
              </a:lnSpc>
            </a:pPr>
            <a:r>
              <a:rPr lang="en-US" altLang="zh-CN" baseline="30000" dirty="0">
                <a:solidFill>
                  <a:srgbClr val="C00000"/>
                </a:solidFill>
                <a:latin typeface="Arial" panose="020B0604020202020204" pitchFamily="34" charset="0"/>
                <a:cs typeface="Arial" panose="020B0604020202020204" pitchFamily="34" charset="0"/>
              </a:rPr>
              <a:t>after depth correction,</a:t>
            </a:r>
          </a:p>
          <a:p>
            <a:pPr algn="ctr">
              <a:lnSpc>
                <a:spcPct val="150000"/>
              </a:lnSpc>
            </a:pPr>
            <a:r>
              <a:rPr lang="en-US" altLang="zh-CN" baseline="30000" dirty="0">
                <a:solidFill>
                  <a:srgbClr val="C00000"/>
                </a:solidFill>
                <a:latin typeface="Arial" panose="020B0604020202020204" pitchFamily="34" charset="0"/>
                <a:cs typeface="Arial" panose="020B0604020202020204" pitchFamily="34" charset="0"/>
              </a:rPr>
              <a:t>Cumulative Spectrum (121 </a:t>
            </a:r>
            <a:r>
              <a:rPr lang="en-US" altLang="zh-CN" baseline="30000" dirty="0" err="1">
                <a:solidFill>
                  <a:srgbClr val="C00000"/>
                </a:solidFill>
                <a:latin typeface="Arial" panose="020B0604020202020204" pitchFamily="34" charset="0"/>
                <a:cs typeface="Arial" panose="020B0604020202020204" pitchFamily="34" charset="0"/>
              </a:rPr>
              <a:t>pixle</a:t>
            </a:r>
            <a:r>
              <a:rPr lang="en-US" altLang="zh-CN" baseline="30000" dirty="0">
                <a:solidFill>
                  <a:srgbClr val="C00000"/>
                </a:solidFill>
                <a:latin typeface="Arial" panose="020B0604020202020204" pitchFamily="34" charset="0"/>
                <a:cs typeface="Arial" panose="020B0604020202020204" pitchFamily="34" charset="0"/>
              </a:rPr>
              <a:t>) (22*22*15mm3 CZT, </a:t>
            </a:r>
            <a:r>
              <a:rPr lang="en-US" altLang="zh-CN" baseline="30000" dirty="0" err="1">
                <a:solidFill>
                  <a:srgbClr val="C00000"/>
                </a:solidFill>
                <a:latin typeface="Arial" panose="020B0604020202020204" pitchFamily="34" charset="0"/>
                <a:cs typeface="Arial" panose="020B0604020202020204" pitchFamily="34" charset="0"/>
              </a:rPr>
              <a:t>imdetek</a:t>
            </a:r>
            <a:r>
              <a:rPr lang="en-US" altLang="zh-CN" baseline="30000" dirty="0">
                <a:solidFill>
                  <a:srgbClr val="C00000"/>
                </a:solidFill>
                <a:latin typeface="Arial" panose="020B0604020202020204" pitchFamily="34" charset="0"/>
                <a:cs typeface="Arial" panose="020B0604020202020204" pitchFamily="34" charset="0"/>
              </a:rPr>
              <a:t>)</a:t>
            </a:r>
          </a:p>
        </p:txBody>
      </p:sp>
      <p:sp>
        <p:nvSpPr>
          <p:cNvPr id="17" name="文本框 16">
            <a:extLst>
              <a:ext uri="{FF2B5EF4-FFF2-40B4-BE49-F238E27FC236}">
                <a16:creationId xmlns:a16="http://schemas.microsoft.com/office/drawing/2014/main" id="{4A4AED29-5500-421F-9D7A-BE3FA49F49F3}"/>
              </a:ext>
            </a:extLst>
          </p:cNvPr>
          <p:cNvSpPr txBox="1"/>
          <p:nvPr/>
        </p:nvSpPr>
        <p:spPr>
          <a:xfrm>
            <a:off x="4714432" y="920609"/>
            <a:ext cx="2162222" cy="369332"/>
          </a:xfrm>
          <a:prstGeom prst="rect">
            <a:avLst/>
          </a:prstGeom>
          <a:noFill/>
        </p:spPr>
        <p:txBody>
          <a:bodyPr wrap="square">
            <a:spAutoFit/>
          </a:bodyPr>
          <a:lstStyle/>
          <a:p>
            <a:r>
              <a:rPr lang="en-US" altLang="zh-CN" b="1" dirty="0">
                <a:latin typeface="微软雅黑" panose="020B0503020204020204" pitchFamily="34" charset="-122"/>
                <a:ea typeface="微软雅黑" panose="020B0503020204020204" pitchFamily="34" charset="-122"/>
              </a:rPr>
              <a:t>Overall </a:t>
            </a:r>
            <a:r>
              <a:rPr lang="en-US" altLang="zh-CN" sz="1600" b="1" dirty="0">
                <a:latin typeface="微软雅黑" panose="020B0503020204020204" pitchFamily="34" charset="-122"/>
                <a:ea typeface="微软雅黑" panose="020B0503020204020204" pitchFamily="34" charset="-122"/>
              </a:rPr>
              <a:t>Spectrum</a:t>
            </a:r>
            <a:endParaRPr lang="zh-CN" altLang="en-US" b="1" dirty="0">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3FDCE3C0-A4F8-4B67-BF91-A0A2917A2628}"/>
              </a:ext>
            </a:extLst>
          </p:cNvPr>
          <p:cNvSpPr txBox="1"/>
          <p:nvPr/>
        </p:nvSpPr>
        <p:spPr>
          <a:xfrm>
            <a:off x="7173886" y="940023"/>
            <a:ext cx="4898449" cy="338554"/>
          </a:xfrm>
          <a:prstGeom prst="rect">
            <a:avLst/>
          </a:prstGeom>
          <a:noFill/>
        </p:spPr>
        <p:txBody>
          <a:bodyPr wrap="square">
            <a:spAutoFit/>
          </a:bodyPr>
          <a:lstStyle/>
          <a:p>
            <a:r>
              <a:rPr lang="en-US" altLang="zh-CN" sz="1600" b="1" dirty="0">
                <a:latin typeface="微软雅黑" panose="020B0503020204020204" pitchFamily="34" charset="-122"/>
                <a:ea typeface="微软雅黑" panose="020B0503020204020204" pitchFamily="34" charset="-122"/>
              </a:rPr>
              <a:t>Hybrid coded-aperture and Compton camera</a:t>
            </a:r>
            <a:endParaRPr lang="zh-CN" altLang="en-US" sz="16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49313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矩形: 剪去对角 21">
            <a:extLst>
              <a:ext uri="{FF2B5EF4-FFF2-40B4-BE49-F238E27FC236}">
                <a16:creationId xmlns:a16="http://schemas.microsoft.com/office/drawing/2014/main" id="{77242E0A-D9C1-409F-88DA-33FED9608D97}"/>
              </a:ext>
            </a:extLst>
          </p:cNvPr>
          <p:cNvSpPr/>
          <p:nvPr/>
        </p:nvSpPr>
        <p:spPr>
          <a:xfrm>
            <a:off x="8182849" y="1127038"/>
            <a:ext cx="2915080" cy="444139"/>
          </a:xfrm>
          <a:prstGeom prst="snip2Diag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Reconstruction Image</a:t>
            </a:r>
          </a:p>
        </p:txBody>
      </p:sp>
      <p:sp>
        <p:nvSpPr>
          <p:cNvPr id="20" name="矩形: 剪去对角 19">
            <a:extLst>
              <a:ext uri="{FF2B5EF4-FFF2-40B4-BE49-F238E27FC236}">
                <a16:creationId xmlns:a16="http://schemas.microsoft.com/office/drawing/2014/main" id="{D3F7D3D1-3491-4B96-A412-E57C93D80532}"/>
              </a:ext>
            </a:extLst>
          </p:cNvPr>
          <p:cNvSpPr/>
          <p:nvPr/>
        </p:nvSpPr>
        <p:spPr>
          <a:xfrm>
            <a:off x="4344340" y="1127038"/>
            <a:ext cx="2651965" cy="444139"/>
          </a:xfrm>
          <a:prstGeom prst="snip2Diag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Overall Spectrum</a:t>
            </a:r>
          </a:p>
        </p:txBody>
      </p:sp>
      <p:sp>
        <p:nvSpPr>
          <p:cNvPr id="5" name="矩形 4">
            <a:extLst>
              <a:ext uri="{FF2B5EF4-FFF2-40B4-BE49-F238E27FC236}">
                <a16:creationId xmlns:a16="http://schemas.microsoft.com/office/drawing/2014/main" id="{25CCD433-51F2-48CF-9BCB-6F1B2CAA31D8}"/>
              </a:ext>
            </a:extLst>
          </p:cNvPr>
          <p:cNvSpPr/>
          <p:nvPr/>
        </p:nvSpPr>
        <p:spPr>
          <a:xfrm>
            <a:off x="0" y="6699000"/>
            <a:ext cx="12192000" cy="158999"/>
          </a:xfrm>
          <a:prstGeom prst="rect">
            <a:avLst/>
          </a:prstGeom>
          <a:solidFill>
            <a:srgbClr val="174994"/>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p>
        </p:txBody>
      </p:sp>
      <p:sp>
        <p:nvSpPr>
          <p:cNvPr id="3" name="灯片编号占位符 2">
            <a:extLst>
              <a:ext uri="{FF2B5EF4-FFF2-40B4-BE49-F238E27FC236}">
                <a16:creationId xmlns:a16="http://schemas.microsoft.com/office/drawing/2014/main" id="{4E30E527-74BD-4D23-99EE-9F4FF438529F}"/>
              </a:ext>
            </a:extLst>
          </p:cNvPr>
          <p:cNvSpPr>
            <a:spLocks noGrp="1"/>
          </p:cNvSpPr>
          <p:nvPr>
            <p:ph type="sldNum" sz="quarter" idx="12"/>
          </p:nvPr>
        </p:nvSpPr>
        <p:spPr/>
        <p:txBody>
          <a:bodyPr/>
          <a:lstStyle/>
          <a:p>
            <a:fld id="{80EB821D-32DF-42B6-8D01-2E119FEC2ED0}" type="slidenum">
              <a:rPr lang="zh-CN" altLang="en-US" smtClean="0"/>
              <a:t>16</a:t>
            </a:fld>
            <a:endParaRPr lang="zh-CN" altLang="en-US" dirty="0"/>
          </a:p>
        </p:txBody>
      </p:sp>
      <p:sp>
        <p:nvSpPr>
          <p:cNvPr id="13" name="矩形 12">
            <a:extLst>
              <a:ext uri="{FF2B5EF4-FFF2-40B4-BE49-F238E27FC236}">
                <a16:creationId xmlns:a16="http://schemas.microsoft.com/office/drawing/2014/main" id="{1D6490AB-26B6-4EE3-805C-79B3F4071416}"/>
              </a:ext>
            </a:extLst>
          </p:cNvPr>
          <p:cNvSpPr/>
          <p:nvPr/>
        </p:nvSpPr>
        <p:spPr>
          <a:xfrm>
            <a:off x="0" y="5212"/>
            <a:ext cx="12192000" cy="699638"/>
          </a:xfrm>
          <a:prstGeom prst="rect">
            <a:avLst/>
          </a:prstGeom>
          <a:solidFill>
            <a:srgbClr val="174994"/>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p>
        </p:txBody>
      </p:sp>
      <p:sp>
        <p:nvSpPr>
          <p:cNvPr id="6" name="标题 1"/>
          <p:cNvSpPr txBox="1">
            <a:spLocks/>
          </p:cNvSpPr>
          <p:nvPr/>
        </p:nvSpPr>
        <p:spPr>
          <a:xfrm>
            <a:off x="85485" y="130382"/>
            <a:ext cx="9257895" cy="4492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just">
              <a:defRPr/>
            </a:pPr>
            <a:r>
              <a:rPr lang="en-US" altLang="zh-CN" b="1" dirty="0">
                <a:solidFill>
                  <a:schemeClr val="bg1"/>
                </a:solidFill>
                <a:latin typeface="微软雅黑" panose="020B0503020204020204" pitchFamily="34" charset="-122"/>
                <a:ea typeface="微软雅黑" panose="020B0503020204020204" pitchFamily="34" charset="-122"/>
              </a:rPr>
              <a:t>3.5 Application : SPECT</a:t>
            </a:r>
          </a:p>
        </p:txBody>
      </p:sp>
      <p:pic>
        <p:nvPicPr>
          <p:cNvPr id="8" name="图片 7">
            <a:extLst>
              <a:ext uri="{FF2B5EF4-FFF2-40B4-BE49-F238E27FC236}">
                <a16:creationId xmlns:a16="http://schemas.microsoft.com/office/drawing/2014/main" id="{A512D4D8-0940-411D-A729-8B3D2D18EA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957" y="1618343"/>
            <a:ext cx="2667816" cy="1824125"/>
          </a:xfrm>
          <a:prstGeom prst="rect">
            <a:avLst/>
          </a:prstGeom>
        </p:spPr>
      </p:pic>
      <p:pic>
        <p:nvPicPr>
          <p:cNvPr id="9" name="图片 8">
            <a:extLst>
              <a:ext uri="{FF2B5EF4-FFF2-40B4-BE49-F238E27FC236}">
                <a16:creationId xmlns:a16="http://schemas.microsoft.com/office/drawing/2014/main" id="{1FF1BD1E-E5DE-4199-9C50-4F973A1A7692}"/>
              </a:ext>
            </a:extLst>
          </p:cNvPr>
          <p:cNvPicPr>
            <a:picLocks noChangeAspect="1"/>
          </p:cNvPicPr>
          <p:nvPr/>
        </p:nvPicPr>
        <p:blipFill>
          <a:blip r:embed="rId4"/>
          <a:stretch>
            <a:fillRect/>
          </a:stretch>
        </p:blipFill>
        <p:spPr>
          <a:xfrm>
            <a:off x="920440" y="4028860"/>
            <a:ext cx="2628333" cy="1641858"/>
          </a:xfrm>
          <a:prstGeom prst="rect">
            <a:avLst/>
          </a:prstGeom>
        </p:spPr>
      </p:pic>
      <p:pic>
        <p:nvPicPr>
          <p:cNvPr id="11" name="图片 10">
            <a:extLst>
              <a:ext uri="{FF2B5EF4-FFF2-40B4-BE49-F238E27FC236}">
                <a16:creationId xmlns:a16="http://schemas.microsoft.com/office/drawing/2014/main" id="{7595B959-63AD-44F1-9ECD-7551AE6FA8CB}"/>
              </a:ext>
            </a:extLst>
          </p:cNvPr>
          <p:cNvPicPr/>
          <p:nvPr/>
        </p:nvPicPr>
        <p:blipFill rotWithShape="1">
          <a:blip r:embed="rId5"/>
          <a:srcRect l="867" t="2337" r="61782" b="60263"/>
          <a:stretch>
            <a:fillRect/>
          </a:stretch>
        </p:blipFill>
        <p:spPr>
          <a:xfrm>
            <a:off x="4344340" y="2353290"/>
            <a:ext cx="2892183" cy="2223974"/>
          </a:xfrm>
          <a:prstGeom prst="rect">
            <a:avLst/>
          </a:prstGeom>
        </p:spPr>
      </p:pic>
      <p:sp>
        <p:nvSpPr>
          <p:cNvPr id="17" name="文本框 16">
            <a:extLst>
              <a:ext uri="{FF2B5EF4-FFF2-40B4-BE49-F238E27FC236}">
                <a16:creationId xmlns:a16="http://schemas.microsoft.com/office/drawing/2014/main" id="{644519F5-5281-4055-84EC-A35238DABC76}"/>
              </a:ext>
            </a:extLst>
          </p:cNvPr>
          <p:cNvSpPr txBox="1"/>
          <p:nvPr/>
        </p:nvSpPr>
        <p:spPr>
          <a:xfrm>
            <a:off x="1020272" y="6180087"/>
            <a:ext cx="2833263" cy="369332"/>
          </a:xfrm>
          <a:prstGeom prst="rect">
            <a:avLst/>
          </a:prstGeom>
          <a:noFill/>
        </p:spPr>
        <p:txBody>
          <a:bodyPr wrap="square">
            <a:spAutoFit/>
          </a:bodyPr>
          <a:lstStyle/>
          <a:p>
            <a:r>
              <a:rPr lang="en-US" altLang="zh-CN" dirty="0"/>
              <a:t>Cai </a:t>
            </a:r>
            <a:r>
              <a:rPr lang="en-US" altLang="zh-CN" dirty="0" err="1"/>
              <a:t>Jiale</a:t>
            </a:r>
            <a:r>
              <a:rPr lang="en-US" altLang="zh-CN" dirty="0"/>
              <a:t>, Li </a:t>
            </a:r>
            <a:r>
              <a:rPr lang="en-US" altLang="zh-CN" dirty="0" err="1"/>
              <a:t>Xiaohui</a:t>
            </a:r>
            <a:r>
              <a:rPr lang="en-US" altLang="zh-CN" dirty="0"/>
              <a:t>  (IHEP)</a:t>
            </a:r>
            <a:endParaRPr lang="zh-CN" altLang="en-US" dirty="0"/>
          </a:p>
        </p:txBody>
      </p:sp>
      <p:pic>
        <p:nvPicPr>
          <p:cNvPr id="2" name="图片 1">
            <a:extLst>
              <a:ext uri="{FF2B5EF4-FFF2-40B4-BE49-F238E27FC236}">
                <a16:creationId xmlns:a16="http://schemas.microsoft.com/office/drawing/2014/main" id="{CFF01DE4-3505-4364-BB99-45555698B092}"/>
              </a:ext>
            </a:extLst>
          </p:cNvPr>
          <p:cNvPicPr>
            <a:picLocks noChangeAspect="1"/>
          </p:cNvPicPr>
          <p:nvPr/>
        </p:nvPicPr>
        <p:blipFill rotWithShape="1">
          <a:blip r:embed="rId6"/>
          <a:srcRect l="57578" r="1776" b="26280"/>
          <a:stretch/>
        </p:blipFill>
        <p:spPr>
          <a:xfrm>
            <a:off x="8414129" y="4012846"/>
            <a:ext cx="2587359" cy="2310500"/>
          </a:xfrm>
          <a:prstGeom prst="rect">
            <a:avLst/>
          </a:prstGeom>
        </p:spPr>
      </p:pic>
      <p:pic>
        <p:nvPicPr>
          <p:cNvPr id="24" name="图片 23">
            <a:extLst>
              <a:ext uri="{FF2B5EF4-FFF2-40B4-BE49-F238E27FC236}">
                <a16:creationId xmlns:a16="http://schemas.microsoft.com/office/drawing/2014/main" id="{0830D380-5B56-4E03-A978-17B905129837}"/>
              </a:ext>
            </a:extLst>
          </p:cNvPr>
          <p:cNvPicPr>
            <a:picLocks noChangeAspect="1"/>
          </p:cNvPicPr>
          <p:nvPr/>
        </p:nvPicPr>
        <p:blipFill rotWithShape="1">
          <a:blip r:embed="rId6"/>
          <a:srcRect l="-180" t="26665" r="57421" b="13182"/>
          <a:stretch/>
        </p:blipFill>
        <p:spPr>
          <a:xfrm>
            <a:off x="8414130" y="1946830"/>
            <a:ext cx="2518608" cy="1744519"/>
          </a:xfrm>
          <a:prstGeom prst="rect">
            <a:avLst/>
          </a:prstGeom>
        </p:spPr>
      </p:pic>
      <p:sp>
        <p:nvSpPr>
          <p:cNvPr id="18" name="文本框 17">
            <a:extLst>
              <a:ext uri="{FF2B5EF4-FFF2-40B4-BE49-F238E27FC236}">
                <a16:creationId xmlns:a16="http://schemas.microsoft.com/office/drawing/2014/main" id="{63AE1328-9915-45E6-85EB-071AC1FA1008}"/>
              </a:ext>
            </a:extLst>
          </p:cNvPr>
          <p:cNvSpPr txBox="1"/>
          <p:nvPr/>
        </p:nvSpPr>
        <p:spPr>
          <a:xfrm>
            <a:off x="4583272" y="4969537"/>
            <a:ext cx="2414320" cy="1304653"/>
          </a:xfrm>
          <a:prstGeom prst="rect">
            <a:avLst/>
          </a:prstGeom>
          <a:noFill/>
        </p:spPr>
        <p:txBody>
          <a:bodyPr wrap="square">
            <a:spAutoFit/>
          </a:bodyPr>
          <a:lstStyle/>
          <a:p>
            <a:pPr algn="ctr">
              <a:lnSpc>
                <a:spcPct val="150000"/>
              </a:lnSpc>
            </a:pPr>
            <a:r>
              <a:rPr lang="en-US" altLang="zh-CN" b="1" dirty="0">
                <a:solidFill>
                  <a:srgbClr val="C00000"/>
                </a:solidFill>
                <a:latin typeface="Arial" panose="020B0604020202020204" pitchFamily="34" charset="0"/>
                <a:cs typeface="Arial" panose="020B0604020202020204" pitchFamily="34" charset="0"/>
              </a:rPr>
              <a:t>1.86% @ 662 keV </a:t>
            </a:r>
          </a:p>
          <a:p>
            <a:pPr algn="ctr">
              <a:lnSpc>
                <a:spcPct val="150000"/>
              </a:lnSpc>
            </a:pPr>
            <a:r>
              <a:rPr lang="en-US" altLang="zh-CN" b="1" baseline="30000" dirty="0">
                <a:solidFill>
                  <a:srgbClr val="C00000"/>
                </a:solidFill>
                <a:latin typeface="Arial" panose="020B0604020202020204" pitchFamily="34" charset="0"/>
                <a:cs typeface="Arial" panose="020B0604020202020204" pitchFamily="34" charset="0"/>
              </a:rPr>
              <a:t>without depth correction</a:t>
            </a:r>
            <a:r>
              <a:rPr lang="en-US" altLang="zh-CN" baseline="30000" dirty="0">
                <a:solidFill>
                  <a:srgbClr val="C00000"/>
                </a:solidFill>
                <a:latin typeface="Arial" panose="020B0604020202020204" pitchFamily="34" charset="0"/>
                <a:cs typeface="Arial" panose="020B0604020202020204" pitchFamily="34" charset="0"/>
              </a:rPr>
              <a:t>,</a:t>
            </a:r>
          </a:p>
          <a:p>
            <a:pPr algn="ctr">
              <a:lnSpc>
                <a:spcPct val="150000"/>
              </a:lnSpc>
            </a:pPr>
            <a:r>
              <a:rPr lang="en-US" altLang="zh-CN" baseline="30000" dirty="0">
                <a:solidFill>
                  <a:srgbClr val="C00000"/>
                </a:solidFill>
                <a:latin typeface="Arial" panose="020B0604020202020204" pitchFamily="34" charset="0"/>
                <a:cs typeface="Arial" panose="020B0604020202020204" pitchFamily="34" charset="0"/>
              </a:rPr>
              <a:t>Cumulative Spectrum (121 </a:t>
            </a:r>
            <a:r>
              <a:rPr lang="en-US" altLang="zh-CN" baseline="30000" dirty="0" err="1">
                <a:solidFill>
                  <a:srgbClr val="C00000"/>
                </a:solidFill>
                <a:latin typeface="Arial" panose="020B0604020202020204" pitchFamily="34" charset="0"/>
                <a:cs typeface="Arial" panose="020B0604020202020204" pitchFamily="34" charset="0"/>
              </a:rPr>
              <a:t>pixle</a:t>
            </a:r>
            <a:r>
              <a:rPr lang="en-US" altLang="zh-CN" baseline="30000" dirty="0">
                <a:solidFill>
                  <a:srgbClr val="C00000"/>
                </a:solidFill>
                <a:latin typeface="Arial" panose="020B0604020202020204" pitchFamily="34" charset="0"/>
                <a:cs typeface="Arial" panose="020B0604020202020204" pitchFamily="34" charset="0"/>
              </a:rPr>
              <a:t>) (22*22*5mm3 CZT, </a:t>
            </a:r>
            <a:r>
              <a:rPr lang="en-US" altLang="zh-CN" baseline="30000" dirty="0" err="1">
                <a:solidFill>
                  <a:srgbClr val="C00000"/>
                </a:solidFill>
                <a:latin typeface="Arial" panose="020B0604020202020204" pitchFamily="34" charset="0"/>
                <a:cs typeface="Arial" panose="020B0604020202020204" pitchFamily="34" charset="0"/>
              </a:rPr>
              <a:t>imdetek</a:t>
            </a:r>
            <a:r>
              <a:rPr lang="en-US" altLang="zh-CN" baseline="30000" dirty="0">
                <a:solidFill>
                  <a:srgbClr val="C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01233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25CCD433-51F2-48CF-9BCB-6F1B2CAA31D8}"/>
              </a:ext>
            </a:extLst>
          </p:cNvPr>
          <p:cNvSpPr/>
          <p:nvPr/>
        </p:nvSpPr>
        <p:spPr>
          <a:xfrm>
            <a:off x="0" y="6699000"/>
            <a:ext cx="12192000" cy="158999"/>
          </a:xfrm>
          <a:prstGeom prst="rect">
            <a:avLst/>
          </a:prstGeom>
          <a:solidFill>
            <a:srgbClr val="174994"/>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p>
        </p:txBody>
      </p:sp>
      <p:sp>
        <p:nvSpPr>
          <p:cNvPr id="3" name="灯片编号占位符 2">
            <a:extLst>
              <a:ext uri="{FF2B5EF4-FFF2-40B4-BE49-F238E27FC236}">
                <a16:creationId xmlns:a16="http://schemas.microsoft.com/office/drawing/2014/main" id="{4E30E527-74BD-4D23-99EE-9F4FF438529F}"/>
              </a:ext>
            </a:extLst>
          </p:cNvPr>
          <p:cNvSpPr>
            <a:spLocks noGrp="1"/>
          </p:cNvSpPr>
          <p:nvPr>
            <p:ph type="sldNum" sz="quarter" idx="12"/>
          </p:nvPr>
        </p:nvSpPr>
        <p:spPr/>
        <p:txBody>
          <a:bodyPr/>
          <a:lstStyle/>
          <a:p>
            <a:fld id="{80EB821D-32DF-42B6-8D01-2E119FEC2ED0}" type="slidenum">
              <a:rPr lang="zh-CN" altLang="en-US" smtClean="0"/>
              <a:t>17</a:t>
            </a:fld>
            <a:endParaRPr lang="zh-CN" altLang="en-US" dirty="0"/>
          </a:p>
        </p:txBody>
      </p:sp>
      <p:sp>
        <p:nvSpPr>
          <p:cNvPr id="13" name="矩形 12">
            <a:extLst>
              <a:ext uri="{FF2B5EF4-FFF2-40B4-BE49-F238E27FC236}">
                <a16:creationId xmlns:a16="http://schemas.microsoft.com/office/drawing/2014/main" id="{1D6490AB-26B6-4EE3-805C-79B3F4071416}"/>
              </a:ext>
            </a:extLst>
          </p:cNvPr>
          <p:cNvSpPr/>
          <p:nvPr/>
        </p:nvSpPr>
        <p:spPr>
          <a:xfrm>
            <a:off x="0" y="5212"/>
            <a:ext cx="12192000" cy="699638"/>
          </a:xfrm>
          <a:prstGeom prst="rect">
            <a:avLst/>
          </a:prstGeom>
          <a:solidFill>
            <a:srgbClr val="174994"/>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p>
        </p:txBody>
      </p:sp>
      <p:sp>
        <p:nvSpPr>
          <p:cNvPr id="6" name="标题 1"/>
          <p:cNvSpPr txBox="1">
            <a:spLocks/>
          </p:cNvSpPr>
          <p:nvPr/>
        </p:nvSpPr>
        <p:spPr>
          <a:xfrm>
            <a:off x="85485" y="130382"/>
            <a:ext cx="9257895" cy="4492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just">
              <a:defRPr/>
            </a:pPr>
            <a:r>
              <a:rPr lang="en-US" altLang="zh-CN" b="1" dirty="0">
                <a:solidFill>
                  <a:schemeClr val="bg1"/>
                </a:solidFill>
                <a:latin typeface="微软雅黑" panose="020B0503020204020204" pitchFamily="34" charset="-122"/>
                <a:ea typeface="微软雅黑" panose="020B0503020204020204" pitchFamily="34" charset="-122"/>
              </a:rPr>
              <a:t>4. Summary and Conclusions</a:t>
            </a:r>
          </a:p>
        </p:txBody>
      </p:sp>
      <p:sp>
        <p:nvSpPr>
          <p:cNvPr id="7" name="文本框 6">
            <a:extLst>
              <a:ext uri="{FF2B5EF4-FFF2-40B4-BE49-F238E27FC236}">
                <a16:creationId xmlns:a16="http://schemas.microsoft.com/office/drawing/2014/main" id="{F7C87AFD-A240-4F33-962A-A6A91EBBB1A3}"/>
              </a:ext>
            </a:extLst>
          </p:cNvPr>
          <p:cNvSpPr txBox="1"/>
          <p:nvPr/>
        </p:nvSpPr>
        <p:spPr>
          <a:xfrm>
            <a:off x="2314131" y="1376420"/>
            <a:ext cx="8064482" cy="4308359"/>
          </a:xfrm>
          <a:prstGeom prst="rect">
            <a:avLst/>
          </a:prstGeom>
          <a:noFill/>
        </p:spPr>
        <p:txBody>
          <a:bodyPr wrap="square" rtlCol="0">
            <a:spAutoFit/>
          </a:bodyPr>
          <a:lstStyle/>
          <a:p>
            <a:pPr marL="457200" indent="-457200">
              <a:lnSpc>
                <a:spcPct val="200000"/>
              </a:lnSpc>
              <a:buFont typeface="Wingdings" panose="05000000000000000000" pitchFamily="2" charset="2"/>
              <a:buChar char="l"/>
            </a:pPr>
            <a:r>
              <a:rPr lang="en-US" altLang="zh-CN" sz="2000" b="1" dirty="0">
                <a:latin typeface="微软雅黑" panose="020B0503020204020204" pitchFamily="34" charset="-122"/>
                <a:ea typeface="微软雅黑" panose="020B0503020204020204" pitchFamily="34" charset="-122"/>
              </a:rPr>
              <a:t>Design of CPRE-64</a:t>
            </a:r>
          </a:p>
          <a:p>
            <a:pPr lvl="1">
              <a:lnSpc>
                <a:spcPct val="200000"/>
              </a:lnSpc>
            </a:pPr>
            <a:r>
              <a:rPr lang="en-US" altLang="zh-CN" sz="2000" dirty="0">
                <a:latin typeface="微软雅黑" panose="020B0503020204020204" pitchFamily="34" charset="-122"/>
                <a:ea typeface="微软雅黑" panose="020B0503020204020204" pitchFamily="34" charset="-122"/>
              </a:rPr>
              <a:t>—improve the number of channels and noise performance</a:t>
            </a:r>
          </a:p>
          <a:p>
            <a:pPr lvl="1">
              <a:lnSpc>
                <a:spcPct val="200000"/>
              </a:lnSpc>
            </a:pPr>
            <a:r>
              <a:rPr lang="en-US" altLang="zh-CN" sz="2000" dirty="0">
                <a:latin typeface="微软雅黑" panose="020B0503020204020204" pitchFamily="34" charset="-122"/>
                <a:ea typeface="微软雅黑" panose="020B0503020204020204" pitchFamily="34" charset="-122"/>
              </a:rPr>
              <a:t>—SEL Hardening at Layout Level</a:t>
            </a:r>
          </a:p>
          <a:p>
            <a:pPr lvl="1">
              <a:lnSpc>
                <a:spcPct val="200000"/>
              </a:lnSpc>
            </a:pPr>
            <a:r>
              <a:rPr lang="en-US" altLang="zh-CN" sz="2000" dirty="0">
                <a:latin typeface="微软雅黑" panose="020B0503020204020204" pitchFamily="34" charset="-122"/>
                <a:ea typeface="微软雅黑" panose="020B0503020204020204" pitchFamily="34" charset="-122"/>
              </a:rPr>
              <a:t>—under testing</a:t>
            </a:r>
            <a:r>
              <a:rPr lang="en-US" altLang="zh-CN" sz="2000" b="1" dirty="0">
                <a:latin typeface="微软雅黑" panose="020B0503020204020204" pitchFamily="34" charset="-122"/>
                <a:ea typeface="微软雅黑" panose="020B0503020204020204" pitchFamily="34" charset="-122"/>
              </a:rPr>
              <a:t>	</a:t>
            </a:r>
          </a:p>
          <a:p>
            <a:pPr marL="457200" indent="-457200">
              <a:lnSpc>
                <a:spcPct val="200000"/>
              </a:lnSpc>
              <a:buFont typeface="Wingdings" panose="05000000000000000000" pitchFamily="2" charset="2"/>
              <a:buChar char="l"/>
            </a:pPr>
            <a:r>
              <a:rPr lang="en-US" altLang="zh-CN" sz="2000" b="1" dirty="0">
                <a:latin typeface="微软雅黑" panose="020B0503020204020204" pitchFamily="34" charset="-122"/>
                <a:ea typeface="微软雅黑" panose="020B0503020204020204" pitchFamily="34" charset="-122"/>
              </a:rPr>
              <a:t>Characterization and Application of CPRE-32</a:t>
            </a:r>
          </a:p>
          <a:p>
            <a:pPr lvl="1">
              <a:lnSpc>
                <a:spcPct val="200000"/>
              </a:lnSpc>
            </a:pPr>
            <a:r>
              <a:rPr lang="en-US" altLang="zh-CN" sz="2000" dirty="0">
                <a:latin typeface="微软雅黑" panose="020B0503020204020204" pitchFamily="34" charset="-122"/>
                <a:ea typeface="微软雅黑" panose="020B0503020204020204" pitchFamily="34" charset="-122"/>
              </a:rPr>
              <a:t>—work properly connecting the 3D-CZT detector </a:t>
            </a:r>
          </a:p>
          <a:p>
            <a:pPr lvl="1">
              <a:lnSpc>
                <a:spcPct val="200000"/>
              </a:lnSpc>
            </a:pPr>
            <a:r>
              <a:rPr lang="en-US" altLang="zh-CN" sz="2000" dirty="0">
                <a:latin typeface="微软雅黑" panose="020B0503020204020204" pitchFamily="34" charset="-122"/>
                <a:ea typeface="微软雅黑" panose="020B0503020204020204" pitchFamily="34" charset="-122"/>
              </a:rPr>
              <a:t>—in service on several equipment</a:t>
            </a:r>
          </a:p>
        </p:txBody>
      </p:sp>
    </p:spTree>
    <p:extLst>
      <p:ext uri="{BB962C8B-B14F-4D97-AF65-F5344CB8AC3E}">
        <p14:creationId xmlns:p14="http://schemas.microsoft.com/office/powerpoint/2010/main" val="2000928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srcRect t="1" r="69939" b="-82"/>
          <a:stretch/>
        </p:blipFill>
        <p:spPr>
          <a:xfrm>
            <a:off x="0" y="85019"/>
            <a:ext cx="1124930" cy="715285"/>
          </a:xfrm>
          <a:prstGeom prst="rect">
            <a:avLst/>
          </a:prstGeom>
        </p:spPr>
      </p:pic>
      <p:cxnSp>
        <p:nvCxnSpPr>
          <p:cNvPr id="32" name="直接连接符 31"/>
          <p:cNvCxnSpPr>
            <a:cxnSpLocks/>
          </p:cNvCxnSpPr>
          <p:nvPr/>
        </p:nvCxnSpPr>
        <p:spPr>
          <a:xfrm>
            <a:off x="1124929" y="708076"/>
            <a:ext cx="10770439" cy="0"/>
          </a:xfrm>
          <a:prstGeom prst="line">
            <a:avLst/>
          </a:prstGeom>
          <a:ln w="76200">
            <a:solidFill>
              <a:srgbClr val="00257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标题 1"/>
          <p:cNvSpPr txBox="1">
            <a:spLocks/>
          </p:cNvSpPr>
          <p:nvPr/>
        </p:nvSpPr>
        <p:spPr>
          <a:xfrm>
            <a:off x="3976435" y="165523"/>
            <a:ext cx="4239130" cy="4492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2800" b="1"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rPr>
              <a:t>Outline</a:t>
            </a:r>
            <a:endParaRPr kumimoji="0" lang="zh-CN" altLang="en-US" sz="2800" b="1" i="0" u="none" strike="noStrike" kern="120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5" name="矩形 4">
            <a:extLst>
              <a:ext uri="{FF2B5EF4-FFF2-40B4-BE49-F238E27FC236}">
                <a16:creationId xmlns:a16="http://schemas.microsoft.com/office/drawing/2014/main" id="{25CCD433-51F2-48CF-9BCB-6F1B2CAA31D8}"/>
              </a:ext>
            </a:extLst>
          </p:cNvPr>
          <p:cNvSpPr/>
          <p:nvPr/>
        </p:nvSpPr>
        <p:spPr>
          <a:xfrm>
            <a:off x="0" y="6699000"/>
            <a:ext cx="12192000" cy="158999"/>
          </a:xfrm>
          <a:prstGeom prst="rect">
            <a:avLst/>
          </a:prstGeom>
          <a:solidFill>
            <a:srgbClr val="174994"/>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p>
        </p:txBody>
      </p:sp>
      <p:sp>
        <p:nvSpPr>
          <p:cNvPr id="7" name="文本框 6">
            <a:extLst>
              <a:ext uri="{FF2B5EF4-FFF2-40B4-BE49-F238E27FC236}">
                <a16:creationId xmlns:a16="http://schemas.microsoft.com/office/drawing/2014/main" id="{0BF17AC2-0266-424D-8A7E-C5CF32A1AB36}"/>
              </a:ext>
            </a:extLst>
          </p:cNvPr>
          <p:cNvSpPr txBox="1"/>
          <p:nvPr/>
        </p:nvSpPr>
        <p:spPr>
          <a:xfrm>
            <a:off x="3480486" y="1905552"/>
            <a:ext cx="6453223" cy="3409459"/>
          </a:xfrm>
          <a:prstGeom prst="rect">
            <a:avLst/>
          </a:prstGeom>
          <a:noFill/>
        </p:spPr>
        <p:txBody>
          <a:bodyPr wrap="square" rtlCol="0">
            <a:spAutoFit/>
          </a:bodyPr>
          <a:lstStyle/>
          <a:p>
            <a:pPr marL="457200" indent="-457200">
              <a:lnSpc>
                <a:spcPct val="200000"/>
              </a:lnSpc>
              <a:buFont typeface="Wingdings" panose="05000000000000000000" pitchFamily="2" charset="2"/>
              <a:buChar char="n"/>
            </a:pPr>
            <a:r>
              <a:rPr lang="en-US" altLang="zh-CN" sz="2800" b="1" dirty="0">
                <a:latin typeface="微软雅黑" panose="020B0503020204020204" pitchFamily="34" charset="-122"/>
                <a:ea typeface="微软雅黑" panose="020B0503020204020204" pitchFamily="34" charset="-122"/>
              </a:rPr>
              <a:t>Introduction to CPRE	</a:t>
            </a:r>
          </a:p>
          <a:p>
            <a:pPr marL="457200" indent="-457200">
              <a:lnSpc>
                <a:spcPct val="200000"/>
              </a:lnSpc>
              <a:buFont typeface="Wingdings" panose="05000000000000000000" pitchFamily="2" charset="2"/>
              <a:buChar char="n"/>
            </a:pPr>
            <a:r>
              <a:rPr lang="en-US" altLang="zh-CN" sz="2800" b="1" dirty="0">
                <a:latin typeface="微软雅黑" panose="020B0503020204020204" pitchFamily="34" charset="-122"/>
                <a:ea typeface="微软雅黑" panose="020B0503020204020204" pitchFamily="34" charset="-122"/>
              </a:rPr>
              <a:t>CPRE-64 chip</a:t>
            </a:r>
          </a:p>
          <a:p>
            <a:pPr marL="457200" indent="-457200">
              <a:lnSpc>
                <a:spcPct val="200000"/>
              </a:lnSpc>
              <a:buFont typeface="Wingdings" panose="05000000000000000000" pitchFamily="2" charset="2"/>
              <a:buChar char="n"/>
            </a:pPr>
            <a:r>
              <a:rPr lang="en-US" altLang="zh-CN" sz="2800" b="1" dirty="0">
                <a:latin typeface="微软雅黑" panose="020B0503020204020204" pitchFamily="34" charset="-122"/>
                <a:ea typeface="微软雅黑" panose="020B0503020204020204" pitchFamily="34" charset="-122"/>
              </a:rPr>
              <a:t>Application of CPRE-32 chip</a:t>
            </a:r>
          </a:p>
          <a:p>
            <a:pPr marL="457200" indent="-457200">
              <a:lnSpc>
                <a:spcPct val="200000"/>
              </a:lnSpc>
              <a:buFont typeface="Wingdings" panose="05000000000000000000" pitchFamily="2" charset="2"/>
              <a:buChar char="n"/>
            </a:pPr>
            <a:r>
              <a:rPr lang="en-US" altLang="zh-CN" sz="2800" b="1" dirty="0">
                <a:latin typeface="微软雅黑" panose="020B0503020204020204" pitchFamily="34" charset="-122"/>
                <a:ea typeface="微软雅黑" panose="020B0503020204020204" pitchFamily="34" charset="-122"/>
              </a:rPr>
              <a:t>Summary and conclusions</a:t>
            </a:r>
          </a:p>
        </p:txBody>
      </p:sp>
      <p:sp>
        <p:nvSpPr>
          <p:cNvPr id="3" name="灯片编号占位符 2">
            <a:extLst>
              <a:ext uri="{FF2B5EF4-FFF2-40B4-BE49-F238E27FC236}">
                <a16:creationId xmlns:a16="http://schemas.microsoft.com/office/drawing/2014/main" id="{25C6AD80-C9BF-4076-A12B-00164CCFDE63}"/>
              </a:ext>
            </a:extLst>
          </p:cNvPr>
          <p:cNvSpPr>
            <a:spLocks noGrp="1"/>
          </p:cNvSpPr>
          <p:nvPr>
            <p:ph type="sldNum" sz="quarter" idx="12"/>
          </p:nvPr>
        </p:nvSpPr>
        <p:spPr/>
        <p:txBody>
          <a:bodyPr/>
          <a:lstStyle/>
          <a:p>
            <a:fld id="{80EB821D-32DF-42B6-8D01-2E119FEC2ED0}" type="slidenum">
              <a:rPr lang="zh-CN" altLang="en-US" smtClean="0"/>
              <a:t>2</a:t>
            </a:fld>
            <a:endParaRPr lang="zh-CN" altLang="en-US" dirty="0"/>
          </a:p>
        </p:txBody>
      </p:sp>
    </p:spTree>
    <p:extLst>
      <p:ext uri="{BB962C8B-B14F-4D97-AF65-F5344CB8AC3E}">
        <p14:creationId xmlns:p14="http://schemas.microsoft.com/office/powerpoint/2010/main" val="623999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25CCD433-51F2-48CF-9BCB-6F1B2CAA31D8}"/>
              </a:ext>
            </a:extLst>
          </p:cNvPr>
          <p:cNvSpPr/>
          <p:nvPr/>
        </p:nvSpPr>
        <p:spPr>
          <a:xfrm>
            <a:off x="0" y="6699000"/>
            <a:ext cx="12192000" cy="158999"/>
          </a:xfrm>
          <a:prstGeom prst="rect">
            <a:avLst/>
          </a:prstGeom>
          <a:solidFill>
            <a:srgbClr val="174994"/>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p>
        </p:txBody>
      </p:sp>
      <p:sp>
        <p:nvSpPr>
          <p:cNvPr id="3" name="灯片编号占位符 2">
            <a:extLst>
              <a:ext uri="{FF2B5EF4-FFF2-40B4-BE49-F238E27FC236}">
                <a16:creationId xmlns:a16="http://schemas.microsoft.com/office/drawing/2014/main" id="{4E30E527-74BD-4D23-99EE-9F4FF438529F}"/>
              </a:ext>
            </a:extLst>
          </p:cNvPr>
          <p:cNvSpPr>
            <a:spLocks noGrp="1"/>
          </p:cNvSpPr>
          <p:nvPr>
            <p:ph type="sldNum" sz="quarter" idx="12"/>
          </p:nvPr>
        </p:nvSpPr>
        <p:spPr/>
        <p:txBody>
          <a:bodyPr/>
          <a:lstStyle/>
          <a:p>
            <a:fld id="{80EB821D-32DF-42B6-8D01-2E119FEC2ED0}" type="slidenum">
              <a:rPr lang="zh-CN" altLang="en-US" smtClean="0"/>
              <a:t>3</a:t>
            </a:fld>
            <a:endParaRPr lang="zh-CN" altLang="en-US" dirty="0"/>
          </a:p>
        </p:txBody>
      </p:sp>
      <p:sp>
        <p:nvSpPr>
          <p:cNvPr id="13" name="矩形 12">
            <a:extLst>
              <a:ext uri="{FF2B5EF4-FFF2-40B4-BE49-F238E27FC236}">
                <a16:creationId xmlns:a16="http://schemas.microsoft.com/office/drawing/2014/main" id="{1D6490AB-26B6-4EE3-805C-79B3F4071416}"/>
              </a:ext>
            </a:extLst>
          </p:cNvPr>
          <p:cNvSpPr/>
          <p:nvPr/>
        </p:nvSpPr>
        <p:spPr>
          <a:xfrm>
            <a:off x="0" y="5212"/>
            <a:ext cx="12192000" cy="699638"/>
          </a:xfrm>
          <a:prstGeom prst="rect">
            <a:avLst/>
          </a:prstGeom>
          <a:solidFill>
            <a:srgbClr val="174994"/>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p>
        </p:txBody>
      </p:sp>
      <p:sp>
        <p:nvSpPr>
          <p:cNvPr id="6" name="标题 1"/>
          <p:cNvSpPr txBox="1">
            <a:spLocks/>
          </p:cNvSpPr>
          <p:nvPr/>
        </p:nvSpPr>
        <p:spPr>
          <a:xfrm>
            <a:off x="85485" y="130382"/>
            <a:ext cx="6954707" cy="4492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just">
              <a:defRPr/>
            </a:pPr>
            <a:r>
              <a:rPr lang="en-US" altLang="zh-CN" b="1" dirty="0">
                <a:solidFill>
                  <a:schemeClr val="bg1"/>
                </a:solidFill>
                <a:latin typeface="微软雅黑" panose="020B0503020204020204" pitchFamily="34" charset="-122"/>
                <a:ea typeface="微软雅黑" panose="020B0503020204020204" pitchFamily="34" charset="-122"/>
              </a:rPr>
              <a:t>1.1 Introduction</a:t>
            </a:r>
          </a:p>
        </p:txBody>
      </p:sp>
      <p:grpSp>
        <p:nvGrpSpPr>
          <p:cNvPr id="16" name="组合 15">
            <a:extLst>
              <a:ext uri="{FF2B5EF4-FFF2-40B4-BE49-F238E27FC236}">
                <a16:creationId xmlns:a16="http://schemas.microsoft.com/office/drawing/2014/main" id="{560D999C-BE13-4630-8C22-965F83AD647D}"/>
              </a:ext>
            </a:extLst>
          </p:cNvPr>
          <p:cNvGrpSpPr/>
          <p:nvPr/>
        </p:nvGrpSpPr>
        <p:grpSpPr>
          <a:xfrm>
            <a:off x="8057720" y="4258857"/>
            <a:ext cx="3564212" cy="1897993"/>
            <a:chOff x="7419681" y="3883218"/>
            <a:chExt cx="4387881" cy="2336608"/>
          </a:xfrm>
        </p:grpSpPr>
        <p:pic>
          <p:nvPicPr>
            <p:cNvPr id="2" name="图片 1">
              <a:extLst>
                <a:ext uri="{FF2B5EF4-FFF2-40B4-BE49-F238E27FC236}">
                  <a16:creationId xmlns:a16="http://schemas.microsoft.com/office/drawing/2014/main" id="{C57EC98C-C920-4F74-A0EA-A20860FE996C}"/>
                </a:ext>
              </a:extLst>
            </p:cNvPr>
            <p:cNvPicPr>
              <a:picLocks noChangeAspect="1"/>
            </p:cNvPicPr>
            <p:nvPr/>
          </p:nvPicPr>
          <p:blipFill>
            <a:blip r:embed="rId3"/>
            <a:stretch>
              <a:fillRect/>
            </a:stretch>
          </p:blipFill>
          <p:spPr>
            <a:xfrm>
              <a:off x="7419681" y="5083544"/>
              <a:ext cx="1136282" cy="1136282"/>
            </a:xfrm>
            <a:prstGeom prst="rect">
              <a:avLst/>
            </a:prstGeom>
          </p:spPr>
        </p:pic>
        <p:pic>
          <p:nvPicPr>
            <p:cNvPr id="8" name="图片 7">
              <a:extLst>
                <a:ext uri="{FF2B5EF4-FFF2-40B4-BE49-F238E27FC236}">
                  <a16:creationId xmlns:a16="http://schemas.microsoft.com/office/drawing/2014/main" id="{72A077E8-D188-4451-8297-49111DA25910}"/>
                </a:ext>
              </a:extLst>
            </p:cNvPr>
            <p:cNvPicPr>
              <a:picLocks noChangeAspect="1"/>
            </p:cNvPicPr>
            <p:nvPr/>
          </p:nvPicPr>
          <p:blipFill>
            <a:blip r:embed="rId4"/>
            <a:stretch>
              <a:fillRect/>
            </a:stretch>
          </p:blipFill>
          <p:spPr>
            <a:xfrm>
              <a:off x="9017726" y="4932088"/>
              <a:ext cx="1136282" cy="996576"/>
            </a:xfrm>
            <a:prstGeom prst="rect">
              <a:avLst/>
            </a:prstGeom>
          </p:spPr>
        </p:pic>
        <p:pic>
          <p:nvPicPr>
            <p:cNvPr id="9" name="图片 8">
              <a:extLst>
                <a:ext uri="{FF2B5EF4-FFF2-40B4-BE49-F238E27FC236}">
                  <a16:creationId xmlns:a16="http://schemas.microsoft.com/office/drawing/2014/main" id="{97B44376-D688-4C3D-A2FE-E925C672EFCC}"/>
                </a:ext>
              </a:extLst>
            </p:cNvPr>
            <p:cNvPicPr>
              <a:picLocks noChangeAspect="1"/>
            </p:cNvPicPr>
            <p:nvPr/>
          </p:nvPicPr>
          <p:blipFill>
            <a:blip r:embed="rId5"/>
            <a:stretch>
              <a:fillRect/>
            </a:stretch>
          </p:blipFill>
          <p:spPr>
            <a:xfrm>
              <a:off x="10615771" y="3883218"/>
              <a:ext cx="1191791" cy="2045446"/>
            </a:xfrm>
            <a:prstGeom prst="rect">
              <a:avLst/>
            </a:prstGeom>
          </p:spPr>
        </p:pic>
      </p:grpSp>
      <p:sp>
        <p:nvSpPr>
          <p:cNvPr id="14" name="文本框 13">
            <a:extLst>
              <a:ext uri="{FF2B5EF4-FFF2-40B4-BE49-F238E27FC236}">
                <a16:creationId xmlns:a16="http://schemas.microsoft.com/office/drawing/2014/main" id="{250958ED-9F93-41AE-8EF3-8EAE3E4CA504}"/>
              </a:ext>
            </a:extLst>
          </p:cNvPr>
          <p:cNvSpPr txBox="1"/>
          <p:nvPr/>
        </p:nvSpPr>
        <p:spPr>
          <a:xfrm>
            <a:off x="159761" y="818096"/>
            <a:ext cx="11324007" cy="5627181"/>
          </a:xfrm>
          <a:prstGeom prst="rect">
            <a:avLst/>
          </a:prstGeom>
          <a:noFill/>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B0F0"/>
                </a:solidFill>
                <a:effectLst/>
                <a:uLnTx/>
                <a:uFillTx/>
                <a:latin typeface="Arial Black" panose="020B0A04020102020204" pitchFamily="34" charset="0"/>
                <a:ea typeface="黑体" panose="02010609060101010101" pitchFamily="49" charset="-122"/>
                <a:cs typeface="+mn-cs"/>
              </a:rPr>
              <a:t>CPRE</a:t>
            </a:r>
            <a:r>
              <a:rPr kumimoji="0" lang="en-US" altLang="zh-CN" sz="2000" b="1" i="0" u="none" strike="noStrike" kern="1200" cap="none" spc="0" normalizeH="0" baseline="0" noProof="0" dirty="0">
                <a:ln>
                  <a:noFill/>
                </a:ln>
                <a:solidFill>
                  <a:srgbClr val="00B0F0"/>
                </a:solidFill>
                <a:effectLst/>
                <a:uLnTx/>
                <a:uFillTx/>
                <a:latin typeface="Arial Black" panose="020B0A04020102020204" pitchFamily="34" charset="0"/>
                <a:ea typeface="黑体" panose="02010609060101010101" pitchFamily="49" charset="-122"/>
                <a:cs typeface="+mn-cs"/>
              </a:rPr>
              <a:t> </a:t>
            </a:r>
            <a:r>
              <a:rPr kumimoji="0" lang="en-US" altLang="zh-CN" sz="1400" b="1" i="0" u="none" strike="noStrike" kern="1200" cap="none" spc="0" normalizeH="0" baseline="0" noProof="0" dirty="0">
                <a:ln>
                  <a:noFill/>
                </a:ln>
                <a:solidFill>
                  <a:prstClr val="black"/>
                </a:solidFill>
                <a:effectLst/>
                <a:uLnTx/>
                <a:uFillTx/>
                <a:latin typeface="Arial Black" panose="020B0A04020102020204" pitchFamily="34" charset="0"/>
                <a:ea typeface="黑体" panose="02010609060101010101" pitchFamily="49" charset="-122"/>
                <a:cs typeface="+mn-cs"/>
              </a:rPr>
              <a:t>(Charge Pulse Readout Electronics)</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Arial Black" panose="020B0A04020102020204" pitchFamily="34" charset="0"/>
                <a:ea typeface="黑体" panose="02010609060101010101" pitchFamily="49" charset="-122"/>
                <a:cs typeface="+mn-cs"/>
              </a:rPr>
              <a:t> </a:t>
            </a:r>
          </a:p>
          <a:p>
            <a:pPr marL="285750" indent="-285750">
              <a:lnSpc>
                <a:spcPct val="150000"/>
              </a:lnSpc>
              <a:buFont typeface="Wingdings" panose="05000000000000000000" pitchFamily="2" charset="2"/>
              <a:buChar char="p"/>
            </a:pPr>
            <a:r>
              <a:rPr lang="en-US" altLang="zh-CN" dirty="0">
                <a:latin typeface="Arial" panose="020B0604020202020204" pitchFamily="34" charset="0"/>
                <a:cs typeface="Arial" panose="020B0604020202020204" pitchFamily="34" charset="0"/>
              </a:rPr>
              <a:t>Readout chips designed for the </a:t>
            </a:r>
            <a:r>
              <a:rPr lang="en-US" altLang="zh-CN" b="1" dirty="0">
                <a:solidFill>
                  <a:srgbClr val="C00000"/>
                </a:solidFill>
                <a:latin typeface="Arial" panose="020B0604020202020204" pitchFamily="34" charset="0"/>
                <a:cs typeface="Arial" panose="020B0604020202020204" pitchFamily="34" charset="0"/>
              </a:rPr>
              <a:t>energy and time readout </a:t>
            </a:r>
            <a:r>
              <a:rPr lang="en-US" altLang="zh-CN" dirty="0">
                <a:latin typeface="Arial" panose="020B0604020202020204" pitchFamily="34" charset="0"/>
                <a:cs typeface="Arial" panose="020B0604020202020204" pitchFamily="34" charset="0"/>
              </a:rPr>
              <a:t>of semiconductor detectors, </a:t>
            </a:r>
          </a:p>
          <a:p>
            <a:pPr>
              <a:lnSpc>
                <a:spcPct val="150000"/>
              </a:lnSpc>
            </a:pPr>
            <a:r>
              <a:rPr lang="en-US" altLang="zh-CN" dirty="0">
                <a:latin typeface="Arial" panose="020B0604020202020204" pitchFamily="34" charset="0"/>
                <a:cs typeface="Arial" panose="020B0604020202020204" pitchFamily="34" charset="0"/>
              </a:rPr>
              <a:t>     such as </a:t>
            </a:r>
            <a:r>
              <a:rPr lang="en-US" altLang="zh-CN" b="1" dirty="0">
                <a:solidFill>
                  <a:srgbClr val="C00000"/>
                </a:solidFill>
                <a:latin typeface="Arial" panose="020B0604020202020204" pitchFamily="34" charset="0"/>
                <a:cs typeface="Arial" panose="020B0604020202020204" pitchFamily="34" charset="0"/>
              </a:rPr>
              <a:t>CZT and Si</a:t>
            </a:r>
          </a:p>
          <a:p>
            <a:pPr marL="285750" indent="-285750">
              <a:lnSpc>
                <a:spcPct val="150000"/>
              </a:lnSpc>
              <a:buFont typeface="Wingdings" panose="05000000000000000000" pitchFamily="2" charset="2"/>
              <a:buChar char="p"/>
            </a:pPr>
            <a:endParaRPr lang="en-US" altLang="zh-CN" dirty="0">
              <a:latin typeface="Arial" panose="020B0604020202020204" pitchFamily="34" charset="0"/>
              <a:cs typeface="Arial" panose="020B0604020202020204" pitchFamily="34" charset="0"/>
            </a:endParaRPr>
          </a:p>
          <a:p>
            <a:pPr>
              <a:lnSpc>
                <a:spcPct val="150000"/>
              </a:lnSpc>
            </a:pPr>
            <a:r>
              <a:rPr lang="en-US" altLang="zh-CN" b="1" dirty="0">
                <a:solidFill>
                  <a:srgbClr val="C00000"/>
                </a:solidFill>
                <a:latin typeface="Arial" panose="020B0604020202020204" pitchFamily="34" charset="0"/>
                <a:cs typeface="Arial" panose="020B0604020202020204" pitchFamily="34" charset="0"/>
              </a:rPr>
              <a:t>Key Features:</a:t>
            </a:r>
          </a:p>
          <a:p>
            <a:pPr marL="285750" indent="-285750">
              <a:lnSpc>
                <a:spcPct val="150000"/>
              </a:lnSpc>
              <a:buFont typeface="Arial" panose="020B0604020202020204" pitchFamily="34" charset="0"/>
              <a:buChar char="•"/>
            </a:pPr>
            <a:r>
              <a:rPr lang="en-US" altLang="zh-CN" b="1" dirty="0">
                <a:latin typeface="Arial" panose="020B0604020202020204" pitchFamily="34" charset="0"/>
                <a:cs typeface="Arial" panose="020B0604020202020204" pitchFamily="34" charset="0"/>
              </a:rPr>
              <a:t>Selectable signal polarity </a:t>
            </a:r>
            <a:r>
              <a:rPr lang="en-US" altLang="zh-CN" dirty="0">
                <a:latin typeface="Arial" panose="020B0604020202020204" pitchFamily="34" charset="0"/>
                <a:cs typeface="Arial" panose="020B0604020202020204" pitchFamily="34" charset="0"/>
              </a:rPr>
              <a:t>on a channel-by-channel basis</a:t>
            </a:r>
          </a:p>
          <a:p>
            <a:pPr marL="285750" indent="-285750">
              <a:lnSpc>
                <a:spcPct val="150000"/>
              </a:lnSpc>
              <a:buFont typeface="Arial" panose="020B0604020202020204" pitchFamily="34" charset="0"/>
              <a:buChar char="•"/>
            </a:pPr>
            <a:r>
              <a:rPr lang="en-US" altLang="zh-CN" b="1" dirty="0">
                <a:latin typeface="Arial" panose="020B0604020202020204" pitchFamily="34" charset="0"/>
                <a:cs typeface="Arial" panose="020B0604020202020204" pitchFamily="34" charset="0"/>
              </a:rPr>
              <a:t>Independently selectable </a:t>
            </a:r>
            <a:r>
              <a:rPr lang="en-US" altLang="zh-CN" dirty="0">
                <a:latin typeface="Arial" panose="020B0604020202020204" pitchFamily="34" charset="0"/>
                <a:cs typeface="Arial" panose="020B0604020202020204" pitchFamily="34" charset="0"/>
              </a:rPr>
              <a:t>gain, peaking time, threshold</a:t>
            </a:r>
          </a:p>
          <a:p>
            <a:pPr marL="285750" indent="-285750">
              <a:lnSpc>
                <a:spcPct val="150000"/>
              </a:lnSpc>
              <a:buFont typeface="Arial" panose="020B0604020202020204" pitchFamily="34" charset="0"/>
              <a:buChar char="•"/>
            </a:pPr>
            <a:r>
              <a:rPr lang="en-US" altLang="zh-CN" b="1" dirty="0">
                <a:latin typeface="Arial" panose="020B0604020202020204" pitchFamily="34" charset="0"/>
                <a:cs typeface="Arial" panose="020B0604020202020204" pitchFamily="34" charset="0"/>
              </a:rPr>
              <a:t>Two signal paths</a:t>
            </a:r>
          </a:p>
          <a:p>
            <a:pPr>
              <a:lnSpc>
                <a:spcPct val="150000"/>
              </a:lnSpc>
            </a:pPr>
            <a:r>
              <a:rPr lang="en-US" altLang="zh-CN" dirty="0">
                <a:latin typeface="Arial" panose="020B0604020202020204" pitchFamily="34" charset="0"/>
                <a:cs typeface="Arial" panose="020B0604020202020204" pitchFamily="34" charset="0"/>
              </a:rPr>
              <a:t>     —peak detector and hold for slow path, sample and hold for fast path</a:t>
            </a:r>
          </a:p>
          <a:p>
            <a:pPr marL="285750" indent="-285750">
              <a:lnSpc>
                <a:spcPct val="150000"/>
              </a:lnSpc>
              <a:buFont typeface="Arial" panose="020B0604020202020204" pitchFamily="34" charset="0"/>
              <a:buChar char="•"/>
            </a:pPr>
            <a:r>
              <a:rPr lang="en-US" altLang="zh-CN" b="1" dirty="0">
                <a:latin typeface="Arial" panose="020B0604020202020204" pitchFamily="34" charset="0"/>
                <a:cs typeface="Arial" panose="020B0604020202020204" pitchFamily="34" charset="0"/>
              </a:rPr>
              <a:t>Programable readout selection </a:t>
            </a:r>
          </a:p>
          <a:p>
            <a:pPr marL="285750" indent="-285750">
              <a:lnSpc>
                <a:spcPct val="150000"/>
              </a:lnSpc>
              <a:buFont typeface="Arial" panose="020B0604020202020204" pitchFamily="34" charset="0"/>
              <a:buChar char="•"/>
            </a:pPr>
            <a:r>
              <a:rPr lang="en-US" altLang="zh-CN" b="1" dirty="0">
                <a:latin typeface="Arial" panose="020B0604020202020204" pitchFamily="34" charset="0"/>
                <a:cs typeface="Arial" panose="020B0604020202020204" pitchFamily="34" charset="0"/>
              </a:rPr>
              <a:t>Differential analog output </a:t>
            </a:r>
          </a:p>
          <a:p>
            <a:pPr marL="285750" indent="-285750">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Wire chips as </a:t>
            </a:r>
            <a:r>
              <a:rPr lang="en-US" altLang="zh-CN" b="1" dirty="0">
                <a:latin typeface="Arial" panose="020B0604020202020204" pitchFamily="34" charset="0"/>
                <a:cs typeface="Arial" panose="020B0604020202020204" pitchFamily="34" charset="0"/>
              </a:rPr>
              <a:t>daisy chain</a:t>
            </a:r>
          </a:p>
        </p:txBody>
      </p:sp>
      <p:sp>
        <p:nvSpPr>
          <p:cNvPr id="15" name="箭头: 右 14">
            <a:extLst>
              <a:ext uri="{FF2B5EF4-FFF2-40B4-BE49-F238E27FC236}">
                <a16:creationId xmlns:a16="http://schemas.microsoft.com/office/drawing/2014/main" id="{35E4EC25-1473-4790-A403-92BFA1571B5C}"/>
              </a:ext>
            </a:extLst>
          </p:cNvPr>
          <p:cNvSpPr/>
          <p:nvPr/>
        </p:nvSpPr>
        <p:spPr>
          <a:xfrm>
            <a:off x="7737490" y="6177442"/>
            <a:ext cx="4159582" cy="230198"/>
          </a:xfrm>
          <a:prstGeom prst="rightArrow">
            <a:avLst>
              <a:gd name="adj1" fmla="val 50000"/>
              <a:gd name="adj2" fmla="val 127571"/>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19125F13-0A54-4177-A1ED-64C11CA1DF32}"/>
              </a:ext>
            </a:extLst>
          </p:cNvPr>
          <p:cNvSpPr txBox="1"/>
          <p:nvPr/>
        </p:nvSpPr>
        <p:spPr>
          <a:xfrm>
            <a:off x="7917205" y="4942505"/>
            <a:ext cx="1204014" cy="307777"/>
          </a:xfrm>
          <a:prstGeom prst="rect">
            <a:avLst/>
          </a:prstGeom>
          <a:noFill/>
        </p:spPr>
        <p:txBody>
          <a:bodyPr wrap="square" rtlCol="0">
            <a:spAutoFit/>
          </a:bodyPr>
          <a:lstStyle/>
          <a:p>
            <a:r>
              <a:rPr lang="en-US" altLang="zh-CN" sz="1400" b="1" dirty="0">
                <a:solidFill>
                  <a:srgbClr val="00B0F0"/>
                </a:solidFill>
                <a:latin typeface="微软雅黑" panose="020B0503020204020204" pitchFamily="34" charset="-122"/>
                <a:ea typeface="微软雅黑" panose="020B0503020204020204" pitchFamily="34" charset="-122"/>
              </a:rPr>
              <a:t>CPRE-1CH</a:t>
            </a:r>
          </a:p>
        </p:txBody>
      </p:sp>
      <p:sp>
        <p:nvSpPr>
          <p:cNvPr id="19" name="文本框 18">
            <a:extLst>
              <a:ext uri="{FF2B5EF4-FFF2-40B4-BE49-F238E27FC236}">
                <a16:creationId xmlns:a16="http://schemas.microsoft.com/office/drawing/2014/main" id="{CB88A58D-D2A5-4292-8843-41E8F307A998}"/>
              </a:ext>
            </a:extLst>
          </p:cNvPr>
          <p:cNvSpPr txBox="1"/>
          <p:nvPr/>
        </p:nvSpPr>
        <p:spPr>
          <a:xfrm>
            <a:off x="9290658" y="4567622"/>
            <a:ext cx="1053246" cy="307777"/>
          </a:xfrm>
          <a:prstGeom prst="rect">
            <a:avLst/>
          </a:prstGeom>
          <a:noFill/>
        </p:spPr>
        <p:txBody>
          <a:bodyPr wrap="square" rtlCol="0">
            <a:spAutoFit/>
          </a:bodyPr>
          <a:lstStyle/>
          <a:p>
            <a:r>
              <a:rPr lang="en-US" altLang="zh-CN" sz="1400" b="1" dirty="0">
                <a:solidFill>
                  <a:srgbClr val="00B0F0"/>
                </a:solidFill>
                <a:latin typeface="微软雅黑" panose="020B0503020204020204" pitchFamily="34" charset="-122"/>
                <a:ea typeface="微软雅黑" panose="020B0503020204020204" pitchFamily="34" charset="-122"/>
              </a:rPr>
              <a:t>CPRE-32</a:t>
            </a:r>
          </a:p>
        </p:txBody>
      </p:sp>
      <p:sp>
        <p:nvSpPr>
          <p:cNvPr id="20" name="文本框 19">
            <a:extLst>
              <a:ext uri="{FF2B5EF4-FFF2-40B4-BE49-F238E27FC236}">
                <a16:creationId xmlns:a16="http://schemas.microsoft.com/office/drawing/2014/main" id="{9C872433-AABF-4CB3-B916-3781D85B7233}"/>
              </a:ext>
            </a:extLst>
          </p:cNvPr>
          <p:cNvSpPr txBox="1"/>
          <p:nvPr/>
        </p:nvSpPr>
        <p:spPr>
          <a:xfrm>
            <a:off x="10653857" y="3813608"/>
            <a:ext cx="1053246" cy="307777"/>
          </a:xfrm>
          <a:prstGeom prst="rect">
            <a:avLst/>
          </a:prstGeom>
          <a:noFill/>
        </p:spPr>
        <p:txBody>
          <a:bodyPr wrap="square" rtlCol="0">
            <a:spAutoFit/>
          </a:bodyPr>
          <a:lstStyle/>
          <a:p>
            <a:r>
              <a:rPr lang="en-US" altLang="zh-CN" sz="1400" b="1" dirty="0">
                <a:solidFill>
                  <a:srgbClr val="00B0F0"/>
                </a:solidFill>
                <a:latin typeface="微软雅黑" panose="020B0503020204020204" pitchFamily="34" charset="-122"/>
                <a:ea typeface="微软雅黑" panose="020B0503020204020204" pitchFamily="34" charset="-122"/>
              </a:rPr>
              <a:t>CPRE-64</a:t>
            </a:r>
          </a:p>
        </p:txBody>
      </p:sp>
    </p:spTree>
    <p:extLst>
      <p:ext uri="{BB962C8B-B14F-4D97-AF65-F5344CB8AC3E}">
        <p14:creationId xmlns:p14="http://schemas.microsoft.com/office/powerpoint/2010/main" val="2385804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25CCD433-51F2-48CF-9BCB-6F1B2CAA31D8}"/>
              </a:ext>
            </a:extLst>
          </p:cNvPr>
          <p:cNvSpPr/>
          <p:nvPr/>
        </p:nvSpPr>
        <p:spPr>
          <a:xfrm>
            <a:off x="0" y="6699000"/>
            <a:ext cx="12192000" cy="158999"/>
          </a:xfrm>
          <a:prstGeom prst="rect">
            <a:avLst/>
          </a:prstGeom>
          <a:solidFill>
            <a:srgbClr val="174994"/>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p>
        </p:txBody>
      </p:sp>
      <p:sp>
        <p:nvSpPr>
          <p:cNvPr id="3" name="灯片编号占位符 2">
            <a:extLst>
              <a:ext uri="{FF2B5EF4-FFF2-40B4-BE49-F238E27FC236}">
                <a16:creationId xmlns:a16="http://schemas.microsoft.com/office/drawing/2014/main" id="{4E30E527-74BD-4D23-99EE-9F4FF438529F}"/>
              </a:ext>
            </a:extLst>
          </p:cNvPr>
          <p:cNvSpPr>
            <a:spLocks noGrp="1"/>
          </p:cNvSpPr>
          <p:nvPr>
            <p:ph type="sldNum" sz="quarter" idx="12"/>
          </p:nvPr>
        </p:nvSpPr>
        <p:spPr/>
        <p:txBody>
          <a:bodyPr/>
          <a:lstStyle/>
          <a:p>
            <a:fld id="{80EB821D-32DF-42B6-8D01-2E119FEC2ED0}" type="slidenum">
              <a:rPr lang="zh-CN" altLang="en-US" smtClean="0"/>
              <a:t>4</a:t>
            </a:fld>
            <a:endParaRPr lang="zh-CN" altLang="en-US" dirty="0"/>
          </a:p>
        </p:txBody>
      </p:sp>
      <p:sp>
        <p:nvSpPr>
          <p:cNvPr id="13" name="矩形 12">
            <a:extLst>
              <a:ext uri="{FF2B5EF4-FFF2-40B4-BE49-F238E27FC236}">
                <a16:creationId xmlns:a16="http://schemas.microsoft.com/office/drawing/2014/main" id="{1D6490AB-26B6-4EE3-805C-79B3F4071416}"/>
              </a:ext>
            </a:extLst>
          </p:cNvPr>
          <p:cNvSpPr/>
          <p:nvPr/>
        </p:nvSpPr>
        <p:spPr>
          <a:xfrm>
            <a:off x="0" y="5212"/>
            <a:ext cx="12192000" cy="699638"/>
          </a:xfrm>
          <a:prstGeom prst="rect">
            <a:avLst/>
          </a:prstGeom>
          <a:solidFill>
            <a:srgbClr val="174994"/>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p>
        </p:txBody>
      </p:sp>
      <p:sp>
        <p:nvSpPr>
          <p:cNvPr id="6" name="标题 1"/>
          <p:cNvSpPr txBox="1">
            <a:spLocks/>
          </p:cNvSpPr>
          <p:nvPr/>
        </p:nvSpPr>
        <p:spPr>
          <a:xfrm>
            <a:off x="85485" y="130382"/>
            <a:ext cx="6954707" cy="4492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just">
              <a:defRPr/>
            </a:pPr>
            <a:r>
              <a:rPr lang="en-US" altLang="zh-CN" b="1" dirty="0">
                <a:solidFill>
                  <a:schemeClr val="bg1"/>
                </a:solidFill>
                <a:latin typeface="微软雅黑" panose="020B0503020204020204" pitchFamily="34" charset="-122"/>
                <a:ea typeface="微软雅黑" panose="020B0503020204020204" pitchFamily="34" charset="-122"/>
              </a:rPr>
              <a:t>1.2 Introduction</a:t>
            </a:r>
          </a:p>
        </p:txBody>
      </p:sp>
      <p:pic>
        <p:nvPicPr>
          <p:cNvPr id="23" name="图片 22">
            <a:extLst>
              <a:ext uri="{FF2B5EF4-FFF2-40B4-BE49-F238E27FC236}">
                <a16:creationId xmlns:a16="http://schemas.microsoft.com/office/drawing/2014/main" id="{84160552-49BD-467A-8ED6-C4B17F0C5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6049" y="1665077"/>
            <a:ext cx="9852660" cy="4073696"/>
          </a:xfrm>
          <a:prstGeom prst="rect">
            <a:avLst/>
          </a:prstGeom>
        </p:spPr>
      </p:pic>
      <p:sp>
        <p:nvSpPr>
          <p:cNvPr id="24" name="矩形 23">
            <a:extLst>
              <a:ext uri="{FF2B5EF4-FFF2-40B4-BE49-F238E27FC236}">
                <a16:creationId xmlns:a16="http://schemas.microsoft.com/office/drawing/2014/main" id="{5B3C0ED3-A3F3-45B5-9CC6-B17563BFD4E8}"/>
              </a:ext>
            </a:extLst>
          </p:cNvPr>
          <p:cNvSpPr/>
          <p:nvPr/>
        </p:nvSpPr>
        <p:spPr>
          <a:xfrm>
            <a:off x="637309" y="1454713"/>
            <a:ext cx="4315692" cy="3491937"/>
          </a:xfrm>
          <a:prstGeom prst="rect">
            <a:avLst/>
          </a:prstGeom>
          <a:noFill/>
          <a:ln w="38100" cap="flat" cmpd="sng" algn="ctr">
            <a:solidFill>
              <a:srgbClr val="4A71A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D40BA324-3544-4D3E-AF55-A5D0E1083118}"/>
              </a:ext>
            </a:extLst>
          </p:cNvPr>
          <p:cNvSpPr/>
          <p:nvPr/>
        </p:nvSpPr>
        <p:spPr>
          <a:xfrm>
            <a:off x="637309" y="4946650"/>
            <a:ext cx="4315692" cy="1212850"/>
          </a:xfrm>
          <a:prstGeom prst="rect">
            <a:avLst/>
          </a:prstGeom>
          <a:noFill/>
          <a:ln w="38100" cap="flat" cmpd="sng" algn="ctr">
            <a:solidFill>
              <a:srgbClr val="4A71AB"/>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zh-CN" altLang="en-US"/>
          </a:p>
        </p:txBody>
      </p:sp>
      <p:sp>
        <p:nvSpPr>
          <p:cNvPr id="26" name="矩形: 剪去对角 25">
            <a:extLst>
              <a:ext uri="{FF2B5EF4-FFF2-40B4-BE49-F238E27FC236}">
                <a16:creationId xmlns:a16="http://schemas.microsoft.com/office/drawing/2014/main" id="{95B35457-E62D-4900-ABFE-004A3261436D}"/>
              </a:ext>
            </a:extLst>
          </p:cNvPr>
          <p:cNvSpPr/>
          <p:nvPr/>
        </p:nvSpPr>
        <p:spPr>
          <a:xfrm>
            <a:off x="2104794" y="985666"/>
            <a:ext cx="1458044" cy="398595"/>
          </a:xfrm>
          <a:prstGeom prst="snip2Diag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For </a:t>
            </a:r>
            <a:r>
              <a:rPr lang="en-US" altLang="zh-CN" b="1" dirty="0" err="1">
                <a:latin typeface="微软雅黑" panose="020B0503020204020204" pitchFamily="34" charset="-122"/>
                <a:ea typeface="微软雅黑" panose="020B0503020204020204" pitchFamily="34" charset="-122"/>
              </a:rPr>
              <a:t>SiPM</a:t>
            </a:r>
            <a:endParaRPr lang="zh-CN" altLang="en-US" b="1" dirty="0">
              <a:latin typeface="微软雅黑" panose="020B0503020204020204" pitchFamily="34" charset="-122"/>
              <a:ea typeface="微软雅黑" panose="020B0503020204020204" pitchFamily="34" charset="-122"/>
            </a:endParaRPr>
          </a:p>
        </p:txBody>
      </p:sp>
      <p:sp>
        <p:nvSpPr>
          <p:cNvPr id="27" name="矩形: 剪去对角 26">
            <a:extLst>
              <a:ext uri="{FF2B5EF4-FFF2-40B4-BE49-F238E27FC236}">
                <a16:creationId xmlns:a16="http://schemas.microsoft.com/office/drawing/2014/main" id="{7D6C87A1-F4A1-4813-86BD-A7204779A9E9}"/>
              </a:ext>
            </a:extLst>
          </p:cNvPr>
          <p:cNvSpPr/>
          <p:nvPr/>
        </p:nvSpPr>
        <p:spPr>
          <a:xfrm>
            <a:off x="1609835" y="6229952"/>
            <a:ext cx="2370639" cy="398595"/>
          </a:xfrm>
          <a:prstGeom prst="snip2Diag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For CZT or Si</a:t>
            </a:r>
            <a:endParaRPr lang="zh-CN" altLang="en-US"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19123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25CCD433-51F2-48CF-9BCB-6F1B2CAA31D8}"/>
              </a:ext>
            </a:extLst>
          </p:cNvPr>
          <p:cNvSpPr/>
          <p:nvPr/>
        </p:nvSpPr>
        <p:spPr>
          <a:xfrm>
            <a:off x="0" y="6699000"/>
            <a:ext cx="12192000" cy="158999"/>
          </a:xfrm>
          <a:prstGeom prst="rect">
            <a:avLst/>
          </a:prstGeom>
          <a:solidFill>
            <a:srgbClr val="174994"/>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p>
        </p:txBody>
      </p:sp>
      <p:sp>
        <p:nvSpPr>
          <p:cNvPr id="3" name="灯片编号占位符 2">
            <a:extLst>
              <a:ext uri="{FF2B5EF4-FFF2-40B4-BE49-F238E27FC236}">
                <a16:creationId xmlns:a16="http://schemas.microsoft.com/office/drawing/2014/main" id="{4E30E527-74BD-4D23-99EE-9F4FF438529F}"/>
              </a:ext>
            </a:extLst>
          </p:cNvPr>
          <p:cNvSpPr>
            <a:spLocks noGrp="1"/>
          </p:cNvSpPr>
          <p:nvPr>
            <p:ph type="sldNum" sz="quarter" idx="12"/>
          </p:nvPr>
        </p:nvSpPr>
        <p:spPr/>
        <p:txBody>
          <a:bodyPr/>
          <a:lstStyle/>
          <a:p>
            <a:fld id="{80EB821D-32DF-42B6-8D01-2E119FEC2ED0}" type="slidenum">
              <a:rPr lang="zh-CN" altLang="en-US" smtClean="0"/>
              <a:t>5</a:t>
            </a:fld>
            <a:endParaRPr lang="zh-CN" altLang="en-US" dirty="0"/>
          </a:p>
        </p:txBody>
      </p:sp>
      <p:sp>
        <p:nvSpPr>
          <p:cNvPr id="13" name="矩形 12">
            <a:extLst>
              <a:ext uri="{FF2B5EF4-FFF2-40B4-BE49-F238E27FC236}">
                <a16:creationId xmlns:a16="http://schemas.microsoft.com/office/drawing/2014/main" id="{1D6490AB-26B6-4EE3-805C-79B3F4071416}"/>
              </a:ext>
            </a:extLst>
          </p:cNvPr>
          <p:cNvSpPr/>
          <p:nvPr/>
        </p:nvSpPr>
        <p:spPr>
          <a:xfrm>
            <a:off x="0" y="5212"/>
            <a:ext cx="12192000" cy="699638"/>
          </a:xfrm>
          <a:prstGeom prst="rect">
            <a:avLst/>
          </a:prstGeom>
          <a:solidFill>
            <a:srgbClr val="174994"/>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p>
        </p:txBody>
      </p:sp>
      <p:sp>
        <p:nvSpPr>
          <p:cNvPr id="6" name="标题 1"/>
          <p:cNvSpPr txBox="1">
            <a:spLocks/>
          </p:cNvSpPr>
          <p:nvPr/>
        </p:nvSpPr>
        <p:spPr>
          <a:xfrm>
            <a:off x="85485" y="130382"/>
            <a:ext cx="9257895" cy="4492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just">
              <a:defRPr/>
            </a:pPr>
            <a:r>
              <a:rPr lang="en-US" altLang="zh-CN" b="1" dirty="0">
                <a:solidFill>
                  <a:schemeClr val="bg1"/>
                </a:solidFill>
                <a:latin typeface="微软雅黑" panose="020B0503020204020204" pitchFamily="34" charset="-122"/>
                <a:ea typeface="微软雅黑" panose="020B0503020204020204" pitchFamily="34" charset="-122"/>
              </a:rPr>
              <a:t>1.3 Architecture of the Analog Channel</a:t>
            </a:r>
          </a:p>
        </p:txBody>
      </p:sp>
      <p:pic>
        <p:nvPicPr>
          <p:cNvPr id="4" name="图片 3">
            <a:extLst>
              <a:ext uri="{FF2B5EF4-FFF2-40B4-BE49-F238E27FC236}">
                <a16:creationId xmlns:a16="http://schemas.microsoft.com/office/drawing/2014/main" id="{B969585F-6CC7-4884-9F43-4FD2678F217E}"/>
              </a:ext>
            </a:extLst>
          </p:cNvPr>
          <p:cNvPicPr>
            <a:picLocks noChangeAspect="1"/>
          </p:cNvPicPr>
          <p:nvPr/>
        </p:nvPicPr>
        <p:blipFill>
          <a:blip r:embed="rId3"/>
          <a:stretch>
            <a:fillRect/>
          </a:stretch>
        </p:blipFill>
        <p:spPr>
          <a:xfrm>
            <a:off x="1474204" y="1665031"/>
            <a:ext cx="9700792" cy="4073788"/>
          </a:xfrm>
          <a:prstGeom prst="rect">
            <a:avLst/>
          </a:prstGeom>
        </p:spPr>
      </p:pic>
      <p:cxnSp>
        <p:nvCxnSpPr>
          <p:cNvPr id="9" name="直接箭头连接符 8">
            <a:extLst>
              <a:ext uri="{FF2B5EF4-FFF2-40B4-BE49-F238E27FC236}">
                <a16:creationId xmlns:a16="http://schemas.microsoft.com/office/drawing/2014/main" id="{E9AB6EEA-E382-4611-9E07-E77CF910EDFE}"/>
              </a:ext>
            </a:extLst>
          </p:cNvPr>
          <p:cNvCxnSpPr>
            <a:cxnSpLocks/>
          </p:cNvCxnSpPr>
          <p:nvPr/>
        </p:nvCxnSpPr>
        <p:spPr>
          <a:xfrm>
            <a:off x="1760220" y="4427220"/>
            <a:ext cx="121158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E5C6BDB3-B3C3-4941-A440-F94438ABB345}"/>
              </a:ext>
            </a:extLst>
          </p:cNvPr>
          <p:cNvSpPr txBox="1"/>
          <p:nvPr/>
        </p:nvSpPr>
        <p:spPr>
          <a:xfrm>
            <a:off x="883945" y="4273331"/>
            <a:ext cx="876275" cy="307777"/>
          </a:xfrm>
          <a:prstGeom prst="rect">
            <a:avLst/>
          </a:prstGeom>
          <a:noFill/>
        </p:spPr>
        <p:txBody>
          <a:bodyPr wrap="square" rtlCol="0">
            <a:spAutoFit/>
          </a:bodyPr>
          <a:lstStyle/>
          <a:p>
            <a:r>
              <a:rPr lang="en-US" altLang="zh-CN" sz="1400" b="1" i="1" dirty="0">
                <a:solidFill>
                  <a:srgbClr val="0070C0"/>
                </a:solidFill>
                <a:latin typeface="Arial" panose="020B0604020202020204" pitchFamily="34" charset="0"/>
                <a:ea typeface="微软雅黑" panose="020B0503020204020204" pitchFamily="34" charset="-122"/>
                <a:cs typeface="Arial" panose="020B0604020202020204" pitchFamily="34" charset="0"/>
              </a:rPr>
              <a:t>On/Off</a:t>
            </a:r>
          </a:p>
        </p:txBody>
      </p:sp>
      <p:cxnSp>
        <p:nvCxnSpPr>
          <p:cNvPr id="14" name="直接箭头连接符 13">
            <a:extLst>
              <a:ext uri="{FF2B5EF4-FFF2-40B4-BE49-F238E27FC236}">
                <a16:creationId xmlns:a16="http://schemas.microsoft.com/office/drawing/2014/main" id="{D4A089B1-E62D-4DC1-8071-98C82697EC51}"/>
              </a:ext>
            </a:extLst>
          </p:cNvPr>
          <p:cNvCxnSpPr>
            <a:cxnSpLocks/>
          </p:cNvCxnSpPr>
          <p:nvPr/>
        </p:nvCxnSpPr>
        <p:spPr>
          <a:xfrm>
            <a:off x="1760220" y="3291779"/>
            <a:ext cx="147828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5A11A798-D242-4EAE-BCCE-013ADF30EA09}"/>
              </a:ext>
            </a:extLst>
          </p:cNvPr>
          <p:cNvCxnSpPr>
            <a:cxnSpLocks/>
          </p:cNvCxnSpPr>
          <p:nvPr/>
        </p:nvCxnSpPr>
        <p:spPr>
          <a:xfrm>
            <a:off x="1760220" y="2877948"/>
            <a:ext cx="1478280" cy="7861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82F63944-E2A2-44E9-89B0-C813D8CF881D}"/>
              </a:ext>
            </a:extLst>
          </p:cNvPr>
          <p:cNvCxnSpPr>
            <a:cxnSpLocks/>
          </p:cNvCxnSpPr>
          <p:nvPr/>
        </p:nvCxnSpPr>
        <p:spPr>
          <a:xfrm flipH="1">
            <a:off x="3828759" y="2019035"/>
            <a:ext cx="221005" cy="173000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13977EF7-0B51-41BF-BFF4-F79DD41B766A}"/>
              </a:ext>
            </a:extLst>
          </p:cNvPr>
          <p:cNvSpPr txBox="1"/>
          <p:nvPr/>
        </p:nvSpPr>
        <p:spPr>
          <a:xfrm>
            <a:off x="3710965" y="1464335"/>
            <a:ext cx="1264895" cy="523220"/>
          </a:xfrm>
          <a:prstGeom prst="rect">
            <a:avLst/>
          </a:prstGeom>
          <a:noFill/>
        </p:spPr>
        <p:txBody>
          <a:bodyPr wrap="square" rtlCol="0">
            <a:spAutoFit/>
          </a:bodyPr>
          <a:lstStyle/>
          <a:p>
            <a:r>
              <a:rPr lang="en-US" altLang="zh-CN" sz="1400" b="1" i="1" dirty="0">
                <a:solidFill>
                  <a:srgbClr val="0070C0"/>
                </a:solidFill>
                <a:latin typeface="Arial" panose="020B0604020202020204" pitchFamily="34" charset="0"/>
                <a:ea typeface="微软雅黑" panose="020B0503020204020204" pitchFamily="34" charset="-122"/>
                <a:cs typeface="Arial" panose="020B0604020202020204" pitchFamily="34" charset="0"/>
              </a:rPr>
              <a:t>Baseline Selectable</a:t>
            </a:r>
          </a:p>
        </p:txBody>
      </p:sp>
      <p:cxnSp>
        <p:nvCxnSpPr>
          <p:cNvPr id="24" name="直接箭头连接符 23">
            <a:extLst>
              <a:ext uri="{FF2B5EF4-FFF2-40B4-BE49-F238E27FC236}">
                <a16:creationId xmlns:a16="http://schemas.microsoft.com/office/drawing/2014/main" id="{4207686B-CFF5-47C7-8067-1E2869C312C0}"/>
              </a:ext>
            </a:extLst>
          </p:cNvPr>
          <p:cNvCxnSpPr>
            <a:cxnSpLocks/>
          </p:cNvCxnSpPr>
          <p:nvPr/>
        </p:nvCxnSpPr>
        <p:spPr>
          <a:xfrm flipH="1">
            <a:off x="5411972" y="2018287"/>
            <a:ext cx="1" cy="127349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E3BD08E8-095D-4C51-A927-55C0548C3AF8}"/>
              </a:ext>
            </a:extLst>
          </p:cNvPr>
          <p:cNvSpPr txBox="1"/>
          <p:nvPr/>
        </p:nvSpPr>
        <p:spPr>
          <a:xfrm>
            <a:off x="5073172" y="1463587"/>
            <a:ext cx="1807688" cy="523220"/>
          </a:xfrm>
          <a:prstGeom prst="rect">
            <a:avLst/>
          </a:prstGeom>
          <a:noFill/>
        </p:spPr>
        <p:txBody>
          <a:bodyPr wrap="square" rtlCol="0">
            <a:spAutoFit/>
          </a:bodyPr>
          <a:lstStyle/>
          <a:p>
            <a:r>
              <a:rPr lang="en-US" altLang="zh-CN" sz="1400" b="1" i="1" dirty="0">
                <a:solidFill>
                  <a:srgbClr val="0070C0"/>
                </a:solidFill>
                <a:latin typeface="Arial" panose="020B0604020202020204" pitchFamily="34" charset="0"/>
                <a:ea typeface="微软雅黑" panose="020B0503020204020204" pitchFamily="34" charset="-122"/>
                <a:cs typeface="Arial" panose="020B0604020202020204" pitchFamily="34" charset="0"/>
              </a:rPr>
              <a:t>Gain</a:t>
            </a:r>
          </a:p>
          <a:p>
            <a:r>
              <a:rPr lang="en-US" altLang="zh-CN" sz="1400" b="1" i="1" dirty="0">
                <a:solidFill>
                  <a:srgbClr val="0070C0"/>
                </a:solidFill>
                <a:latin typeface="Arial" panose="020B0604020202020204" pitchFamily="34" charset="0"/>
                <a:ea typeface="微软雅黑" panose="020B0503020204020204" pitchFamily="34" charset="-122"/>
                <a:cs typeface="Arial" panose="020B0604020202020204" pitchFamily="34" charset="0"/>
              </a:rPr>
              <a:t>Peaking Time</a:t>
            </a:r>
          </a:p>
        </p:txBody>
      </p:sp>
      <p:sp>
        <p:nvSpPr>
          <p:cNvPr id="30" name="文本框 29">
            <a:extLst>
              <a:ext uri="{FF2B5EF4-FFF2-40B4-BE49-F238E27FC236}">
                <a16:creationId xmlns:a16="http://schemas.microsoft.com/office/drawing/2014/main" id="{0A7C330F-813B-4CDF-AC46-C9243AA07FE6}"/>
              </a:ext>
            </a:extLst>
          </p:cNvPr>
          <p:cNvSpPr txBox="1"/>
          <p:nvPr/>
        </p:nvSpPr>
        <p:spPr>
          <a:xfrm>
            <a:off x="5073172" y="5677905"/>
            <a:ext cx="1540985" cy="307777"/>
          </a:xfrm>
          <a:prstGeom prst="rect">
            <a:avLst/>
          </a:prstGeom>
          <a:noFill/>
        </p:spPr>
        <p:txBody>
          <a:bodyPr wrap="square" rtlCol="0">
            <a:spAutoFit/>
          </a:bodyPr>
          <a:lstStyle/>
          <a:p>
            <a:r>
              <a:rPr lang="en-US" altLang="zh-CN" sz="1400" b="1" i="1" dirty="0">
                <a:solidFill>
                  <a:srgbClr val="0070C0"/>
                </a:solidFill>
                <a:latin typeface="Arial" panose="020B0604020202020204" pitchFamily="34" charset="0"/>
                <a:ea typeface="微软雅黑" panose="020B0503020204020204" pitchFamily="34" charset="-122"/>
                <a:cs typeface="Arial" panose="020B0604020202020204" pitchFamily="34" charset="0"/>
              </a:rPr>
              <a:t>Threshold</a:t>
            </a:r>
          </a:p>
        </p:txBody>
      </p:sp>
      <p:cxnSp>
        <p:nvCxnSpPr>
          <p:cNvPr id="31" name="直接箭头连接符 30">
            <a:extLst>
              <a:ext uri="{FF2B5EF4-FFF2-40B4-BE49-F238E27FC236}">
                <a16:creationId xmlns:a16="http://schemas.microsoft.com/office/drawing/2014/main" id="{60D9E647-0280-4729-9A8C-2B65F9A1EBCA}"/>
              </a:ext>
            </a:extLst>
          </p:cNvPr>
          <p:cNvCxnSpPr>
            <a:cxnSpLocks/>
          </p:cNvCxnSpPr>
          <p:nvPr/>
        </p:nvCxnSpPr>
        <p:spPr>
          <a:xfrm flipV="1">
            <a:off x="5646420" y="5273040"/>
            <a:ext cx="251460" cy="40486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8BDC4271-629D-4756-8ED5-24427791562B}"/>
              </a:ext>
            </a:extLst>
          </p:cNvPr>
          <p:cNvSpPr txBox="1"/>
          <p:nvPr/>
        </p:nvSpPr>
        <p:spPr>
          <a:xfrm>
            <a:off x="665018" y="3135439"/>
            <a:ext cx="1097076" cy="307777"/>
          </a:xfrm>
          <a:prstGeom prst="rect">
            <a:avLst/>
          </a:prstGeom>
          <a:noFill/>
        </p:spPr>
        <p:txBody>
          <a:bodyPr wrap="square" rtlCol="0">
            <a:spAutoFit/>
          </a:bodyPr>
          <a:lstStyle/>
          <a:p>
            <a:r>
              <a:rPr lang="en-US" altLang="zh-CN" sz="1400" b="1" i="1" dirty="0">
                <a:solidFill>
                  <a:srgbClr val="0070C0"/>
                </a:solidFill>
                <a:latin typeface="Arial" panose="020B0604020202020204" pitchFamily="34" charset="0"/>
                <a:ea typeface="微软雅黑" panose="020B0503020204020204" pitchFamily="34" charset="-122"/>
                <a:cs typeface="Arial" panose="020B0604020202020204" pitchFamily="34" charset="0"/>
              </a:rPr>
              <a:t>CSA Gain</a:t>
            </a:r>
          </a:p>
        </p:txBody>
      </p:sp>
      <p:sp>
        <p:nvSpPr>
          <p:cNvPr id="23" name="文本框 22">
            <a:extLst>
              <a:ext uri="{FF2B5EF4-FFF2-40B4-BE49-F238E27FC236}">
                <a16:creationId xmlns:a16="http://schemas.microsoft.com/office/drawing/2014/main" id="{41946710-C886-451E-93FD-992DE27003FF}"/>
              </a:ext>
            </a:extLst>
          </p:cNvPr>
          <p:cNvSpPr txBox="1"/>
          <p:nvPr/>
        </p:nvSpPr>
        <p:spPr>
          <a:xfrm>
            <a:off x="283814" y="2724059"/>
            <a:ext cx="1478280" cy="307777"/>
          </a:xfrm>
          <a:prstGeom prst="rect">
            <a:avLst/>
          </a:prstGeom>
          <a:noFill/>
        </p:spPr>
        <p:txBody>
          <a:bodyPr wrap="square" rtlCol="0">
            <a:spAutoFit/>
          </a:bodyPr>
          <a:lstStyle/>
          <a:p>
            <a:r>
              <a:rPr lang="en-US" altLang="zh-CN" sz="1400" b="1" i="1" dirty="0">
                <a:solidFill>
                  <a:srgbClr val="0070C0"/>
                </a:solidFill>
                <a:latin typeface="Arial" panose="020B0604020202020204" pitchFamily="34" charset="0"/>
                <a:ea typeface="微软雅黑" panose="020B0503020204020204" pitchFamily="34" charset="-122"/>
                <a:cs typeface="Arial" panose="020B0604020202020204" pitchFamily="34" charset="0"/>
              </a:rPr>
              <a:t>Time Constant</a:t>
            </a:r>
          </a:p>
        </p:txBody>
      </p:sp>
    </p:spTree>
    <p:extLst>
      <p:ext uri="{BB962C8B-B14F-4D97-AF65-F5344CB8AC3E}">
        <p14:creationId xmlns:p14="http://schemas.microsoft.com/office/powerpoint/2010/main" val="4045274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a:extLst>
              <a:ext uri="{FF2B5EF4-FFF2-40B4-BE49-F238E27FC236}">
                <a16:creationId xmlns:a16="http://schemas.microsoft.com/office/drawing/2014/main" id="{200E1B99-AE02-4E8B-A301-75FE5A3C8401}"/>
              </a:ext>
            </a:extLst>
          </p:cNvPr>
          <p:cNvSpPr/>
          <p:nvPr/>
        </p:nvSpPr>
        <p:spPr>
          <a:xfrm>
            <a:off x="3820670" y="3923116"/>
            <a:ext cx="7843475" cy="2736200"/>
          </a:xfrm>
          <a:prstGeom prst="rect">
            <a:avLst/>
          </a:prstGeom>
          <a:solidFill>
            <a:schemeClr val="bg1"/>
          </a:solidFill>
          <a:ln w="9525" cap="flat" cmpd="sng" algn="ctr">
            <a:solidFill>
              <a:schemeClr val="dk1"/>
            </a:solidFill>
            <a:prstDash val="lg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zh-CN" altLang="en-US"/>
          </a:p>
        </p:txBody>
      </p:sp>
      <p:sp>
        <p:nvSpPr>
          <p:cNvPr id="25" name="矩形: 剪去对角 24">
            <a:extLst>
              <a:ext uri="{FF2B5EF4-FFF2-40B4-BE49-F238E27FC236}">
                <a16:creationId xmlns:a16="http://schemas.microsoft.com/office/drawing/2014/main" id="{6DC86F0D-42D5-477B-B94A-F69C6AC1B54C}"/>
              </a:ext>
            </a:extLst>
          </p:cNvPr>
          <p:cNvSpPr/>
          <p:nvPr/>
        </p:nvSpPr>
        <p:spPr>
          <a:xfrm>
            <a:off x="3966011" y="5010919"/>
            <a:ext cx="1087252" cy="369332"/>
          </a:xfrm>
          <a:prstGeom prst="snip2Diag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CZT</a:t>
            </a:r>
            <a:endParaRPr lang="zh-CN" altLang="en-US" b="1" dirty="0">
              <a:latin typeface="微软雅黑" panose="020B0503020204020204" pitchFamily="34" charset="-122"/>
              <a:ea typeface="微软雅黑" panose="020B0503020204020204" pitchFamily="34" charset="-122"/>
            </a:endParaRPr>
          </a:p>
        </p:txBody>
      </p:sp>
      <p:sp>
        <p:nvSpPr>
          <p:cNvPr id="22" name="矩形 21">
            <a:extLst>
              <a:ext uri="{FF2B5EF4-FFF2-40B4-BE49-F238E27FC236}">
                <a16:creationId xmlns:a16="http://schemas.microsoft.com/office/drawing/2014/main" id="{4E43A37E-DB6A-4CE0-AD34-5029838C49E5}"/>
              </a:ext>
            </a:extLst>
          </p:cNvPr>
          <p:cNvSpPr/>
          <p:nvPr/>
        </p:nvSpPr>
        <p:spPr>
          <a:xfrm>
            <a:off x="3820670" y="774188"/>
            <a:ext cx="7843475" cy="2927737"/>
          </a:xfrm>
          <a:prstGeom prst="rect">
            <a:avLst/>
          </a:prstGeom>
          <a:solidFill>
            <a:schemeClr val="bg1"/>
          </a:solidFill>
          <a:ln w="9525" cap="flat" cmpd="sng" algn="ctr">
            <a:solidFill>
              <a:schemeClr val="dk1"/>
            </a:solidFill>
            <a:prstDash val="lg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zh-CN" altLang="en-US"/>
          </a:p>
        </p:txBody>
      </p:sp>
      <p:sp>
        <p:nvSpPr>
          <p:cNvPr id="23" name="矩形: 剪去对角 22">
            <a:extLst>
              <a:ext uri="{FF2B5EF4-FFF2-40B4-BE49-F238E27FC236}">
                <a16:creationId xmlns:a16="http://schemas.microsoft.com/office/drawing/2014/main" id="{12A12DC1-AC29-4901-A63C-4838B0F3D61A}"/>
              </a:ext>
            </a:extLst>
          </p:cNvPr>
          <p:cNvSpPr/>
          <p:nvPr/>
        </p:nvSpPr>
        <p:spPr>
          <a:xfrm>
            <a:off x="3966011" y="2038758"/>
            <a:ext cx="1087252" cy="398595"/>
          </a:xfrm>
          <a:prstGeom prst="snip2Diag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Si-PIN</a:t>
            </a:r>
            <a:endParaRPr lang="zh-CN" altLang="en-US" b="1" dirty="0">
              <a:latin typeface="微软雅黑" panose="020B0503020204020204" pitchFamily="34" charset="-122"/>
              <a:ea typeface="微软雅黑" panose="020B0503020204020204" pitchFamily="34" charset="-122"/>
            </a:endParaRPr>
          </a:p>
        </p:txBody>
      </p:sp>
      <p:sp>
        <p:nvSpPr>
          <p:cNvPr id="5" name="矩形 4">
            <a:extLst>
              <a:ext uri="{FF2B5EF4-FFF2-40B4-BE49-F238E27FC236}">
                <a16:creationId xmlns:a16="http://schemas.microsoft.com/office/drawing/2014/main" id="{25CCD433-51F2-48CF-9BCB-6F1B2CAA31D8}"/>
              </a:ext>
            </a:extLst>
          </p:cNvPr>
          <p:cNvSpPr/>
          <p:nvPr/>
        </p:nvSpPr>
        <p:spPr>
          <a:xfrm>
            <a:off x="0" y="6699000"/>
            <a:ext cx="12192000" cy="158999"/>
          </a:xfrm>
          <a:prstGeom prst="rect">
            <a:avLst/>
          </a:prstGeom>
          <a:solidFill>
            <a:srgbClr val="174994"/>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p>
        </p:txBody>
      </p:sp>
      <p:sp>
        <p:nvSpPr>
          <p:cNvPr id="3" name="灯片编号占位符 2">
            <a:extLst>
              <a:ext uri="{FF2B5EF4-FFF2-40B4-BE49-F238E27FC236}">
                <a16:creationId xmlns:a16="http://schemas.microsoft.com/office/drawing/2014/main" id="{4E30E527-74BD-4D23-99EE-9F4FF438529F}"/>
              </a:ext>
            </a:extLst>
          </p:cNvPr>
          <p:cNvSpPr>
            <a:spLocks noGrp="1"/>
          </p:cNvSpPr>
          <p:nvPr>
            <p:ph type="sldNum" sz="quarter" idx="12"/>
          </p:nvPr>
        </p:nvSpPr>
        <p:spPr/>
        <p:txBody>
          <a:bodyPr/>
          <a:lstStyle/>
          <a:p>
            <a:fld id="{80EB821D-32DF-42B6-8D01-2E119FEC2ED0}" type="slidenum">
              <a:rPr lang="zh-CN" altLang="en-US" smtClean="0"/>
              <a:t>6</a:t>
            </a:fld>
            <a:endParaRPr lang="zh-CN" altLang="en-US" dirty="0"/>
          </a:p>
        </p:txBody>
      </p:sp>
      <p:sp>
        <p:nvSpPr>
          <p:cNvPr id="13" name="矩形 12">
            <a:extLst>
              <a:ext uri="{FF2B5EF4-FFF2-40B4-BE49-F238E27FC236}">
                <a16:creationId xmlns:a16="http://schemas.microsoft.com/office/drawing/2014/main" id="{1D6490AB-26B6-4EE3-805C-79B3F4071416}"/>
              </a:ext>
            </a:extLst>
          </p:cNvPr>
          <p:cNvSpPr/>
          <p:nvPr/>
        </p:nvSpPr>
        <p:spPr>
          <a:xfrm>
            <a:off x="0" y="5212"/>
            <a:ext cx="12192000" cy="699638"/>
          </a:xfrm>
          <a:prstGeom prst="rect">
            <a:avLst/>
          </a:prstGeom>
          <a:solidFill>
            <a:srgbClr val="174994"/>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p>
        </p:txBody>
      </p:sp>
      <p:sp>
        <p:nvSpPr>
          <p:cNvPr id="6" name="标题 1"/>
          <p:cNvSpPr txBox="1">
            <a:spLocks/>
          </p:cNvSpPr>
          <p:nvPr/>
        </p:nvSpPr>
        <p:spPr>
          <a:xfrm>
            <a:off x="85485" y="130382"/>
            <a:ext cx="9615405" cy="4492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just">
              <a:defRPr/>
            </a:pPr>
            <a:r>
              <a:rPr lang="en-US" altLang="zh-CN" b="1" dirty="0">
                <a:solidFill>
                  <a:schemeClr val="bg1"/>
                </a:solidFill>
                <a:latin typeface="微软雅黑" panose="020B0503020204020204" pitchFamily="34" charset="-122"/>
                <a:ea typeface="微软雅黑" panose="020B0503020204020204" pitchFamily="34" charset="-122"/>
              </a:rPr>
              <a:t>1.4 Measured Spectra</a:t>
            </a:r>
          </a:p>
        </p:txBody>
      </p:sp>
      <p:pic>
        <p:nvPicPr>
          <p:cNvPr id="9" name="图片 8">
            <a:extLst>
              <a:ext uri="{FF2B5EF4-FFF2-40B4-BE49-F238E27FC236}">
                <a16:creationId xmlns:a16="http://schemas.microsoft.com/office/drawing/2014/main" id="{52F028D5-618E-4D8B-924C-5963189B1C15}"/>
              </a:ext>
            </a:extLst>
          </p:cNvPr>
          <p:cNvPicPr/>
          <p:nvPr/>
        </p:nvPicPr>
        <p:blipFill>
          <a:blip r:embed="rId3" cstate="print"/>
          <a:srcRect/>
          <a:stretch>
            <a:fillRect/>
          </a:stretch>
        </p:blipFill>
        <p:spPr bwMode="auto">
          <a:xfrm>
            <a:off x="5401915" y="1038704"/>
            <a:ext cx="2051430" cy="2010755"/>
          </a:xfrm>
          <a:prstGeom prst="rect">
            <a:avLst/>
          </a:prstGeom>
          <a:noFill/>
          <a:ln w="9525">
            <a:noFill/>
            <a:miter lim="800000"/>
            <a:headEnd/>
            <a:tailEnd/>
          </a:ln>
        </p:spPr>
      </p:pic>
      <p:sp>
        <p:nvSpPr>
          <p:cNvPr id="10" name="矩形 9">
            <a:extLst>
              <a:ext uri="{FF2B5EF4-FFF2-40B4-BE49-F238E27FC236}">
                <a16:creationId xmlns:a16="http://schemas.microsoft.com/office/drawing/2014/main" id="{B5D6CA08-AE7C-4E44-BF96-686CE913A7B8}"/>
              </a:ext>
            </a:extLst>
          </p:cNvPr>
          <p:cNvSpPr/>
          <p:nvPr/>
        </p:nvSpPr>
        <p:spPr>
          <a:xfrm>
            <a:off x="5115353" y="3300153"/>
            <a:ext cx="2716769" cy="369332"/>
          </a:xfrm>
          <a:prstGeom prst="rect">
            <a:avLst/>
          </a:prstGeom>
        </p:spPr>
        <p:txBody>
          <a:bodyPr wrap="none">
            <a:spAutoFit/>
          </a:bodyPr>
          <a:lstStyle/>
          <a:p>
            <a:r>
              <a:rPr lang="en-US" altLang="zh-CN" dirty="0"/>
              <a:t>Fe 5.9keV</a:t>
            </a:r>
            <a:r>
              <a:rPr lang="zh-CN" altLang="en-US" dirty="0"/>
              <a:t>  </a:t>
            </a:r>
            <a:r>
              <a:rPr lang="en-US" altLang="zh-CN" dirty="0"/>
              <a:t>FWHM:1.42keV</a:t>
            </a:r>
          </a:p>
        </p:txBody>
      </p:sp>
      <p:pic>
        <p:nvPicPr>
          <p:cNvPr id="11" name="图片 10">
            <a:extLst>
              <a:ext uri="{FF2B5EF4-FFF2-40B4-BE49-F238E27FC236}">
                <a16:creationId xmlns:a16="http://schemas.microsoft.com/office/drawing/2014/main" id="{D081256F-E4B5-45A6-B51B-AF4A47C0B032}"/>
              </a:ext>
            </a:extLst>
          </p:cNvPr>
          <p:cNvPicPr>
            <a:picLocks noChangeAspect="1"/>
          </p:cNvPicPr>
          <p:nvPr/>
        </p:nvPicPr>
        <p:blipFill>
          <a:blip r:embed="rId4"/>
          <a:stretch>
            <a:fillRect/>
          </a:stretch>
        </p:blipFill>
        <p:spPr>
          <a:xfrm>
            <a:off x="5696386" y="4050836"/>
            <a:ext cx="1283335" cy="2010755"/>
          </a:xfrm>
          <a:prstGeom prst="rect">
            <a:avLst/>
          </a:prstGeom>
        </p:spPr>
      </p:pic>
      <p:pic>
        <p:nvPicPr>
          <p:cNvPr id="14" name="图片 13">
            <a:extLst>
              <a:ext uri="{FF2B5EF4-FFF2-40B4-BE49-F238E27FC236}">
                <a16:creationId xmlns:a16="http://schemas.microsoft.com/office/drawing/2014/main" id="{F3D2657B-9327-478A-ABED-A400C8834ED8}"/>
              </a:ext>
            </a:extLst>
          </p:cNvPr>
          <p:cNvPicPr>
            <a:picLocks noChangeAspect="1"/>
          </p:cNvPicPr>
          <p:nvPr/>
        </p:nvPicPr>
        <p:blipFill>
          <a:blip r:embed="rId5"/>
          <a:stretch>
            <a:fillRect/>
          </a:stretch>
        </p:blipFill>
        <p:spPr>
          <a:xfrm>
            <a:off x="8576844" y="4015251"/>
            <a:ext cx="2459481" cy="2046340"/>
          </a:xfrm>
          <a:prstGeom prst="rect">
            <a:avLst/>
          </a:prstGeom>
        </p:spPr>
      </p:pic>
      <p:sp>
        <p:nvSpPr>
          <p:cNvPr id="15" name="矩形 14">
            <a:extLst>
              <a:ext uri="{FF2B5EF4-FFF2-40B4-BE49-F238E27FC236}">
                <a16:creationId xmlns:a16="http://schemas.microsoft.com/office/drawing/2014/main" id="{4F207ED0-F4E6-433A-B5A5-20E0F4BE55D0}"/>
              </a:ext>
            </a:extLst>
          </p:cNvPr>
          <p:cNvSpPr/>
          <p:nvPr/>
        </p:nvSpPr>
        <p:spPr>
          <a:xfrm>
            <a:off x="4967975" y="6135159"/>
            <a:ext cx="3178627" cy="369332"/>
          </a:xfrm>
          <a:prstGeom prst="rect">
            <a:avLst/>
          </a:prstGeom>
        </p:spPr>
        <p:txBody>
          <a:bodyPr wrap="none">
            <a:spAutoFit/>
          </a:bodyPr>
          <a:lstStyle/>
          <a:p>
            <a:r>
              <a:rPr lang="de-DE" altLang="zh-CN" dirty="0"/>
              <a:t>Am241 59.5keV FWHM:2.91keV</a:t>
            </a:r>
            <a:endParaRPr lang="en-US" altLang="zh-CN" dirty="0"/>
          </a:p>
        </p:txBody>
      </p:sp>
      <p:sp>
        <p:nvSpPr>
          <p:cNvPr id="16" name="矩形 15">
            <a:extLst>
              <a:ext uri="{FF2B5EF4-FFF2-40B4-BE49-F238E27FC236}">
                <a16:creationId xmlns:a16="http://schemas.microsoft.com/office/drawing/2014/main" id="{D0425812-ECF2-46C8-B634-4EAA5829AFB2}"/>
              </a:ext>
            </a:extLst>
          </p:cNvPr>
          <p:cNvSpPr/>
          <p:nvPr/>
        </p:nvSpPr>
        <p:spPr>
          <a:xfrm>
            <a:off x="8258102" y="6135159"/>
            <a:ext cx="3244350" cy="369332"/>
          </a:xfrm>
          <a:prstGeom prst="rect">
            <a:avLst/>
          </a:prstGeom>
        </p:spPr>
        <p:txBody>
          <a:bodyPr wrap="none">
            <a:spAutoFit/>
          </a:bodyPr>
          <a:lstStyle/>
          <a:p>
            <a:r>
              <a:rPr lang="en-US" altLang="zh-CN" sz="1800" b="0" i="0" dirty="0">
                <a:solidFill>
                  <a:srgbClr val="000000"/>
                </a:solidFill>
                <a:effectLst/>
                <a:latin typeface="Calibri" panose="020F0502020204030204" pitchFamily="34" charset="0"/>
              </a:rPr>
              <a:t>Cs137 661.6keV  FWHM:5.77keV</a:t>
            </a:r>
            <a:endParaRPr lang="en-US" altLang="zh-CN" dirty="0"/>
          </a:p>
        </p:txBody>
      </p:sp>
      <p:pic>
        <p:nvPicPr>
          <p:cNvPr id="17" name="Picture 3">
            <a:extLst>
              <a:ext uri="{FF2B5EF4-FFF2-40B4-BE49-F238E27FC236}">
                <a16:creationId xmlns:a16="http://schemas.microsoft.com/office/drawing/2014/main" id="{CBCB1C60-E548-49FF-B132-BFAC148667EE}"/>
              </a:ext>
            </a:extLst>
          </p:cNvPr>
          <p:cNvPicPr>
            <a:picLocks noChangeAspect="1" noChangeArrowheads="1"/>
          </p:cNvPicPr>
          <p:nvPr/>
        </p:nvPicPr>
        <p:blipFill rotWithShape="1">
          <a:blip r:embed="rId6" cstate="print"/>
          <a:srcRect r="42414" b="11684"/>
          <a:stretch/>
        </p:blipFill>
        <p:spPr bwMode="auto">
          <a:xfrm>
            <a:off x="8697439" y="836063"/>
            <a:ext cx="2385810" cy="2274608"/>
          </a:xfrm>
          <a:prstGeom prst="rect">
            <a:avLst/>
          </a:prstGeom>
          <a:noFill/>
          <a:ln w="9525">
            <a:noFill/>
            <a:miter lim="800000"/>
            <a:headEnd/>
            <a:tailEnd/>
          </a:ln>
        </p:spPr>
      </p:pic>
      <p:sp>
        <p:nvSpPr>
          <p:cNvPr id="18" name="矩形 17">
            <a:extLst>
              <a:ext uri="{FF2B5EF4-FFF2-40B4-BE49-F238E27FC236}">
                <a16:creationId xmlns:a16="http://schemas.microsoft.com/office/drawing/2014/main" id="{1D06CF42-263B-4FD0-8E37-073822A8B4F0}"/>
              </a:ext>
            </a:extLst>
          </p:cNvPr>
          <p:cNvSpPr/>
          <p:nvPr/>
        </p:nvSpPr>
        <p:spPr>
          <a:xfrm>
            <a:off x="8241799" y="3298218"/>
            <a:ext cx="3422347" cy="369332"/>
          </a:xfrm>
          <a:prstGeom prst="rect">
            <a:avLst/>
          </a:prstGeom>
        </p:spPr>
        <p:txBody>
          <a:bodyPr wrap="none">
            <a:spAutoFit/>
          </a:bodyPr>
          <a:lstStyle/>
          <a:p>
            <a:r>
              <a:rPr lang="en-US" altLang="zh-CN" dirty="0"/>
              <a:t>Am241 13.76keV</a:t>
            </a:r>
            <a:r>
              <a:rPr lang="zh-CN" altLang="en-US" dirty="0"/>
              <a:t> </a:t>
            </a:r>
            <a:r>
              <a:rPr lang="en-US" altLang="zh-CN" dirty="0"/>
              <a:t>FWHM:1.176KeV</a:t>
            </a:r>
          </a:p>
        </p:txBody>
      </p:sp>
      <p:pic>
        <p:nvPicPr>
          <p:cNvPr id="21" name="图片 20">
            <a:extLst>
              <a:ext uri="{FF2B5EF4-FFF2-40B4-BE49-F238E27FC236}">
                <a16:creationId xmlns:a16="http://schemas.microsoft.com/office/drawing/2014/main" id="{9EBCE6E4-1D78-4B38-A84D-A42A2E6BBFE6}"/>
              </a:ext>
            </a:extLst>
          </p:cNvPr>
          <p:cNvPicPr>
            <a:picLocks noChangeAspect="1"/>
          </p:cNvPicPr>
          <p:nvPr/>
        </p:nvPicPr>
        <p:blipFill>
          <a:blip r:embed="rId7"/>
          <a:stretch>
            <a:fillRect/>
          </a:stretch>
        </p:blipFill>
        <p:spPr>
          <a:xfrm>
            <a:off x="848989" y="2980587"/>
            <a:ext cx="2114542" cy="1885057"/>
          </a:xfrm>
          <a:prstGeom prst="rect">
            <a:avLst/>
          </a:prstGeom>
        </p:spPr>
      </p:pic>
    </p:spTree>
    <p:extLst>
      <p:ext uri="{BB962C8B-B14F-4D97-AF65-F5344CB8AC3E}">
        <p14:creationId xmlns:p14="http://schemas.microsoft.com/office/powerpoint/2010/main" val="265820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C657C3BF-3F65-47A1-A496-76B29CA1B650}"/>
              </a:ext>
            </a:extLst>
          </p:cNvPr>
          <p:cNvSpPr/>
          <p:nvPr/>
        </p:nvSpPr>
        <p:spPr>
          <a:xfrm>
            <a:off x="5915340" y="3777264"/>
            <a:ext cx="6019985" cy="2652769"/>
          </a:xfrm>
          <a:prstGeom prst="rect">
            <a:avLst/>
          </a:prstGeom>
          <a:solidFill>
            <a:schemeClr val="bg1"/>
          </a:solidFill>
          <a:ln w="9525" cap="flat" cmpd="sng" algn="ctr">
            <a:solidFill>
              <a:schemeClr val="dk1"/>
            </a:solidFill>
            <a:prstDash val="lg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zh-CN" altLang="en-US"/>
          </a:p>
        </p:txBody>
      </p:sp>
      <p:sp>
        <p:nvSpPr>
          <p:cNvPr id="21" name="矩形: 剪去对角 20">
            <a:extLst>
              <a:ext uri="{FF2B5EF4-FFF2-40B4-BE49-F238E27FC236}">
                <a16:creationId xmlns:a16="http://schemas.microsoft.com/office/drawing/2014/main" id="{6B30FD78-735C-46CB-91CE-B46432E9E600}"/>
              </a:ext>
            </a:extLst>
          </p:cNvPr>
          <p:cNvSpPr/>
          <p:nvPr/>
        </p:nvSpPr>
        <p:spPr>
          <a:xfrm>
            <a:off x="6149261" y="3888356"/>
            <a:ext cx="5159877" cy="444139"/>
          </a:xfrm>
          <a:prstGeom prst="snip2Diag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Radiation Hardening</a:t>
            </a:r>
          </a:p>
        </p:txBody>
      </p:sp>
      <p:sp>
        <p:nvSpPr>
          <p:cNvPr id="17" name="矩形 16">
            <a:extLst>
              <a:ext uri="{FF2B5EF4-FFF2-40B4-BE49-F238E27FC236}">
                <a16:creationId xmlns:a16="http://schemas.microsoft.com/office/drawing/2014/main" id="{3EF4D954-C9C6-442C-B9CE-362F067E3552}"/>
              </a:ext>
            </a:extLst>
          </p:cNvPr>
          <p:cNvSpPr/>
          <p:nvPr/>
        </p:nvSpPr>
        <p:spPr>
          <a:xfrm>
            <a:off x="5915340" y="922329"/>
            <a:ext cx="6019985" cy="2652769"/>
          </a:xfrm>
          <a:prstGeom prst="rect">
            <a:avLst/>
          </a:prstGeom>
          <a:solidFill>
            <a:schemeClr val="bg1"/>
          </a:solidFill>
          <a:ln w="9525" cap="flat" cmpd="sng" algn="ctr">
            <a:solidFill>
              <a:schemeClr val="dk1"/>
            </a:solidFill>
            <a:prstDash val="lg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zh-CN" altLang="en-US"/>
          </a:p>
        </p:txBody>
      </p:sp>
      <p:sp>
        <p:nvSpPr>
          <p:cNvPr id="18" name="矩形: 剪去对角 17">
            <a:extLst>
              <a:ext uri="{FF2B5EF4-FFF2-40B4-BE49-F238E27FC236}">
                <a16:creationId xmlns:a16="http://schemas.microsoft.com/office/drawing/2014/main" id="{D469426F-C400-4903-ADD3-D0383ADC8AFF}"/>
              </a:ext>
            </a:extLst>
          </p:cNvPr>
          <p:cNvSpPr/>
          <p:nvPr/>
        </p:nvSpPr>
        <p:spPr>
          <a:xfrm>
            <a:off x="6149261" y="1033421"/>
            <a:ext cx="5159877" cy="444139"/>
          </a:xfrm>
          <a:prstGeom prst="snip2Diag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Noise Performance</a:t>
            </a:r>
          </a:p>
        </p:txBody>
      </p:sp>
      <p:sp>
        <p:nvSpPr>
          <p:cNvPr id="15" name="矩形 14">
            <a:extLst>
              <a:ext uri="{FF2B5EF4-FFF2-40B4-BE49-F238E27FC236}">
                <a16:creationId xmlns:a16="http://schemas.microsoft.com/office/drawing/2014/main" id="{7DF42954-237A-4D91-8671-29614A9A2F6C}"/>
              </a:ext>
            </a:extLst>
          </p:cNvPr>
          <p:cNvSpPr/>
          <p:nvPr/>
        </p:nvSpPr>
        <p:spPr>
          <a:xfrm>
            <a:off x="426880" y="922329"/>
            <a:ext cx="5190150" cy="5533473"/>
          </a:xfrm>
          <a:prstGeom prst="rect">
            <a:avLst/>
          </a:prstGeom>
          <a:solidFill>
            <a:schemeClr val="bg1"/>
          </a:solidFill>
          <a:ln w="9525" cap="flat" cmpd="sng" algn="ctr">
            <a:solidFill>
              <a:schemeClr val="dk1"/>
            </a:solidFill>
            <a:prstDash val="lg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zh-CN" altLang="en-US"/>
          </a:p>
        </p:txBody>
      </p:sp>
      <p:sp>
        <p:nvSpPr>
          <p:cNvPr id="16" name="矩形: 剪去对角 15">
            <a:extLst>
              <a:ext uri="{FF2B5EF4-FFF2-40B4-BE49-F238E27FC236}">
                <a16:creationId xmlns:a16="http://schemas.microsoft.com/office/drawing/2014/main" id="{4497C373-F5F8-4A7D-B631-4E72324CD6CB}"/>
              </a:ext>
            </a:extLst>
          </p:cNvPr>
          <p:cNvSpPr/>
          <p:nvPr/>
        </p:nvSpPr>
        <p:spPr>
          <a:xfrm>
            <a:off x="660800" y="1033421"/>
            <a:ext cx="4448605" cy="444139"/>
          </a:xfrm>
          <a:prstGeom prst="snip2Diag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Number of Channels </a:t>
            </a:r>
          </a:p>
        </p:txBody>
      </p:sp>
      <p:sp>
        <p:nvSpPr>
          <p:cNvPr id="5" name="矩形 4">
            <a:extLst>
              <a:ext uri="{FF2B5EF4-FFF2-40B4-BE49-F238E27FC236}">
                <a16:creationId xmlns:a16="http://schemas.microsoft.com/office/drawing/2014/main" id="{25CCD433-51F2-48CF-9BCB-6F1B2CAA31D8}"/>
              </a:ext>
            </a:extLst>
          </p:cNvPr>
          <p:cNvSpPr/>
          <p:nvPr/>
        </p:nvSpPr>
        <p:spPr>
          <a:xfrm>
            <a:off x="0" y="6699000"/>
            <a:ext cx="12192000" cy="158999"/>
          </a:xfrm>
          <a:prstGeom prst="rect">
            <a:avLst/>
          </a:prstGeom>
          <a:solidFill>
            <a:srgbClr val="174994"/>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p>
        </p:txBody>
      </p:sp>
      <p:sp>
        <p:nvSpPr>
          <p:cNvPr id="3" name="灯片编号占位符 2">
            <a:extLst>
              <a:ext uri="{FF2B5EF4-FFF2-40B4-BE49-F238E27FC236}">
                <a16:creationId xmlns:a16="http://schemas.microsoft.com/office/drawing/2014/main" id="{4E30E527-74BD-4D23-99EE-9F4FF438529F}"/>
              </a:ext>
            </a:extLst>
          </p:cNvPr>
          <p:cNvSpPr>
            <a:spLocks noGrp="1"/>
          </p:cNvSpPr>
          <p:nvPr>
            <p:ph type="sldNum" sz="quarter" idx="12"/>
          </p:nvPr>
        </p:nvSpPr>
        <p:spPr/>
        <p:txBody>
          <a:bodyPr/>
          <a:lstStyle/>
          <a:p>
            <a:fld id="{80EB821D-32DF-42B6-8D01-2E119FEC2ED0}" type="slidenum">
              <a:rPr lang="zh-CN" altLang="en-US" smtClean="0"/>
              <a:t>7</a:t>
            </a:fld>
            <a:endParaRPr lang="zh-CN" altLang="en-US" dirty="0"/>
          </a:p>
        </p:txBody>
      </p:sp>
      <p:sp>
        <p:nvSpPr>
          <p:cNvPr id="13" name="矩形 12">
            <a:extLst>
              <a:ext uri="{FF2B5EF4-FFF2-40B4-BE49-F238E27FC236}">
                <a16:creationId xmlns:a16="http://schemas.microsoft.com/office/drawing/2014/main" id="{1D6490AB-26B6-4EE3-805C-79B3F4071416}"/>
              </a:ext>
            </a:extLst>
          </p:cNvPr>
          <p:cNvSpPr/>
          <p:nvPr/>
        </p:nvSpPr>
        <p:spPr>
          <a:xfrm>
            <a:off x="0" y="5212"/>
            <a:ext cx="12192000" cy="699638"/>
          </a:xfrm>
          <a:prstGeom prst="rect">
            <a:avLst/>
          </a:prstGeom>
          <a:solidFill>
            <a:srgbClr val="174994"/>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p>
        </p:txBody>
      </p:sp>
      <p:sp>
        <p:nvSpPr>
          <p:cNvPr id="6" name="标题 1"/>
          <p:cNvSpPr txBox="1">
            <a:spLocks/>
          </p:cNvSpPr>
          <p:nvPr/>
        </p:nvSpPr>
        <p:spPr>
          <a:xfrm>
            <a:off x="85485" y="130382"/>
            <a:ext cx="9257895" cy="4492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just">
              <a:defRPr/>
            </a:pPr>
            <a:r>
              <a:rPr lang="en-US" altLang="zh-CN" b="1" dirty="0">
                <a:solidFill>
                  <a:schemeClr val="bg1"/>
                </a:solidFill>
                <a:latin typeface="微软雅黑" panose="020B0503020204020204" pitchFamily="34" charset="-122"/>
                <a:ea typeface="微软雅黑" panose="020B0503020204020204" pitchFamily="34" charset="-122"/>
              </a:rPr>
              <a:t>2.1 CPRE-64 : Motivation</a:t>
            </a:r>
          </a:p>
        </p:txBody>
      </p:sp>
      <p:pic>
        <p:nvPicPr>
          <p:cNvPr id="7" name="图片 6">
            <a:extLst>
              <a:ext uri="{FF2B5EF4-FFF2-40B4-BE49-F238E27FC236}">
                <a16:creationId xmlns:a16="http://schemas.microsoft.com/office/drawing/2014/main" id="{8888E8E0-4FAE-4A04-91FD-88DBA06E3285}"/>
              </a:ext>
            </a:extLst>
          </p:cNvPr>
          <p:cNvPicPr>
            <a:picLocks noChangeAspect="1"/>
          </p:cNvPicPr>
          <p:nvPr/>
        </p:nvPicPr>
        <p:blipFill>
          <a:blip r:embed="rId3"/>
          <a:stretch>
            <a:fillRect/>
          </a:stretch>
        </p:blipFill>
        <p:spPr>
          <a:xfrm>
            <a:off x="4029908" y="4271323"/>
            <a:ext cx="1226790" cy="1259567"/>
          </a:xfrm>
          <a:prstGeom prst="rect">
            <a:avLst/>
          </a:prstGeom>
        </p:spPr>
      </p:pic>
      <p:sp>
        <p:nvSpPr>
          <p:cNvPr id="8" name="文本框 7">
            <a:extLst>
              <a:ext uri="{FF2B5EF4-FFF2-40B4-BE49-F238E27FC236}">
                <a16:creationId xmlns:a16="http://schemas.microsoft.com/office/drawing/2014/main" id="{D13CF347-6DB9-4454-A156-852005CD81F4}"/>
              </a:ext>
            </a:extLst>
          </p:cNvPr>
          <p:cNvSpPr txBox="1"/>
          <p:nvPr/>
        </p:nvSpPr>
        <p:spPr>
          <a:xfrm>
            <a:off x="3889335" y="5985613"/>
            <a:ext cx="1469798" cy="307777"/>
          </a:xfrm>
          <a:prstGeom prst="rect">
            <a:avLst/>
          </a:prstGeom>
          <a:noFill/>
        </p:spPr>
        <p:txBody>
          <a:bodyPr wrap="square">
            <a:spAutoFit/>
          </a:bodyPr>
          <a:lstStyle/>
          <a:p>
            <a:pPr algn="ctr"/>
            <a:r>
              <a:rPr lang="en-US" altLang="zh-CN" sz="1400" b="1" dirty="0">
                <a:latin typeface="微软雅黑" panose="020B0503020204020204" pitchFamily="34" charset="-122"/>
                <a:ea typeface="微软雅黑" panose="020B0503020204020204" pitchFamily="34" charset="-122"/>
              </a:rPr>
              <a:t>Back to back</a:t>
            </a:r>
            <a:endParaRPr lang="zh-CN" altLang="en-US" sz="1400" b="1" dirty="0">
              <a:latin typeface="微软雅黑" panose="020B0503020204020204" pitchFamily="34" charset="-122"/>
              <a:ea typeface="微软雅黑" panose="020B0503020204020204" pitchFamily="34" charset="-122"/>
            </a:endParaRPr>
          </a:p>
        </p:txBody>
      </p:sp>
      <p:pic>
        <p:nvPicPr>
          <p:cNvPr id="10" name="图片 9">
            <a:extLst>
              <a:ext uri="{FF2B5EF4-FFF2-40B4-BE49-F238E27FC236}">
                <a16:creationId xmlns:a16="http://schemas.microsoft.com/office/drawing/2014/main" id="{222E4538-3FB0-4045-A619-CA9A60D50A36}"/>
              </a:ext>
            </a:extLst>
          </p:cNvPr>
          <p:cNvPicPr>
            <a:picLocks noChangeAspect="1"/>
          </p:cNvPicPr>
          <p:nvPr/>
        </p:nvPicPr>
        <p:blipFill rotWithShape="1">
          <a:blip r:embed="rId4"/>
          <a:srcRect r="46187" b="12603"/>
          <a:stretch/>
        </p:blipFill>
        <p:spPr>
          <a:xfrm>
            <a:off x="1400517" y="1778920"/>
            <a:ext cx="3242876" cy="1952666"/>
          </a:xfrm>
          <a:prstGeom prst="rect">
            <a:avLst/>
          </a:prstGeom>
        </p:spPr>
      </p:pic>
      <p:pic>
        <p:nvPicPr>
          <p:cNvPr id="12" name="图片 11">
            <a:extLst>
              <a:ext uri="{FF2B5EF4-FFF2-40B4-BE49-F238E27FC236}">
                <a16:creationId xmlns:a16="http://schemas.microsoft.com/office/drawing/2014/main" id="{540C06F7-F53B-4259-8DFA-539FFCAD3F50}"/>
              </a:ext>
            </a:extLst>
          </p:cNvPr>
          <p:cNvPicPr>
            <a:picLocks noChangeAspect="1"/>
          </p:cNvPicPr>
          <p:nvPr/>
        </p:nvPicPr>
        <p:blipFill rotWithShape="1">
          <a:blip r:embed="rId5"/>
          <a:srcRect l="30724" b="40287"/>
          <a:stretch/>
        </p:blipFill>
        <p:spPr>
          <a:xfrm>
            <a:off x="850401" y="4067350"/>
            <a:ext cx="1959033" cy="1606308"/>
          </a:xfrm>
          <a:prstGeom prst="rect">
            <a:avLst/>
          </a:prstGeom>
        </p:spPr>
      </p:pic>
      <p:sp>
        <p:nvSpPr>
          <p:cNvPr id="2" name="箭头: 右 1">
            <a:extLst>
              <a:ext uri="{FF2B5EF4-FFF2-40B4-BE49-F238E27FC236}">
                <a16:creationId xmlns:a16="http://schemas.microsoft.com/office/drawing/2014/main" id="{295500A5-0B7E-4BB6-8A27-47B62D3AD945}"/>
              </a:ext>
            </a:extLst>
          </p:cNvPr>
          <p:cNvSpPr/>
          <p:nvPr/>
        </p:nvSpPr>
        <p:spPr>
          <a:xfrm>
            <a:off x="3035919" y="4672655"/>
            <a:ext cx="72480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a:extLst>
              <a:ext uri="{FF2B5EF4-FFF2-40B4-BE49-F238E27FC236}">
                <a16:creationId xmlns:a16="http://schemas.microsoft.com/office/drawing/2014/main" id="{09DCC428-E1F6-4D32-883F-53EA96873194}"/>
              </a:ext>
            </a:extLst>
          </p:cNvPr>
          <p:cNvPicPr>
            <a:picLocks noChangeAspect="1"/>
          </p:cNvPicPr>
          <p:nvPr/>
        </p:nvPicPr>
        <p:blipFill>
          <a:blip r:embed="rId6"/>
          <a:stretch>
            <a:fillRect/>
          </a:stretch>
        </p:blipFill>
        <p:spPr>
          <a:xfrm>
            <a:off x="6272723" y="4670642"/>
            <a:ext cx="2980968" cy="1421244"/>
          </a:xfrm>
          <a:prstGeom prst="rect">
            <a:avLst/>
          </a:prstGeom>
        </p:spPr>
      </p:pic>
      <p:pic>
        <p:nvPicPr>
          <p:cNvPr id="4" name="图片 3">
            <a:extLst>
              <a:ext uri="{FF2B5EF4-FFF2-40B4-BE49-F238E27FC236}">
                <a16:creationId xmlns:a16="http://schemas.microsoft.com/office/drawing/2014/main" id="{61B63C1B-F0FE-4905-993C-F7F50E32692C}"/>
              </a:ext>
            </a:extLst>
          </p:cNvPr>
          <p:cNvPicPr>
            <a:picLocks noChangeAspect="1"/>
          </p:cNvPicPr>
          <p:nvPr/>
        </p:nvPicPr>
        <p:blipFill>
          <a:blip r:embed="rId7"/>
          <a:stretch>
            <a:fillRect/>
          </a:stretch>
        </p:blipFill>
        <p:spPr>
          <a:xfrm>
            <a:off x="9343380" y="4848815"/>
            <a:ext cx="2440463" cy="1406452"/>
          </a:xfrm>
          <a:prstGeom prst="rect">
            <a:avLst/>
          </a:prstGeom>
        </p:spPr>
      </p:pic>
      <p:sp>
        <p:nvSpPr>
          <p:cNvPr id="22" name="文本框 21">
            <a:extLst>
              <a:ext uri="{FF2B5EF4-FFF2-40B4-BE49-F238E27FC236}">
                <a16:creationId xmlns:a16="http://schemas.microsoft.com/office/drawing/2014/main" id="{CE7845FE-ADFF-4DE1-BB21-E423C37BB82B}"/>
              </a:ext>
            </a:extLst>
          </p:cNvPr>
          <p:cNvSpPr txBox="1"/>
          <p:nvPr/>
        </p:nvSpPr>
        <p:spPr>
          <a:xfrm>
            <a:off x="1040016" y="5985613"/>
            <a:ext cx="1469798" cy="307777"/>
          </a:xfrm>
          <a:prstGeom prst="rect">
            <a:avLst/>
          </a:prstGeom>
          <a:noFill/>
        </p:spPr>
        <p:txBody>
          <a:bodyPr wrap="square">
            <a:spAutoFit/>
          </a:bodyPr>
          <a:lstStyle/>
          <a:p>
            <a:pPr algn="ctr"/>
            <a:r>
              <a:rPr lang="en-US" altLang="zh-CN" sz="1400" b="1" dirty="0">
                <a:latin typeface="微软雅黑" panose="020B0503020204020204" pitchFamily="34" charset="-122"/>
                <a:ea typeface="微软雅黑" panose="020B0503020204020204" pitchFamily="34" charset="-122"/>
              </a:rPr>
              <a:t>4 * CPRE-32</a:t>
            </a:r>
            <a:endParaRPr lang="zh-CN" altLang="en-US" sz="1400" b="1" dirty="0">
              <a:latin typeface="微软雅黑" panose="020B0503020204020204" pitchFamily="34" charset="-122"/>
              <a:ea typeface="微软雅黑" panose="020B0503020204020204" pitchFamily="34" charset="-122"/>
            </a:endParaRPr>
          </a:p>
        </p:txBody>
      </p:sp>
      <p:grpSp>
        <p:nvGrpSpPr>
          <p:cNvPr id="28" name="组合 27">
            <a:extLst>
              <a:ext uri="{FF2B5EF4-FFF2-40B4-BE49-F238E27FC236}">
                <a16:creationId xmlns:a16="http://schemas.microsoft.com/office/drawing/2014/main" id="{50291785-79AA-4E76-B3A7-5102BD96FE43}"/>
              </a:ext>
            </a:extLst>
          </p:cNvPr>
          <p:cNvGrpSpPr/>
          <p:nvPr/>
        </p:nvGrpSpPr>
        <p:grpSpPr>
          <a:xfrm>
            <a:off x="7743752" y="1915054"/>
            <a:ext cx="1878963" cy="1209675"/>
            <a:chOff x="6561927" y="1651230"/>
            <a:chExt cx="2522054" cy="1777770"/>
          </a:xfrm>
        </p:grpSpPr>
        <p:pic>
          <p:nvPicPr>
            <p:cNvPr id="14" name="图片 13">
              <a:extLst>
                <a:ext uri="{FF2B5EF4-FFF2-40B4-BE49-F238E27FC236}">
                  <a16:creationId xmlns:a16="http://schemas.microsoft.com/office/drawing/2014/main" id="{A4EFE9F0-E724-4F7F-8F29-F027F75419C7}"/>
                </a:ext>
              </a:extLst>
            </p:cNvPr>
            <p:cNvPicPr>
              <a:picLocks noChangeAspect="1"/>
            </p:cNvPicPr>
            <p:nvPr/>
          </p:nvPicPr>
          <p:blipFill>
            <a:blip r:embed="rId8"/>
            <a:stretch>
              <a:fillRect/>
            </a:stretch>
          </p:blipFill>
          <p:spPr>
            <a:xfrm>
              <a:off x="6561927" y="1665286"/>
              <a:ext cx="2522054" cy="1763714"/>
            </a:xfrm>
            <a:prstGeom prst="rect">
              <a:avLst/>
            </a:prstGeom>
          </p:spPr>
        </p:pic>
        <p:sp>
          <p:nvSpPr>
            <p:cNvPr id="25" name="矩形 24">
              <a:extLst>
                <a:ext uri="{FF2B5EF4-FFF2-40B4-BE49-F238E27FC236}">
                  <a16:creationId xmlns:a16="http://schemas.microsoft.com/office/drawing/2014/main" id="{039B0D4A-34B5-4B8A-A7A8-B874EC63BE1B}"/>
                </a:ext>
              </a:extLst>
            </p:cNvPr>
            <p:cNvSpPr/>
            <p:nvPr/>
          </p:nvSpPr>
          <p:spPr>
            <a:xfrm>
              <a:off x="6696433" y="1651230"/>
              <a:ext cx="192505" cy="153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4E973CC9-562E-47EF-A5B4-B5047C43D25A}"/>
                </a:ext>
              </a:extLst>
            </p:cNvPr>
            <p:cNvSpPr/>
            <p:nvPr/>
          </p:nvSpPr>
          <p:spPr>
            <a:xfrm>
              <a:off x="6752581" y="2372341"/>
              <a:ext cx="136358" cy="153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1FAC75E2-27D9-4464-ABBB-26896DD51A0D}"/>
                </a:ext>
              </a:extLst>
            </p:cNvPr>
            <p:cNvSpPr/>
            <p:nvPr/>
          </p:nvSpPr>
          <p:spPr>
            <a:xfrm>
              <a:off x="6752581" y="3031696"/>
              <a:ext cx="136358" cy="168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a:extLst>
              <a:ext uri="{FF2B5EF4-FFF2-40B4-BE49-F238E27FC236}">
                <a16:creationId xmlns:a16="http://schemas.microsoft.com/office/drawing/2014/main" id="{60866AF3-7019-4355-BB8B-4F0D89050BF1}"/>
              </a:ext>
            </a:extLst>
          </p:cNvPr>
          <p:cNvGrpSpPr/>
          <p:nvPr/>
        </p:nvGrpSpPr>
        <p:grpSpPr>
          <a:xfrm>
            <a:off x="5965111" y="1912533"/>
            <a:ext cx="1746964" cy="1226686"/>
            <a:chOff x="6149261" y="1915104"/>
            <a:chExt cx="1746964" cy="1226686"/>
          </a:xfrm>
        </p:grpSpPr>
        <p:pic>
          <p:nvPicPr>
            <p:cNvPr id="30" name="图片 29">
              <a:extLst>
                <a:ext uri="{FF2B5EF4-FFF2-40B4-BE49-F238E27FC236}">
                  <a16:creationId xmlns:a16="http://schemas.microsoft.com/office/drawing/2014/main" id="{C710A6F7-90A6-4BE4-A2EC-6E54878136EA}"/>
                </a:ext>
              </a:extLst>
            </p:cNvPr>
            <p:cNvPicPr>
              <a:picLocks noChangeAspect="1"/>
            </p:cNvPicPr>
            <p:nvPr/>
          </p:nvPicPr>
          <p:blipFill>
            <a:blip r:embed="rId9"/>
            <a:stretch>
              <a:fillRect/>
            </a:stretch>
          </p:blipFill>
          <p:spPr>
            <a:xfrm>
              <a:off x="6149261" y="1941679"/>
              <a:ext cx="1686968" cy="1200111"/>
            </a:xfrm>
            <a:prstGeom prst="rect">
              <a:avLst/>
            </a:prstGeom>
          </p:spPr>
        </p:pic>
        <p:sp>
          <p:nvSpPr>
            <p:cNvPr id="31" name="矩形 30">
              <a:extLst>
                <a:ext uri="{FF2B5EF4-FFF2-40B4-BE49-F238E27FC236}">
                  <a16:creationId xmlns:a16="http://schemas.microsoft.com/office/drawing/2014/main" id="{45835537-7005-4199-9F3D-D0C904C4E998}"/>
                </a:ext>
              </a:extLst>
            </p:cNvPr>
            <p:cNvSpPr/>
            <p:nvPr/>
          </p:nvSpPr>
          <p:spPr>
            <a:xfrm>
              <a:off x="6272723" y="1915104"/>
              <a:ext cx="120053" cy="1104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a:extLst>
                <a:ext uri="{FF2B5EF4-FFF2-40B4-BE49-F238E27FC236}">
                  <a16:creationId xmlns:a16="http://schemas.microsoft.com/office/drawing/2014/main" id="{489C6543-7607-44C1-8DEF-72FEB9E3C175}"/>
                </a:ext>
              </a:extLst>
            </p:cNvPr>
            <p:cNvSpPr/>
            <p:nvPr/>
          </p:nvSpPr>
          <p:spPr>
            <a:xfrm>
              <a:off x="6425123" y="2971749"/>
              <a:ext cx="1471102" cy="82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文本框 33">
            <a:extLst>
              <a:ext uri="{FF2B5EF4-FFF2-40B4-BE49-F238E27FC236}">
                <a16:creationId xmlns:a16="http://schemas.microsoft.com/office/drawing/2014/main" id="{615E57C1-1C84-4332-A688-C142DBFC5FED}"/>
              </a:ext>
            </a:extLst>
          </p:cNvPr>
          <p:cNvSpPr txBox="1"/>
          <p:nvPr/>
        </p:nvSpPr>
        <p:spPr>
          <a:xfrm>
            <a:off x="9604025" y="1926688"/>
            <a:ext cx="2238823" cy="1169551"/>
          </a:xfrm>
          <a:prstGeom prst="rect">
            <a:avLst/>
          </a:prstGeom>
          <a:noFill/>
        </p:spPr>
        <p:txBody>
          <a:bodyPr wrap="square">
            <a:spAutoFit/>
          </a:bodyPr>
          <a:lstStyle/>
          <a:p>
            <a:pPr marL="285750" indent="-285750">
              <a:buFont typeface="Wingdings" panose="05000000000000000000" pitchFamily="2" charset="2"/>
              <a:buChar char="p"/>
            </a:pPr>
            <a:r>
              <a:rPr lang="en-US" altLang="zh-CN" sz="1400" b="1" kern="100" dirty="0">
                <a:effectLst/>
                <a:latin typeface="微软雅黑" panose="020B0503020204020204" pitchFamily="34" charset="-122"/>
                <a:ea typeface="微软雅黑" panose="020B0503020204020204" pitchFamily="34" charset="-122"/>
                <a:cs typeface="Times New Roman" panose="02020603050405020304" pitchFamily="18" charset="0"/>
              </a:rPr>
              <a:t>Improve noise performance</a:t>
            </a:r>
          </a:p>
          <a:p>
            <a:pPr marL="285750" indent="-285750">
              <a:buFont typeface="Wingdings" panose="05000000000000000000" pitchFamily="2" charset="2"/>
              <a:buChar char="p"/>
            </a:pPr>
            <a:endParaRPr lang="en-US" altLang="zh-CN" sz="14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buFont typeface="Wingdings" panose="05000000000000000000" pitchFamily="2" charset="2"/>
              <a:buChar char="p"/>
            </a:pPr>
            <a:r>
              <a:rPr lang="en-US" altLang="zh-CN" sz="1400" b="1" kern="100" dirty="0">
                <a:effectLst/>
                <a:latin typeface="微软雅黑" panose="020B0503020204020204" pitchFamily="34" charset="-122"/>
                <a:ea typeface="微软雅黑" panose="020B0503020204020204" pitchFamily="34" charset="-122"/>
                <a:cs typeface="Times New Roman" panose="02020603050405020304" pitchFamily="18" charset="0"/>
              </a:rPr>
              <a:t>Noise optimization of c</a:t>
            </a:r>
            <a:r>
              <a:rPr lang="en-US" altLang="zh-CN" sz="1400" b="1" kern="100" dirty="0">
                <a:latin typeface="微软雅黑" panose="020B0503020204020204" pitchFamily="34" charset="-122"/>
                <a:ea typeface="微软雅黑" panose="020B0503020204020204" pitchFamily="34" charset="-122"/>
                <a:cs typeface="Times New Roman" panose="02020603050405020304" pitchFamily="18" charset="0"/>
              </a:rPr>
              <a:t>athode channel</a:t>
            </a:r>
            <a:endParaRPr lang="en-US" altLang="zh-CN" sz="14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681752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B0EF700-14F6-4D34-A2D1-23FB60BA4832}"/>
              </a:ext>
            </a:extLst>
          </p:cNvPr>
          <p:cNvPicPr>
            <a:picLocks noChangeAspect="1"/>
          </p:cNvPicPr>
          <p:nvPr/>
        </p:nvPicPr>
        <p:blipFill>
          <a:blip r:embed="rId3"/>
          <a:stretch>
            <a:fillRect/>
          </a:stretch>
        </p:blipFill>
        <p:spPr>
          <a:xfrm>
            <a:off x="8450691" y="4233744"/>
            <a:ext cx="3134632" cy="2346842"/>
          </a:xfrm>
          <a:prstGeom prst="rect">
            <a:avLst/>
          </a:prstGeom>
        </p:spPr>
      </p:pic>
      <p:pic>
        <p:nvPicPr>
          <p:cNvPr id="8" name="图片 7">
            <a:extLst>
              <a:ext uri="{FF2B5EF4-FFF2-40B4-BE49-F238E27FC236}">
                <a16:creationId xmlns:a16="http://schemas.microsoft.com/office/drawing/2014/main" id="{B8FEA436-3C98-451A-BE4F-93C7C5AE1791}"/>
              </a:ext>
            </a:extLst>
          </p:cNvPr>
          <p:cNvPicPr>
            <a:picLocks noChangeAspect="1"/>
          </p:cNvPicPr>
          <p:nvPr/>
        </p:nvPicPr>
        <p:blipFill>
          <a:blip r:embed="rId4"/>
          <a:stretch>
            <a:fillRect/>
          </a:stretch>
        </p:blipFill>
        <p:spPr>
          <a:xfrm>
            <a:off x="8444754" y="1847036"/>
            <a:ext cx="3147569" cy="2339933"/>
          </a:xfrm>
          <a:prstGeom prst="rect">
            <a:avLst/>
          </a:prstGeom>
        </p:spPr>
      </p:pic>
      <p:sp>
        <p:nvSpPr>
          <p:cNvPr id="16" name="矩形 15">
            <a:extLst>
              <a:ext uri="{FF2B5EF4-FFF2-40B4-BE49-F238E27FC236}">
                <a16:creationId xmlns:a16="http://schemas.microsoft.com/office/drawing/2014/main" id="{CF2C4B6D-18B8-4789-A14D-653E8D31730E}"/>
              </a:ext>
            </a:extLst>
          </p:cNvPr>
          <p:cNvSpPr/>
          <p:nvPr/>
        </p:nvSpPr>
        <p:spPr>
          <a:xfrm>
            <a:off x="4836323" y="5582056"/>
            <a:ext cx="2501738" cy="637770"/>
          </a:xfrm>
          <a:prstGeom prst="rect">
            <a:avLst/>
          </a:prstGeom>
          <a:solidFill>
            <a:schemeClr val="bg1"/>
          </a:solidFill>
          <a:ln w="9525" cap="flat" cmpd="sng" algn="ctr">
            <a:solidFill>
              <a:schemeClr val="dk1"/>
            </a:solidFill>
            <a:prstDash val="lg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BF7E982D-5661-47A6-8B4E-AC1DF8410042}"/>
              </a:ext>
            </a:extLst>
          </p:cNvPr>
          <p:cNvSpPr txBox="1"/>
          <p:nvPr/>
        </p:nvSpPr>
        <p:spPr>
          <a:xfrm>
            <a:off x="4836323" y="6281098"/>
            <a:ext cx="2597015" cy="307777"/>
          </a:xfrm>
          <a:prstGeom prst="rect">
            <a:avLst/>
          </a:prstGeom>
          <a:noFill/>
        </p:spPr>
        <p:txBody>
          <a:bodyPr wrap="square">
            <a:spAutoFit/>
          </a:bodyPr>
          <a:lstStyle>
            <a:defPPr>
              <a:defRPr lang="zh-CN"/>
            </a:defPPr>
            <a:lvl1pPr>
              <a:defRPr b="1">
                <a:latin typeface="微软雅黑" panose="020B0503020204020204" pitchFamily="34" charset="-122"/>
                <a:ea typeface="微软雅黑" panose="020B0503020204020204" pitchFamily="34" charset="-122"/>
              </a:defRPr>
            </a:lvl1pPr>
          </a:lstStyle>
          <a:p>
            <a:r>
              <a:rPr lang="en-US" altLang="zh-CN" sz="1400" dirty="0">
                <a:solidFill>
                  <a:srgbClr val="C00000"/>
                </a:solidFill>
                <a:latin typeface="微软雅黑" panose="020B0503020204020204" pitchFamily="34" charset="-122"/>
                <a:ea typeface="微软雅黑" panose="020B0503020204020204" pitchFamily="34" charset="-122"/>
              </a:rPr>
              <a:t>cathode optimized</a:t>
            </a:r>
            <a:endParaRPr lang="zh-CN" altLang="en-US" sz="1400" dirty="0">
              <a:solidFill>
                <a:srgbClr val="C00000"/>
              </a:solidFill>
            </a:endParaRPr>
          </a:p>
        </p:txBody>
      </p:sp>
      <p:sp>
        <p:nvSpPr>
          <p:cNvPr id="5" name="矩形 4">
            <a:extLst>
              <a:ext uri="{FF2B5EF4-FFF2-40B4-BE49-F238E27FC236}">
                <a16:creationId xmlns:a16="http://schemas.microsoft.com/office/drawing/2014/main" id="{25CCD433-51F2-48CF-9BCB-6F1B2CAA31D8}"/>
              </a:ext>
            </a:extLst>
          </p:cNvPr>
          <p:cNvSpPr/>
          <p:nvPr/>
        </p:nvSpPr>
        <p:spPr>
          <a:xfrm>
            <a:off x="0" y="6699000"/>
            <a:ext cx="12192000" cy="158999"/>
          </a:xfrm>
          <a:prstGeom prst="rect">
            <a:avLst/>
          </a:prstGeom>
          <a:solidFill>
            <a:srgbClr val="174994"/>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p>
        </p:txBody>
      </p:sp>
      <p:sp>
        <p:nvSpPr>
          <p:cNvPr id="3" name="灯片编号占位符 2">
            <a:extLst>
              <a:ext uri="{FF2B5EF4-FFF2-40B4-BE49-F238E27FC236}">
                <a16:creationId xmlns:a16="http://schemas.microsoft.com/office/drawing/2014/main" id="{4E30E527-74BD-4D23-99EE-9F4FF438529F}"/>
              </a:ext>
            </a:extLst>
          </p:cNvPr>
          <p:cNvSpPr>
            <a:spLocks noGrp="1"/>
          </p:cNvSpPr>
          <p:nvPr>
            <p:ph type="sldNum" sz="quarter" idx="12"/>
          </p:nvPr>
        </p:nvSpPr>
        <p:spPr/>
        <p:txBody>
          <a:bodyPr/>
          <a:lstStyle/>
          <a:p>
            <a:fld id="{80EB821D-32DF-42B6-8D01-2E119FEC2ED0}" type="slidenum">
              <a:rPr lang="zh-CN" altLang="en-US" smtClean="0"/>
              <a:t>8</a:t>
            </a:fld>
            <a:endParaRPr lang="zh-CN" altLang="en-US" dirty="0"/>
          </a:p>
        </p:txBody>
      </p:sp>
      <p:sp>
        <p:nvSpPr>
          <p:cNvPr id="13" name="矩形 12">
            <a:extLst>
              <a:ext uri="{FF2B5EF4-FFF2-40B4-BE49-F238E27FC236}">
                <a16:creationId xmlns:a16="http://schemas.microsoft.com/office/drawing/2014/main" id="{1D6490AB-26B6-4EE3-805C-79B3F4071416}"/>
              </a:ext>
            </a:extLst>
          </p:cNvPr>
          <p:cNvSpPr/>
          <p:nvPr/>
        </p:nvSpPr>
        <p:spPr>
          <a:xfrm>
            <a:off x="0" y="5212"/>
            <a:ext cx="12192000" cy="699638"/>
          </a:xfrm>
          <a:prstGeom prst="rect">
            <a:avLst/>
          </a:prstGeom>
          <a:solidFill>
            <a:srgbClr val="174994"/>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p>
        </p:txBody>
      </p:sp>
      <p:sp>
        <p:nvSpPr>
          <p:cNvPr id="6" name="标题 1"/>
          <p:cNvSpPr txBox="1">
            <a:spLocks/>
          </p:cNvSpPr>
          <p:nvPr/>
        </p:nvSpPr>
        <p:spPr>
          <a:xfrm>
            <a:off x="85485" y="130382"/>
            <a:ext cx="9615405" cy="4492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just">
              <a:defRPr/>
            </a:pPr>
            <a:r>
              <a:rPr lang="en-US" altLang="zh-CN" b="1" dirty="0">
                <a:solidFill>
                  <a:schemeClr val="bg1"/>
                </a:solidFill>
                <a:latin typeface="微软雅黑" panose="020B0503020204020204" pitchFamily="34" charset="-122"/>
                <a:ea typeface="微软雅黑" panose="020B0503020204020204" pitchFamily="34" charset="-122"/>
              </a:rPr>
              <a:t>2.2 Electrical Characteristics Simulation Result</a:t>
            </a:r>
          </a:p>
        </p:txBody>
      </p:sp>
      <p:pic>
        <p:nvPicPr>
          <p:cNvPr id="10" name="图片 9">
            <a:extLst>
              <a:ext uri="{FF2B5EF4-FFF2-40B4-BE49-F238E27FC236}">
                <a16:creationId xmlns:a16="http://schemas.microsoft.com/office/drawing/2014/main" id="{CFAA2ABD-EE1A-42B5-BAB4-46D266277014}"/>
              </a:ext>
            </a:extLst>
          </p:cNvPr>
          <p:cNvPicPr>
            <a:picLocks noChangeAspect="1"/>
          </p:cNvPicPr>
          <p:nvPr/>
        </p:nvPicPr>
        <p:blipFill>
          <a:blip r:embed="rId5"/>
          <a:stretch>
            <a:fillRect/>
          </a:stretch>
        </p:blipFill>
        <p:spPr>
          <a:xfrm>
            <a:off x="4294723" y="2014079"/>
            <a:ext cx="3284798" cy="2639495"/>
          </a:xfrm>
          <a:prstGeom prst="rect">
            <a:avLst/>
          </a:prstGeom>
        </p:spPr>
      </p:pic>
      <p:graphicFrame>
        <p:nvGraphicFramePr>
          <p:cNvPr id="12" name="图表 11">
            <a:extLst>
              <a:ext uri="{FF2B5EF4-FFF2-40B4-BE49-F238E27FC236}">
                <a16:creationId xmlns:a16="http://schemas.microsoft.com/office/drawing/2014/main" id="{548FE7DA-07B3-4C75-8811-5AADACD32099}"/>
              </a:ext>
            </a:extLst>
          </p:cNvPr>
          <p:cNvGraphicFramePr/>
          <p:nvPr>
            <p:extLst>
              <p:ext uri="{D42A27DB-BD31-4B8C-83A1-F6EECF244321}">
                <p14:modId xmlns:p14="http://schemas.microsoft.com/office/powerpoint/2010/main" val="1291490218"/>
              </p:ext>
            </p:extLst>
          </p:nvPr>
        </p:nvGraphicFramePr>
        <p:xfrm>
          <a:off x="270822" y="1847053"/>
          <a:ext cx="3274197" cy="3089642"/>
        </p:xfrm>
        <a:graphic>
          <a:graphicData uri="http://schemas.openxmlformats.org/drawingml/2006/chart">
            <c:chart xmlns:c="http://schemas.openxmlformats.org/drawingml/2006/chart" xmlns:r="http://schemas.openxmlformats.org/officeDocument/2006/relationships" r:id="rId6"/>
          </a:graphicData>
        </a:graphic>
      </p:graphicFrame>
      <p:sp>
        <p:nvSpPr>
          <p:cNvPr id="7" name="箭头: 右 6">
            <a:extLst>
              <a:ext uri="{FF2B5EF4-FFF2-40B4-BE49-F238E27FC236}">
                <a16:creationId xmlns:a16="http://schemas.microsoft.com/office/drawing/2014/main" id="{786CCCB4-068F-46F4-9EAB-04D1B8F9C8DE}"/>
              </a:ext>
            </a:extLst>
          </p:cNvPr>
          <p:cNvSpPr/>
          <p:nvPr/>
        </p:nvSpPr>
        <p:spPr>
          <a:xfrm>
            <a:off x="3545019" y="2959793"/>
            <a:ext cx="716280" cy="563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438ACCB0-7E32-4E2B-95EB-8565353176B2}"/>
              </a:ext>
            </a:extLst>
          </p:cNvPr>
          <p:cNvSpPr txBox="1"/>
          <p:nvPr/>
        </p:nvSpPr>
        <p:spPr>
          <a:xfrm>
            <a:off x="1129938" y="5487582"/>
            <a:ext cx="1614187" cy="377411"/>
          </a:xfrm>
          <a:prstGeom prst="rect">
            <a:avLst/>
          </a:prstGeom>
          <a:noFill/>
        </p:spPr>
        <p:txBody>
          <a:bodyPr wrap="square">
            <a:spAutoFit/>
          </a:bodyPr>
          <a:lstStyle/>
          <a:p>
            <a:pPr>
              <a:lnSpc>
                <a:spcPct val="150000"/>
              </a:lnSpc>
            </a:pPr>
            <a:r>
              <a:rPr lang="en-US" altLang="zh-CN" sz="1400" b="1" dirty="0">
                <a:latin typeface="微软雅黑" panose="020B0503020204020204" pitchFamily="34" charset="-122"/>
                <a:ea typeface="微软雅黑" panose="020B0503020204020204" pitchFamily="34" charset="-122"/>
                <a:cs typeface="Arial" panose="020B0604020202020204" pitchFamily="34" charset="0"/>
              </a:rPr>
              <a:t>80e</a:t>
            </a:r>
            <a:r>
              <a:rPr lang="en-US" altLang="zh-CN" sz="1400" b="1" baseline="30000" dirty="0">
                <a:latin typeface="微软雅黑" panose="020B0503020204020204" pitchFamily="34" charset="-122"/>
                <a:ea typeface="微软雅黑" panose="020B0503020204020204" pitchFamily="34" charset="-122"/>
                <a:cs typeface="Arial" panose="020B0604020202020204" pitchFamily="34" charset="0"/>
              </a:rPr>
              <a:t>-</a:t>
            </a:r>
            <a:r>
              <a:rPr lang="en-US" altLang="zh-CN" sz="1400" b="1" dirty="0">
                <a:latin typeface="微软雅黑" panose="020B0503020204020204" pitchFamily="34" charset="-122"/>
                <a:ea typeface="微软雅黑" panose="020B0503020204020204" pitchFamily="34" charset="-122"/>
                <a:cs typeface="Arial" panose="020B0604020202020204" pitchFamily="34" charset="0"/>
              </a:rPr>
              <a:t>+13.2e</a:t>
            </a:r>
            <a:r>
              <a:rPr lang="en-US" altLang="zh-CN" sz="1400" b="1" baseline="30000" dirty="0">
                <a:latin typeface="微软雅黑" panose="020B0503020204020204" pitchFamily="34" charset="-122"/>
                <a:ea typeface="微软雅黑" panose="020B0503020204020204" pitchFamily="34" charset="-122"/>
                <a:cs typeface="Arial" panose="020B0604020202020204" pitchFamily="34" charset="0"/>
              </a:rPr>
              <a:t>-</a:t>
            </a:r>
            <a:r>
              <a:rPr lang="en-US" altLang="zh-CN" sz="1400" b="1" dirty="0">
                <a:latin typeface="微软雅黑" panose="020B0503020204020204" pitchFamily="34" charset="-122"/>
                <a:ea typeface="微软雅黑" panose="020B0503020204020204" pitchFamily="34" charset="-122"/>
                <a:cs typeface="Arial" panose="020B0604020202020204" pitchFamily="34" charset="0"/>
              </a:rPr>
              <a:t>/pF</a:t>
            </a:r>
          </a:p>
        </p:txBody>
      </p:sp>
      <p:sp>
        <p:nvSpPr>
          <p:cNvPr id="15" name="文本框 14">
            <a:extLst>
              <a:ext uri="{FF2B5EF4-FFF2-40B4-BE49-F238E27FC236}">
                <a16:creationId xmlns:a16="http://schemas.microsoft.com/office/drawing/2014/main" id="{9331659E-89EC-4319-AC18-6888F5EEB0D5}"/>
              </a:ext>
            </a:extLst>
          </p:cNvPr>
          <p:cNvSpPr txBox="1"/>
          <p:nvPr/>
        </p:nvSpPr>
        <p:spPr>
          <a:xfrm>
            <a:off x="4836323" y="5204645"/>
            <a:ext cx="2501738" cy="1023742"/>
          </a:xfrm>
          <a:prstGeom prst="rect">
            <a:avLst/>
          </a:prstGeom>
          <a:noFill/>
        </p:spPr>
        <p:txBody>
          <a:bodyPr wrap="square">
            <a:spAutoFit/>
          </a:bodyPr>
          <a:lstStyle/>
          <a:p>
            <a:pPr>
              <a:lnSpc>
                <a:spcPct val="150000"/>
              </a:lnSpc>
            </a:pPr>
            <a:r>
              <a:rPr lang="en-US" altLang="zh-CN" sz="1400" b="1" dirty="0">
                <a:latin typeface="微软雅黑" panose="020B0503020204020204" pitchFamily="34" charset="-122"/>
                <a:ea typeface="微软雅黑" panose="020B0503020204020204" pitchFamily="34" charset="-122"/>
                <a:cs typeface="Arial" panose="020B0604020202020204" pitchFamily="34" charset="0"/>
              </a:rPr>
              <a:t>ch0-60:     64e</a:t>
            </a:r>
            <a:r>
              <a:rPr lang="en-US" altLang="zh-CN" sz="1400" b="1" baseline="30000" dirty="0">
                <a:latin typeface="微软雅黑" panose="020B0503020204020204" pitchFamily="34" charset="-122"/>
                <a:ea typeface="微软雅黑" panose="020B0503020204020204" pitchFamily="34" charset="-122"/>
                <a:cs typeface="Arial" panose="020B0604020202020204" pitchFamily="34" charset="0"/>
              </a:rPr>
              <a:t>-</a:t>
            </a:r>
            <a:r>
              <a:rPr lang="en-US" altLang="zh-CN" sz="1400" b="1" dirty="0">
                <a:latin typeface="微软雅黑" panose="020B0503020204020204" pitchFamily="34" charset="-122"/>
                <a:ea typeface="微软雅黑" panose="020B0503020204020204" pitchFamily="34" charset="-122"/>
                <a:cs typeface="Arial" panose="020B0604020202020204" pitchFamily="34" charset="0"/>
              </a:rPr>
              <a:t>+8e</a:t>
            </a:r>
            <a:r>
              <a:rPr lang="en-US" altLang="zh-CN" sz="1400" b="1" baseline="30000" dirty="0">
                <a:latin typeface="微软雅黑" panose="020B0503020204020204" pitchFamily="34" charset="-122"/>
                <a:ea typeface="微软雅黑" panose="020B0503020204020204" pitchFamily="34" charset="-122"/>
                <a:cs typeface="Arial" panose="020B0604020202020204" pitchFamily="34" charset="0"/>
              </a:rPr>
              <a:t>-</a:t>
            </a:r>
            <a:r>
              <a:rPr lang="en-US" altLang="zh-CN" sz="1400" b="1" dirty="0">
                <a:latin typeface="微软雅黑" panose="020B0503020204020204" pitchFamily="34" charset="-122"/>
                <a:ea typeface="微软雅黑" panose="020B0503020204020204" pitchFamily="34" charset="-122"/>
                <a:cs typeface="Arial" panose="020B0604020202020204" pitchFamily="34" charset="0"/>
              </a:rPr>
              <a:t>/pF  </a:t>
            </a:r>
          </a:p>
          <a:p>
            <a:pPr>
              <a:lnSpc>
                <a:spcPct val="150000"/>
              </a:lnSpc>
            </a:pPr>
            <a:r>
              <a:rPr lang="en-US" altLang="zh-CN" sz="14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ch61,63:   84e</a:t>
            </a:r>
            <a:r>
              <a:rPr lang="en-US" altLang="zh-CN" sz="1400" b="1" baseline="30000"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14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+6.5e</a:t>
            </a:r>
            <a:r>
              <a:rPr lang="en-US" altLang="zh-CN" sz="1400" b="1" baseline="30000"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14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/pF</a:t>
            </a:r>
          </a:p>
          <a:p>
            <a:pPr>
              <a:lnSpc>
                <a:spcPct val="150000"/>
              </a:lnSpc>
            </a:pPr>
            <a:r>
              <a:rPr lang="en-US" altLang="zh-CN" sz="14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ch62:        88e</a:t>
            </a:r>
            <a:r>
              <a:rPr lang="en-US" altLang="zh-CN" sz="1400" b="1" baseline="30000"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14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+6e</a:t>
            </a:r>
            <a:r>
              <a:rPr lang="en-US" altLang="zh-CN" sz="1400" b="1" baseline="30000"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14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/pF</a:t>
            </a:r>
          </a:p>
        </p:txBody>
      </p:sp>
      <p:sp>
        <p:nvSpPr>
          <p:cNvPr id="18" name="矩形: 剪去对角 17">
            <a:extLst>
              <a:ext uri="{FF2B5EF4-FFF2-40B4-BE49-F238E27FC236}">
                <a16:creationId xmlns:a16="http://schemas.microsoft.com/office/drawing/2014/main" id="{8D8184FE-40D1-4EBB-82A2-6BAA4B2D12EC}"/>
              </a:ext>
            </a:extLst>
          </p:cNvPr>
          <p:cNvSpPr/>
          <p:nvPr/>
        </p:nvSpPr>
        <p:spPr>
          <a:xfrm>
            <a:off x="1686225" y="1053874"/>
            <a:ext cx="4448605" cy="444139"/>
          </a:xfrm>
          <a:prstGeom prst="snip2Diag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ENC</a:t>
            </a:r>
          </a:p>
        </p:txBody>
      </p:sp>
      <p:sp>
        <p:nvSpPr>
          <p:cNvPr id="19" name="矩形: 剪去对角 18">
            <a:extLst>
              <a:ext uri="{FF2B5EF4-FFF2-40B4-BE49-F238E27FC236}">
                <a16:creationId xmlns:a16="http://schemas.microsoft.com/office/drawing/2014/main" id="{70FC9367-DC80-4092-B40A-4BEE87AA63E2}"/>
              </a:ext>
            </a:extLst>
          </p:cNvPr>
          <p:cNvSpPr/>
          <p:nvPr/>
        </p:nvSpPr>
        <p:spPr>
          <a:xfrm>
            <a:off x="8610600" y="1053874"/>
            <a:ext cx="3137235" cy="444139"/>
          </a:xfrm>
          <a:prstGeom prst="snip2Diag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Linearity</a:t>
            </a:r>
          </a:p>
        </p:txBody>
      </p:sp>
      <p:sp>
        <p:nvSpPr>
          <p:cNvPr id="20" name="文本框 19">
            <a:extLst>
              <a:ext uri="{FF2B5EF4-FFF2-40B4-BE49-F238E27FC236}">
                <a16:creationId xmlns:a16="http://schemas.microsoft.com/office/drawing/2014/main" id="{6C14ED12-001B-40A6-A871-1718B0DF2154}"/>
              </a:ext>
            </a:extLst>
          </p:cNvPr>
          <p:cNvSpPr txBox="1"/>
          <p:nvPr/>
        </p:nvSpPr>
        <p:spPr>
          <a:xfrm>
            <a:off x="1129938" y="4788914"/>
            <a:ext cx="1555964" cy="456535"/>
          </a:xfrm>
          <a:prstGeom prst="rect">
            <a:avLst/>
          </a:prstGeom>
          <a:noFill/>
        </p:spPr>
        <p:txBody>
          <a:bodyPr wrap="square">
            <a:spAutoFit/>
          </a:bodyPr>
          <a:lstStyle/>
          <a:p>
            <a:pPr algn="ctr">
              <a:lnSpc>
                <a:spcPct val="150000"/>
              </a:lnSpc>
            </a:pPr>
            <a:r>
              <a:rPr lang="en-US" altLang="zh-CN" b="1" dirty="0">
                <a:solidFill>
                  <a:srgbClr val="C00000"/>
                </a:solidFill>
                <a:latin typeface="Arial" panose="020B0604020202020204" pitchFamily="34" charset="0"/>
                <a:cs typeface="Arial" panose="020B0604020202020204" pitchFamily="34" charset="0"/>
              </a:rPr>
              <a:t>CPRE-32</a:t>
            </a:r>
          </a:p>
        </p:txBody>
      </p:sp>
      <p:sp>
        <p:nvSpPr>
          <p:cNvPr id="21" name="文本框 20">
            <a:extLst>
              <a:ext uri="{FF2B5EF4-FFF2-40B4-BE49-F238E27FC236}">
                <a16:creationId xmlns:a16="http://schemas.microsoft.com/office/drawing/2014/main" id="{2BB2C1FD-A935-4C59-BC0D-8705F2CD8D4A}"/>
              </a:ext>
            </a:extLst>
          </p:cNvPr>
          <p:cNvSpPr txBox="1"/>
          <p:nvPr/>
        </p:nvSpPr>
        <p:spPr>
          <a:xfrm>
            <a:off x="5216904" y="4788915"/>
            <a:ext cx="1555964" cy="456535"/>
          </a:xfrm>
          <a:prstGeom prst="rect">
            <a:avLst/>
          </a:prstGeom>
          <a:noFill/>
        </p:spPr>
        <p:txBody>
          <a:bodyPr wrap="square">
            <a:spAutoFit/>
          </a:bodyPr>
          <a:lstStyle/>
          <a:p>
            <a:pPr algn="ctr">
              <a:lnSpc>
                <a:spcPct val="150000"/>
              </a:lnSpc>
            </a:pPr>
            <a:r>
              <a:rPr lang="en-US" altLang="zh-CN" b="1" dirty="0">
                <a:solidFill>
                  <a:srgbClr val="C00000"/>
                </a:solidFill>
                <a:latin typeface="Arial" panose="020B0604020202020204" pitchFamily="34" charset="0"/>
                <a:cs typeface="Arial" panose="020B0604020202020204" pitchFamily="34" charset="0"/>
              </a:rPr>
              <a:t>CPRE-64</a:t>
            </a:r>
          </a:p>
        </p:txBody>
      </p:sp>
    </p:spTree>
    <p:extLst>
      <p:ext uri="{BB962C8B-B14F-4D97-AF65-F5344CB8AC3E}">
        <p14:creationId xmlns:p14="http://schemas.microsoft.com/office/powerpoint/2010/main" val="409491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矩形 28">
            <a:extLst>
              <a:ext uri="{FF2B5EF4-FFF2-40B4-BE49-F238E27FC236}">
                <a16:creationId xmlns:a16="http://schemas.microsoft.com/office/drawing/2014/main" id="{6139DF53-B533-4E39-8874-1B2DE47055F6}"/>
              </a:ext>
            </a:extLst>
          </p:cNvPr>
          <p:cNvSpPr/>
          <p:nvPr/>
        </p:nvSpPr>
        <p:spPr>
          <a:xfrm>
            <a:off x="504467" y="3155630"/>
            <a:ext cx="6278626" cy="3296270"/>
          </a:xfrm>
          <a:prstGeom prst="rect">
            <a:avLst/>
          </a:prstGeom>
          <a:solidFill>
            <a:schemeClr val="bg1"/>
          </a:solidFill>
          <a:ln w="9525" cap="flat" cmpd="sng" algn="ctr">
            <a:solidFill>
              <a:schemeClr val="dk1"/>
            </a:solidFill>
            <a:prstDash val="lg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zh-CN" altLang="en-US"/>
          </a:p>
        </p:txBody>
      </p:sp>
      <p:sp>
        <p:nvSpPr>
          <p:cNvPr id="30" name="矩形: 剪去对角 29">
            <a:extLst>
              <a:ext uri="{FF2B5EF4-FFF2-40B4-BE49-F238E27FC236}">
                <a16:creationId xmlns:a16="http://schemas.microsoft.com/office/drawing/2014/main" id="{93FF1DF6-459E-43B7-A500-B6E5768C41D3}"/>
              </a:ext>
            </a:extLst>
          </p:cNvPr>
          <p:cNvSpPr/>
          <p:nvPr/>
        </p:nvSpPr>
        <p:spPr>
          <a:xfrm>
            <a:off x="1380838" y="3400345"/>
            <a:ext cx="4165912" cy="444139"/>
          </a:xfrm>
          <a:prstGeom prst="snip2Diag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SEL Hardening at Layout Level</a:t>
            </a:r>
          </a:p>
        </p:txBody>
      </p:sp>
      <p:sp>
        <p:nvSpPr>
          <p:cNvPr id="26" name="矩形 25">
            <a:extLst>
              <a:ext uri="{FF2B5EF4-FFF2-40B4-BE49-F238E27FC236}">
                <a16:creationId xmlns:a16="http://schemas.microsoft.com/office/drawing/2014/main" id="{934832AD-CB85-4372-BE9C-5A9AA7EA41E7}"/>
              </a:ext>
            </a:extLst>
          </p:cNvPr>
          <p:cNvSpPr/>
          <p:nvPr/>
        </p:nvSpPr>
        <p:spPr>
          <a:xfrm>
            <a:off x="7074393" y="918427"/>
            <a:ext cx="4886413" cy="5533473"/>
          </a:xfrm>
          <a:prstGeom prst="rect">
            <a:avLst/>
          </a:prstGeom>
          <a:solidFill>
            <a:schemeClr val="bg1"/>
          </a:solidFill>
          <a:ln w="9525" cap="flat" cmpd="sng" algn="ctr">
            <a:solidFill>
              <a:schemeClr val="dk1"/>
            </a:solidFill>
            <a:prstDash val="lg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zh-CN" altLang="en-US"/>
          </a:p>
        </p:txBody>
      </p:sp>
      <p:sp>
        <p:nvSpPr>
          <p:cNvPr id="27" name="矩形: 剪去对角 26">
            <a:extLst>
              <a:ext uri="{FF2B5EF4-FFF2-40B4-BE49-F238E27FC236}">
                <a16:creationId xmlns:a16="http://schemas.microsoft.com/office/drawing/2014/main" id="{1ACB1FA8-3D84-441A-A40E-B6C92FBDB46C}"/>
              </a:ext>
            </a:extLst>
          </p:cNvPr>
          <p:cNvSpPr/>
          <p:nvPr/>
        </p:nvSpPr>
        <p:spPr>
          <a:xfrm>
            <a:off x="7487991" y="1040320"/>
            <a:ext cx="4059216" cy="444139"/>
          </a:xfrm>
          <a:prstGeom prst="snip2DiagRect">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微软雅黑" panose="020B0503020204020204" pitchFamily="34" charset="-122"/>
                <a:ea typeface="微软雅黑" panose="020B0503020204020204" pitchFamily="34" charset="-122"/>
              </a:rPr>
              <a:t>Heavy Ions Test of CPRE-1CH</a:t>
            </a:r>
          </a:p>
        </p:txBody>
      </p:sp>
      <p:sp>
        <p:nvSpPr>
          <p:cNvPr id="5" name="矩形 4">
            <a:extLst>
              <a:ext uri="{FF2B5EF4-FFF2-40B4-BE49-F238E27FC236}">
                <a16:creationId xmlns:a16="http://schemas.microsoft.com/office/drawing/2014/main" id="{25CCD433-51F2-48CF-9BCB-6F1B2CAA31D8}"/>
              </a:ext>
            </a:extLst>
          </p:cNvPr>
          <p:cNvSpPr/>
          <p:nvPr/>
        </p:nvSpPr>
        <p:spPr>
          <a:xfrm>
            <a:off x="0" y="6699000"/>
            <a:ext cx="12192000" cy="158999"/>
          </a:xfrm>
          <a:prstGeom prst="rect">
            <a:avLst/>
          </a:prstGeom>
          <a:solidFill>
            <a:srgbClr val="174994"/>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p>
        </p:txBody>
      </p:sp>
      <p:sp>
        <p:nvSpPr>
          <p:cNvPr id="3" name="灯片编号占位符 2">
            <a:extLst>
              <a:ext uri="{FF2B5EF4-FFF2-40B4-BE49-F238E27FC236}">
                <a16:creationId xmlns:a16="http://schemas.microsoft.com/office/drawing/2014/main" id="{4E30E527-74BD-4D23-99EE-9F4FF438529F}"/>
              </a:ext>
            </a:extLst>
          </p:cNvPr>
          <p:cNvSpPr>
            <a:spLocks noGrp="1"/>
          </p:cNvSpPr>
          <p:nvPr>
            <p:ph type="sldNum" sz="quarter" idx="12"/>
          </p:nvPr>
        </p:nvSpPr>
        <p:spPr/>
        <p:txBody>
          <a:bodyPr/>
          <a:lstStyle/>
          <a:p>
            <a:fld id="{80EB821D-32DF-42B6-8D01-2E119FEC2ED0}" type="slidenum">
              <a:rPr lang="zh-CN" altLang="en-US" smtClean="0"/>
              <a:t>9</a:t>
            </a:fld>
            <a:endParaRPr lang="zh-CN" altLang="en-US" dirty="0"/>
          </a:p>
        </p:txBody>
      </p:sp>
      <p:sp>
        <p:nvSpPr>
          <p:cNvPr id="13" name="矩形 12">
            <a:extLst>
              <a:ext uri="{FF2B5EF4-FFF2-40B4-BE49-F238E27FC236}">
                <a16:creationId xmlns:a16="http://schemas.microsoft.com/office/drawing/2014/main" id="{1D6490AB-26B6-4EE3-805C-79B3F4071416}"/>
              </a:ext>
            </a:extLst>
          </p:cNvPr>
          <p:cNvSpPr/>
          <p:nvPr/>
        </p:nvSpPr>
        <p:spPr>
          <a:xfrm>
            <a:off x="0" y="5212"/>
            <a:ext cx="12192000" cy="699638"/>
          </a:xfrm>
          <a:prstGeom prst="rect">
            <a:avLst/>
          </a:prstGeom>
          <a:solidFill>
            <a:srgbClr val="174994"/>
          </a:solidFill>
          <a:ln>
            <a:solidFill>
              <a:schemeClr val="accent1">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dirty="0"/>
          </a:p>
        </p:txBody>
      </p:sp>
      <p:sp>
        <p:nvSpPr>
          <p:cNvPr id="6" name="标题 1"/>
          <p:cNvSpPr txBox="1">
            <a:spLocks/>
          </p:cNvSpPr>
          <p:nvPr/>
        </p:nvSpPr>
        <p:spPr>
          <a:xfrm>
            <a:off x="85485" y="130382"/>
            <a:ext cx="9257895" cy="4492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just">
              <a:defRPr/>
            </a:pPr>
            <a:r>
              <a:rPr lang="en-US" altLang="zh-CN" b="1" dirty="0">
                <a:solidFill>
                  <a:schemeClr val="bg1"/>
                </a:solidFill>
                <a:latin typeface="微软雅黑" panose="020B0503020204020204" pitchFamily="34" charset="-122"/>
                <a:ea typeface="微软雅黑" panose="020B0503020204020204" pitchFamily="34" charset="-122"/>
              </a:rPr>
              <a:t>2.3 SEL Hardness</a:t>
            </a:r>
          </a:p>
        </p:txBody>
      </p:sp>
      <p:pic>
        <p:nvPicPr>
          <p:cNvPr id="16" name="图片 15">
            <a:extLst>
              <a:ext uri="{FF2B5EF4-FFF2-40B4-BE49-F238E27FC236}">
                <a16:creationId xmlns:a16="http://schemas.microsoft.com/office/drawing/2014/main" id="{81E24DB9-24A0-4B7C-86ED-E16D155DF433}"/>
              </a:ext>
            </a:extLst>
          </p:cNvPr>
          <p:cNvPicPr>
            <a:picLocks noChangeAspect="1"/>
          </p:cNvPicPr>
          <p:nvPr/>
        </p:nvPicPr>
        <p:blipFill>
          <a:blip r:embed="rId3"/>
          <a:stretch>
            <a:fillRect/>
          </a:stretch>
        </p:blipFill>
        <p:spPr>
          <a:xfrm>
            <a:off x="948786" y="4284459"/>
            <a:ext cx="2691518" cy="1323046"/>
          </a:xfrm>
          <a:prstGeom prst="rect">
            <a:avLst/>
          </a:prstGeom>
        </p:spPr>
      </p:pic>
      <p:pic>
        <p:nvPicPr>
          <p:cNvPr id="18" name="图片 17">
            <a:extLst>
              <a:ext uri="{FF2B5EF4-FFF2-40B4-BE49-F238E27FC236}">
                <a16:creationId xmlns:a16="http://schemas.microsoft.com/office/drawing/2014/main" id="{5F442657-4646-4A7F-B404-61AB52732C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0064" y="2072026"/>
            <a:ext cx="1948799" cy="1462170"/>
          </a:xfrm>
          <a:prstGeom prst="rect">
            <a:avLst/>
          </a:prstGeom>
        </p:spPr>
      </p:pic>
      <p:graphicFrame>
        <p:nvGraphicFramePr>
          <p:cNvPr id="21" name="表格 20">
            <a:extLst>
              <a:ext uri="{FF2B5EF4-FFF2-40B4-BE49-F238E27FC236}">
                <a16:creationId xmlns:a16="http://schemas.microsoft.com/office/drawing/2014/main" id="{F7ED30BA-9B59-451A-943E-C7F7A884631E}"/>
              </a:ext>
            </a:extLst>
          </p:cNvPr>
          <p:cNvGraphicFramePr>
            <a:graphicFrameLocks noGrp="1"/>
          </p:cNvGraphicFramePr>
          <p:nvPr>
            <p:extLst>
              <p:ext uri="{D42A27DB-BD31-4B8C-83A1-F6EECF244321}">
                <p14:modId xmlns:p14="http://schemas.microsoft.com/office/powerpoint/2010/main" val="4275115511"/>
              </p:ext>
            </p:extLst>
          </p:nvPr>
        </p:nvGraphicFramePr>
        <p:xfrm>
          <a:off x="7422184" y="4265191"/>
          <a:ext cx="4316679" cy="922212"/>
        </p:xfrm>
        <a:graphic>
          <a:graphicData uri="http://schemas.openxmlformats.org/drawingml/2006/table">
            <a:tbl>
              <a:tblPr/>
              <a:tblGrid>
                <a:gridCol w="924516">
                  <a:extLst>
                    <a:ext uri="{9D8B030D-6E8A-4147-A177-3AD203B41FA5}">
                      <a16:colId xmlns:a16="http://schemas.microsoft.com/office/drawing/2014/main" val="20000"/>
                    </a:ext>
                  </a:extLst>
                </a:gridCol>
                <a:gridCol w="1315857">
                  <a:extLst>
                    <a:ext uri="{9D8B030D-6E8A-4147-A177-3AD203B41FA5}">
                      <a16:colId xmlns:a16="http://schemas.microsoft.com/office/drawing/2014/main" val="20001"/>
                    </a:ext>
                  </a:extLst>
                </a:gridCol>
                <a:gridCol w="2076306">
                  <a:extLst>
                    <a:ext uri="{9D8B030D-6E8A-4147-A177-3AD203B41FA5}">
                      <a16:colId xmlns:a16="http://schemas.microsoft.com/office/drawing/2014/main" val="20003"/>
                    </a:ext>
                  </a:extLst>
                </a:gridCol>
              </a:tblGrid>
              <a:tr h="0">
                <a:tc>
                  <a:txBody>
                    <a:bodyPr/>
                    <a:lstStyle/>
                    <a:p>
                      <a:pPr algn="ctr">
                        <a:lnSpc>
                          <a:spcPct val="120000"/>
                        </a:lnSpc>
                        <a:spcAft>
                          <a:spcPts val="0"/>
                        </a:spcAft>
                      </a:pPr>
                      <a:r>
                        <a:rPr lang="en-US" altLang="zh-CN" sz="1400" b="1" kern="100" dirty="0">
                          <a:latin typeface="黑体" panose="02010609060101010101" pitchFamily="49" charset="-122"/>
                          <a:ea typeface="黑体" panose="02010609060101010101" pitchFamily="49" charset="-122"/>
                          <a:cs typeface="Times New Roman"/>
                        </a:rPr>
                        <a:t>Ion</a:t>
                      </a:r>
                      <a:endParaRPr lang="zh-CN" sz="1400" b="1" kern="100" dirty="0">
                        <a:latin typeface="黑体" panose="02010609060101010101" pitchFamily="49" charset="-122"/>
                        <a:ea typeface="黑体" panose="02010609060101010101" pitchFamily="49"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US" altLang="zh-CN" sz="1400" b="1" kern="100" dirty="0">
                          <a:latin typeface="黑体" panose="02010609060101010101" pitchFamily="49" charset="-122"/>
                          <a:ea typeface="黑体" panose="02010609060101010101" pitchFamily="49" charset="-122"/>
                          <a:cs typeface="Times New Roman"/>
                        </a:rPr>
                        <a:t>Energy</a:t>
                      </a:r>
                      <a:endParaRPr lang="zh-CN" sz="1400" b="1" kern="100" dirty="0">
                        <a:latin typeface="黑体" panose="02010609060101010101" pitchFamily="49" charset="-122"/>
                        <a:ea typeface="黑体" panose="02010609060101010101" pitchFamily="49" charset="-122"/>
                        <a:cs typeface="Times New Roman"/>
                      </a:endParaRPr>
                    </a:p>
                    <a:p>
                      <a:pPr algn="ctr">
                        <a:lnSpc>
                          <a:spcPct val="120000"/>
                        </a:lnSpc>
                        <a:spcAft>
                          <a:spcPts val="0"/>
                        </a:spcAft>
                      </a:pPr>
                      <a:r>
                        <a:rPr lang="en-US" sz="1400" b="1" kern="100" dirty="0">
                          <a:latin typeface="黑体" panose="02010609060101010101" pitchFamily="49" charset="-122"/>
                          <a:ea typeface="黑体" panose="02010609060101010101" pitchFamily="49" charset="-122"/>
                          <a:cs typeface="Times New Roman"/>
                        </a:rPr>
                        <a:t>(</a:t>
                      </a:r>
                      <a:r>
                        <a:rPr lang="en-US" sz="1400" b="1" kern="100" dirty="0" err="1">
                          <a:latin typeface="黑体" panose="02010609060101010101" pitchFamily="49" charset="-122"/>
                          <a:ea typeface="黑体" panose="02010609060101010101" pitchFamily="49" charset="-122"/>
                          <a:cs typeface="Times New Roman"/>
                        </a:rPr>
                        <a:t>MeV</a:t>
                      </a:r>
                      <a:r>
                        <a:rPr lang="en-US" sz="1400" b="1" kern="100" dirty="0">
                          <a:latin typeface="黑体" panose="02010609060101010101" pitchFamily="49" charset="-122"/>
                          <a:ea typeface="黑体" panose="02010609060101010101" pitchFamily="49" charset="-122"/>
                          <a:cs typeface="Times New Roman"/>
                        </a:rPr>
                        <a:t>)</a:t>
                      </a:r>
                      <a:endParaRPr lang="zh-CN" sz="1400" b="1" kern="100" dirty="0">
                        <a:latin typeface="黑体" panose="02010609060101010101" pitchFamily="49" charset="-122"/>
                        <a:ea typeface="黑体" panose="02010609060101010101" pitchFamily="49"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US" sz="1400" b="1" kern="100" dirty="0">
                          <a:latin typeface="黑体" panose="02010609060101010101" pitchFamily="49" charset="-122"/>
                          <a:ea typeface="黑体" panose="02010609060101010101" pitchFamily="49" charset="-122"/>
                          <a:cs typeface="Times New Roman"/>
                        </a:rPr>
                        <a:t>LET</a:t>
                      </a:r>
                      <a:endParaRPr lang="zh-CN" sz="1400" b="1" kern="100" dirty="0">
                        <a:latin typeface="黑体" panose="02010609060101010101" pitchFamily="49" charset="-122"/>
                        <a:ea typeface="黑体" panose="02010609060101010101" pitchFamily="49" charset="-122"/>
                        <a:cs typeface="Times New Roman"/>
                      </a:endParaRPr>
                    </a:p>
                    <a:p>
                      <a:pPr algn="ctr">
                        <a:lnSpc>
                          <a:spcPct val="120000"/>
                        </a:lnSpc>
                        <a:spcAft>
                          <a:spcPts val="0"/>
                        </a:spcAft>
                      </a:pPr>
                      <a:r>
                        <a:rPr lang="en-US" sz="1400" b="1" kern="100" dirty="0">
                          <a:latin typeface="黑体" panose="02010609060101010101" pitchFamily="49" charset="-122"/>
                          <a:ea typeface="黑体" panose="02010609060101010101" pitchFamily="49" charset="-122"/>
                          <a:cs typeface="Times New Roman"/>
                        </a:rPr>
                        <a:t>(</a:t>
                      </a:r>
                      <a:r>
                        <a:rPr lang="en-US" sz="1400" b="1" kern="100" dirty="0" err="1">
                          <a:latin typeface="黑体" panose="02010609060101010101" pitchFamily="49" charset="-122"/>
                          <a:ea typeface="黑体" panose="02010609060101010101" pitchFamily="49" charset="-122"/>
                          <a:cs typeface="Times New Roman"/>
                        </a:rPr>
                        <a:t>MeV.cm</a:t>
                      </a:r>
                      <a:r>
                        <a:rPr lang="en-US" sz="1400" b="1" kern="100" baseline="30000" dirty="0" err="1">
                          <a:latin typeface="黑体" panose="02010609060101010101" pitchFamily="49" charset="-122"/>
                          <a:ea typeface="黑体" panose="02010609060101010101" pitchFamily="49" charset="-122"/>
                          <a:cs typeface="Times New Roman"/>
                        </a:rPr>
                        <a:t>2</a:t>
                      </a:r>
                      <a:r>
                        <a:rPr lang="en-US" sz="1400" b="1" kern="100" dirty="0">
                          <a:latin typeface="黑体" panose="02010609060101010101" pitchFamily="49" charset="-122"/>
                          <a:ea typeface="黑体" panose="02010609060101010101" pitchFamily="49" charset="-122"/>
                          <a:cs typeface="Times New Roman"/>
                        </a:rPr>
                        <a:t>/mg)</a:t>
                      </a:r>
                      <a:endParaRPr lang="zh-CN" sz="1400" b="1" kern="100" dirty="0">
                        <a:latin typeface="黑体" panose="02010609060101010101" pitchFamily="49" charset="-122"/>
                        <a:ea typeface="黑体" panose="02010609060101010101" pitchFamily="49"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ctr">
                        <a:lnSpc>
                          <a:spcPct val="120000"/>
                        </a:lnSpc>
                        <a:spcAft>
                          <a:spcPts val="0"/>
                        </a:spcAft>
                      </a:pPr>
                      <a:r>
                        <a:rPr lang="en-US" sz="1400" b="1" kern="100" baseline="30000">
                          <a:latin typeface="黑体" panose="02010609060101010101" pitchFamily="49" charset="-122"/>
                          <a:ea typeface="黑体" panose="02010609060101010101" pitchFamily="49" charset="-122"/>
                          <a:cs typeface="Times New Roman"/>
                        </a:rPr>
                        <a:t>74</a:t>
                      </a:r>
                      <a:r>
                        <a:rPr lang="en-US" sz="1400" b="1" kern="100">
                          <a:latin typeface="黑体" panose="02010609060101010101" pitchFamily="49" charset="-122"/>
                          <a:ea typeface="黑体" panose="02010609060101010101" pitchFamily="49" charset="-122"/>
                          <a:cs typeface="Times New Roman"/>
                        </a:rPr>
                        <a:t>Ge</a:t>
                      </a:r>
                      <a:r>
                        <a:rPr lang="en-US" sz="1400" b="1" kern="100" baseline="30000">
                          <a:latin typeface="黑体" panose="02010609060101010101" pitchFamily="49" charset="-122"/>
                          <a:ea typeface="黑体" panose="02010609060101010101" pitchFamily="49" charset="-122"/>
                          <a:cs typeface="Times New Roman"/>
                        </a:rPr>
                        <a:t>11,20+</a:t>
                      </a:r>
                      <a:endParaRPr lang="zh-CN" sz="1400" b="1" kern="100">
                        <a:latin typeface="黑体" panose="02010609060101010101" pitchFamily="49" charset="-122"/>
                        <a:ea typeface="黑体" panose="02010609060101010101" pitchFamily="49"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US" sz="1400" b="1" kern="100">
                          <a:latin typeface="黑体" panose="02010609060101010101" pitchFamily="49" charset="-122"/>
                          <a:ea typeface="黑体" panose="02010609060101010101" pitchFamily="49" charset="-122"/>
                          <a:cs typeface="Times New Roman"/>
                        </a:rPr>
                        <a:t>208</a:t>
                      </a:r>
                      <a:endParaRPr lang="zh-CN" sz="1400" b="1" kern="100">
                        <a:latin typeface="黑体" panose="02010609060101010101" pitchFamily="49" charset="-122"/>
                        <a:ea typeface="黑体" panose="02010609060101010101" pitchFamily="49"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US" sz="1400" b="1" kern="100" dirty="0">
                          <a:latin typeface="黑体" panose="02010609060101010101" pitchFamily="49" charset="-122"/>
                          <a:ea typeface="黑体" panose="02010609060101010101" pitchFamily="49" charset="-122"/>
                          <a:cs typeface="Times New Roman"/>
                        </a:rPr>
                        <a:t>37.7</a:t>
                      </a:r>
                      <a:endParaRPr lang="zh-CN" sz="1400" b="1" kern="100" dirty="0">
                        <a:latin typeface="黑体" panose="02010609060101010101" pitchFamily="49" charset="-122"/>
                        <a:ea typeface="黑体" panose="02010609060101010101" pitchFamily="49"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a:lnSpc>
                          <a:spcPct val="120000"/>
                        </a:lnSpc>
                        <a:spcAft>
                          <a:spcPts val="0"/>
                        </a:spcAft>
                      </a:pPr>
                      <a:r>
                        <a:rPr lang="en-US" sz="1400" b="1" kern="100" baseline="30000" dirty="0">
                          <a:latin typeface="黑体" panose="02010609060101010101" pitchFamily="49" charset="-122"/>
                          <a:ea typeface="黑体" panose="02010609060101010101" pitchFamily="49" charset="-122"/>
                          <a:cs typeface="Times New Roman"/>
                        </a:rPr>
                        <a:t>127</a:t>
                      </a:r>
                      <a:r>
                        <a:rPr lang="en-US" sz="1400" b="1" kern="100" dirty="0">
                          <a:latin typeface="黑体" panose="02010609060101010101" pitchFamily="49" charset="-122"/>
                          <a:ea typeface="黑体" panose="02010609060101010101" pitchFamily="49" charset="-122"/>
                          <a:cs typeface="Times New Roman"/>
                        </a:rPr>
                        <a:t>I</a:t>
                      </a:r>
                      <a:r>
                        <a:rPr lang="en-US" sz="1400" b="1" kern="100" baseline="30000" dirty="0">
                          <a:latin typeface="黑体" panose="02010609060101010101" pitchFamily="49" charset="-122"/>
                          <a:ea typeface="黑体" panose="02010609060101010101" pitchFamily="49" charset="-122"/>
                          <a:cs typeface="Times New Roman"/>
                        </a:rPr>
                        <a:t>15,25+</a:t>
                      </a:r>
                      <a:endParaRPr lang="zh-CN" sz="1400" b="1" kern="100" dirty="0">
                        <a:latin typeface="黑体" panose="02010609060101010101" pitchFamily="49" charset="-122"/>
                        <a:ea typeface="黑体" panose="02010609060101010101" pitchFamily="49"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US" sz="1400" b="1" kern="100" dirty="0">
                          <a:latin typeface="黑体" panose="02010609060101010101" pitchFamily="49" charset="-122"/>
                          <a:ea typeface="黑体" panose="02010609060101010101" pitchFamily="49" charset="-122"/>
                          <a:cs typeface="Times New Roman"/>
                        </a:rPr>
                        <a:t>283</a:t>
                      </a:r>
                      <a:endParaRPr lang="zh-CN" sz="1400" b="1" kern="100" dirty="0">
                        <a:latin typeface="黑体" panose="02010609060101010101" pitchFamily="49" charset="-122"/>
                        <a:ea typeface="黑体" panose="02010609060101010101" pitchFamily="49"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en-US" sz="1400" b="1" kern="100" dirty="0">
                          <a:latin typeface="黑体" panose="02010609060101010101" pitchFamily="49" charset="-122"/>
                          <a:ea typeface="黑体" panose="02010609060101010101" pitchFamily="49" charset="-122"/>
                          <a:cs typeface="Times New Roman"/>
                        </a:rPr>
                        <a:t>56.7</a:t>
                      </a:r>
                      <a:endParaRPr lang="zh-CN" sz="1400" b="1" kern="100" dirty="0">
                        <a:latin typeface="黑体" panose="02010609060101010101" pitchFamily="49" charset="-122"/>
                        <a:ea typeface="黑体" panose="02010609060101010101" pitchFamily="49"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22" name="图片 21">
            <a:extLst>
              <a:ext uri="{FF2B5EF4-FFF2-40B4-BE49-F238E27FC236}">
                <a16:creationId xmlns:a16="http://schemas.microsoft.com/office/drawing/2014/main" id="{82D0BB29-15B3-4A4E-88BC-62B30F1032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0099" y="2072596"/>
            <a:ext cx="1948799" cy="1461599"/>
          </a:xfrm>
          <a:prstGeom prst="rect">
            <a:avLst/>
          </a:prstGeom>
        </p:spPr>
      </p:pic>
      <p:sp>
        <p:nvSpPr>
          <p:cNvPr id="15" name="文本框 14">
            <a:extLst>
              <a:ext uri="{FF2B5EF4-FFF2-40B4-BE49-F238E27FC236}">
                <a16:creationId xmlns:a16="http://schemas.microsoft.com/office/drawing/2014/main" id="{F3B827DB-7C27-47E3-A134-C8EFA7586330}"/>
              </a:ext>
            </a:extLst>
          </p:cNvPr>
          <p:cNvSpPr txBox="1"/>
          <p:nvPr/>
        </p:nvSpPr>
        <p:spPr>
          <a:xfrm>
            <a:off x="7422183" y="5595232"/>
            <a:ext cx="4538623" cy="646331"/>
          </a:xfrm>
          <a:prstGeom prst="rect">
            <a:avLst/>
          </a:prstGeom>
          <a:noFill/>
        </p:spPr>
        <p:txBody>
          <a:bodyPr wrap="square">
            <a:spAutoFit/>
          </a:bodyPr>
          <a:lstStyle/>
          <a:p>
            <a:pPr algn="ctr"/>
            <a:r>
              <a:rPr lang="en-US" altLang="zh-CN" dirty="0">
                <a:latin typeface="微软雅黑" panose="020B0503020204020204" pitchFamily="34" charset="-122"/>
                <a:ea typeface="微软雅黑" panose="020B0503020204020204" pitchFamily="34" charset="-122"/>
              </a:rPr>
              <a:t>SEL immune to 56.7MeV·cm</a:t>
            </a:r>
            <a:r>
              <a:rPr lang="en-US" altLang="zh-CN" baseline="30000" dirty="0">
                <a:latin typeface="微软雅黑" panose="020B0503020204020204" pitchFamily="34" charset="-122"/>
                <a:ea typeface="微软雅黑" panose="020B0503020204020204" pitchFamily="34" charset="-122"/>
              </a:rPr>
              <a:t>2</a:t>
            </a:r>
            <a:r>
              <a:rPr lang="en-US" altLang="zh-CN" dirty="0">
                <a:latin typeface="微软雅黑" panose="020B0503020204020204" pitchFamily="34" charset="-122"/>
                <a:ea typeface="微软雅黑" panose="020B0503020204020204" pitchFamily="34" charset="-122"/>
              </a:rPr>
              <a:t>/mg</a:t>
            </a:r>
          </a:p>
          <a:p>
            <a:pPr algn="ctr"/>
            <a:r>
              <a:rPr lang="en-US" altLang="zh-CN" dirty="0">
                <a:latin typeface="微软雅黑" panose="020B0503020204020204" pitchFamily="34" charset="-122"/>
                <a:ea typeface="微软雅黑" panose="020B0503020204020204" pitchFamily="34" charset="-122"/>
              </a:rPr>
              <a:t>(limited by facilities)</a:t>
            </a:r>
          </a:p>
        </p:txBody>
      </p:sp>
      <p:sp>
        <p:nvSpPr>
          <p:cNvPr id="17" name="文本框 16">
            <a:extLst>
              <a:ext uri="{FF2B5EF4-FFF2-40B4-BE49-F238E27FC236}">
                <a16:creationId xmlns:a16="http://schemas.microsoft.com/office/drawing/2014/main" id="{2F4ACDFC-69F6-4051-A50C-279CCC4EDE27}"/>
              </a:ext>
            </a:extLst>
          </p:cNvPr>
          <p:cNvSpPr txBox="1"/>
          <p:nvPr/>
        </p:nvSpPr>
        <p:spPr>
          <a:xfrm>
            <a:off x="2263678" y="5987018"/>
            <a:ext cx="2695074" cy="369332"/>
          </a:xfrm>
          <a:prstGeom prst="rect">
            <a:avLst/>
          </a:prstGeom>
          <a:noFill/>
        </p:spPr>
        <p:txBody>
          <a:bodyPr wrap="square">
            <a:spAutoFit/>
          </a:bodyPr>
          <a:lstStyle>
            <a:defPPr>
              <a:defRPr lang="zh-CN"/>
            </a:defPPr>
            <a:lvl1pPr>
              <a:defRPr b="1">
                <a:latin typeface="微软雅黑" panose="020B0503020204020204" pitchFamily="34" charset="-122"/>
                <a:ea typeface="微软雅黑" panose="020B0503020204020204" pitchFamily="34" charset="-122"/>
              </a:defRPr>
            </a:lvl1pPr>
          </a:lstStyle>
          <a:p>
            <a:r>
              <a:rPr lang="en-US" altLang="zh-CN" dirty="0"/>
              <a:t>Dual guard rings</a:t>
            </a:r>
            <a:endParaRPr lang="zh-CN" altLang="en-US" dirty="0"/>
          </a:p>
        </p:txBody>
      </p:sp>
      <p:pic>
        <p:nvPicPr>
          <p:cNvPr id="28" name="图片 27">
            <a:extLst>
              <a:ext uri="{FF2B5EF4-FFF2-40B4-BE49-F238E27FC236}">
                <a16:creationId xmlns:a16="http://schemas.microsoft.com/office/drawing/2014/main" id="{2BC941C2-F245-41A0-A00C-AEFED347D475}"/>
              </a:ext>
            </a:extLst>
          </p:cNvPr>
          <p:cNvPicPr>
            <a:picLocks noChangeAspect="1"/>
          </p:cNvPicPr>
          <p:nvPr/>
        </p:nvPicPr>
        <p:blipFill>
          <a:blip r:embed="rId6"/>
          <a:stretch>
            <a:fillRect/>
          </a:stretch>
        </p:blipFill>
        <p:spPr>
          <a:xfrm>
            <a:off x="3883243" y="4190103"/>
            <a:ext cx="2151019" cy="1457142"/>
          </a:xfrm>
          <a:prstGeom prst="rect">
            <a:avLst/>
          </a:prstGeom>
        </p:spPr>
      </p:pic>
      <p:pic>
        <p:nvPicPr>
          <p:cNvPr id="10" name="图片 9">
            <a:extLst>
              <a:ext uri="{FF2B5EF4-FFF2-40B4-BE49-F238E27FC236}">
                <a16:creationId xmlns:a16="http://schemas.microsoft.com/office/drawing/2014/main" id="{11F1C98C-EB55-400B-8881-F075D6C60495}"/>
              </a:ext>
            </a:extLst>
          </p:cNvPr>
          <p:cNvPicPr>
            <a:picLocks noChangeAspect="1"/>
          </p:cNvPicPr>
          <p:nvPr/>
        </p:nvPicPr>
        <p:blipFill>
          <a:blip r:embed="rId7"/>
          <a:stretch>
            <a:fillRect/>
          </a:stretch>
        </p:blipFill>
        <p:spPr>
          <a:xfrm>
            <a:off x="1162359" y="1109682"/>
            <a:ext cx="4602870" cy="1577680"/>
          </a:xfrm>
          <a:prstGeom prst="rect">
            <a:avLst/>
          </a:prstGeom>
        </p:spPr>
      </p:pic>
    </p:spTree>
    <p:extLst>
      <p:ext uri="{BB962C8B-B14F-4D97-AF65-F5344CB8AC3E}">
        <p14:creationId xmlns:p14="http://schemas.microsoft.com/office/powerpoint/2010/main" val="1550005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0361a1f6-edd8-4c69-8888-79b1990cd25c&quot;,&quot;Name&quot;:&quot;自定义&quot;,&quot;Kind&quot;:&quot;Custom&quot;,&quot;OldGuidesSetting&quot;:{&quot;HeaderHeight&quot;:0.0,&quot;FooterHeight&quot;:0.0,&quot;SideMargin&quot;:4.0,&quot;TopMargin&quot;:0.0,&quot;BottomMargin&quot;:0.0,&quot;IntervalMargin&quot;: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55043</TotalTime>
  <Words>1164</Words>
  <Application>Microsoft Office PowerPoint</Application>
  <PresentationFormat>宽屏</PresentationFormat>
  <Paragraphs>200</Paragraphs>
  <Slides>17</Slides>
  <Notes>17</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17</vt:i4>
      </vt:variant>
    </vt:vector>
  </HeadingPairs>
  <TitlesOfParts>
    <vt:vector size="27" baseType="lpstr">
      <vt:lpstr>quote-cjk-patch</vt:lpstr>
      <vt:lpstr>黑体</vt:lpstr>
      <vt:lpstr>楷体</vt:lpstr>
      <vt:lpstr>微软雅黑</vt:lpstr>
      <vt:lpstr>Arial</vt:lpstr>
      <vt:lpstr>Arial Black</vt:lpstr>
      <vt:lpstr>Calibri</vt:lpstr>
      <vt:lpstr>Calibri Light</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wangtu</dc:creator>
  <cp:lastModifiedBy>浩龙 廖</cp:lastModifiedBy>
  <cp:revision>1593</cp:revision>
  <dcterms:created xsi:type="dcterms:W3CDTF">2022-06-15T11:35:43Z</dcterms:created>
  <dcterms:modified xsi:type="dcterms:W3CDTF">2025-09-17T01:14:44Z</dcterms:modified>
</cp:coreProperties>
</file>