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211" r:id="rId2"/>
    <p:sldId id="13422" r:id="rId3"/>
    <p:sldId id="13425" r:id="rId4"/>
    <p:sldId id="13426" r:id="rId5"/>
  </p:sldIdLst>
  <p:sldSz cx="9144000" cy="5143500" type="screen16x9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77B4"/>
    <a:srgbClr val="FF9300"/>
    <a:srgbClr val="FF0000"/>
    <a:srgbClr val="0000FF"/>
    <a:srgbClr val="F4F4F4"/>
    <a:srgbClr val="C6B5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中度样式 1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55"/>
    <p:restoredTop sz="90025"/>
  </p:normalViewPr>
  <p:slideViewPr>
    <p:cSldViewPr snapToGrid="0" snapToObjects="1">
      <p:cViewPr varScale="1">
        <p:scale>
          <a:sx n="163" d="100"/>
          <a:sy n="163" d="100"/>
        </p:scale>
        <p:origin x="5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40990-AD7E-CC43-B90B-7EDC77E8E280}" type="datetime1">
              <a:rPr kumimoji="1" lang="zh-CN" altLang="en-US" smtClean="0"/>
              <a:t>2025/9/16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CAEE8-9918-CC46-B0D1-6C6A76F6433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27965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3E289-24FD-6242-B768-F53462ADB8DA}" type="datetime1">
              <a:rPr kumimoji="1" lang="zh-CN" altLang="en-US" smtClean="0"/>
              <a:t>2025/9/16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6B16B-12C8-4444-BC4F-F0C62E85BF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173874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/>
              <a:t>30</a:t>
            </a:r>
            <a:r>
              <a:rPr kumimoji="1" lang="zh-CN" altLang="en-US" dirty="0"/>
              <a:t>分钟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96B16B-12C8-4444-BC4F-F0C62E85BFB2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7309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/>
              <a:t>Cas A 44Ti: 2200 km/s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96B16B-12C8-4444-BC4F-F0C62E85BFB2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7463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0625" y="69044"/>
            <a:ext cx="7882594" cy="494732"/>
          </a:xfrm>
          <a:prstGeom prst="rect">
            <a:avLst/>
          </a:prstGeom>
        </p:spPr>
        <p:txBody>
          <a:bodyPr lIns="91418" tIns="45709" rIns="91418" bIns="45709"/>
          <a:lstStyle>
            <a:lvl1pPr algn="l">
              <a:defRPr sz="3000" b="1" i="0" baseline="0">
                <a:solidFill>
                  <a:srgbClr val="005DA2"/>
                </a:solidFill>
                <a:latin typeface="Aptos Black" panose="020B00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00000" y="270000"/>
            <a:ext cx="810000" cy="270000"/>
          </a:xfrm>
          <a:prstGeom prst="rect">
            <a:avLst/>
          </a:prstGeom>
        </p:spPr>
        <p:txBody>
          <a:bodyPr lIns="91418" tIns="45709" rIns="91418" bIns="45709"/>
          <a:lstStyle>
            <a:lvl1pPr algn="r">
              <a:defRPr/>
            </a:lvl1pPr>
          </a:lstStyle>
          <a:p>
            <a:fld id="{E077DA78-E013-4A8C-AD75-63A150561B1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790843" y="608563"/>
            <a:ext cx="8349621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占位符 2">
            <a:extLst>
              <a:ext uri="{FF2B5EF4-FFF2-40B4-BE49-F238E27FC236}">
                <a16:creationId xmlns:a16="http://schemas.microsoft.com/office/drawing/2014/main" id="{7918572F-142C-4521-A20F-057039961475}"/>
              </a:ext>
            </a:extLst>
          </p:cNvPr>
          <p:cNvSpPr>
            <a:spLocks noGrp="1"/>
          </p:cNvSpPr>
          <p:nvPr>
            <p:ph idx="1" hasCustomPrompt="1"/>
            <p:custDataLst>
              <p:tags r:id="rId1"/>
            </p:custDataLst>
          </p:nvPr>
        </p:nvSpPr>
        <p:spPr>
          <a:xfrm>
            <a:off x="253770" y="721049"/>
            <a:ext cx="8459450" cy="4041680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ct val="70000"/>
              <a:buFont typeface="Wingdings" panose="05000000000000000000" pitchFamily="2" charset="2"/>
              <a:buChar char="l"/>
              <a:defRPr sz="1800" b="1" i="0" baseline="0">
                <a:solidFill>
                  <a:srgbClr val="005DA2"/>
                </a:solidFill>
                <a:latin typeface="Avenir Black" panose="02000503020000020003" pitchFamily="2" charset="0"/>
                <a:ea typeface="微软雅黑" panose="020B0503020204020204" pitchFamily="34" charset="-122"/>
              </a:defRPr>
            </a:lvl1pPr>
            <a:lvl2pPr marL="540000" indent="-21600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500" baseline="0">
                <a:latin typeface="Times New Roman" panose="02020603050405020304" pitchFamily="18" charset="0"/>
                <a:ea typeface="微软雅黑" panose="020B0503020204020204" pitchFamily="34" charset="-122"/>
              </a:defRPr>
            </a:lvl2pPr>
            <a:lvl3pPr>
              <a:lnSpc>
                <a:spcPct val="100000"/>
              </a:lnSpc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  <a:endParaRPr lang="en-US" altLang="zh-CN" dirty="0"/>
          </a:p>
          <a:p>
            <a:pPr lvl="2"/>
            <a:r>
              <a:rPr lang="zh-CN" altLang="en-US" dirty="0"/>
              <a:t>第三级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6756B70-116A-4138-99A8-711A909F951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6" y="91763"/>
            <a:ext cx="731625" cy="49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0625" y="69044"/>
            <a:ext cx="7882594" cy="494732"/>
          </a:xfrm>
          <a:prstGeom prst="rect">
            <a:avLst/>
          </a:prstGeom>
        </p:spPr>
        <p:txBody>
          <a:bodyPr lIns="91418" tIns="45709" rIns="91418" bIns="45709"/>
          <a:lstStyle>
            <a:lvl1pPr algn="l">
              <a:defRPr sz="3200" b="1" i="0" baseline="0">
                <a:solidFill>
                  <a:srgbClr val="005DA2"/>
                </a:solidFill>
                <a:latin typeface="Aptos Black" panose="020B00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00000" y="270000"/>
            <a:ext cx="810000" cy="270000"/>
          </a:xfrm>
          <a:prstGeom prst="rect">
            <a:avLst/>
          </a:prstGeom>
        </p:spPr>
        <p:txBody>
          <a:bodyPr lIns="91418" tIns="45709" rIns="91418" bIns="45709"/>
          <a:lstStyle>
            <a:lvl1pPr algn="r">
              <a:defRPr/>
            </a:lvl1pPr>
          </a:lstStyle>
          <a:p>
            <a:fld id="{E077DA78-E013-4A8C-AD75-63A150561B1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790843" y="608563"/>
            <a:ext cx="8349621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>
            <a:extLst>
              <a:ext uri="{FF2B5EF4-FFF2-40B4-BE49-F238E27FC236}">
                <a16:creationId xmlns:a16="http://schemas.microsoft.com/office/drawing/2014/main" id="{C6756B70-116A-4138-99A8-711A909F95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6" y="91763"/>
            <a:ext cx="731625" cy="49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57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981200" y="931062"/>
            <a:ext cx="5130800" cy="1026221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6600" b="1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zh-CN" dirty="0"/>
              <a:t>PART ONE</a:t>
            </a:r>
            <a:endParaRPr kumimoji="1"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87450" y="2532256"/>
            <a:ext cx="6718300" cy="902495"/>
          </a:xfrm>
          <a:noFill/>
          <a:ln>
            <a:noFill/>
          </a:ln>
        </p:spPr>
        <p:txBody>
          <a:bodyPr anchor="ctr"/>
          <a:lstStyle>
            <a:lvl1pPr algn="ctr">
              <a:defRPr sz="6000" baseline="0">
                <a:latin typeface="Arial Black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defRPr>
            </a:lvl1pPr>
          </a:lstStyle>
          <a:p>
            <a:r>
              <a:rPr kumimoji="1" lang="zh-CN" altLang="en-US"/>
              <a:t>节标题</a:t>
            </a:r>
            <a:endParaRPr kumimoji="1" lang="zh-CN" altLang="en-US" dirty="0"/>
          </a:p>
        </p:txBody>
      </p:sp>
      <p:cxnSp>
        <p:nvCxnSpPr>
          <p:cNvPr id="19" name="直线连接符 18"/>
          <p:cNvCxnSpPr/>
          <p:nvPr userDrawn="1"/>
        </p:nvCxnSpPr>
        <p:spPr>
          <a:xfrm>
            <a:off x="1981200" y="1957283"/>
            <a:ext cx="5130800" cy="0"/>
          </a:xfrm>
          <a:prstGeom prst="line">
            <a:avLst/>
          </a:prstGeom>
          <a:ln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86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zh-CN"/>
              <a:t>Hua Feng - Tsinghua Univ. - EAS 2023</a:t>
            </a:r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1C849-5C79-2E4D-9B9D-4C2B457AC4C0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1534" y="512181"/>
            <a:ext cx="8860419" cy="34289"/>
          </a:xfrm>
          <a:prstGeom prst="rect">
            <a:avLst/>
          </a:prstGeom>
          <a:gradFill flip="none" rotWithShape="1">
            <a:gsLst>
              <a:gs pos="11000">
                <a:schemeClr val="bg1"/>
              </a:gs>
              <a:gs pos="100000">
                <a:schemeClr val="accent4"/>
              </a:gs>
              <a:gs pos="41000">
                <a:schemeClr val="accent4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</p:spTree>
    <p:extLst>
      <p:ext uri="{BB962C8B-B14F-4D97-AF65-F5344CB8AC3E}">
        <p14:creationId xmlns:p14="http://schemas.microsoft.com/office/powerpoint/2010/main" val="313956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zh-CN"/>
              <a:t>Hua Feng - Tsinghua Univ. - EAS 2023</a:t>
            </a:r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1C849-5C79-2E4D-9B9D-4C2B457AC4C0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1534" y="512181"/>
            <a:ext cx="8860419" cy="34289"/>
          </a:xfrm>
          <a:prstGeom prst="rect">
            <a:avLst/>
          </a:prstGeom>
          <a:gradFill flip="none" rotWithShape="1">
            <a:gsLst>
              <a:gs pos="11000">
                <a:schemeClr val="bg1"/>
              </a:gs>
              <a:gs pos="100000">
                <a:schemeClr val="accent4"/>
              </a:gs>
              <a:gs pos="41000">
                <a:schemeClr val="accent4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</p:spTree>
    <p:extLst>
      <p:ext uri="{BB962C8B-B14F-4D97-AF65-F5344CB8AC3E}">
        <p14:creationId xmlns:p14="http://schemas.microsoft.com/office/powerpoint/2010/main" val="67441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zh-CN"/>
              <a:t>Hua Feng - Tsinghua Univ. - EAS 2023</a:t>
            </a:r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1C849-5C79-2E4D-9B9D-4C2B457AC4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4971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21535" y="84445"/>
            <a:ext cx="8860419" cy="427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1534" y="705332"/>
            <a:ext cx="8860419" cy="3930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黑体"/>
              </a:defRPr>
            </a:lvl1pPr>
          </a:lstStyle>
          <a:p>
            <a:r>
              <a:rPr kumimoji="1" lang="en-US" altLang="zh-CN"/>
              <a:t>Hua Feng - Tsinghua Univ. - EAS 2023</a:t>
            </a:r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1C849-5C79-2E4D-9B9D-4C2B457AC4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8036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49" r:id="rId3"/>
    <p:sldLayoutId id="2147483650" r:id="rId4"/>
    <p:sldLayoutId id="2147483654" r:id="rId5"/>
    <p:sldLayoutId id="2147483663" r:id="rId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Arial" panose="020B0604020202020204" pitchFamily="34" charset="0"/>
          <a:ea typeface="黑体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黑体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3200" kern="1200" baseline="0">
          <a:solidFill>
            <a:schemeClr val="tx1"/>
          </a:solidFill>
          <a:latin typeface="Arial" panose="020B0604020202020204" pitchFamily="34" charset="0"/>
          <a:ea typeface="黑体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3200" kern="1200" baseline="0">
          <a:solidFill>
            <a:schemeClr val="tx1"/>
          </a:solidFill>
          <a:latin typeface="Arial" panose="020B0604020202020204" pitchFamily="34" charset="0"/>
          <a:ea typeface="黑体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3200" kern="1200" baseline="0">
          <a:solidFill>
            <a:schemeClr val="tx1"/>
          </a:solidFill>
          <a:latin typeface="Arial" panose="020B0604020202020204" pitchFamily="34" charset="0"/>
          <a:ea typeface="黑体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3200" kern="1200" baseline="0">
          <a:solidFill>
            <a:schemeClr val="tx1"/>
          </a:solidFill>
          <a:latin typeface="Arial" panose="020B0604020202020204" pitchFamily="34" charset="0"/>
          <a:ea typeface="黑体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CFF6B756-EA73-730B-FCCB-FDAE25B67546}"/>
              </a:ext>
            </a:extLst>
          </p:cNvPr>
          <p:cNvSpPr txBox="1"/>
          <p:nvPr/>
        </p:nvSpPr>
        <p:spPr bwMode="auto">
          <a:xfrm>
            <a:off x="0" y="1783302"/>
            <a:ext cx="9144000" cy="118317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marL="7938" algn="ctr"/>
            <a:r>
              <a:rPr kumimoji="1" lang="en-US" altLang="zh-CN" sz="2800" b="1" dirty="0">
                <a:solidFill>
                  <a:schemeClr val="bg1"/>
                </a:solidFill>
                <a:latin typeface="Arial Black" panose="020B0604020202020204" pitchFamily="34" charset="0"/>
                <a:ea typeface="Microsoft YaHei" charset="-122"/>
                <a:cs typeface="Arial Black" panose="020B0604020202020204" pitchFamily="34" charset="0"/>
              </a:rPr>
              <a:t>Science Goals and Technical Requirements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C4615AF6-8165-901B-4CD4-81733362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DA78-E013-4A8C-AD75-63A150561B1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43122DB-C33F-518A-C0E0-84E2BC4D8D17}"/>
              </a:ext>
            </a:extLst>
          </p:cNvPr>
          <p:cNvSpPr/>
          <p:nvPr/>
        </p:nvSpPr>
        <p:spPr>
          <a:xfrm>
            <a:off x="8470800" y="1195252"/>
            <a:ext cx="432000" cy="432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zh-CN" altLang="en-US" sz="200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3F12D5EF-B505-07DB-5A5B-BFD2CF28B7F4}"/>
              </a:ext>
            </a:extLst>
          </p:cNvPr>
          <p:cNvSpPr/>
          <p:nvPr/>
        </p:nvSpPr>
        <p:spPr>
          <a:xfrm>
            <a:off x="8290800" y="1014386"/>
            <a:ext cx="360000" cy="360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zh-CN" altLang="en-US" sz="200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35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FE9EF6C7-6318-54F4-082B-79BB17B0B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Sciences with MeV astronomy</a:t>
            </a:r>
            <a:endParaRPr lang="zh-CN" altLang="en-US" dirty="0"/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6BC08DA4-1E3A-091A-FB7B-6983DD7E7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1C849-5C79-2E4D-9B9D-4C2B457AC4C0}" type="slidenum">
              <a:rPr kumimoji="1" lang="zh-CN" altLang="en-US" smtClean="0"/>
              <a:t>2</a:t>
            </a:fld>
            <a:endParaRPr kumimoji="1" lang="zh-CN" alt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3B8ADF0-A336-65FE-6728-1DF67D9F0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/>
              <a:t>Stellar physics and nucleosynthesis</a:t>
            </a:r>
          </a:p>
          <a:p>
            <a:pPr lvl="1"/>
            <a:r>
              <a:rPr lang="en-US" altLang="zh-CN" dirty="0"/>
              <a:t>Stellar structure and evolution</a:t>
            </a:r>
          </a:p>
          <a:p>
            <a:pPr lvl="1"/>
            <a:r>
              <a:rPr lang="en-US" altLang="zh-CN" dirty="0"/>
              <a:t>Stellar explosions: novae, </a:t>
            </a:r>
            <a:r>
              <a:rPr lang="en-US" altLang="zh-CN" dirty="0" err="1"/>
              <a:t>kilonovae</a:t>
            </a:r>
            <a:r>
              <a:rPr lang="en-US" altLang="zh-CN" dirty="0"/>
              <a:t>, supernovae</a:t>
            </a:r>
          </a:p>
          <a:p>
            <a:pPr lvl="1"/>
            <a:r>
              <a:rPr lang="en-US" altLang="zh-CN" dirty="0"/>
              <a:t>Supernova remnants</a:t>
            </a:r>
          </a:p>
          <a:p>
            <a:r>
              <a:rPr lang="en-US" altLang="zh-CN" dirty="0"/>
              <a:t>Low energy cosmic rays and interstellar medium</a:t>
            </a:r>
          </a:p>
          <a:p>
            <a:pPr lvl="1"/>
            <a:r>
              <a:rPr lang="en-US" altLang="zh-CN" dirty="0"/>
              <a:t>CR acceleration</a:t>
            </a:r>
          </a:p>
          <a:p>
            <a:pPr lvl="1"/>
            <a:r>
              <a:rPr lang="en-US" altLang="zh-CN" dirty="0"/>
              <a:t>ISM: ionization and dynamics</a:t>
            </a:r>
          </a:p>
          <a:p>
            <a:r>
              <a:rPr lang="en-US" altLang="zh-CN" dirty="0"/>
              <a:t>Compact objects</a:t>
            </a:r>
          </a:p>
          <a:p>
            <a:pPr lvl="1"/>
            <a:r>
              <a:rPr lang="en-US" altLang="zh-CN" dirty="0"/>
              <a:t>Accretion: X-ray binaries and AGNs</a:t>
            </a:r>
          </a:p>
          <a:p>
            <a:pPr lvl="1"/>
            <a:r>
              <a:rPr lang="en-US" altLang="zh-CN" dirty="0"/>
              <a:t>Pulsars &amp; magnetars</a:t>
            </a:r>
          </a:p>
          <a:p>
            <a:pPr lvl="1"/>
            <a:r>
              <a:rPr lang="en-US" altLang="zh-CN" dirty="0"/>
              <a:t>Relativistic jets &amp; GRBs</a:t>
            </a:r>
          </a:p>
          <a:p>
            <a:r>
              <a:rPr lang="en-US" altLang="zh-CN" dirty="0"/>
              <a:t>Fundamental physics</a:t>
            </a:r>
          </a:p>
          <a:p>
            <a:pPr lvl="1"/>
            <a:r>
              <a:rPr lang="en-US" altLang="zh-CN" dirty="0"/>
              <a:t>Dark matter</a:t>
            </a:r>
          </a:p>
          <a:p>
            <a:pPr lvl="1"/>
            <a:r>
              <a:rPr lang="en-US" altLang="zh-CN" dirty="0"/>
              <a:t>Primordial black holes</a:t>
            </a:r>
          </a:p>
          <a:p>
            <a:pPr lvl="1"/>
            <a:r>
              <a:rPr lang="en-US" altLang="zh-CN" dirty="0"/>
              <a:t>Reaction rate, etc.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431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CB444D-59B3-2A73-0B0A-FA49D5D68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Detecting emission lines</a:t>
            </a:r>
            <a:endParaRPr kumimoji="1" lang="zh-CN" altLang="en-US" dirty="0"/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8A8043-BC4A-7757-40EC-F1B6C9957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DA78-E013-4A8C-AD75-63A150561B1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347768A-3BA6-6D12-171C-3C4C5DB75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603161"/>
              </p:ext>
            </p:extLst>
          </p:nvPr>
        </p:nvGraphicFramePr>
        <p:xfrm>
          <a:off x="322217" y="662579"/>
          <a:ext cx="8499565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812">
                  <a:extLst>
                    <a:ext uri="{9D8B030D-6E8A-4147-A177-3AD203B41FA5}">
                      <a16:colId xmlns:a16="http://schemas.microsoft.com/office/drawing/2014/main" val="344199901"/>
                    </a:ext>
                  </a:extLst>
                </a:gridCol>
                <a:gridCol w="2929788">
                  <a:extLst>
                    <a:ext uri="{9D8B030D-6E8A-4147-A177-3AD203B41FA5}">
                      <a16:colId xmlns:a16="http://schemas.microsoft.com/office/drawing/2014/main" val="3139359184"/>
                    </a:ext>
                  </a:extLst>
                </a:gridCol>
                <a:gridCol w="3741965">
                  <a:extLst>
                    <a:ext uri="{9D8B030D-6E8A-4147-A177-3AD203B41FA5}">
                      <a16:colId xmlns:a16="http://schemas.microsoft.com/office/drawing/2014/main" val="325801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isotopes</a:t>
                      </a:r>
                      <a:endParaRPr lang="zh-CN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Targets</a:t>
                      </a:r>
                      <a:endParaRPr lang="zh-CN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characteristics</a:t>
                      </a:r>
                      <a:endParaRPr lang="zh-CN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593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Novae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detected yet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989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ccSN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altLang="zh-CN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SN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Doppler broadened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221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ccSN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 keV -- too low for a Compton telescope?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063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ccSN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SNR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Doppler broadened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760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Star-forming regions</a:t>
                      </a:r>
                    </a:p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Galactic plane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Narrow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345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Galactic plane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Narrow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13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De-excitation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ISM: molecular clouds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Narrow + broad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306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CN" sz="1600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zh-CN" altLang="en-US" sz="160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Galactic bulge &amp; plane</a:t>
                      </a:r>
                    </a:p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Nearby &amp; dwarf galaxies</a:t>
                      </a:r>
                    </a:p>
                    <a:p>
                      <a:r>
                        <a:rPr lang="en-US" altLang="zh-CN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Microquasars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(jets)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Narrow</a:t>
                      </a:r>
                    </a:p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Narrow</a:t>
                      </a:r>
                    </a:p>
                    <a:p>
                      <a:r>
                        <a:rPr lang="en-US" altLang="zh-C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Broad</a:t>
                      </a:r>
                      <a:endParaRPr lang="zh-CN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742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341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2685DE-B159-1642-669F-7ACFCC88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Technical requirements</a:t>
            </a:r>
            <a:endParaRPr kumimoji="1" lang="zh-CN" altLang="en-US" dirty="0"/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BCEC7B5A-2986-51E7-84C6-1E002AC1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DA78-E013-4A8C-AD75-63A150561B10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995155A-E948-0E38-EDDE-07B29B703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Compton telescope</a:t>
            </a:r>
          </a:p>
          <a:p>
            <a:pPr lvl="1"/>
            <a:r>
              <a:rPr lang="en-US" altLang="zh-CN" sz="1800" b="1" dirty="0">
                <a:latin typeface="Aptos" panose="020B0004020202020204" pitchFamily="34" charset="0"/>
              </a:rPr>
              <a:t>Sensitivity: better than SPI and COSI by at least one order of magnitude --- a large volume (~1 m</a:t>
            </a:r>
            <a:r>
              <a:rPr lang="en-US" altLang="zh-CN" sz="1800" b="1" baseline="30000" dirty="0">
                <a:latin typeface="Aptos" panose="020B0004020202020204" pitchFamily="34" charset="0"/>
              </a:rPr>
              <a:t>3</a:t>
            </a:r>
            <a:r>
              <a:rPr lang="en-US" altLang="zh-CN" sz="1800" b="1" dirty="0">
                <a:latin typeface="Aptos" panose="020B0004020202020204" pitchFamily="34" charset="0"/>
              </a:rPr>
              <a:t>)</a:t>
            </a:r>
          </a:p>
          <a:p>
            <a:pPr lvl="1"/>
            <a:r>
              <a:rPr lang="en-US" altLang="zh-CN" sz="1800" b="1" dirty="0">
                <a:latin typeface="Aptos" panose="020B0004020202020204" pitchFamily="34" charset="0"/>
              </a:rPr>
              <a:t>Good energy resolution --- close to 1% @ 1 MeV for the calorimeter. Otherwise, focusing on sciences with explosions and compact objects.</a:t>
            </a:r>
          </a:p>
          <a:p>
            <a:r>
              <a:rPr lang="en-US" altLang="zh-CN" dirty="0"/>
              <a:t>A Laue telescope</a:t>
            </a:r>
          </a:p>
          <a:p>
            <a:pPr lvl="1"/>
            <a:r>
              <a:rPr lang="en-US" altLang="zh-CN" sz="1800" b="1" dirty="0">
                <a:latin typeface="Aptos" panose="020B0004020202020204" pitchFamily="34" charset="0"/>
              </a:rPr>
              <a:t>Good sensitivity and energy resolution by nature</a:t>
            </a:r>
          </a:p>
          <a:p>
            <a:pPr lvl="1"/>
            <a:r>
              <a:rPr lang="en-US" altLang="zh-CN" sz="1800" b="1" dirty="0">
                <a:latin typeface="Aptos" panose="020B0004020202020204" pitchFamily="34" charset="0"/>
              </a:rPr>
              <a:t>Cons: only sensitive to point-like sources (≤ arcminute scale)</a:t>
            </a:r>
          </a:p>
          <a:p>
            <a:pPr lvl="1"/>
            <a:r>
              <a:rPr lang="en-US" altLang="zh-CN" sz="1800" b="1" dirty="0">
                <a:latin typeface="Aptos" panose="020B0004020202020204" pitchFamily="34" charset="0"/>
              </a:rPr>
              <a:t>difficult for energies above 1 MeV</a:t>
            </a:r>
          </a:p>
        </p:txBody>
      </p:sp>
    </p:spTree>
    <p:extLst>
      <p:ext uri="{BB962C8B-B14F-4D97-AF65-F5344CB8AC3E}">
        <p14:creationId xmlns:p14="http://schemas.microsoft.com/office/powerpoint/2010/main" val="31447310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07"/>
</p:tagLst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38100">
          <a:solidFill>
            <a:schemeClr val="accent1"/>
          </a:solidFill>
        </a:ln>
      </a:spPr>
      <a:bodyPr wrap="square" rtlCol="0" anchor="ctr">
        <a:spAutoFit/>
      </a:bodyPr>
      <a:lstStyle>
        <a:defPPr algn="ctr">
          <a:defRPr kumimoji="1" sz="2000">
            <a:latin typeface="Microsoft YaHei" charset="-122"/>
            <a:ea typeface="Microsoft YaHei" charset="-122"/>
            <a:cs typeface="Microsoft YaHei" charset="-122"/>
          </a:defRPr>
        </a:defPPr>
      </a:lst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none" rtlCol="0">
        <a:spAutoFit/>
      </a:bodyPr>
      <a:lstStyle>
        <a:defPPr algn="l">
          <a:defRPr kumimoji="1" sz="2000" dirty="0" smtClean="0">
            <a:latin typeface="Arial" panose="020B0604020202020204" pitchFamily="34" charset="0"/>
            <a:ea typeface="Microsoft YaHei" charset="-122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61818</TotalTime>
  <Words>236</Words>
  <Application>Microsoft Macintosh PowerPoint</Application>
  <PresentationFormat>全屏显示(16:9)</PresentationFormat>
  <Paragraphs>66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微软雅黑</vt:lpstr>
      <vt:lpstr>微软雅黑</vt:lpstr>
      <vt:lpstr>Aptos</vt:lpstr>
      <vt:lpstr>Aptos Black</vt:lpstr>
      <vt:lpstr>Arial</vt:lpstr>
      <vt:lpstr>Arial Black</vt:lpstr>
      <vt:lpstr>Avenir Black</vt:lpstr>
      <vt:lpstr>Calibri</vt:lpstr>
      <vt:lpstr>Times New Roman</vt:lpstr>
      <vt:lpstr>Wingdings</vt:lpstr>
      <vt:lpstr>Office 主题</vt:lpstr>
      <vt:lpstr>PowerPoint 演示文稿</vt:lpstr>
      <vt:lpstr>Sciences with MeV astronomy</vt:lpstr>
      <vt:lpstr>Detecting emission lines</vt:lpstr>
      <vt:lpstr>Technical requirements</vt:lpstr>
    </vt:vector>
  </TitlesOfParts>
  <Company>Tsinghua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黑洞</dc:title>
  <dc:creator>Hua Feng</dc:creator>
  <cp:lastModifiedBy>Hua Feng</cp:lastModifiedBy>
  <cp:revision>2677</cp:revision>
  <cp:lastPrinted>2018-10-11T08:22:55Z</cp:lastPrinted>
  <dcterms:created xsi:type="dcterms:W3CDTF">2013-12-06T17:43:50Z</dcterms:created>
  <dcterms:modified xsi:type="dcterms:W3CDTF">2025-09-17T00:15:43Z</dcterms:modified>
</cp:coreProperties>
</file>