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1" r:id="rId3"/>
    <p:sldId id="2794" r:id="rId4"/>
    <p:sldId id="2795" r:id="rId5"/>
    <p:sldId id="264" r:id="rId6"/>
    <p:sldId id="2789" r:id="rId7"/>
    <p:sldId id="265" r:id="rId8"/>
    <p:sldId id="2790" r:id="rId9"/>
    <p:sldId id="2792" r:id="rId10"/>
    <p:sldId id="2793" r:id="rId11"/>
    <p:sldId id="2796" r:id="rId12"/>
    <p:sldId id="2799" r:id="rId13"/>
    <p:sldId id="2798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4660"/>
  </p:normalViewPr>
  <p:slideViewPr>
    <p:cSldViewPr snapToGrid="0">
      <p:cViewPr>
        <p:scale>
          <a:sx n="75" d="100"/>
          <a:sy n="75" d="100"/>
        </p:scale>
        <p:origin x="56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90CC-9754-43F0-8DCE-A1EB48D59DD0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AC33-A9BD-409F-9F2D-6F4ACF24D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63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38DF-2473-241D-E4DC-B9AE51489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3ECC48-B0E0-755C-BF74-0920B35BA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30A627-951F-4C08-6B32-A26A685D1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E58885-2695-D7DE-F653-209B69228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7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DFF0-B3A2-32E8-734C-FA411BBC4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38E435-737A-2321-9C65-2503E427C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51D61C-38A3-9ADE-153B-3880C3AA3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BE79A0-2CBC-6C0C-CE11-6E9B597C4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4EE3D-53A3-2719-812C-33144CD0D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770983-557D-18DA-D763-C57979D4D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B652F4-4D2A-0A78-94DC-E245FB6A7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26279F-3AB1-E765-04B8-9416FE6C6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0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60615-94BE-4D0D-1994-D67B0A28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0AEEC9-EFDA-ADF4-BD1F-47E8D21E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7FBB1-4097-BD8A-21BF-6F1A8FEA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AE1BE-987B-3152-B516-0C1EE03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F8B48-9C15-12D4-F80B-AC410BF3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9488D-A8CE-351B-73D8-93EAD904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904A79-E263-4AB8-EA6A-CA255A28A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4B7344-BA9F-F235-249A-02EBCDBA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70DDF9-408B-35F5-5DC3-1553DC55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20005-8D26-8CCF-6895-D3C0E030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5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6CEC2A-CD5D-8E79-9D3A-4C8EBC68F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5FBC86-1444-993E-6783-C52DBA18D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DB1BB-A3D8-B960-D979-7CCAC2D9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9728B-9EFD-7453-7911-82E9A126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AC559-4F70-E2F9-4DF2-23AEAB4F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8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E9067-B354-5369-676B-B50A7595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89B25-BC83-8DD4-F63F-3656B3E5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F4D18-684F-EEF6-C59B-76DB4753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6609B-C3C6-8D88-790E-5EF28CD8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9D8EE3-1883-700B-5150-476E9AE8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D2F98-2231-EF12-822D-E5005AA4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47283-B2D0-C565-6AB4-5718B7A59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90A62-02B8-0CD8-476A-474A20C0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292A2A-29D6-5AC3-139D-901E0FC9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0F2AF-57AE-0353-18BE-1D3ADBDF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3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1E58A-E213-11AD-F400-3131081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6DB18-862D-4E36-E858-27FDDF63D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2707D-DB15-81E0-0510-C23E2134B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72CE8D-AE31-CF61-FCAD-DA138DEA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A4FEDB-0EE5-D24C-918C-3EFF99ED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E260B-35C1-93C5-294E-85ABC0EF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70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1D6B6-4DF0-B387-773D-179C00F8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9296D-0E0B-A325-4BF4-3A5FD03B7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2E9399-05D3-3466-C3FB-BCD6621ED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9D57A-D8FA-72FD-A0CF-281E09BAE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9202DF-1693-5775-A40E-9DA7AF7F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6C970E-2DBF-C123-C8CE-1BA71BD1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0050B1-FD19-60B0-A29F-93CB3A5D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CD5375-84E0-2342-3A86-D5E2ED64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1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E5E63-7B5C-5137-C3B4-5B50444E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E89FD7-3D21-288C-12B0-BB94CFBC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EC8E67-6174-32D0-74BB-C6BADC90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53A7BD-687A-E2DE-F32D-693789C3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1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930C9A-3DA0-8FB4-FDF2-561387FB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5728E5-D002-3819-13DA-CDE19084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57C1F-0489-3278-9FB3-9245706F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0995A-0B07-73FB-ECFD-3701C0DB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9F87A4-A08B-F33F-B4BC-35C1F55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AA125A-F0F6-A338-E53A-340544DB1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A930FC-CE68-0FB8-7156-241EDBA3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9081B9-9DBC-FEC1-0CC6-56D22463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3DCD26-B028-4DE3-8AAB-1E0324C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0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745C6-CAEB-594C-E1BA-2DE115C7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2F79C0-455E-9A23-508C-D8CFD0070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4B0BBB-EB8D-3530-73F6-8707C788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D15893-4612-EB01-0A1B-6782B715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B2B891-FC89-064D-CA85-D51C35BB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2EC3A-32F5-7B21-FA00-B7CF3CD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68EE69-C74A-FAA9-5F75-8CFA92E6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325D1-4279-72F3-E1F2-884C5B87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652325-6323-DC8C-F487-35F3B1626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5134-3C37-4366-898E-D6242E76382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8AEA28-179F-AE06-CC36-84B75EDE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5DDB7-3B6E-FB3E-2FAA-900983166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8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A3316-DA5A-97B7-6C6B-7717BF5CF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关于</a:t>
            </a:r>
            <a:r>
              <a:rPr lang="en-US" altLang="zh-CN" b="1" dirty="0"/>
              <a:t>ITK</a:t>
            </a:r>
            <a:r>
              <a:rPr lang="zh-CN" altLang="en-US" b="1" dirty="0"/>
              <a:t>碳纤维三角桁架结构制作工艺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29C263-D271-9911-549C-610D9D5CF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钱小辉、李宇杰、张嘉健</a:t>
            </a:r>
            <a:endParaRPr lang="en-US" altLang="zh-CN" dirty="0"/>
          </a:p>
          <a:p>
            <a:r>
              <a:rPr lang="en-US" altLang="zh-CN" dirty="0"/>
              <a:t>20250905</a:t>
            </a:r>
          </a:p>
          <a:p>
            <a:r>
              <a:rPr lang="en-US" altLang="zh-CN" dirty="0"/>
              <a:t>20250925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705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2FF84-289E-70D8-5C37-8E1006A4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61A370E4-1AEB-4E6C-E889-F4D2BA840216}"/>
              </a:ext>
            </a:extLst>
          </p:cNvPr>
          <p:cNvSpPr txBox="1"/>
          <p:nvPr/>
        </p:nvSpPr>
        <p:spPr>
          <a:xfrm>
            <a:off x="148281" y="1565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冷板制作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817768-9A8E-2D3E-4F2D-9B7391DF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94" y="82714"/>
            <a:ext cx="9214606" cy="4087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973752-D4E1-FA38-F128-C07D1772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94" y="4232484"/>
            <a:ext cx="5645032" cy="25311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02FBD8-435D-6022-721E-D38FF0B48E00}"/>
              </a:ext>
            </a:extLst>
          </p:cNvPr>
          <p:cNvSpPr txBox="1"/>
          <p:nvPr/>
        </p:nvSpPr>
        <p:spPr>
          <a:xfrm>
            <a:off x="7790311" y="60723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123217-5C85-6502-5F78-29E067973B84}"/>
              </a:ext>
            </a:extLst>
          </p:cNvPr>
          <p:cNvSpPr txBox="1"/>
          <p:nvPr/>
        </p:nvSpPr>
        <p:spPr>
          <a:xfrm>
            <a:off x="7790311" y="5193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冷板空腔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283C88-9E28-7FDE-0B4E-6A0C56C9CEAC}"/>
              </a:ext>
            </a:extLst>
          </p:cNvPr>
          <p:cNvSpPr txBox="1"/>
          <p:nvPr/>
        </p:nvSpPr>
        <p:spPr>
          <a:xfrm>
            <a:off x="7790311" y="48714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不锈钢片</a:t>
            </a:r>
            <a:r>
              <a:rPr lang="en-US" altLang="zh-CN" dirty="0"/>
              <a:t>——</a:t>
            </a:r>
            <a:r>
              <a:rPr lang="zh-CN" altLang="en-US" dirty="0"/>
              <a:t>间隙调整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D9D868-8C1E-A5A3-01BA-677FA53BAA80}"/>
              </a:ext>
            </a:extLst>
          </p:cNvPr>
          <p:cNvSpPr txBox="1"/>
          <p:nvPr/>
        </p:nvSpPr>
        <p:spPr>
          <a:xfrm>
            <a:off x="7790311" y="44992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硅胶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F877ED1-867F-872C-11FF-DC763B85BE3F}"/>
              </a:ext>
            </a:extLst>
          </p:cNvPr>
          <p:cNvCxnSpPr>
            <a:cxnSpLocks/>
          </p:cNvCxnSpPr>
          <p:nvPr/>
        </p:nvCxnSpPr>
        <p:spPr>
          <a:xfrm flipV="1">
            <a:off x="6631385" y="4683880"/>
            <a:ext cx="1217175" cy="436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6A5D017-BD19-A34C-6C7E-5490A59959F0}"/>
              </a:ext>
            </a:extLst>
          </p:cNvPr>
          <p:cNvCxnSpPr>
            <a:cxnSpLocks/>
          </p:cNvCxnSpPr>
          <p:nvPr/>
        </p:nvCxnSpPr>
        <p:spPr>
          <a:xfrm flipV="1">
            <a:off x="6631384" y="5010968"/>
            <a:ext cx="1217175" cy="206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0E0A0D7-6455-8E59-3E9C-24813A26850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796729" y="5363316"/>
            <a:ext cx="1993582" cy="147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2253020-1FA9-3B6F-2DB5-EA76A2B57CB0}"/>
              </a:ext>
            </a:extLst>
          </p:cNvPr>
          <p:cNvCxnSpPr>
            <a:cxnSpLocks/>
          </p:cNvCxnSpPr>
          <p:nvPr/>
        </p:nvCxnSpPr>
        <p:spPr>
          <a:xfrm>
            <a:off x="6631384" y="6194884"/>
            <a:ext cx="1217175" cy="53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9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86244-31D1-73DF-1B56-04B20024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BA93E6A-8DD5-1959-A74F-9C03816AF42C}"/>
              </a:ext>
            </a:extLst>
          </p:cNvPr>
          <p:cNvSpPr txBox="1"/>
          <p:nvPr/>
        </p:nvSpPr>
        <p:spPr>
          <a:xfrm>
            <a:off x="65989" y="79942"/>
            <a:ext cx="7381186" cy="628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ITK</a:t>
            </a:r>
            <a:r>
              <a:rPr lang="zh-CN" altLang="en-US" b="1" dirty="0"/>
              <a:t>三角桁架结构讨论问题：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碳纤维交叉问题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避免交叉，尝试优化，无法避免交叉问题</a:t>
            </a:r>
            <a:r>
              <a:rPr lang="en-US" altLang="zh-CN" dirty="0"/>
              <a:t>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腹杆跨度太大，另需要连续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右图为</a:t>
            </a:r>
            <a:r>
              <a:rPr lang="en-US" altLang="zh-CN" dirty="0"/>
              <a:t>4</a:t>
            </a:r>
            <a:r>
              <a:rPr lang="zh-CN" altLang="en-US" dirty="0"/>
              <a:t>根线缠绕结构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主梁</a:t>
            </a:r>
            <a:r>
              <a:rPr lang="en-US" altLang="zh-CN" b="1" dirty="0"/>
              <a:t>V</a:t>
            </a:r>
            <a:r>
              <a:rPr lang="zh-CN" altLang="en-US" b="1" dirty="0"/>
              <a:t>形状变为钝角对受力影响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受力分析对比，模拟刚度更好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三个角用</a:t>
            </a:r>
            <a:r>
              <a:rPr lang="en-US" altLang="zh-CN" b="1" dirty="0" err="1"/>
              <a:t>ptfe</a:t>
            </a:r>
            <a:r>
              <a:rPr lang="zh-CN" altLang="en-US" b="1" dirty="0"/>
              <a:t>套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三个角压力无法调节（</a:t>
            </a:r>
            <a:r>
              <a:rPr lang="en-US" altLang="zh-CN" dirty="0"/>
              <a:t>PTFE</a:t>
            </a:r>
            <a:r>
              <a:rPr lang="zh-CN" altLang="en-US" dirty="0"/>
              <a:t>硬质结构），加工精度（长细杆）无法保证，可能加工困难，进一步问加工厂家难以加工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在高能所周边寻找是否有更大烘箱租借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嘉健帮忙一起寻找，询问其他组未找到相关设备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冷板各层材料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嘉健帮忙确认材料，必要时可以采购？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研究碳纤维丝做成布工艺？</a:t>
            </a:r>
            <a:endParaRPr lang="en-US" altLang="zh-CN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C0C0C2-168A-5649-0E5C-DCCD8437D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75" y="292231"/>
            <a:ext cx="4604436" cy="37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C0B8-775F-8256-1478-6EC5000F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7FE477-E608-A0B6-3CE5-AF3E8841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" y="0"/>
            <a:ext cx="1202570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A71BD3-0D94-1BE2-701C-D0CB778F7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4976"/>
          <a:stretch>
            <a:fillRect/>
          </a:stretch>
        </p:blipFill>
        <p:spPr>
          <a:xfrm>
            <a:off x="1805838" y="1040240"/>
            <a:ext cx="2368444" cy="16077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BBBCF1-34BD-A009-683D-FD5DBF282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4071" r="13017"/>
          <a:stretch>
            <a:fillRect/>
          </a:stretch>
        </p:blipFill>
        <p:spPr>
          <a:xfrm>
            <a:off x="8424691" y="1098660"/>
            <a:ext cx="1915167" cy="16927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0651C74-322B-C840-5906-D8C50C22DDE1}"/>
              </a:ext>
            </a:extLst>
          </p:cNvPr>
          <p:cNvSpPr txBox="1"/>
          <p:nvPr/>
        </p:nvSpPr>
        <p:spPr>
          <a:xfrm>
            <a:off x="2459195" y="2792906"/>
            <a:ext cx="879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结构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16.31g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F0AE41-CB6F-E29E-341A-F12EDD34E1D1}"/>
              </a:ext>
            </a:extLst>
          </p:cNvPr>
          <p:cNvSpPr txBox="1"/>
          <p:nvPr/>
        </p:nvSpPr>
        <p:spPr>
          <a:xfrm>
            <a:off x="9051647" y="2979019"/>
            <a:ext cx="879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结构</a:t>
            </a:r>
            <a:r>
              <a:rPr lang="en-US" altLang="zh-CN" dirty="0"/>
              <a:t>2</a:t>
            </a:r>
            <a:r>
              <a:rPr lang="zh-CN" altLang="en-US" dirty="0"/>
              <a:t>：15.54</a:t>
            </a:r>
            <a:r>
              <a:rPr lang="en-US" altLang="zh-CN" dirty="0"/>
              <a:t>g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AD00AE-CAE3-E83B-4C9D-85A400D58624}"/>
              </a:ext>
            </a:extLst>
          </p:cNvPr>
          <p:cNvSpPr txBox="1"/>
          <p:nvPr/>
        </p:nvSpPr>
        <p:spPr>
          <a:xfrm>
            <a:off x="4051139" y="3890119"/>
            <a:ext cx="437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主梁</a:t>
            </a:r>
            <a:r>
              <a:rPr lang="en-US" altLang="zh-CN" dirty="0"/>
              <a:t>0.4mm</a:t>
            </a:r>
            <a:r>
              <a:rPr lang="zh-CN" altLang="en-US" dirty="0"/>
              <a:t>：</a:t>
            </a:r>
            <a:r>
              <a:rPr lang="en-US" altLang="zh-CN" dirty="0"/>
              <a:t>0-45- -45-0</a:t>
            </a:r>
            <a:r>
              <a:rPr lang="zh-CN" altLang="en-US" dirty="0"/>
              <a:t>，层厚</a:t>
            </a:r>
            <a:r>
              <a:rPr lang="en-US" altLang="zh-CN" dirty="0"/>
              <a:t>0.1mm</a:t>
            </a:r>
          </a:p>
          <a:p>
            <a:r>
              <a:rPr lang="zh-CN" altLang="en-US" dirty="0"/>
              <a:t>腹杆</a:t>
            </a:r>
            <a:r>
              <a:rPr lang="en-US" altLang="zh-CN" dirty="0"/>
              <a:t>0.2mm</a:t>
            </a:r>
            <a:r>
              <a:rPr lang="zh-CN" altLang="en-US" dirty="0"/>
              <a:t>：</a:t>
            </a:r>
            <a:r>
              <a:rPr lang="en-US" altLang="zh-CN" dirty="0"/>
              <a:t>0-0</a:t>
            </a:r>
            <a:r>
              <a:rPr lang="zh-CN" altLang="en-US" dirty="0"/>
              <a:t>，层厚</a:t>
            </a:r>
            <a:r>
              <a:rPr lang="en-US" altLang="zh-CN" dirty="0"/>
              <a:t>0.1mm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C66316-3F07-2B0C-4888-D6F23FBFDA98}"/>
              </a:ext>
            </a:extLst>
          </p:cNvPr>
          <p:cNvSpPr txBox="1"/>
          <p:nvPr/>
        </p:nvSpPr>
        <p:spPr>
          <a:xfrm>
            <a:off x="290626" y="100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ITK</a:t>
            </a:r>
            <a:r>
              <a:rPr lang="zh-CN" altLang="en-US" b="1" dirty="0"/>
              <a:t>三角桁架结构</a:t>
            </a:r>
            <a:r>
              <a:rPr lang="en-US" altLang="zh-CN" b="1" dirty="0"/>
              <a:t>——</a:t>
            </a:r>
            <a:r>
              <a:rPr lang="zh-CN" altLang="en-US" b="1" dirty="0"/>
              <a:t>截面对比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43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0BB5-3840-C0DA-AFD0-DE22385E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6AE48658-01BD-CF84-9D32-DF650E74A7B6}"/>
              </a:ext>
            </a:extLst>
          </p:cNvPr>
          <p:cNvSpPr txBox="1"/>
          <p:nvPr/>
        </p:nvSpPr>
        <p:spPr>
          <a:xfrm>
            <a:off x="148281" y="1565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变形对比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226422-0A1C-841C-AA4A-3CDB021A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3960135"/>
            <a:ext cx="5076325" cy="22776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D3AD83-9CDA-77A2-EBD3-78EA18133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6" y="1091177"/>
            <a:ext cx="5076325" cy="21606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CE1498-E28C-C38D-253A-4D5CDF015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930" y="1088006"/>
            <a:ext cx="4570355" cy="21637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57BD15-A41D-EB03-7FCA-B34176DD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930" y="3968771"/>
            <a:ext cx="4956435" cy="22717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74304B0-0E43-05A7-B6F5-8533B97345AE}"/>
              </a:ext>
            </a:extLst>
          </p:cNvPr>
          <p:cNvSpPr txBox="1"/>
          <p:nvPr/>
        </p:nvSpPr>
        <p:spPr>
          <a:xfrm>
            <a:off x="6658480" y="32069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主梁变形：</a:t>
            </a:r>
            <a:r>
              <a:rPr lang="en-US" altLang="zh-CN" dirty="0"/>
              <a:t>17.97um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4CDF12-65E6-F295-B854-3988A45A5C14}"/>
              </a:ext>
            </a:extLst>
          </p:cNvPr>
          <p:cNvSpPr txBox="1"/>
          <p:nvPr/>
        </p:nvSpPr>
        <p:spPr>
          <a:xfrm>
            <a:off x="2057974" y="326968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总变形：</a:t>
            </a:r>
            <a:r>
              <a:rPr lang="en-US" altLang="zh-CN" dirty="0"/>
              <a:t>20.32um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52CAF9A-E11F-319A-DCE8-7B19E4DC7791}"/>
              </a:ext>
            </a:extLst>
          </p:cNvPr>
          <p:cNvSpPr txBox="1"/>
          <p:nvPr/>
        </p:nvSpPr>
        <p:spPr>
          <a:xfrm>
            <a:off x="6884453" y="624500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主梁变形：</a:t>
            </a:r>
            <a:r>
              <a:rPr lang="en-US" altLang="zh-CN" dirty="0"/>
              <a:t>18.63um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F65D7F0-0802-8D85-1827-82C4EAE559FC}"/>
              </a:ext>
            </a:extLst>
          </p:cNvPr>
          <p:cNvSpPr txBox="1"/>
          <p:nvPr/>
        </p:nvSpPr>
        <p:spPr>
          <a:xfrm>
            <a:off x="2057975" y="623782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总变形：</a:t>
            </a:r>
            <a:r>
              <a:rPr lang="en-US" altLang="zh-CN" dirty="0"/>
              <a:t>20.02um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5F6F42-8817-46D9-EB43-F4B4B89F3DDC}"/>
              </a:ext>
            </a:extLst>
          </p:cNvPr>
          <p:cNvSpPr txBox="1"/>
          <p:nvPr/>
        </p:nvSpPr>
        <p:spPr>
          <a:xfrm>
            <a:off x="2349661" y="29197"/>
            <a:ext cx="904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未考虑冷板结构，荷载重量施加在主梁上，面荷载：</a:t>
            </a:r>
            <a:r>
              <a:rPr lang="en-US" altLang="zh-CN" dirty="0"/>
              <a:t>20Pa</a:t>
            </a:r>
            <a:r>
              <a:rPr lang="zh-CN" altLang="en-US" dirty="0"/>
              <a:t>（</a:t>
            </a:r>
            <a:r>
              <a:rPr lang="en-US" altLang="zh-CN" dirty="0"/>
              <a:t>988X41mm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自重，密度</a:t>
            </a:r>
            <a:r>
              <a:rPr lang="en-US" altLang="zh-CN" dirty="0"/>
              <a:t>1840kg/m^3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两端固支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7088DEF-7BF5-7392-9817-1066C3464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846" y="5019908"/>
            <a:ext cx="2696479" cy="11413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C372CC0-BFDD-399C-3DA5-2762E2AD0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147" y="2169903"/>
            <a:ext cx="2575178" cy="106606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DA6432C-F5B7-6457-E2D3-E3380C0D968F}"/>
              </a:ext>
            </a:extLst>
          </p:cNvPr>
          <p:cNvSpPr txBox="1"/>
          <p:nvPr/>
        </p:nvSpPr>
        <p:spPr>
          <a:xfrm>
            <a:off x="10016339" y="3269681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失稳系数</a:t>
            </a:r>
            <a:r>
              <a:rPr lang="en-US" altLang="zh-CN" dirty="0"/>
              <a:t>39.6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706F06E-C3B2-D216-4A37-C5DB387000A1}"/>
              </a:ext>
            </a:extLst>
          </p:cNvPr>
          <p:cNvSpPr txBox="1"/>
          <p:nvPr/>
        </p:nvSpPr>
        <p:spPr>
          <a:xfrm>
            <a:off x="10050348" y="624500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失稳系数</a:t>
            </a:r>
            <a:r>
              <a:rPr lang="en-US" altLang="zh-CN" dirty="0"/>
              <a:t>36.5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B754E3F-C3D4-9F43-150C-07D6D308D807}"/>
              </a:ext>
            </a:extLst>
          </p:cNvPr>
          <p:cNvSpPr txBox="1"/>
          <p:nvPr/>
        </p:nvSpPr>
        <p:spPr>
          <a:xfrm>
            <a:off x="228961" y="325178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结构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54FABED-A812-44F6-A6FD-5D079D509D80}"/>
              </a:ext>
            </a:extLst>
          </p:cNvPr>
          <p:cNvSpPr txBox="1"/>
          <p:nvPr/>
        </p:nvSpPr>
        <p:spPr>
          <a:xfrm>
            <a:off x="196477" y="624500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结构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28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3F87-224C-5CC3-DB32-C148F8D7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5E5D3178-A424-3101-2A68-55C3885A2BEC}"/>
              </a:ext>
            </a:extLst>
          </p:cNvPr>
          <p:cNvSpPr txBox="1"/>
          <p:nvPr/>
        </p:nvSpPr>
        <p:spPr>
          <a:xfrm>
            <a:off x="321901" y="9496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碳纤维构件制作工艺初步研究试验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9BF5D9-75BE-EA89-F92A-40D475A65074}"/>
              </a:ext>
            </a:extLst>
          </p:cNvPr>
          <p:cNvSpPr/>
          <p:nvPr/>
        </p:nvSpPr>
        <p:spPr>
          <a:xfrm>
            <a:off x="6284531" y="3063602"/>
            <a:ext cx="4836160" cy="171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6A7EC8E-DB26-7458-3B57-59FCE7A1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76642"/>
              </p:ext>
            </p:extLst>
          </p:nvPr>
        </p:nvGraphicFramePr>
        <p:xfrm>
          <a:off x="553282" y="736939"/>
          <a:ext cx="11405037" cy="340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78">
                  <a:extLst>
                    <a:ext uri="{9D8B030D-6E8A-4147-A177-3AD203B41FA5}">
                      <a16:colId xmlns:a16="http://schemas.microsoft.com/office/drawing/2014/main" val="37735392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16917359"/>
                    </a:ext>
                  </a:extLst>
                </a:gridCol>
                <a:gridCol w="4612640">
                  <a:extLst>
                    <a:ext uri="{9D8B030D-6E8A-4147-A177-3AD203B41FA5}">
                      <a16:colId xmlns:a16="http://schemas.microsoft.com/office/drawing/2014/main" val="1208411990"/>
                    </a:ext>
                  </a:extLst>
                </a:gridCol>
                <a:gridCol w="2001519">
                  <a:extLst>
                    <a:ext uri="{9D8B030D-6E8A-4147-A177-3AD203B41FA5}">
                      <a16:colId xmlns:a16="http://schemas.microsoft.com/office/drawing/2014/main" val="4275957917"/>
                    </a:ext>
                  </a:extLst>
                </a:gridCol>
              </a:tblGrid>
              <a:tr h="46274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宇杰原工艺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小辉工艺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48174"/>
                  </a:ext>
                </a:extLst>
              </a:tr>
              <a:tr h="1483326">
                <a:tc>
                  <a:txBody>
                    <a:bodyPr/>
                    <a:lstStyle/>
                    <a:p>
                      <a:r>
                        <a:rPr lang="zh-CN" altLang="en-US" dirty="0"/>
                        <a:t>设计差别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采用阴模具作为腹杆模具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芯模硅胶膨胀加压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目的：期望通过优化结构降低模具加工难度和操作难度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采用阳模作为腹杆模具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模具加压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可能目的不一定能达到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17442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zh-CN" altLang="en-US" dirty="0"/>
                        <a:t>可能问题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制作芯模硅胶需要额外模具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硅胶芯为易损件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阴模丝缠绕困难？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腹杆交叉导致布线问题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脱模是否能够顺利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三角主梁结构变动，对整体截面产生影响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PTFE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PEEK</a:t>
                      </a:r>
                      <a:r>
                        <a:rPr lang="zh-CN" altLang="en-US" dirty="0"/>
                        <a:t>）套细长结构难以加工，增加费用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改善一些问题反而增加更多问题，得不偿失？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6532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1B92F01-F754-2BBB-F12A-8BF732A1E963}"/>
              </a:ext>
            </a:extLst>
          </p:cNvPr>
          <p:cNvSpPr txBox="1"/>
          <p:nvPr/>
        </p:nvSpPr>
        <p:spPr>
          <a:xfrm>
            <a:off x="250780" y="4326362"/>
            <a:ext cx="11707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费用增加：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模具可能存在问题，导致模具需要试验后优化结构而二次加工，即加工</a:t>
            </a:r>
            <a:r>
              <a:rPr lang="en-US" altLang="zh-CN" dirty="0"/>
              <a:t>2</a:t>
            </a:r>
            <a:r>
              <a:rPr lang="zh-CN" altLang="en-US" dirty="0"/>
              <a:t>套，，增加其他一些费用，费用增加</a:t>
            </a:r>
            <a:r>
              <a:rPr lang="en-US" altLang="zh-CN" dirty="0"/>
              <a:t>1.5w</a:t>
            </a:r>
            <a:r>
              <a:rPr lang="zh-CN" altLang="en-US" dirty="0"/>
              <a:t>，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其他模具费用（冷板、</a:t>
            </a:r>
            <a:r>
              <a:rPr lang="en-US" altLang="zh-CN" dirty="0"/>
              <a:t>Z</a:t>
            </a:r>
            <a:r>
              <a:rPr lang="zh-CN" altLang="en-US" dirty="0"/>
              <a:t>模具和粘接）：预估</a:t>
            </a:r>
            <a:r>
              <a:rPr lang="en-US" altLang="zh-CN" dirty="0"/>
              <a:t>2w?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冰箱：冷藏预浸料用，</a:t>
            </a:r>
            <a:r>
              <a:rPr lang="en-US" altLang="zh-CN" dirty="0"/>
              <a:t>1500</a:t>
            </a:r>
            <a:r>
              <a:rPr lang="zh-CN" altLang="en-US" dirty="0"/>
              <a:t>元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预浸料若采用</a:t>
            </a:r>
            <a:r>
              <a:rPr lang="en-US" altLang="zh-CN" dirty="0"/>
              <a:t>M40J</a:t>
            </a:r>
            <a:r>
              <a:rPr lang="zh-CN" altLang="en-US" dirty="0"/>
              <a:t>，最低采购量</a:t>
            </a:r>
            <a:r>
              <a:rPr lang="en-US" altLang="zh-CN" dirty="0"/>
              <a:t>30</a:t>
            </a:r>
            <a:r>
              <a:rPr lang="zh-CN" altLang="en-US" dirty="0"/>
              <a:t>平米，价格约为</a:t>
            </a:r>
            <a:r>
              <a:rPr lang="en-US" altLang="zh-CN" dirty="0"/>
              <a:t>1w</a:t>
            </a:r>
          </a:p>
          <a:p>
            <a:r>
              <a:rPr lang="zh-CN" altLang="en-US" dirty="0"/>
              <a:t>总计：</a:t>
            </a:r>
            <a:r>
              <a:rPr lang="en-US" altLang="zh-CN" dirty="0"/>
              <a:t>4.65w</a:t>
            </a:r>
            <a:r>
              <a:rPr lang="zh-CN" altLang="en-US" dirty="0"/>
              <a:t>（</a:t>
            </a:r>
            <a:r>
              <a:rPr lang="en-US" altLang="zh-CN" dirty="0"/>
              <a:t>+3.41w=8 w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489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1125-405F-DD3F-AE95-E0A7C02E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70810E88-67E3-4757-6709-FCA881F3A182}"/>
              </a:ext>
            </a:extLst>
          </p:cNvPr>
          <p:cNvSpPr txBox="1"/>
          <p:nvPr/>
        </p:nvSpPr>
        <p:spPr>
          <a:xfrm>
            <a:off x="148281" y="15651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碳纤维构件制作工艺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10734B-5AB3-0D32-EE30-F351BF3E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450" b="73066"/>
          <a:stretch>
            <a:fillRect/>
          </a:stretch>
        </p:blipFill>
        <p:spPr>
          <a:xfrm>
            <a:off x="248788" y="770315"/>
            <a:ext cx="5195329" cy="7956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108FF91-9579-DB4F-8A39-400413313325}"/>
              </a:ext>
            </a:extLst>
          </p:cNvPr>
          <p:cNvSpPr txBox="1"/>
          <p:nvPr/>
        </p:nvSpPr>
        <p:spPr>
          <a:xfrm>
            <a:off x="127243" y="6055150"/>
            <a:ext cx="748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主梁（主支撑杆）：预浸料（布），宽度</a:t>
            </a:r>
            <a:r>
              <a:rPr lang="en-US" altLang="zh-CN" dirty="0"/>
              <a:t>6mm</a:t>
            </a:r>
            <a:r>
              <a:rPr lang="zh-CN" altLang="en-US" dirty="0"/>
              <a:t>，厚度</a:t>
            </a:r>
            <a:r>
              <a:rPr lang="en-US" altLang="zh-CN" dirty="0"/>
              <a:t>0.1mm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层</a:t>
            </a:r>
            <a:endParaRPr lang="en-US" altLang="zh-CN" dirty="0"/>
          </a:p>
          <a:p>
            <a:r>
              <a:rPr lang="zh-CN" altLang="en-US" dirty="0"/>
              <a:t>腹杆</a:t>
            </a:r>
            <a:r>
              <a:rPr lang="en-US" altLang="zh-CN" dirty="0"/>
              <a:t>(</a:t>
            </a:r>
            <a:r>
              <a:rPr lang="zh-CN" altLang="en-US" dirty="0"/>
              <a:t>次支撑杆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1K</a:t>
            </a:r>
            <a:r>
              <a:rPr lang="zh-CN" altLang="en-US" dirty="0"/>
              <a:t>或</a:t>
            </a:r>
            <a:r>
              <a:rPr lang="en-US" altLang="zh-CN" dirty="0"/>
              <a:t>3K</a:t>
            </a:r>
            <a:r>
              <a:rPr lang="zh-CN" altLang="en-US" dirty="0"/>
              <a:t>丝，或者预浸料（布）裁切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78887A-99DE-729F-4BC2-4EDB87FA047F}"/>
              </a:ext>
            </a:extLst>
          </p:cNvPr>
          <p:cNvSpPr/>
          <p:nvPr/>
        </p:nvSpPr>
        <p:spPr>
          <a:xfrm>
            <a:off x="6284531" y="3063602"/>
            <a:ext cx="4836160" cy="171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482DD5-1CF0-7DA3-CE0F-E473E12D8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2" y="2956486"/>
            <a:ext cx="8312869" cy="24449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B87117-7E51-7914-0361-C70B589A87B2}"/>
              </a:ext>
            </a:extLst>
          </p:cNvPr>
          <p:cNvSpPr txBox="1"/>
          <p:nvPr/>
        </p:nvSpPr>
        <p:spPr>
          <a:xfrm>
            <a:off x="4269503" y="50743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主梁宽度3</a:t>
            </a:r>
            <a:r>
              <a:rPr lang="en-US" altLang="zh-CN" dirty="0"/>
              <a:t>X2</a:t>
            </a:r>
            <a:r>
              <a:rPr lang="zh-CN" altLang="en-US" dirty="0"/>
              <a:t>mm，</a:t>
            </a:r>
            <a:r>
              <a:rPr lang="zh-CN" altLang="en-US" dirty="0">
                <a:solidFill>
                  <a:srgbClr val="FF0000"/>
                </a:solidFill>
              </a:rPr>
              <a:t>腹杆1mm，厚度均为0.5mm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BAE12D-6413-9043-E9D9-552E341D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884" y="-57109"/>
            <a:ext cx="5444116" cy="31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7ED3-815F-0931-A1DD-7C5696D28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副标题 4">
            <a:extLst>
              <a:ext uri="{FF2B5EF4-FFF2-40B4-BE49-F238E27FC236}">
                <a16:creationId xmlns:a16="http://schemas.microsoft.com/office/drawing/2014/main" id="{B343981B-5A90-D7A3-F765-DF681EC8D50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56005" y="384175"/>
            <a:ext cx="5837555" cy="558800"/>
          </a:xfrm>
        </p:spPr>
        <p:txBody>
          <a:bodyPr>
            <a:norm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桁架模具</a:t>
            </a:r>
            <a:endParaRPr lang="zh-CN" altLang="en-US" sz="18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04" descr="IMG_7270">
            <a:extLst>
              <a:ext uri="{FF2B5EF4-FFF2-40B4-BE49-F238E27FC236}">
                <a16:creationId xmlns:a16="http://schemas.microsoft.com/office/drawing/2014/main" id="{B262F5DC-48D7-0297-45FB-B06532E6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83" y="1200150"/>
            <a:ext cx="854710" cy="3606165"/>
          </a:xfrm>
          <a:prstGeom prst="rect">
            <a:avLst/>
          </a:prstGeom>
        </p:spPr>
      </p:pic>
      <p:grpSp>
        <p:nvGrpSpPr>
          <p:cNvPr id="13" name="组合 17">
            <a:extLst>
              <a:ext uri="{FF2B5EF4-FFF2-40B4-BE49-F238E27FC236}">
                <a16:creationId xmlns:a16="http://schemas.microsoft.com/office/drawing/2014/main" id="{41F0F04A-73C1-FA4F-C666-078D56E4D592}"/>
              </a:ext>
            </a:extLst>
          </p:cNvPr>
          <p:cNvGrpSpPr/>
          <p:nvPr/>
        </p:nvGrpSpPr>
        <p:grpSpPr>
          <a:xfrm>
            <a:off x="466725" y="444500"/>
            <a:ext cx="312738" cy="311150"/>
            <a:chOff x="451" y="493"/>
            <a:chExt cx="492" cy="49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9267EF8-DDF9-E51B-CCC9-8A9199A6358B}"/>
                </a:ext>
              </a:extLst>
            </p:cNvPr>
            <p:cNvSpPr/>
            <p:nvPr/>
          </p:nvSpPr>
          <p:spPr>
            <a:xfrm>
              <a:off x="651" y="694"/>
              <a:ext cx="292" cy="291"/>
            </a:xfrm>
            <a:prstGeom prst="rect">
              <a:avLst/>
            </a:prstGeom>
            <a:solidFill>
              <a:srgbClr val="5DA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6D37E39-B4DC-270F-6931-0814C3FC5027}"/>
                </a:ext>
              </a:extLst>
            </p:cNvPr>
            <p:cNvSpPr/>
            <p:nvPr/>
          </p:nvSpPr>
          <p:spPr>
            <a:xfrm>
              <a:off x="451" y="493"/>
              <a:ext cx="392" cy="392"/>
            </a:xfrm>
            <a:prstGeom prst="rect">
              <a:avLst/>
            </a:prstGeom>
            <a:solidFill>
              <a:srgbClr val="3F5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940EDD9-9065-C3F3-7E98-7934E8ADD74F}"/>
              </a:ext>
            </a:extLst>
          </p:cNvPr>
          <p:cNvSpPr txBox="1"/>
          <p:nvPr/>
        </p:nvSpPr>
        <p:spPr>
          <a:xfrm>
            <a:off x="7181215" y="2454910"/>
            <a:ext cx="4372610" cy="2351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、模具参考国外设计并适当调整。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、外模主要由底模、左外模、右外模构成。合模后用螺栓锁紧。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、内模由三瓣的芯模及可膨胀硅橡胶芯模构成。膨胀硅胶芯模在固化时体积膨胀提供成型压力。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9E2F579-4E77-710C-3C40-11BE41BF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1" y="1317509"/>
            <a:ext cx="6057265" cy="49688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DBA534-688C-D091-F3B5-FDF66EC12C36}"/>
              </a:ext>
            </a:extLst>
          </p:cNvPr>
          <p:cNvSpPr txBox="1"/>
          <p:nvPr/>
        </p:nvSpPr>
        <p:spPr>
          <a:xfrm>
            <a:off x="7972148" y="6924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宇杰、坚峰公司</a:t>
            </a:r>
          </a:p>
        </p:txBody>
      </p:sp>
    </p:spTree>
    <p:extLst>
      <p:ext uri="{BB962C8B-B14F-4D97-AF65-F5344CB8AC3E}">
        <p14:creationId xmlns:p14="http://schemas.microsoft.com/office/powerpoint/2010/main" val="156935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CEED-B380-19DE-9CF7-B48254A5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副标题 4">
            <a:extLst>
              <a:ext uri="{FF2B5EF4-FFF2-40B4-BE49-F238E27FC236}">
                <a16:creationId xmlns:a16="http://schemas.microsoft.com/office/drawing/2014/main" id="{DCF167D8-8F66-780B-5396-3D0FEDF5F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56005" y="384175"/>
            <a:ext cx="5837555" cy="558800"/>
          </a:xfrm>
        </p:spPr>
        <p:txBody>
          <a:bodyPr>
            <a:norm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桁架模具</a:t>
            </a:r>
            <a:endParaRPr lang="zh-CN" altLang="en-US" sz="18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04" descr="IMG_7270">
            <a:extLst>
              <a:ext uri="{FF2B5EF4-FFF2-40B4-BE49-F238E27FC236}">
                <a16:creationId xmlns:a16="http://schemas.microsoft.com/office/drawing/2014/main" id="{708F259E-9C39-52E0-09D2-D22D9833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83" y="1200150"/>
            <a:ext cx="833520" cy="3606165"/>
          </a:xfrm>
          <a:prstGeom prst="rect">
            <a:avLst/>
          </a:prstGeom>
        </p:spPr>
      </p:pic>
      <p:grpSp>
        <p:nvGrpSpPr>
          <p:cNvPr id="13" name="组合 17">
            <a:extLst>
              <a:ext uri="{FF2B5EF4-FFF2-40B4-BE49-F238E27FC236}">
                <a16:creationId xmlns:a16="http://schemas.microsoft.com/office/drawing/2014/main" id="{558790B5-27E9-2CC2-4592-FE1ACEC18994}"/>
              </a:ext>
            </a:extLst>
          </p:cNvPr>
          <p:cNvGrpSpPr/>
          <p:nvPr/>
        </p:nvGrpSpPr>
        <p:grpSpPr>
          <a:xfrm>
            <a:off x="466725" y="444500"/>
            <a:ext cx="312738" cy="311150"/>
            <a:chOff x="451" y="493"/>
            <a:chExt cx="492" cy="49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E94FD96-B4EE-AC18-8906-18B0D81FFE23}"/>
                </a:ext>
              </a:extLst>
            </p:cNvPr>
            <p:cNvSpPr/>
            <p:nvPr/>
          </p:nvSpPr>
          <p:spPr>
            <a:xfrm>
              <a:off x="651" y="694"/>
              <a:ext cx="292" cy="291"/>
            </a:xfrm>
            <a:prstGeom prst="rect">
              <a:avLst/>
            </a:prstGeom>
            <a:solidFill>
              <a:srgbClr val="5DA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C203BDD-E01D-D6EA-A527-4AAEF7AFF2A0}"/>
                </a:ext>
              </a:extLst>
            </p:cNvPr>
            <p:cNvSpPr/>
            <p:nvPr/>
          </p:nvSpPr>
          <p:spPr>
            <a:xfrm>
              <a:off x="451" y="493"/>
              <a:ext cx="392" cy="392"/>
            </a:xfrm>
            <a:prstGeom prst="rect">
              <a:avLst/>
            </a:prstGeom>
            <a:solidFill>
              <a:srgbClr val="3F5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" name="图片 3" descr="222222">
            <a:extLst>
              <a:ext uri="{FF2B5EF4-FFF2-40B4-BE49-F238E27FC236}">
                <a16:creationId xmlns:a16="http://schemas.microsoft.com/office/drawing/2014/main" id="{B575A2DF-BB6C-CC3E-56EA-85E8E5472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5" y="1200150"/>
            <a:ext cx="3584063" cy="2074527"/>
          </a:xfrm>
          <a:prstGeom prst="rect">
            <a:avLst/>
          </a:prstGeom>
        </p:spPr>
      </p:pic>
      <p:pic>
        <p:nvPicPr>
          <p:cNvPr id="5" name="图片 4" descr="333333">
            <a:extLst>
              <a:ext uri="{FF2B5EF4-FFF2-40B4-BE49-F238E27FC236}">
                <a16:creationId xmlns:a16="http://schemas.microsoft.com/office/drawing/2014/main" id="{28252056-962F-2DE4-6C81-4F6C98BF3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094" y="1208477"/>
            <a:ext cx="3411675" cy="2066200"/>
          </a:xfrm>
          <a:prstGeom prst="rect">
            <a:avLst/>
          </a:prstGeom>
        </p:spPr>
      </p:pic>
      <p:pic>
        <p:nvPicPr>
          <p:cNvPr id="6" name="图片 5" descr="444444">
            <a:extLst>
              <a:ext uri="{FF2B5EF4-FFF2-40B4-BE49-F238E27FC236}">
                <a16:creationId xmlns:a16="http://schemas.microsoft.com/office/drawing/2014/main" id="{C6CF84DC-8A18-3A2E-0028-B7753244AB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975"/>
          <a:stretch/>
        </p:blipFill>
        <p:spPr>
          <a:xfrm>
            <a:off x="345945" y="4134486"/>
            <a:ext cx="3561969" cy="1863720"/>
          </a:xfrm>
          <a:prstGeom prst="rect">
            <a:avLst/>
          </a:prstGeom>
        </p:spPr>
      </p:pic>
      <p:pic>
        <p:nvPicPr>
          <p:cNvPr id="7" name="图片 6" descr="6555">
            <a:extLst>
              <a:ext uri="{FF2B5EF4-FFF2-40B4-BE49-F238E27FC236}">
                <a16:creationId xmlns:a16="http://schemas.microsoft.com/office/drawing/2014/main" id="{FEAB1005-534E-7255-F50B-D56BBBBB32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01" r="1151"/>
          <a:stretch/>
        </p:blipFill>
        <p:spPr>
          <a:xfrm>
            <a:off x="4288094" y="4132652"/>
            <a:ext cx="3433781" cy="18630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E8FC0E-7E9F-9D61-DFBC-9673AB9D1877}"/>
              </a:ext>
            </a:extLst>
          </p:cNvPr>
          <p:cNvSpPr txBox="1"/>
          <p:nvPr/>
        </p:nvSpPr>
        <p:spPr>
          <a:xfrm>
            <a:off x="452627" y="3388996"/>
            <a:ext cx="3854876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底模：次支撑杆铺层及预制支腿定位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84EED6-32B2-F32A-B415-45693798E2E8}"/>
              </a:ext>
            </a:extLst>
          </p:cNvPr>
          <p:cNvSpPr txBox="1"/>
          <p:nvPr/>
        </p:nvSpPr>
        <p:spPr>
          <a:xfrm>
            <a:off x="4288094" y="3547182"/>
            <a:ext cx="4184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左、右外模：次支撑杆铺层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E93311-2709-F40D-AFB1-4593E8B87A9B}"/>
              </a:ext>
            </a:extLst>
          </p:cNvPr>
          <p:cNvSpPr txBox="1"/>
          <p:nvPr/>
        </p:nvSpPr>
        <p:spPr>
          <a:xfrm>
            <a:off x="706626" y="6087746"/>
            <a:ext cx="3353897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芯模</a:t>
            </a:r>
            <a:r>
              <a:rPr lang="en-US" altLang="zh-CN">
                <a:sym typeface="+mn-ea"/>
              </a:rPr>
              <a:t>*3</a:t>
            </a:r>
            <a:r>
              <a:rPr lang="zh-CN" altLang="en-US">
                <a:sym typeface="+mn-ea"/>
              </a:rPr>
              <a:t>：主支撑杆铺层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C7837F-FE63-4E3F-D98B-1D56D26B2FC7}"/>
              </a:ext>
            </a:extLst>
          </p:cNvPr>
          <p:cNvSpPr txBox="1"/>
          <p:nvPr/>
        </p:nvSpPr>
        <p:spPr>
          <a:xfrm>
            <a:off x="5044379" y="6212912"/>
            <a:ext cx="3353897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膨胀硅胶芯模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CA767-8383-29E4-D8A6-E60903C5A366}"/>
              </a:ext>
            </a:extLst>
          </p:cNvPr>
          <p:cNvSpPr txBox="1"/>
          <p:nvPr/>
        </p:nvSpPr>
        <p:spPr>
          <a:xfrm>
            <a:off x="8257536" y="4483149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硅胶芯模制作</a:t>
            </a:r>
            <a:r>
              <a:rPr lang="en-US" altLang="zh-CN" dirty="0"/>
              <a:t>——</a:t>
            </a:r>
            <a:r>
              <a:rPr lang="zh-CN" altLang="en-US" dirty="0"/>
              <a:t>模具</a:t>
            </a:r>
            <a:r>
              <a:rPr lang="en-US" altLang="zh-CN" dirty="0"/>
              <a:t>——</a:t>
            </a:r>
            <a:r>
              <a:rPr lang="zh-CN" altLang="en-US" dirty="0"/>
              <a:t>精度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阴模布置腹杆丝束</a:t>
            </a:r>
          </a:p>
        </p:txBody>
      </p:sp>
    </p:spTree>
    <p:extLst>
      <p:ext uri="{BB962C8B-B14F-4D97-AF65-F5344CB8AC3E}">
        <p14:creationId xmlns:p14="http://schemas.microsoft.com/office/powerpoint/2010/main" val="14542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80661-02DC-FAF6-6487-BAB85F6A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33AE0655-C0DE-4199-CDCB-AB02FDA1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49" y="270895"/>
            <a:ext cx="6990512" cy="4699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2EB87F3-7B0A-134D-9F81-969818D2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733"/>
            <a:ext cx="4587772" cy="278872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BEB824E-8E5B-F864-85D0-9666BCDB47D3}"/>
              </a:ext>
            </a:extLst>
          </p:cNvPr>
          <p:cNvSpPr txBox="1"/>
          <p:nvPr/>
        </p:nvSpPr>
        <p:spPr>
          <a:xfrm>
            <a:off x="2922309" y="1604602"/>
            <a:ext cx="228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0.5mm</a:t>
            </a:r>
            <a:r>
              <a:rPr lang="zh-CN" altLang="en-US" dirty="0"/>
              <a:t>间隙用不锈钢片填充</a:t>
            </a:r>
            <a:r>
              <a:rPr lang="zh-CN" altLang="en-US" b="1" dirty="0"/>
              <a:t>静态摩擦系数</a:t>
            </a:r>
            <a:r>
              <a:rPr lang="en-US" altLang="zh-CN" b="1" dirty="0"/>
              <a:t>0.4-0.6</a:t>
            </a:r>
            <a:endParaRPr lang="en-US" altLang="zh-CN" dirty="0"/>
          </a:p>
          <a:p>
            <a:endParaRPr lang="en-US" altLang="zh-CN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EF469AE-1FC0-DAC8-61E5-8AF4043B7ED5}"/>
              </a:ext>
            </a:extLst>
          </p:cNvPr>
          <p:cNvCxnSpPr>
            <a:cxnSpLocks/>
          </p:cNvCxnSpPr>
          <p:nvPr/>
        </p:nvCxnSpPr>
        <p:spPr>
          <a:xfrm flipH="1">
            <a:off x="5111313" y="2761709"/>
            <a:ext cx="21975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00D5507-AA85-3094-859F-AB9F01D9BE29}"/>
              </a:ext>
            </a:extLst>
          </p:cNvPr>
          <p:cNvSpPr txBox="1"/>
          <p:nvPr/>
        </p:nvSpPr>
        <p:spPr>
          <a:xfrm>
            <a:off x="3868510" y="2583253"/>
            <a:ext cx="171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1mm</a:t>
            </a:r>
            <a:r>
              <a:rPr lang="zh-CN" altLang="en-US" dirty="0"/>
              <a:t>硅胶</a:t>
            </a:r>
            <a:endParaRPr lang="en-US" altLang="zh-CN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A3A19AC-C24F-23E2-92FD-667A644A2D0C}"/>
              </a:ext>
            </a:extLst>
          </p:cNvPr>
          <p:cNvSpPr txBox="1"/>
          <p:nvPr/>
        </p:nvSpPr>
        <p:spPr>
          <a:xfrm>
            <a:off x="3180898" y="3059668"/>
            <a:ext cx="199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不锈钢棒或</a:t>
            </a:r>
            <a:r>
              <a:rPr lang="en-US" altLang="zh-CN" dirty="0" err="1"/>
              <a:t>ptfe</a:t>
            </a:r>
            <a:r>
              <a:rPr lang="zh-CN" altLang="en-US" dirty="0"/>
              <a:t>棒</a:t>
            </a:r>
            <a:endParaRPr lang="en-US" altLang="zh-CN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F3ACBD3-48E3-EA0A-CBDD-BDEEA5262294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178835" y="2875319"/>
            <a:ext cx="3145711" cy="36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E59E744-F7AB-5431-9E4C-2F44E47B255D}"/>
              </a:ext>
            </a:extLst>
          </p:cNvPr>
          <p:cNvCxnSpPr>
            <a:cxnSpLocks/>
          </p:cNvCxnSpPr>
          <p:nvPr/>
        </p:nvCxnSpPr>
        <p:spPr>
          <a:xfrm flipH="1" flipV="1">
            <a:off x="5073605" y="1076960"/>
            <a:ext cx="1587057" cy="308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E80C322-7D75-5DC5-CFD4-53974B02BE52}"/>
              </a:ext>
            </a:extLst>
          </p:cNvPr>
          <p:cNvSpPr txBox="1"/>
          <p:nvPr/>
        </p:nvSpPr>
        <p:spPr>
          <a:xfrm>
            <a:off x="3365369" y="831417"/>
            <a:ext cx="181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碳纤维主梁空腔</a:t>
            </a:r>
            <a:endParaRPr lang="en-US" altLang="zh-CN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50D3283-77D2-AF66-B1AC-1EACCA0D5015}"/>
              </a:ext>
            </a:extLst>
          </p:cNvPr>
          <p:cNvCxnSpPr>
            <a:cxnSpLocks/>
          </p:cNvCxnSpPr>
          <p:nvPr/>
        </p:nvCxnSpPr>
        <p:spPr>
          <a:xfrm flipH="1">
            <a:off x="5073605" y="1671568"/>
            <a:ext cx="2197511" cy="256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0AA28E88-C831-55ED-0945-BAE77528130E}"/>
              </a:ext>
            </a:extLst>
          </p:cNvPr>
          <p:cNvSpPr txBox="1"/>
          <p:nvPr/>
        </p:nvSpPr>
        <p:spPr>
          <a:xfrm>
            <a:off x="4094480" y="3560938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定位孔</a:t>
            </a:r>
            <a:endParaRPr lang="en-US" altLang="zh-CN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4D5703F4-00D9-539B-70D2-27EB20666271}"/>
              </a:ext>
            </a:extLst>
          </p:cNvPr>
          <p:cNvCxnSpPr>
            <a:cxnSpLocks/>
          </p:cNvCxnSpPr>
          <p:nvPr/>
        </p:nvCxnSpPr>
        <p:spPr>
          <a:xfrm flipH="1">
            <a:off x="5087806" y="3429000"/>
            <a:ext cx="2969074" cy="332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C3BC3E9-5B16-26D8-7B7A-6A44A5A7F768}"/>
              </a:ext>
            </a:extLst>
          </p:cNvPr>
          <p:cNvCxnSpPr>
            <a:cxnSpLocks/>
          </p:cNvCxnSpPr>
          <p:nvPr/>
        </p:nvCxnSpPr>
        <p:spPr>
          <a:xfrm flipH="1" flipV="1">
            <a:off x="1243432" y="3681764"/>
            <a:ext cx="26568" cy="1078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D17DD2B-2BD9-A17C-55EF-BBE30DCB0043}"/>
              </a:ext>
            </a:extLst>
          </p:cNvPr>
          <p:cNvSpPr txBox="1"/>
          <p:nvPr/>
        </p:nvSpPr>
        <p:spPr>
          <a:xfrm>
            <a:off x="605407" y="3460417"/>
            <a:ext cx="1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碳纤维腹杆空腔</a:t>
            </a:r>
            <a:endParaRPr lang="en-US" altLang="zh-CN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C6441B3-0D11-AA47-A7E3-0509B464C240}"/>
              </a:ext>
            </a:extLst>
          </p:cNvPr>
          <p:cNvSpPr txBox="1"/>
          <p:nvPr/>
        </p:nvSpPr>
        <p:spPr>
          <a:xfrm>
            <a:off x="5073605" y="4884066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阴模（下）</a:t>
            </a:r>
            <a:endParaRPr lang="en-US" altLang="zh-CN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B547241-92C9-5D18-D34A-28FB05955E5E}"/>
              </a:ext>
            </a:extLst>
          </p:cNvPr>
          <p:cNvCxnSpPr>
            <a:cxnSpLocks/>
          </p:cNvCxnSpPr>
          <p:nvPr/>
        </p:nvCxnSpPr>
        <p:spPr>
          <a:xfrm flipH="1">
            <a:off x="5530297" y="4319793"/>
            <a:ext cx="857638" cy="624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7D9CEFAA-C4BD-1E0E-E255-85673018297A}"/>
              </a:ext>
            </a:extLst>
          </p:cNvPr>
          <p:cNvSpPr txBox="1"/>
          <p:nvPr/>
        </p:nvSpPr>
        <p:spPr>
          <a:xfrm>
            <a:off x="6419353" y="4901945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阳模瓣</a:t>
            </a:r>
            <a:endParaRPr lang="en-US" altLang="zh-CN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8F7516BE-AF2B-713F-A50D-D0A5D92E43EE}"/>
              </a:ext>
            </a:extLst>
          </p:cNvPr>
          <p:cNvCxnSpPr>
            <a:cxnSpLocks/>
          </p:cNvCxnSpPr>
          <p:nvPr/>
        </p:nvCxnSpPr>
        <p:spPr>
          <a:xfrm flipH="1">
            <a:off x="6876045" y="3839622"/>
            <a:ext cx="1358651" cy="1122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FD235762-86A2-FFFC-8ACF-4A935B863DD8}"/>
              </a:ext>
            </a:extLst>
          </p:cNvPr>
          <p:cNvSpPr txBox="1"/>
          <p:nvPr/>
        </p:nvSpPr>
        <p:spPr>
          <a:xfrm>
            <a:off x="274877" y="129453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模具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长度</a:t>
            </a:r>
            <a:r>
              <a:rPr lang="en-US" altLang="zh-CN" dirty="0"/>
              <a:t>990mm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区别：腹杆在阳模上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尽量选用标准件</a:t>
            </a:r>
            <a:endParaRPr lang="en-US" altLang="zh-CN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6023FA4-2DF9-3A15-79FB-0E564FD1334E}"/>
              </a:ext>
            </a:extLst>
          </p:cNvPr>
          <p:cNvSpPr/>
          <p:nvPr/>
        </p:nvSpPr>
        <p:spPr>
          <a:xfrm rot="10800000">
            <a:off x="8521153" y="3171155"/>
            <a:ext cx="73973" cy="13615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051E7D6-BCD5-EA89-E7CE-183413B8A5B8}"/>
              </a:ext>
            </a:extLst>
          </p:cNvPr>
          <p:cNvSpPr/>
          <p:nvPr/>
        </p:nvSpPr>
        <p:spPr>
          <a:xfrm rot="14375149">
            <a:off x="9772556" y="1016073"/>
            <a:ext cx="73973" cy="13615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1F5C060-66EE-B2E6-BD40-1036C14F9EA4}"/>
              </a:ext>
            </a:extLst>
          </p:cNvPr>
          <p:cNvSpPr/>
          <p:nvPr/>
        </p:nvSpPr>
        <p:spPr>
          <a:xfrm rot="7204350">
            <a:off x="7293232" y="1010525"/>
            <a:ext cx="60296" cy="13844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0E0EF56-7857-C4B0-50EA-E72DFB485BB5}"/>
              </a:ext>
            </a:extLst>
          </p:cNvPr>
          <p:cNvSpPr txBox="1"/>
          <p:nvPr/>
        </p:nvSpPr>
        <p:spPr>
          <a:xfrm>
            <a:off x="5301990" y="5253398"/>
            <a:ext cx="6218369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芯模选取：高膨胀系数</a:t>
            </a:r>
            <a:endParaRPr lang="en-US" altLang="zh-CN" dirty="0"/>
          </a:p>
          <a:p>
            <a:r>
              <a:rPr lang="zh-CN" altLang="en-US" dirty="0"/>
              <a:t>硅胶：摩擦系数</a:t>
            </a:r>
            <a:r>
              <a:rPr lang="en-US" altLang="zh-CN" dirty="0"/>
              <a:t>0.5~1.5</a:t>
            </a:r>
            <a:r>
              <a:rPr lang="zh-CN" altLang="en-US" dirty="0"/>
              <a:t>，抽出困难，易损件，尺寸精度；</a:t>
            </a:r>
            <a:endParaRPr lang="en-US" altLang="zh-CN" dirty="0"/>
          </a:p>
          <a:p>
            <a:r>
              <a:rPr lang="zh-CN" altLang="en-US" dirty="0"/>
              <a:t>膨胀袋：还未考虑清楚</a:t>
            </a:r>
            <a:endParaRPr lang="en-US" altLang="zh-CN" dirty="0"/>
          </a:p>
          <a:p>
            <a:r>
              <a:rPr lang="zh-CN" altLang="en-US" dirty="0"/>
              <a:t>不锈钢棒：热膨胀系数小，尺寸精度高</a:t>
            </a:r>
            <a:endParaRPr lang="en-US" altLang="zh-CN" dirty="0"/>
          </a:p>
          <a:p>
            <a:r>
              <a:rPr lang="en-US" altLang="zh-CN" dirty="0"/>
              <a:t>PTFE</a:t>
            </a:r>
            <a:r>
              <a:rPr lang="zh-CN" altLang="en-US" dirty="0"/>
              <a:t>：热膨胀系数大，尺寸精度差（</a:t>
            </a:r>
            <a:r>
              <a:rPr lang="en-US" altLang="zh-CN" dirty="0"/>
              <a:t>0.2mm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6132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D6FF-B0C9-E407-6D66-A790B0BC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9F59F23-0BC6-13A8-1F79-D34F19077DE9}"/>
              </a:ext>
            </a:extLst>
          </p:cNvPr>
          <p:cNvSpPr/>
          <p:nvPr/>
        </p:nvSpPr>
        <p:spPr>
          <a:xfrm>
            <a:off x="8396817" y="1868404"/>
            <a:ext cx="7874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72350A2-E489-C774-4CC6-7E6BDE56374D}"/>
              </a:ext>
            </a:extLst>
          </p:cNvPr>
          <p:cNvCxnSpPr>
            <a:cxnSpLocks/>
          </p:cNvCxnSpPr>
          <p:nvPr/>
        </p:nvCxnSpPr>
        <p:spPr>
          <a:xfrm>
            <a:off x="3565653" y="2249404"/>
            <a:ext cx="78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01C546E-F85B-3115-DE7D-CD7AFE045FF2}"/>
              </a:ext>
            </a:extLst>
          </p:cNvPr>
          <p:cNvCxnSpPr>
            <a:cxnSpLocks/>
          </p:cNvCxnSpPr>
          <p:nvPr/>
        </p:nvCxnSpPr>
        <p:spPr>
          <a:xfrm>
            <a:off x="4353053" y="2249404"/>
            <a:ext cx="177800" cy="2655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F19E64-342C-1298-44F3-70E573FAFED7}"/>
              </a:ext>
            </a:extLst>
          </p:cNvPr>
          <p:cNvCxnSpPr>
            <a:cxnSpLocks/>
          </p:cNvCxnSpPr>
          <p:nvPr/>
        </p:nvCxnSpPr>
        <p:spPr>
          <a:xfrm>
            <a:off x="4530853" y="2514989"/>
            <a:ext cx="4656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203C20F-7358-63A9-E40F-E3A9FBFD3144}"/>
              </a:ext>
            </a:extLst>
          </p:cNvPr>
          <p:cNvCxnSpPr>
            <a:cxnSpLocks/>
          </p:cNvCxnSpPr>
          <p:nvPr/>
        </p:nvCxnSpPr>
        <p:spPr>
          <a:xfrm flipH="1">
            <a:off x="3387853" y="2257602"/>
            <a:ext cx="177800" cy="2655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668E6AD-9D23-D9D1-4716-003C7842BF44}"/>
              </a:ext>
            </a:extLst>
          </p:cNvPr>
          <p:cNvCxnSpPr>
            <a:cxnSpLocks/>
          </p:cNvCxnSpPr>
          <p:nvPr/>
        </p:nvCxnSpPr>
        <p:spPr>
          <a:xfrm>
            <a:off x="2905253" y="2531653"/>
            <a:ext cx="48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70A3AA20-1F14-303C-BC0F-0B7AAA36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53" y="2877927"/>
            <a:ext cx="2457793" cy="9526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DB89AE6-0EA6-0402-24C6-DC747DD851FC}"/>
              </a:ext>
            </a:extLst>
          </p:cNvPr>
          <p:cNvSpPr txBox="1"/>
          <p:nvPr/>
        </p:nvSpPr>
        <p:spPr>
          <a:xfrm>
            <a:off x="8502617" y="225465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a=1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B09721-35C0-7AC2-6587-148B1104D36C}"/>
              </a:ext>
            </a:extLst>
          </p:cNvPr>
          <p:cNvSpPr txBox="1"/>
          <p:nvPr/>
        </p:nvSpPr>
        <p:spPr>
          <a:xfrm>
            <a:off x="9244647" y="186840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h=0.5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905E0E-86F7-0AFD-0F17-6E25EA3682C4}"/>
              </a:ext>
            </a:extLst>
          </p:cNvPr>
          <p:cNvSpPr txBox="1"/>
          <p:nvPr/>
        </p:nvSpPr>
        <p:spPr>
          <a:xfrm>
            <a:off x="5523757" y="225760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t=0.1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663454-7679-7E1A-B4E2-746039F4AE07}"/>
              </a:ext>
            </a:extLst>
          </p:cNvPr>
          <p:cNvSpPr txBox="1"/>
          <p:nvPr/>
        </p:nvSpPr>
        <p:spPr>
          <a:xfrm>
            <a:off x="3658651" y="169683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a=4/2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6199B5-E1D2-F952-9A99-7F07EB5E49D6}"/>
              </a:ext>
            </a:extLst>
          </p:cNvPr>
          <p:cNvSpPr txBox="1"/>
          <p:nvPr/>
        </p:nvSpPr>
        <p:spPr>
          <a:xfrm>
            <a:off x="879618" y="233032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h=0.2+0.1=0.35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85120AE-0795-AED7-A523-50D75FA2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90" y="2965240"/>
            <a:ext cx="3372321" cy="93358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B23C790-17F2-52EB-3639-242F4360809C}"/>
              </a:ext>
            </a:extLst>
          </p:cNvPr>
          <p:cNvSpPr txBox="1"/>
          <p:nvPr/>
        </p:nvSpPr>
        <p:spPr>
          <a:xfrm>
            <a:off x="3370920" y="3963074"/>
            <a:ext cx="982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0.0341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505E904-FB4A-65C6-0E03-228449BBF5BF}"/>
              </a:ext>
            </a:extLst>
          </p:cNvPr>
          <p:cNvSpPr txBox="1"/>
          <p:nvPr/>
        </p:nvSpPr>
        <p:spPr>
          <a:xfrm>
            <a:off x="8790516" y="3898820"/>
            <a:ext cx="1087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0.0417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B98F7CC-5622-1959-88A1-95E0E419E75D}"/>
              </a:ext>
            </a:extLst>
          </p:cNvPr>
          <p:cNvSpPr txBox="1"/>
          <p:nvPr/>
        </p:nvSpPr>
        <p:spPr>
          <a:xfrm>
            <a:off x="1317913" y="4936419"/>
            <a:ext cx="366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</a:t>
            </a:r>
            <a:r>
              <a:rPr lang="zh-CN" altLang="en-US" dirty="0"/>
              <a:t>：弯曲变形</a:t>
            </a:r>
            <a:r>
              <a:rPr lang="en-US" altLang="zh-CN" dirty="0"/>
              <a:t>100um</a:t>
            </a:r>
            <a:r>
              <a:rPr lang="zh-CN" altLang="en-US" dirty="0"/>
              <a:t>以内</a:t>
            </a:r>
            <a:endParaRPr lang="en-US" altLang="zh-CN" dirty="0"/>
          </a:p>
          <a:p>
            <a:r>
              <a:rPr lang="zh-CN" altLang="en-US" dirty="0"/>
              <a:t>冷板平整度：</a:t>
            </a:r>
            <a:r>
              <a:rPr lang="en-US" altLang="zh-CN" dirty="0"/>
              <a:t>100um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93E820-C126-4126-4816-B2A1A6BCE46F}"/>
              </a:ext>
            </a:extLst>
          </p:cNvPr>
          <p:cNvSpPr txBox="1"/>
          <p:nvPr/>
        </p:nvSpPr>
        <p:spPr>
          <a:xfrm>
            <a:off x="149877" y="15775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腹杆由方形变为折叠形状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CAA286-6D9D-E712-D277-80DDE36B8173}"/>
              </a:ext>
            </a:extLst>
          </p:cNvPr>
          <p:cNvSpPr txBox="1"/>
          <p:nvPr/>
        </p:nvSpPr>
        <p:spPr>
          <a:xfrm>
            <a:off x="831283" y="9426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用碳纤维丝改为碳纤维布</a:t>
            </a:r>
          </a:p>
        </p:txBody>
      </p:sp>
    </p:spTree>
    <p:extLst>
      <p:ext uri="{BB962C8B-B14F-4D97-AF65-F5344CB8AC3E}">
        <p14:creationId xmlns:p14="http://schemas.microsoft.com/office/powerpoint/2010/main" val="2757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4CE65-69B1-DC80-87F0-75631A4E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9131FF1F-C00C-A15D-E01C-B8AAC7B0A94F}"/>
              </a:ext>
            </a:extLst>
          </p:cNvPr>
          <p:cNvSpPr txBox="1"/>
          <p:nvPr/>
        </p:nvSpPr>
        <p:spPr>
          <a:xfrm>
            <a:off x="148281" y="15651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阴阳模方案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AA4318-1B73-8B6A-D48D-5F07B399EE11}"/>
              </a:ext>
            </a:extLst>
          </p:cNvPr>
          <p:cNvSpPr txBox="1"/>
          <p:nvPr/>
        </p:nvSpPr>
        <p:spPr>
          <a:xfrm>
            <a:off x="148281" y="702908"/>
            <a:ext cx="7704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工艺方案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阳模组装，各部件之间涂抹润滑油，包裹隔离膜（脱模）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阳模上三角铺碳纤维布预浸料（宽度</a:t>
            </a:r>
            <a:r>
              <a:rPr lang="en-US" altLang="zh-CN" dirty="0"/>
              <a:t>6mm</a:t>
            </a:r>
            <a:r>
              <a:rPr lang="zh-CN" altLang="en-US" dirty="0"/>
              <a:t>，厚度</a:t>
            </a:r>
            <a:r>
              <a:rPr lang="en-US" altLang="zh-CN" dirty="0"/>
              <a:t>0.4mm=0.1X4mm</a:t>
            </a:r>
            <a:r>
              <a:rPr lang="zh-CN" altLang="en-US" dirty="0"/>
              <a:t>）；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缠绕腹杆（预浸料）</a:t>
            </a:r>
            <a:r>
              <a:rPr lang="en-US" altLang="zh-CN" dirty="0"/>
              <a:t>——</a:t>
            </a:r>
            <a:r>
              <a:rPr lang="zh-CN" altLang="en-US" dirty="0"/>
              <a:t>丝或者布</a:t>
            </a:r>
            <a:r>
              <a:rPr lang="en-US" altLang="zh-CN" dirty="0"/>
              <a:t>(</a:t>
            </a:r>
            <a:r>
              <a:rPr lang="zh-CN" altLang="en-US" dirty="0"/>
              <a:t>尺寸厚</a:t>
            </a:r>
            <a:r>
              <a:rPr lang="en-US" altLang="zh-CN" dirty="0"/>
              <a:t>X</a:t>
            </a:r>
            <a:r>
              <a:rPr lang="zh-CN" altLang="en-US" dirty="0"/>
              <a:t>宽</a:t>
            </a:r>
            <a:r>
              <a:rPr lang="en-US" altLang="zh-CN" dirty="0"/>
              <a:t>=0.1X4mm)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下阴模放</a:t>
            </a:r>
            <a:r>
              <a:rPr lang="en-US" altLang="zh-CN" dirty="0"/>
              <a:t>1mm</a:t>
            </a:r>
            <a:r>
              <a:rPr lang="zh-CN" altLang="en-US" dirty="0"/>
              <a:t>硅胶垫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阳模组装结构件放入阴模；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上阴模和硅胶垫组装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阴模螺栓锁紧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放烘箱升温固化；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拆除阴模，抽出阳模模芯，并顺次拆除其余阳模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表面打磨等后处理</a:t>
            </a:r>
            <a:endParaRPr lang="en-US" altLang="zh-CN" dirty="0"/>
          </a:p>
          <a:p>
            <a:endParaRPr lang="en-US" altLang="zh-CN" b="1" dirty="0"/>
          </a:p>
          <a:p>
            <a:r>
              <a:rPr lang="zh-CN" altLang="en-US" b="1" dirty="0"/>
              <a:t>压力控制和调整方法：</a:t>
            </a:r>
            <a:endParaRPr lang="en-US" altLang="zh-CN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调整硅胶垫厚度</a:t>
            </a:r>
            <a:r>
              <a:rPr lang="en-US" altLang="zh-CN" dirty="0"/>
              <a:t>——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在顶部加标准垫片</a:t>
            </a:r>
            <a:endParaRPr lang="en-US" altLang="zh-CN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9BBDB9-FE5D-AE26-746A-5461576B8B8B}"/>
              </a:ext>
            </a:extLst>
          </p:cNvPr>
          <p:cNvSpPr txBox="1"/>
          <p:nvPr/>
        </p:nvSpPr>
        <p:spPr>
          <a:xfrm flipH="1">
            <a:off x="9723113" y="5763304"/>
            <a:ext cx="15027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阴模组装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F21A29-653A-AE5F-D8E3-40735853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87" y="58013"/>
            <a:ext cx="3871051" cy="23530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7198E2-2C96-EDD9-DB78-EF1EA0EB713C}"/>
              </a:ext>
            </a:extLst>
          </p:cNvPr>
          <p:cNvSpPr txBox="1"/>
          <p:nvPr/>
        </p:nvSpPr>
        <p:spPr>
          <a:xfrm>
            <a:off x="8810228" y="2331312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阳模组装，覆盖隔离膜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E1C2A2-9919-A1A3-37F0-65182874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56" y="3656730"/>
            <a:ext cx="4051944" cy="20552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A72437-1CD5-1566-74FD-14FD9CF0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70" y="4267200"/>
            <a:ext cx="3302797" cy="2219175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45BF805-C980-3C57-ECB5-CDFA90D17A43}"/>
              </a:ext>
            </a:extLst>
          </p:cNvPr>
          <p:cNvCxnSpPr/>
          <p:nvPr/>
        </p:nvCxnSpPr>
        <p:spPr>
          <a:xfrm>
            <a:off x="5505254" y="4647414"/>
            <a:ext cx="1602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112498BC-3D18-C78E-409F-84D7B946B44B}"/>
              </a:ext>
            </a:extLst>
          </p:cNvPr>
          <p:cNvSpPr txBox="1"/>
          <p:nvPr/>
        </p:nvSpPr>
        <p:spPr>
          <a:xfrm>
            <a:off x="148281" y="5809471"/>
            <a:ext cx="40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硅胶弹性模量：</a:t>
            </a:r>
            <a:r>
              <a:rPr lang="en-US" altLang="zh-CN" dirty="0"/>
              <a:t>1MPa</a:t>
            </a:r>
            <a:r>
              <a:rPr lang="zh-CN" altLang="en-US" dirty="0"/>
              <a:t>，</a:t>
            </a:r>
            <a:r>
              <a:rPr lang="en-US" altLang="zh-CN" dirty="0"/>
              <a:t>1mm</a:t>
            </a:r>
            <a:r>
              <a:rPr lang="zh-CN" altLang="en-US" dirty="0"/>
              <a:t>垫片，</a:t>
            </a:r>
            <a:r>
              <a:rPr lang="en-US" altLang="zh-CN" dirty="0"/>
              <a:t>50%</a:t>
            </a:r>
            <a:r>
              <a:rPr lang="zh-CN" altLang="en-US" dirty="0"/>
              <a:t>压缩，</a:t>
            </a:r>
            <a:r>
              <a:rPr lang="en-US" altLang="zh-CN" dirty="0"/>
              <a:t>5 atm</a:t>
            </a:r>
            <a:r>
              <a:rPr lang="zh-CN" altLang="en-US" dirty="0"/>
              <a:t>，高温膨胀</a:t>
            </a:r>
            <a:r>
              <a:rPr lang="en-US" altLang="zh-CN" dirty="0"/>
              <a:t>1.5 atm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61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10EAB-66C5-58FC-1A2A-510450D9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6E106A8-7C6D-CA80-5F46-5223CCF43365}"/>
              </a:ext>
            </a:extLst>
          </p:cNvPr>
          <p:cNvSpPr txBox="1"/>
          <p:nvPr/>
        </p:nvSpPr>
        <p:spPr>
          <a:xfrm>
            <a:off x="148281" y="156519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关于</a:t>
            </a:r>
            <a:r>
              <a:rPr lang="en-US" altLang="zh-CN" sz="2000" b="1" dirty="0"/>
              <a:t>ITK</a:t>
            </a:r>
            <a:r>
              <a:rPr lang="zh-CN" altLang="en-US" sz="2000" b="1" dirty="0"/>
              <a:t>碳纤维三角桁架结构制作工艺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2A3791-57D9-250D-72F8-B752FA3765C6}"/>
              </a:ext>
            </a:extLst>
          </p:cNvPr>
          <p:cNvSpPr txBox="1"/>
          <p:nvPr/>
        </p:nvSpPr>
        <p:spPr>
          <a:xfrm>
            <a:off x="292230" y="980388"/>
            <a:ext cx="7569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模具加工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芯轴（不锈钢或者</a:t>
            </a:r>
            <a:r>
              <a:rPr lang="en-US" altLang="zh-CN" dirty="0"/>
              <a:t>PTFE</a:t>
            </a:r>
            <a:r>
              <a:rPr lang="zh-CN" altLang="en-US" dirty="0"/>
              <a:t>）：</a:t>
            </a:r>
            <a:r>
              <a:rPr lang="en-US" altLang="zh-CN" dirty="0"/>
              <a:t>D17</a:t>
            </a:r>
            <a:r>
              <a:rPr lang="zh-CN" altLang="en-US" dirty="0"/>
              <a:t>，长度</a:t>
            </a:r>
            <a:r>
              <a:rPr lang="en-US" altLang="zh-CN" dirty="0"/>
              <a:t>1m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根</a:t>
            </a:r>
            <a:r>
              <a:rPr lang="en-US" altLang="zh-CN" dirty="0"/>
              <a:t>——2X60 </a:t>
            </a:r>
            <a:r>
              <a:rPr lang="zh-CN" altLang="en-US" dirty="0"/>
              <a:t>元</a:t>
            </a:r>
            <a:r>
              <a:rPr lang="en-US" altLang="zh-CN" dirty="0"/>
              <a:t>=120</a:t>
            </a:r>
            <a:r>
              <a:rPr lang="zh-CN" altLang="en-US" dirty="0"/>
              <a:t>元；</a:t>
            </a:r>
            <a:endParaRPr lang="en-US" altLang="zh-CN" dirty="0"/>
          </a:p>
          <a:p>
            <a:r>
              <a:rPr lang="zh-CN" altLang="en-US" dirty="0"/>
              <a:t>其余加工：</a:t>
            </a:r>
            <a:r>
              <a:rPr lang="en-US" altLang="zh-CN" dirty="0"/>
              <a:t>5000+</a:t>
            </a:r>
            <a:r>
              <a:rPr lang="zh-CN" altLang="en-US" dirty="0"/>
              <a:t>阴模：</a:t>
            </a:r>
            <a:r>
              <a:rPr lang="en-US" altLang="zh-CN" dirty="0"/>
              <a:t>2000</a:t>
            </a:r>
            <a:r>
              <a:rPr lang="zh-CN" altLang="en-US" dirty="0"/>
              <a:t>元</a:t>
            </a:r>
            <a:r>
              <a:rPr lang="zh-CN" altLang="en-US" b="1" dirty="0"/>
              <a:t>→          </a:t>
            </a:r>
            <a:r>
              <a:rPr lang="en-US" altLang="zh-CN" b="1" dirty="0"/>
              <a:t>15000</a:t>
            </a:r>
            <a:r>
              <a:rPr lang="zh-CN" altLang="en-US" b="1" dirty="0"/>
              <a:t>元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碳纤维预浸料</a:t>
            </a:r>
            <a:r>
              <a:rPr lang="zh-CN" altLang="en-US" dirty="0"/>
              <a:t>：平纹、斜纹各</a:t>
            </a:r>
            <a:r>
              <a:rPr lang="en-US" altLang="zh-CN" dirty="0"/>
              <a:t>4</a:t>
            </a:r>
            <a:r>
              <a:rPr lang="zh-CN" altLang="en-US" dirty="0"/>
              <a:t>平米（</a:t>
            </a:r>
            <a:r>
              <a:rPr lang="en-US" altLang="zh-CN" dirty="0"/>
              <a:t>T300</a:t>
            </a:r>
            <a:r>
              <a:rPr lang="zh-CN" altLang="en-US" dirty="0"/>
              <a:t>进口碳纤维，根据结构采购不同厚度）</a:t>
            </a:r>
            <a:r>
              <a:rPr lang="en-US" altLang="zh-CN" dirty="0"/>
              <a:t>——200X2X2=800</a:t>
            </a:r>
            <a:r>
              <a:rPr lang="zh-CN" altLang="en-US" dirty="0"/>
              <a:t>元</a:t>
            </a:r>
            <a:r>
              <a:rPr lang="en-US" altLang="zh-CN" dirty="0"/>
              <a:t>——</a:t>
            </a:r>
            <a:r>
              <a:rPr lang="zh-CN" altLang="en-US" dirty="0"/>
              <a:t>采用更好的</a:t>
            </a:r>
            <a:r>
              <a:rPr lang="en-US" altLang="zh-CN" dirty="0"/>
              <a:t>M40J</a:t>
            </a:r>
            <a:r>
              <a:rPr lang="zh-CN" altLang="en-US" dirty="0"/>
              <a:t>碳纤维材料，</a:t>
            </a:r>
            <a:r>
              <a:rPr lang="en-US" altLang="zh-CN" b="1" dirty="0"/>
              <a:t>2500</a:t>
            </a:r>
            <a:r>
              <a:rPr lang="zh-CN" altLang="en-US" b="1" dirty="0"/>
              <a:t>元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b="1" dirty="0"/>
              <a:t>其余辅料</a:t>
            </a:r>
            <a:r>
              <a:rPr lang="zh-CN" altLang="en-US" dirty="0"/>
              <a:t>：（润滑脂、隔离膜、砂纸、喷漆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1500</a:t>
            </a:r>
            <a:r>
              <a:rPr lang="zh-CN" altLang="en-US" dirty="0"/>
              <a:t>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烘箱：</a:t>
            </a:r>
            <a:r>
              <a:rPr lang="en-US" altLang="zh-CN" dirty="0"/>
              <a:t>(</a:t>
            </a:r>
            <a:r>
              <a:rPr lang="zh-CN" altLang="en-US" dirty="0"/>
              <a:t>现有烘箱：</a:t>
            </a:r>
            <a:r>
              <a:rPr lang="en-US" altLang="zh-CN" dirty="0"/>
              <a:t>50X30X30cm)</a:t>
            </a:r>
            <a:r>
              <a:rPr lang="zh-CN" altLang="en-US" dirty="0"/>
              <a:t>定制尺寸宽度</a:t>
            </a:r>
            <a:r>
              <a:rPr lang="en-US" altLang="zh-CN" dirty="0"/>
              <a:t>2.2</a:t>
            </a:r>
            <a:r>
              <a:rPr lang="zh-CN" altLang="en-US" dirty="0"/>
              <a:t>米 深度</a:t>
            </a:r>
            <a:r>
              <a:rPr lang="en-US" altLang="zh-CN" dirty="0"/>
              <a:t>0.8</a:t>
            </a:r>
            <a:r>
              <a:rPr lang="zh-CN" altLang="en-US" dirty="0"/>
              <a:t>米  高度</a:t>
            </a:r>
            <a:r>
              <a:rPr lang="en-US" altLang="zh-CN" dirty="0"/>
              <a:t>1</a:t>
            </a:r>
            <a:r>
              <a:rPr lang="zh-CN" altLang="en-US" dirty="0"/>
              <a:t>米 </a:t>
            </a:r>
            <a:r>
              <a:rPr lang="en-US" altLang="zh-CN" dirty="0"/>
              <a:t>——1.5w</a:t>
            </a: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合计：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120+5000+1500+800+1500= 8920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元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+500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64DC52-2B11-1FE3-5AF4-01217E72A217}"/>
              </a:ext>
            </a:extLst>
          </p:cNvPr>
          <p:cNvSpPr txBox="1"/>
          <p:nvPr/>
        </p:nvSpPr>
        <p:spPr>
          <a:xfrm>
            <a:off x="292230" y="5281723"/>
            <a:ext cx="558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15000+</a:t>
            </a:r>
            <a:r>
              <a:rPr lang="en-US" altLang="zh-CN" b="1" dirty="0">
                <a:solidFill>
                  <a:srgbClr val="FFC000"/>
                </a:solidFill>
              </a:rPr>
              <a:t>15000</a:t>
            </a:r>
            <a:r>
              <a:rPr lang="en-US" altLang="zh-CN" b="1" dirty="0">
                <a:solidFill>
                  <a:srgbClr val="FF0000"/>
                </a:solidFill>
              </a:rPr>
              <a:t>+120+2500+1500=3.41w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0E0939-74A6-532B-9DB5-A81AC481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32" y="3354592"/>
            <a:ext cx="4273083" cy="2858969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9D0EB1C5-F890-554B-EA39-AFBBDFFB1E28}"/>
              </a:ext>
            </a:extLst>
          </p:cNvPr>
          <p:cNvSpPr/>
          <p:nvPr/>
        </p:nvSpPr>
        <p:spPr>
          <a:xfrm>
            <a:off x="3619893" y="1576277"/>
            <a:ext cx="659877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156DC0-99E2-74D3-5376-9504ABFAE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232" y="449365"/>
            <a:ext cx="4273083" cy="25638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49E49F-555D-7A42-8DDA-D715204453B8}"/>
              </a:ext>
            </a:extLst>
          </p:cNvPr>
          <p:cNvSpPr txBox="1"/>
          <p:nvPr/>
        </p:nvSpPr>
        <p:spPr>
          <a:xfrm>
            <a:off x="9694300" y="30132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烘箱定制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9DB9F7-6D88-91BD-082A-48FD2DD95231}"/>
              </a:ext>
            </a:extLst>
          </p:cNvPr>
          <p:cNvSpPr txBox="1"/>
          <p:nvPr/>
        </p:nvSpPr>
        <p:spPr>
          <a:xfrm>
            <a:off x="9742796" y="6177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加热带</a:t>
            </a:r>
          </a:p>
        </p:txBody>
      </p:sp>
    </p:spTree>
    <p:extLst>
      <p:ext uri="{BB962C8B-B14F-4D97-AF65-F5344CB8AC3E}">
        <p14:creationId xmlns:p14="http://schemas.microsoft.com/office/powerpoint/2010/main" val="291391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0CCA-7D74-BF9D-BCDB-8CDCBDCF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F1CFACAF-35DB-D9DD-4C07-9136B3964F08}"/>
              </a:ext>
            </a:extLst>
          </p:cNvPr>
          <p:cNvSpPr txBox="1"/>
          <p:nvPr/>
        </p:nvSpPr>
        <p:spPr>
          <a:xfrm>
            <a:off x="148281" y="156519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Z</a:t>
            </a:r>
            <a:r>
              <a:rPr lang="zh-CN" altLang="en-US" sz="2000" b="1" dirty="0"/>
              <a:t>支撑制作、粘接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1CA3CCB-6213-D4C7-A8EC-BCB503DA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03" y="3497439"/>
            <a:ext cx="4135832" cy="28676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9C114D8-0370-EB54-5B67-387D99CF5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80" y="1103465"/>
            <a:ext cx="4857824" cy="453975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D0D0BEC-507D-C82A-AE70-BAFC8C1D46B8}"/>
              </a:ext>
            </a:extLst>
          </p:cNvPr>
          <p:cNvSpPr txBox="1"/>
          <p:nvPr/>
        </p:nvSpPr>
        <p:spPr>
          <a:xfrm>
            <a:off x="284086" y="617551"/>
            <a:ext cx="199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支撑制作采用相应的模具，并裁切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1EA9E5-1258-2A89-EB88-B4C557B05040}"/>
              </a:ext>
            </a:extLst>
          </p:cNvPr>
          <p:cNvSpPr txBox="1"/>
          <p:nvPr/>
        </p:nvSpPr>
        <p:spPr>
          <a:xfrm>
            <a:off x="5218837" y="45728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定位板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AD9E74E-A1A7-3172-FAD2-BD9D671B371D}"/>
              </a:ext>
            </a:extLst>
          </p:cNvPr>
          <p:cNvCxnSpPr>
            <a:cxnSpLocks/>
          </p:cNvCxnSpPr>
          <p:nvPr/>
        </p:nvCxnSpPr>
        <p:spPr>
          <a:xfrm>
            <a:off x="3876927" y="4289052"/>
            <a:ext cx="1415395" cy="46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20992E27-5D5F-6805-DB54-81020193D7D4}"/>
              </a:ext>
            </a:extLst>
          </p:cNvPr>
          <p:cNvSpPr txBox="1"/>
          <p:nvPr/>
        </p:nvSpPr>
        <p:spPr>
          <a:xfrm>
            <a:off x="4415159" y="5314300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支撑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F2C05F3-234F-8D5A-2D14-36A0A4B1BF22}"/>
              </a:ext>
            </a:extLst>
          </p:cNvPr>
          <p:cNvCxnSpPr>
            <a:cxnSpLocks/>
          </p:cNvCxnSpPr>
          <p:nvPr/>
        </p:nvCxnSpPr>
        <p:spPr>
          <a:xfrm>
            <a:off x="3723447" y="4807437"/>
            <a:ext cx="909715" cy="512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B1B87A46-CC5C-A87C-911A-E2A6D43B6797}"/>
              </a:ext>
            </a:extLst>
          </p:cNvPr>
          <p:cNvSpPr txBox="1"/>
          <p:nvPr/>
        </p:nvSpPr>
        <p:spPr>
          <a:xfrm>
            <a:off x="8959226" y="3429000"/>
            <a:ext cx="124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上下夹板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7761906-9128-0D50-1AF6-6F9AC5B109F5}"/>
              </a:ext>
            </a:extLst>
          </p:cNvPr>
          <p:cNvCxnSpPr>
            <a:cxnSpLocks/>
          </p:cNvCxnSpPr>
          <p:nvPr/>
        </p:nvCxnSpPr>
        <p:spPr>
          <a:xfrm>
            <a:off x="9046916" y="2319290"/>
            <a:ext cx="403822" cy="100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D29C8CC-67B8-A073-AD0E-C944FC4B2E0B}"/>
              </a:ext>
            </a:extLst>
          </p:cNvPr>
          <p:cNvCxnSpPr>
            <a:cxnSpLocks/>
          </p:cNvCxnSpPr>
          <p:nvPr/>
        </p:nvCxnSpPr>
        <p:spPr>
          <a:xfrm>
            <a:off x="9334078" y="1467227"/>
            <a:ext cx="574185" cy="196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21CA115-CC11-B7D9-A7DF-E5CAAE432588}"/>
              </a:ext>
            </a:extLst>
          </p:cNvPr>
          <p:cNvCxnSpPr/>
          <p:nvPr/>
        </p:nvCxnSpPr>
        <p:spPr>
          <a:xfrm>
            <a:off x="7350711" y="2290439"/>
            <a:ext cx="1757498" cy="301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F2F41E7D-4EC1-44E0-126D-B2A948215BDE}"/>
              </a:ext>
            </a:extLst>
          </p:cNvPr>
          <p:cNvCxnSpPr>
            <a:cxnSpLocks/>
          </p:cNvCxnSpPr>
          <p:nvPr/>
        </p:nvCxnSpPr>
        <p:spPr>
          <a:xfrm flipH="1">
            <a:off x="9450739" y="2234780"/>
            <a:ext cx="1751408" cy="306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E0221376-418A-E1A9-4BE7-91AD9B474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443" y="5066629"/>
            <a:ext cx="1832761" cy="174788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65FD01C2-436F-88E4-307B-C88F7413F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33" y="103253"/>
            <a:ext cx="2868653" cy="2803369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6E70328F-72B2-D999-34FB-FC076D1AB96A}"/>
              </a:ext>
            </a:extLst>
          </p:cNvPr>
          <p:cNvSpPr txBox="1"/>
          <p:nvPr/>
        </p:nvSpPr>
        <p:spPr>
          <a:xfrm>
            <a:off x="3315216" y="6240449"/>
            <a:ext cx="169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支撑定位板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C010ABF-A8AE-C43A-9831-299C75FAE971}"/>
              </a:ext>
            </a:extLst>
          </p:cNvPr>
          <p:cNvSpPr txBox="1"/>
          <p:nvPr/>
        </p:nvSpPr>
        <p:spPr>
          <a:xfrm>
            <a:off x="3876927" y="2923833"/>
            <a:ext cx="13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支撑模具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A6DD8D02-EE9F-0F43-2945-A0E84B3D8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" y="3609473"/>
            <a:ext cx="2211170" cy="1334599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D60CF76A-33C7-B60E-FB85-24967D93B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871" y="5048718"/>
            <a:ext cx="2135076" cy="1747886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59178CF-C734-A62F-48D7-BB70032E7E5C}"/>
              </a:ext>
            </a:extLst>
          </p:cNvPr>
          <p:cNvSpPr txBox="1"/>
          <p:nvPr/>
        </p:nvSpPr>
        <p:spPr>
          <a:xfrm>
            <a:off x="8108370" y="6470111"/>
            <a:ext cx="2474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effectLst/>
                <a:latin typeface="PingFang SC"/>
              </a:rPr>
              <a:t>台式曲线锯</a:t>
            </a:r>
            <a:r>
              <a:rPr lang="en-US" altLang="zh-CN" sz="1600" b="1" i="0" dirty="0">
                <a:effectLst/>
                <a:latin typeface="PingFang SC"/>
              </a:rPr>
              <a:t>1104</a:t>
            </a:r>
            <a:r>
              <a:rPr lang="zh-CN" altLang="en-US" sz="1600" b="1" i="0" dirty="0">
                <a:effectLst/>
                <a:latin typeface="PingFang SC"/>
              </a:rPr>
              <a:t>元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8382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39872</TotalTime>
  <Words>1127</Words>
  <Application>Microsoft Office PowerPoint</Application>
  <PresentationFormat>宽屏</PresentationFormat>
  <Paragraphs>155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PingFang SC</vt:lpstr>
      <vt:lpstr>等线</vt:lpstr>
      <vt:lpstr>等线 Light</vt:lpstr>
      <vt:lpstr>微软雅黑</vt:lpstr>
      <vt:lpstr>Arial</vt:lpstr>
      <vt:lpstr>Calibri</vt:lpstr>
      <vt:lpstr>Office 主题​​</vt:lpstr>
      <vt:lpstr>关于ITK碳纤维三角桁架结构制作工艺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70</cp:revision>
  <dcterms:created xsi:type="dcterms:W3CDTF">2025-08-18T06:10:00Z</dcterms:created>
  <dcterms:modified xsi:type="dcterms:W3CDTF">2025-09-25T03:07:26Z</dcterms:modified>
</cp:coreProperties>
</file>