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953" r:id="rId2"/>
    <p:sldId id="39061" r:id="rId3"/>
    <p:sldId id="39059" r:id="rId4"/>
    <p:sldId id="988" r:id="rId5"/>
    <p:sldId id="39060" r:id="rId6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  <p:cmAuthor id="2" name="XiaoLong Wang" initials="XW" lastIdx="1" clrIdx="1">
    <p:extLst>
      <p:ext uri="{19B8F6BF-5375-455C-9EA6-DF929625EA0E}">
        <p15:presenceInfo xmlns:p15="http://schemas.microsoft.com/office/powerpoint/2012/main" userId="809d873b314dfab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FFFFFF"/>
    <a:srgbClr val="003399"/>
    <a:srgbClr val="E6E6E6"/>
    <a:srgbClr val="0070C0"/>
    <a:srgbClr val="4D8357"/>
    <a:srgbClr val="005800"/>
    <a:srgbClr val="008400"/>
    <a:srgbClr val="FDCC6D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33" autoAdjust="0"/>
    <p:restoredTop sz="90707" autoAdjust="0"/>
  </p:normalViewPr>
  <p:slideViewPr>
    <p:cSldViewPr>
      <p:cViewPr varScale="1">
        <p:scale>
          <a:sx n="96" d="100"/>
          <a:sy n="96" d="100"/>
        </p:scale>
        <p:origin x="63" y="12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62" d="100"/>
          <a:sy n="62" d="100"/>
        </p:scale>
        <p:origin x="3178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2025/9/23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37302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684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A364D-C919-45E7-A57D-C4BE4049E83B}" type="datetime1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solidFill>
                  <a:srgbClr val="0000FF"/>
                </a:solidFill>
                <a:latin typeface="+mn-lt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ED583-47F1-4C9E-913E-9C8F8159BAED}" type="datetime1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ctr">
              <a:defRPr sz="4000" b="1" baseline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微软雅黑" pitchFamily="34" charset="-122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67FF2-22DD-4CF8-BE9E-25F2457D970D}" type="datetime1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C1474-FB53-481B-9A68-D9081559E308}" type="datetime1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CEPC Detector Ref-TDR Review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97A9A-512A-4894-931E-4EFF37503AC0}" type="datetime1">
              <a:rPr lang="zh-CN" altLang="en-US" smtClean="0"/>
              <a:t>2025/9/23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/>
              <a:t>CEPC Detector Ref-TDR Review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../media/image13.emf"/><Relationship Id="rId7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NULL"/><Relationship Id="rId10" Type="http://schemas.openxmlformats.org/officeDocument/2006/relationships/image" Target="../media/image16.emf"/><Relationship Id="rId4" Type="http://schemas.openxmlformats.org/officeDocument/2006/relationships/image" Target="../media/image14.emf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emf"/><Relationship Id="rId5" Type="http://schemas.openxmlformats.org/officeDocument/2006/relationships/image" Target="NUL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3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2860228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>
                <a:solidFill>
                  <a:srgbClr val="C00000"/>
                </a:solidFill>
              </a:rPr>
              <a:t>Pion Fake Rate in Muon Detector</a:t>
            </a:r>
            <a:br>
              <a:rPr lang="en-US" altLang="zh-CN" sz="6000" dirty="0">
                <a:solidFill>
                  <a:srgbClr val="C00000"/>
                </a:solidFill>
              </a:rPr>
            </a:b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639616" y="4221088"/>
            <a:ext cx="67695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Xiaolong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Wang</a:t>
            </a: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Fudan University</a:t>
            </a:r>
          </a:p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Sep. 23rd, 2025</a:t>
            </a:r>
          </a:p>
          <a:p>
            <a:pPr algn="ctr"/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1</a:t>
            </a:fld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B0454FAE-C873-42BF-96D7-CC7B9C9C1C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648" y="136524"/>
            <a:ext cx="912600" cy="912600"/>
          </a:xfrm>
          <a:prstGeom prst="rect">
            <a:avLst/>
          </a:prstGeom>
          <a:effectLst>
            <a:glow rad="127000">
              <a:schemeClr val="bg1">
                <a:alpha val="5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>
            <a:extLst>
              <a:ext uri="{FF2B5EF4-FFF2-40B4-BE49-F238E27FC236}">
                <a16:creationId xmlns:a16="http://schemas.microsoft.com/office/drawing/2014/main" id="{4B283ABA-E10A-4F56-BF82-1F84BB7A1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5046" y="4289955"/>
            <a:ext cx="2683115" cy="2202226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59FAEE1-7916-4512-8F31-3FA93754CA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3008" y="4263614"/>
            <a:ext cx="2811931" cy="2302962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A6B9707-50A5-451E-BC8A-2062C7DC86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354" y="4215561"/>
            <a:ext cx="2832548" cy="2351015"/>
          </a:xfrm>
          <a:prstGeom prst="rect">
            <a:avLst/>
          </a:prstGeom>
        </p:spPr>
      </p:pic>
      <p:sp>
        <p:nvSpPr>
          <p:cNvPr id="21" name="标题 2">
            <a:extLst>
              <a:ext uri="{FF2B5EF4-FFF2-40B4-BE49-F238E27FC236}">
                <a16:creationId xmlns:a16="http://schemas.microsoft.com/office/drawing/2014/main" id="{204AF046-CB57-4EB0-BD0B-7CC36979C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Performance of full size PSU prototype</a:t>
            </a:r>
            <a:endParaRPr lang="zh-CN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内容占位符 1">
                <a:extLst>
                  <a:ext uri="{FF2B5EF4-FFF2-40B4-BE49-F238E27FC236}">
                    <a16:creationId xmlns:a16="http://schemas.microsoft.com/office/drawing/2014/main" id="{51B74191-8B91-4387-B92C-3653037895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3352" y="1124744"/>
                <a:ext cx="9721080" cy="48403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57168" indent="-257168" algn="l" defTabSz="685783" rtl="0" eaLnBrk="1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750"/>
                  </a:spcAft>
                  <a:buClr>
                    <a:srgbClr val="FFC000"/>
                  </a:buClr>
                  <a:buSzPct val="80000"/>
                  <a:buFont typeface="Wingdings" pitchFamily="2" charset="2"/>
                  <a:buChar char="n"/>
                  <a:defRPr sz="2100" b="0" kern="1200" baseline="0">
                    <a:solidFill>
                      <a:srgbClr val="0000FF"/>
                    </a:solidFill>
                    <a:latin typeface="+mn-lt"/>
                    <a:ea typeface="微软雅黑" pitchFamily="34" charset="-122"/>
                    <a:cs typeface="+mn-cs"/>
                  </a:defRPr>
                </a:lvl1pPr>
                <a:lvl2pPr marL="557199" indent="-214308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800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微软雅黑" pitchFamily="34" charset="-122"/>
                    <a:cs typeface="+mn-cs"/>
                  </a:defRPr>
                </a:lvl2pPr>
                <a:lvl3pPr marL="857228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20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15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12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5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03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795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686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577" indent="-171446" algn="l" defTabSz="685783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/>
                  <a:t>Prototypes with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zh-CN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altLang="zh-CN" dirty="0">
                    <a:solidFill>
                      <a:srgbClr val="FF0000"/>
                    </a:solidFill>
                  </a:rPr>
                  <a:t> PSUs </a:t>
                </a:r>
                <a:r>
                  <a:rPr lang="en-US" altLang="zh-CN" dirty="0"/>
                  <a:t>in CR tests, using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2.0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𝑚𝑚</m:t>
                    </m:r>
                  </m:oMath>
                </a14:m>
                <a:r>
                  <a:rPr lang="en-US" altLang="zh-CN" dirty="0"/>
                  <a:t> diameter Kuraray WLS fiber.</a:t>
                </a:r>
              </a:p>
              <a:p>
                <a:r>
                  <a:rPr lang="en-US" altLang="zh-CN" dirty="0"/>
                  <a:t>Performance achieved:</a:t>
                </a:r>
              </a:p>
              <a:p>
                <a:pPr lvl="1"/>
                <a:r>
                  <a:rPr lang="en-US" altLang="zh-CN" sz="1725" dirty="0" err="1"/>
                  <a:t>nPE</a:t>
                </a:r>
                <a:r>
                  <a:rPr lang="en-US" altLang="zh-CN" sz="1725" dirty="0"/>
                  <a:t> average: ~35 at the far end, </a:t>
                </a:r>
                <a:r>
                  <a:rPr lang="en-US" altLang="zh-CN" sz="1725" dirty="0">
                    <a:solidFill>
                      <a:srgbClr val="FF0000"/>
                    </a:solidFill>
                  </a:rPr>
                  <a:t>&gt;100 </a:t>
                </a:r>
                <a:r>
                  <a:rPr lang="en-US" altLang="zh-CN" sz="1725" dirty="0"/>
                  <a:t>at near end</a:t>
                </a:r>
              </a:p>
              <a:p>
                <a:pPr lvl="1"/>
                <a:r>
                  <a:rPr lang="en-US" altLang="zh-CN" sz="1725" dirty="0"/>
                  <a:t>Efficiency: </a:t>
                </a:r>
                <a:r>
                  <a:rPr lang="zh-CN" altLang="en-US" sz="1725" dirty="0"/>
                  <a:t>𝜖</a:t>
                </a:r>
                <a:r>
                  <a:rPr lang="en-US" altLang="zh-CN" sz="1725" dirty="0"/>
                  <a:t>~100% with threshold </a:t>
                </a:r>
                <a:r>
                  <a:rPr lang="en-US" altLang="zh-CN" sz="1725" dirty="0" err="1"/>
                  <a:t>nPE</a:t>
                </a:r>
                <a:r>
                  <a:rPr lang="en-US" altLang="zh-CN" sz="1725" dirty="0"/>
                  <a:t>=10, ~97% with </a:t>
                </a:r>
                <a:r>
                  <a:rPr lang="en-US" altLang="zh-CN" sz="1725" dirty="0" err="1"/>
                  <a:t>nPE</a:t>
                </a:r>
                <a:r>
                  <a:rPr lang="en-US" altLang="zh-CN" sz="1725" dirty="0"/>
                  <a:t>=15.</a:t>
                </a:r>
              </a:p>
              <a:p>
                <a:pPr lvl="1"/>
                <a:r>
                  <a:rPr lang="en-US" altLang="zh-CN" sz="1725" dirty="0">
                    <a:solidFill>
                      <a:srgbClr val="FF0000"/>
                    </a:solidFill>
                  </a:rPr>
                  <a:t>Adjustable </a:t>
                </a:r>
                <a:r>
                  <a:rPr lang="en-US" altLang="zh-CN" sz="1725" dirty="0" err="1">
                    <a:solidFill>
                      <a:srgbClr val="FF0000"/>
                    </a:solidFill>
                  </a:rPr>
                  <a:t>nPE</a:t>
                </a:r>
                <a:r>
                  <a:rPr lang="en-US" altLang="zh-CN" sz="1725" dirty="0">
                    <a:solidFill>
                      <a:srgbClr val="FF0000"/>
                    </a:solidFill>
                  </a:rPr>
                  <a:t> threshold: 6-15, considering the efficiency and </a:t>
                </a:r>
                <a:r>
                  <a:rPr lang="en-US" altLang="zh-CN" sz="1725" dirty="0" err="1">
                    <a:solidFill>
                      <a:srgbClr val="FF0000"/>
                    </a:solidFill>
                  </a:rPr>
                  <a:t>SiPM</a:t>
                </a:r>
                <a:r>
                  <a:rPr lang="en-US" altLang="zh-CN" sz="1725" dirty="0">
                    <a:solidFill>
                      <a:srgbClr val="FF0000"/>
                    </a:solidFill>
                  </a:rPr>
                  <a:t> DCR.</a:t>
                </a:r>
              </a:p>
              <a:p>
                <a:pPr lvl="1"/>
                <a:r>
                  <a:rPr lang="en-US" altLang="zh-CN" sz="1725" dirty="0"/>
                  <a:t>Time resolution: </a:t>
                </a:r>
                <a14:m>
                  <m:oMath xmlns:m="http://schemas.openxmlformats.org/officeDocument/2006/math">
                    <m:r>
                      <a:rPr lang="en-US" altLang="zh-CN" sz="1725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~1</m:t>
                    </m:r>
                    <m:r>
                      <a:rPr lang="en-US" altLang="zh-CN" sz="1725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𝑛𝑠</m:t>
                    </m:r>
                    <m:r>
                      <a:rPr lang="en-US" altLang="zh-CN" sz="1725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1725" dirty="0"/>
                  <a:t>from single readout, </a:t>
                </a:r>
                <a14:m>
                  <m:oMath xmlns:m="http://schemas.openxmlformats.org/officeDocument/2006/math">
                    <m:r>
                      <a:rPr lang="en-US" altLang="zh-CN" sz="1725" i="1" dirty="0" smtClean="0">
                        <a:latin typeface="Cambria Math" panose="02040503050406030204" pitchFamily="18" charset="0"/>
                      </a:rPr>
                      <m:t>0.7</m:t>
                    </m:r>
                    <m:r>
                      <a:rPr lang="en-US" altLang="zh-CN" sz="1725" i="1" dirty="0" smtClean="0">
                        <a:latin typeface="Cambria Math" panose="02040503050406030204" pitchFamily="18" charset="0"/>
                      </a:rPr>
                      <m:t>𝑛𝑠</m:t>
                    </m:r>
                  </m:oMath>
                </a14:m>
                <a:r>
                  <a:rPr lang="en-US" altLang="zh-CN" sz="1725" dirty="0"/>
                  <a:t> from dual readout.</a:t>
                </a:r>
              </a:p>
              <a:p>
                <a:r>
                  <a:rPr lang="en-US" altLang="zh-CN" dirty="0"/>
                  <a:t>No optical glue between PS and fiber. R&amp;D of filling in glue is ongoing at Russian groups.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Filling in glue can increase the </a:t>
                </a:r>
                <a:r>
                  <a:rPr lang="en-US" altLang="zh-CN" dirty="0" err="1">
                    <a:solidFill>
                      <a:srgbClr val="FF0000"/>
                    </a:solidFill>
                  </a:rPr>
                  <a:t>nPE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by ~30% </a:t>
                </a:r>
                <a:r>
                  <a:rPr lang="en-US" altLang="zh-CN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zh-CN" altLang="en-US" b="1" dirty="0">
                    <a:solidFill>
                      <a:srgbClr val="FF0000"/>
                    </a:solidFill>
                  </a:rPr>
                  <a:t>𝜖</a:t>
                </a:r>
                <a:r>
                  <a:rPr lang="en-US" altLang="zh-CN" b="1" dirty="0">
                    <a:solidFill>
                      <a:srgbClr val="FF0000"/>
                    </a:solidFill>
                  </a:rPr>
                  <a:t>~100% achievable!</a:t>
                </a:r>
              </a:p>
            </p:txBody>
          </p:sp>
        </mc:Choice>
        <mc:Fallback>
          <p:sp>
            <p:nvSpPr>
              <p:cNvPr id="17" name="内容占位符 1">
                <a:extLst>
                  <a:ext uri="{FF2B5EF4-FFF2-40B4-BE49-F238E27FC236}">
                    <a16:creationId xmlns:a16="http://schemas.microsoft.com/office/drawing/2014/main" id="{51B74191-8B91-4387-B92C-3653037895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3352" y="1124744"/>
                <a:ext cx="9721080" cy="4840303"/>
              </a:xfrm>
              <a:prstGeom prst="rect">
                <a:avLst/>
              </a:prstGeom>
              <a:blipFill>
                <a:blip r:embed="rId5"/>
                <a:stretch>
                  <a:fillRect l="-251" t="-6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9CB2E332-9C38-44B9-813D-9A9FC96305A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323" y="1008848"/>
            <a:ext cx="2231077" cy="4840303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566BBF95-06B8-4FBE-B223-3B7EA2A052EC}"/>
              </a:ext>
            </a:extLst>
          </p:cNvPr>
          <p:cNvSpPr txBox="1"/>
          <p:nvPr/>
        </p:nvSpPr>
        <p:spPr>
          <a:xfrm>
            <a:off x="10056440" y="5971118"/>
            <a:ext cx="2231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5m PSU prototypes under CR tests.</a:t>
            </a:r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33CAD0A-5296-4D64-A260-D705052A6F13}"/>
              </a:ext>
            </a:extLst>
          </p:cNvPr>
          <p:cNvSpPr txBox="1"/>
          <p:nvPr/>
        </p:nvSpPr>
        <p:spPr>
          <a:xfrm>
            <a:off x="7392144" y="6149191"/>
            <a:ext cx="100255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Fig. 9.12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5231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A15AA94E-57FA-41F2-B1E7-2BF073889F3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69994" y="1196752"/>
                <a:ext cx="8246286" cy="4840303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sz="1800" dirty="0"/>
                  <a:t>Simulations show clear and distinct muon and pion events.</a:t>
                </a:r>
              </a:p>
              <a:p>
                <a:r>
                  <a:rPr lang="en-US" altLang="zh-CN" sz="1800" dirty="0"/>
                  <a:t>Deposited energy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 b="0" i="0" smtClean="0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b="0" i="0" smtClean="0">
                            <a:latin typeface="Cambria Math" panose="02040503050406030204" pitchFamily="18" charset="0"/>
                          </a:rPr>
                          <m:t>dep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~1.8 </m:t>
                    </m:r>
                    <m:r>
                      <m:rPr>
                        <m:sty m:val="p"/>
                      </m:rPr>
                      <a:rPr lang="en-US" altLang="zh-CN" sz="1800" b="0" i="0" smtClean="0"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zh-CN" altLang="en-US" sz="1800" dirty="0"/>
                  <a:t> </a:t>
                </a:r>
                <a:r>
                  <a:rPr lang="en-US" altLang="zh-CN" sz="1800" dirty="0"/>
                  <a:t>for muon hits in the muon detector.</a:t>
                </a:r>
              </a:p>
              <a:p>
                <a:r>
                  <a:rPr lang="en-US" altLang="zh-CN" sz="1800" dirty="0"/>
                  <a:t>According to </a:t>
                </a:r>
                <a:r>
                  <a:rPr lang="en-US" altLang="zh-CN" sz="1800" dirty="0" err="1"/>
                  <a:t>nPE</a:t>
                </a:r>
                <a:r>
                  <a:rPr lang="en-US" altLang="zh-CN" sz="1800" dirty="0"/>
                  <a:t> from R&amp;D,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1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altLang="zh-CN" sz="18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dep</m:t>
                        </m:r>
                      </m:sub>
                    </m:sSub>
                    <m:r>
                      <a:rPr lang="en-US" altLang="zh-CN" sz="1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&gt;0.5 </m:t>
                    </m:r>
                    <m:r>
                      <m:rPr>
                        <m:sty m:val="p"/>
                      </m:rPr>
                      <a:rPr lang="en-US" altLang="zh-CN" sz="18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MeV</m:t>
                    </m:r>
                  </m:oMath>
                </a14:m>
                <a:r>
                  <a:rPr lang="zh-CN" altLang="en-US" sz="1800" dirty="0">
                    <a:solidFill>
                      <a:srgbClr val="FF0000"/>
                    </a:solidFill>
                  </a:rPr>
                  <a:t>  </a:t>
                </a:r>
                <a:r>
                  <a:rPr lang="en-US" altLang="zh-CN" sz="1800" dirty="0"/>
                  <a:t>is required for a hit in a single PSU.</a:t>
                </a:r>
              </a:p>
              <a:p>
                <a:r>
                  <a:rPr lang="en-US" altLang="zh-CN" sz="1800" dirty="0"/>
                  <a:t>Two hits from the two PSU layers in one module combine the </a:t>
                </a:r>
                <a:r>
                  <a:rPr lang="en-US" altLang="zh-CN" sz="1800" dirty="0">
                    <a:solidFill>
                      <a:srgbClr val="FF0000"/>
                    </a:solidFill>
                  </a:rPr>
                  <a:t>2D-hit</a:t>
                </a:r>
                <a:r>
                  <a:rPr lang="en-US" altLang="zh-CN" sz="1800" dirty="0"/>
                  <a:t> for </a:t>
                </a:r>
                <a14:m>
                  <m:oMath xmlns:m="http://schemas.openxmlformats.org/officeDocument/2006/math">
                    <m:r>
                      <a:rPr lang="en-US" altLang="zh-CN" sz="1800" i="1" dirty="0" smtClean="0">
                        <a:latin typeface="Cambria Math" panose="02040503050406030204" pitchFamily="18" charset="0"/>
                      </a:rPr>
                      <m:t>𝑥𝑦𝑧</m:t>
                    </m:r>
                  </m:oMath>
                </a14:m>
                <a:r>
                  <a:rPr lang="en-US" altLang="zh-CN" sz="1800" dirty="0"/>
                  <a:t> .</a:t>
                </a:r>
              </a:p>
              <a:p>
                <a:r>
                  <a:rPr lang="en-US" altLang="zh-CN" sz="1800" b="1" dirty="0">
                    <a:solidFill>
                      <a:srgbClr val="FF0000"/>
                    </a:solidFill>
                  </a:rPr>
                  <a:t>Require </a:t>
                </a:r>
                <a14:m>
                  <m:oMath xmlns:m="http://schemas.openxmlformats.org/officeDocument/2006/math">
                    <m:r>
                      <a:rPr lang="en-US" altLang="zh-CN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altLang="zh-CN" sz="18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zh-CN" altLang="en-US" sz="18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1800" b="1" dirty="0">
                    <a:solidFill>
                      <a:srgbClr val="FF0000"/>
                    </a:solidFill>
                  </a:rPr>
                  <a:t>layers of 2D-hits for the </a:t>
                </a:r>
                <a:r>
                  <a:rPr lang="en-US" altLang="zh-CN" sz="1800" b="1" dirty="0" err="1">
                    <a:solidFill>
                      <a:srgbClr val="FF0000"/>
                    </a:solidFill>
                  </a:rPr>
                  <a:t>muID</a:t>
                </a:r>
                <a:r>
                  <a:rPr lang="en-US" altLang="zh-CN" sz="1800" b="1" dirty="0"/>
                  <a:t>. </a:t>
                </a:r>
              </a:p>
              <a:p>
                <a:r>
                  <a:rPr lang="en-US" altLang="zh-CN" sz="1800" dirty="0"/>
                  <a:t>However, a fraction of </a:t>
                </a:r>
                <a:r>
                  <a:rPr lang="en-US" altLang="zh-CN" sz="1800" dirty="0" err="1"/>
                  <a:t>pions</a:t>
                </a:r>
                <a:r>
                  <a:rPr lang="en-US" altLang="zh-CN" sz="1800" dirty="0"/>
                  <a:t> remains! 8% of </a:t>
                </a:r>
                <a:r>
                  <a:rPr lang="en-US" altLang="zh-CN" sz="1800" dirty="0" err="1"/>
                  <a:t>pions</a:t>
                </a:r>
                <a:r>
                  <a:rPr lang="en-US" altLang="zh-CN" sz="1800" dirty="0"/>
                  <a:t> with 30 GeV/c momentum.</a:t>
                </a:r>
                <a:endParaRPr lang="zh-CN" altLang="en-US" sz="1800" dirty="0"/>
              </a:p>
            </p:txBody>
          </p:sp>
        </mc:Choice>
        <mc:Fallback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A15AA94E-57FA-41F2-B1E7-2BF073889F3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9994" y="1196752"/>
                <a:ext cx="8246286" cy="4840303"/>
              </a:xfrm>
              <a:blipFill>
                <a:blip r:embed="rId2"/>
                <a:stretch>
                  <a:fillRect l="-148" t="-3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67326EB2-2890-46C0-BF5C-5D75C7D5C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Simulation: deposited energy and hit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005970F-ECFE-4C60-AC61-E7C72271F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AE8DE96-5A2B-44BE-84F4-FA10CEE01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264" y="1066260"/>
            <a:ext cx="3172703" cy="280504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138312A-9E5F-490F-B0D6-51EB3D821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9864" y="3999767"/>
            <a:ext cx="3037242" cy="2690128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C1144135-A4AB-469A-816E-E1668F6B5C96}"/>
              </a:ext>
            </a:extLst>
          </p:cNvPr>
          <p:cNvSpPr txBox="1"/>
          <p:nvPr/>
        </p:nvSpPr>
        <p:spPr>
          <a:xfrm>
            <a:off x="10781965" y="1196752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Muon event</a:t>
            </a:r>
            <a:endParaRPr lang="zh-CN" altLang="en-US" sz="16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53E3960-504D-4FD6-9639-E1DD83F6D51E}"/>
              </a:ext>
            </a:extLst>
          </p:cNvPr>
          <p:cNvSpPr txBox="1"/>
          <p:nvPr/>
        </p:nvSpPr>
        <p:spPr>
          <a:xfrm>
            <a:off x="10885707" y="4156929"/>
            <a:ext cx="1296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Pion event</a:t>
            </a:r>
            <a:endParaRPr lang="zh-CN" altLang="en-US" sz="1600" dirty="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ECEF162C-1B22-4EAE-A1F4-F43CF79460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828" y="4071393"/>
            <a:ext cx="8035377" cy="2367989"/>
          </a:xfrm>
          <a:prstGeom prst="rect">
            <a:avLst/>
          </a:prstGeom>
        </p:spPr>
      </p:pic>
      <p:cxnSp>
        <p:nvCxnSpPr>
          <p:cNvPr id="16" name="直接箭头连接符 15">
            <a:extLst>
              <a:ext uri="{FF2B5EF4-FFF2-40B4-BE49-F238E27FC236}">
                <a16:creationId xmlns:a16="http://schemas.microsoft.com/office/drawing/2014/main" id="{5B79C90F-31A0-418F-8553-0AFFDFCBBC82}"/>
              </a:ext>
            </a:extLst>
          </p:cNvPr>
          <p:cNvCxnSpPr/>
          <p:nvPr/>
        </p:nvCxnSpPr>
        <p:spPr>
          <a:xfrm>
            <a:off x="1703512" y="5141639"/>
            <a:ext cx="0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>
            <a:extLst>
              <a:ext uri="{FF2B5EF4-FFF2-40B4-BE49-F238E27FC236}">
                <a16:creationId xmlns:a16="http://schemas.microsoft.com/office/drawing/2014/main" id="{C92B1569-8B6A-4E0D-95E7-AC3249BEA771}"/>
              </a:ext>
            </a:extLst>
          </p:cNvPr>
          <p:cNvSpPr txBox="1"/>
          <p:nvPr/>
        </p:nvSpPr>
        <p:spPr>
          <a:xfrm>
            <a:off x="1487488" y="4772307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MIP</a:t>
            </a:r>
            <a:endParaRPr lang="zh-CN" altLang="en-US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D522143F-53B3-4274-BA29-4BF8C5C3B390}"/>
              </a:ext>
            </a:extLst>
          </p:cNvPr>
          <p:cNvSpPr txBox="1"/>
          <p:nvPr/>
        </p:nvSpPr>
        <p:spPr>
          <a:xfrm>
            <a:off x="4727848" y="6340725"/>
            <a:ext cx="100255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Fig. 9.13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031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id="{5C1DB1E2-79CD-403A-90C9-6F9A3B5D9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2264" y="1111381"/>
            <a:ext cx="3061855" cy="265314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59DC0F5C-887D-4AE2-9CDD-813F9B62A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367" y="2567284"/>
            <a:ext cx="7112483" cy="4146647"/>
          </a:xfrm>
          <a:prstGeom prst="rect">
            <a:avLst/>
          </a:prstGeom>
        </p:spPr>
      </p:pic>
      <p:sp>
        <p:nvSpPr>
          <p:cNvPr id="11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103681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Performance: standalone </a:t>
            </a:r>
            <a:r>
              <a:rPr lang="en-US" altLang="zh-CN" b="1" dirty="0" err="1">
                <a:solidFill>
                  <a:srgbClr val="C0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muID</a:t>
            </a:r>
            <a:r>
              <a:rPr lang="en-US" altLang="zh-CN" b="1" dirty="0">
                <a:solidFill>
                  <a:srgbClr val="C0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 (new)</a:t>
            </a:r>
            <a:endParaRPr lang="en-US" altLang="zh-CN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CCC2C757-B7FF-4934-9CDC-FA804B474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2049" y="1008849"/>
            <a:ext cx="8334930" cy="1556056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en-US" altLang="zh-CN" sz="2000" dirty="0"/>
              <a:t>Excellent efficiency in most of areas, except the 10cm gaps in the endcaps. </a:t>
            </a:r>
          </a:p>
          <a:p>
            <a:pPr>
              <a:spcAft>
                <a:spcPts val="0"/>
              </a:spcAft>
            </a:pPr>
            <a:r>
              <a:rPr lang="en-US" altLang="zh-CN" sz="2000" dirty="0"/>
              <a:t>Only 0.35% area has </a:t>
            </a:r>
            <a:r>
              <a:rPr lang="zh-CN" altLang="en-US" sz="2000" dirty="0"/>
              <a:t>𝜖</a:t>
            </a:r>
            <a:r>
              <a:rPr lang="en-US" altLang="zh-CN" sz="2000" dirty="0"/>
              <a:t>&lt;50%, agrees with the geometry calculation.</a:t>
            </a:r>
          </a:p>
          <a:p>
            <a:pPr>
              <a:spcAft>
                <a:spcPts val="0"/>
              </a:spcAft>
            </a:pPr>
            <a:r>
              <a:rPr lang="zh-CN" altLang="en-US" sz="2000" dirty="0"/>
              <a:t>𝜖</a:t>
            </a:r>
            <a:r>
              <a:rPr lang="en-US" altLang="zh-CN" sz="2000" dirty="0"/>
              <a:t>=98% including the dead zones of 10cm gaps.</a:t>
            </a:r>
          </a:p>
          <a:p>
            <a:pPr>
              <a:spcAft>
                <a:spcPts val="0"/>
              </a:spcAft>
            </a:pPr>
            <a:r>
              <a:rPr lang="en-US" altLang="zh-CN" sz="2000" dirty="0"/>
              <a:t>Efficiency drop ~4 GeV/c due to the large energy loss in </a:t>
            </a:r>
            <a:r>
              <a:rPr lang="en-US" altLang="zh-CN" sz="2000" dirty="0" err="1"/>
              <a:t>cals</a:t>
            </a:r>
            <a:r>
              <a:rPr lang="en-US" altLang="zh-CN" sz="2000" dirty="0"/>
              <a:t>: </a:t>
            </a:r>
            <a:r>
              <a:rPr lang="en-US" altLang="zh-CN" sz="2000" dirty="0">
                <a:solidFill>
                  <a:srgbClr val="FF0000"/>
                </a:solidFill>
              </a:rPr>
              <a:t>~2.4 GeV</a:t>
            </a:r>
            <a:r>
              <a:rPr lang="en-US" altLang="zh-CN" sz="2000" dirty="0"/>
              <a:t>.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13D9A1C-E49A-4181-98D1-F3A0A40A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92557" y="6350023"/>
            <a:ext cx="2133600" cy="365125"/>
          </a:xfrm>
        </p:spPr>
        <p:txBody>
          <a:bodyPr/>
          <a:lstStyle/>
          <a:p>
            <a:fld id="{F15E9139-A00B-4B2A-98A6-095DC08F1345}" type="slidenum">
              <a:rPr lang="zh-CN" altLang="en-US" sz="2000"/>
              <a:pPr/>
              <a:t>4</a:t>
            </a:fld>
            <a:endParaRPr lang="zh-CN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3880DB4-AEEC-437E-A7D0-CD3DB9035120}"/>
                  </a:ext>
                </a:extLst>
              </p:cNvPr>
              <p:cNvSpPr txBox="1"/>
              <p:nvPr/>
            </p:nvSpPr>
            <p:spPr>
              <a:xfrm>
                <a:off x="471734" y="5314802"/>
                <a:ext cx="1867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@ 10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GeV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C3880DB4-AEEC-437E-A7D0-CD3DB90351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734" y="5314802"/>
                <a:ext cx="1867011" cy="369332"/>
              </a:xfrm>
              <a:prstGeom prst="rect">
                <a:avLst/>
              </a:prstGeom>
              <a:blipFill>
                <a:blip r:embed="rId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7653022-CEDE-450F-9E56-83936C9B5CA9}"/>
                  </a:ext>
                </a:extLst>
              </p:cNvPr>
              <p:cNvSpPr txBox="1"/>
              <p:nvPr/>
            </p:nvSpPr>
            <p:spPr>
              <a:xfrm>
                <a:off x="7848138" y="6001548"/>
                <a:ext cx="431010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Sharp efficiency drop </a:t>
                </a:r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4 </m:t>
                    </m:r>
                    <m:r>
                      <m:rPr>
                        <m:sty m:val="p"/>
                      </m:rPr>
                      <a:rPr lang="en-US" altLang="zh-CN" i="0" dirty="0" smtClean="0">
                        <a:latin typeface="Cambria Math" panose="02040503050406030204" pitchFamily="18" charset="0"/>
                      </a:rPr>
                      <m:t>GeV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zh-CN" dirty="0"/>
                  <a:t> due to large energy loss in calorimeters</a:t>
                </a:r>
                <a:endParaRPr lang="zh-CN" altLang="en-US" dirty="0"/>
              </a:p>
            </p:txBody>
          </p:sp>
        </mc:Choice>
        <mc:Fallback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7653022-CEDE-450F-9E56-83936C9B5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138" y="6001548"/>
                <a:ext cx="4310105" cy="646331"/>
              </a:xfrm>
              <a:prstGeom prst="rect">
                <a:avLst/>
              </a:prstGeom>
              <a:blipFill>
                <a:blip r:embed="rId6"/>
                <a:stretch>
                  <a:fillRect l="-1132" t="-5660" b="-141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26A12BFC-FCDC-419C-B330-3FD88A4BD3FA}"/>
              </a:ext>
            </a:extLst>
          </p:cNvPr>
          <p:cNvCxnSpPr>
            <a:cxnSpLocks/>
          </p:cNvCxnSpPr>
          <p:nvPr/>
        </p:nvCxnSpPr>
        <p:spPr>
          <a:xfrm flipH="1" flipV="1">
            <a:off x="9912424" y="1556792"/>
            <a:ext cx="427521" cy="223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C64F5E98-C0A8-4F9F-9A2B-34B6E6EC3CE8}"/>
                  </a:ext>
                </a:extLst>
              </p:cNvPr>
              <p:cNvSpPr txBox="1"/>
              <p:nvPr/>
            </p:nvSpPr>
            <p:spPr>
              <a:xfrm>
                <a:off x="10128448" y="1644105"/>
                <a:ext cx="10944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=95%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9" name="文本框 38">
                <a:extLst>
                  <a:ext uri="{FF2B5EF4-FFF2-40B4-BE49-F238E27FC236}">
                    <a16:creationId xmlns:a16="http://schemas.microsoft.com/office/drawing/2014/main" id="{C64F5E98-C0A8-4F9F-9A2B-34B6E6EC3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8448" y="1644105"/>
                <a:ext cx="109446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C2111039-0390-4F62-9A0A-5AEDE165C476}"/>
                  </a:ext>
                </a:extLst>
              </p:cNvPr>
              <p:cNvSpPr txBox="1"/>
              <p:nvPr/>
            </p:nvSpPr>
            <p:spPr>
              <a:xfrm>
                <a:off x="4007768" y="5325045"/>
                <a:ext cx="186701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p>
                          <m:r>
                            <a:rPr lang="en-US" altLang="zh-CN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@ 10 </m:t>
                      </m:r>
                      <m:r>
                        <m:rPr>
                          <m:sty m:val="p"/>
                        </m:rPr>
                        <a:rPr lang="en-US" altLang="zh-CN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GeV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altLang="zh-CN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zh-CN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C2111039-0390-4F62-9A0A-5AEDE165C4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768" y="5325045"/>
                <a:ext cx="1867011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矩形 18">
            <a:extLst>
              <a:ext uri="{FF2B5EF4-FFF2-40B4-BE49-F238E27FC236}">
                <a16:creationId xmlns:a16="http://schemas.microsoft.com/office/drawing/2014/main" id="{C651CA1D-FDC7-4370-9722-20F221E26CEC}"/>
              </a:ext>
            </a:extLst>
          </p:cNvPr>
          <p:cNvSpPr/>
          <p:nvPr/>
        </p:nvSpPr>
        <p:spPr>
          <a:xfrm>
            <a:off x="160366" y="3030256"/>
            <a:ext cx="62273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New</a:t>
            </a:r>
            <a:endParaRPr lang="zh-CN" altLang="en-US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2DD134A-796E-476E-B3A2-491B4A2D34EB}"/>
              </a:ext>
            </a:extLst>
          </p:cNvPr>
          <p:cNvSpPr/>
          <p:nvPr/>
        </p:nvSpPr>
        <p:spPr>
          <a:xfrm>
            <a:off x="6692668" y="2845590"/>
            <a:ext cx="62273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New</a:t>
            </a:r>
            <a:endParaRPr lang="zh-CN" altLang="en-US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CFA5929-080A-4BA0-BAC5-617AD7DBE5C5}"/>
                  </a:ext>
                </a:extLst>
              </p:cNvPr>
              <p:cNvSpPr txBox="1"/>
              <p:nvPr/>
            </p:nvSpPr>
            <p:spPr>
              <a:xfrm>
                <a:off x="10488488" y="758253"/>
                <a:ext cx="1094467" cy="369332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𝜖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=98%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7" name="文本框 26">
                <a:extLst>
                  <a:ext uri="{FF2B5EF4-FFF2-40B4-BE49-F238E27FC236}">
                    <a16:creationId xmlns:a16="http://schemas.microsoft.com/office/drawing/2014/main" id="{5CFA5929-080A-4BA0-BAC5-617AD7DBE5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8488" y="758253"/>
                <a:ext cx="1094467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箭头连接符 27">
            <a:extLst>
              <a:ext uri="{FF2B5EF4-FFF2-40B4-BE49-F238E27FC236}">
                <a16:creationId xmlns:a16="http://schemas.microsoft.com/office/drawing/2014/main" id="{E55E7762-A285-422F-988E-C5FBF39A62C2}"/>
              </a:ext>
            </a:extLst>
          </p:cNvPr>
          <p:cNvCxnSpPr>
            <a:cxnSpLocks/>
          </p:cNvCxnSpPr>
          <p:nvPr/>
        </p:nvCxnSpPr>
        <p:spPr>
          <a:xfrm flipH="1">
            <a:off x="10339945" y="1139142"/>
            <a:ext cx="508584" cy="3521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34F3E1F4-DAD7-409B-88A7-D66F2500D11B}"/>
              </a:ext>
            </a:extLst>
          </p:cNvPr>
          <p:cNvCxnSpPr>
            <a:cxnSpLocks/>
          </p:cNvCxnSpPr>
          <p:nvPr/>
        </p:nvCxnSpPr>
        <p:spPr>
          <a:xfrm>
            <a:off x="11222915" y="1127585"/>
            <a:ext cx="57661" cy="3914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>
            <a:extLst>
              <a:ext uri="{FF2B5EF4-FFF2-40B4-BE49-F238E27FC236}">
                <a16:creationId xmlns:a16="http://schemas.microsoft.com/office/drawing/2014/main" id="{97D7B6B3-BE76-4A54-8F0A-2E616408BDE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73011" y="3716659"/>
            <a:ext cx="3009944" cy="2347115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64592696-F559-448F-9322-2E21D1C9CDA0}"/>
              </a:ext>
            </a:extLst>
          </p:cNvPr>
          <p:cNvSpPr txBox="1"/>
          <p:nvPr/>
        </p:nvSpPr>
        <p:spPr>
          <a:xfrm>
            <a:off x="8008346" y="3348403"/>
            <a:ext cx="1002551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/>
              <a:t>Fig. 9.15</a:t>
            </a:r>
            <a:endParaRPr lang="zh-CN" altLang="en-US" dirty="0"/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4E164975-0872-4414-8813-9D197EB59410}"/>
              </a:ext>
            </a:extLst>
          </p:cNvPr>
          <p:cNvSpPr/>
          <p:nvPr/>
        </p:nvSpPr>
        <p:spPr>
          <a:xfrm>
            <a:off x="10486220" y="2509505"/>
            <a:ext cx="62273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New</a:t>
            </a:r>
            <a:endParaRPr lang="zh-CN" altLang="en-US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F8FF7D99-0649-45A2-A47F-09FC1BD687FD}"/>
              </a:ext>
            </a:extLst>
          </p:cNvPr>
          <p:cNvSpPr/>
          <p:nvPr/>
        </p:nvSpPr>
        <p:spPr>
          <a:xfrm>
            <a:off x="9138076" y="4132782"/>
            <a:ext cx="62273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New</a:t>
            </a:r>
            <a:endParaRPr lang="zh-CN" altLang="en-US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8035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:a16="http://schemas.microsoft.com/office/drawing/2014/main" id="{5EE07C49-686A-4FB6-96EC-32C46F9CE5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9395" y="3352937"/>
            <a:ext cx="4342029" cy="289024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B7B56C2A-80E9-4714-8A4A-FCAA3CD344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840" y="1049473"/>
                <a:ext cx="9217023" cy="260805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sz="2000" dirty="0"/>
                  <a:t>Pions with higher energies have more hits in the muon detector.  </a:t>
                </a:r>
              </a:p>
              <a:p>
                <a:r>
                  <a:rPr lang="en-US" altLang="zh-CN" sz="2000" b="1" dirty="0" err="1">
                    <a:solidFill>
                      <a:srgbClr val="FF0000"/>
                    </a:solidFill>
                  </a:rPr>
                  <a:t>Pions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 always have slow hits with larger hit time in the hadronic showers!</a:t>
                </a:r>
              </a:p>
              <a:p>
                <a:r>
                  <a:rPr lang="en-US" altLang="zh-CN" sz="2000" dirty="0"/>
                  <a:t>Muon hit time is from 15ns to 25ns; low momentum muon extend it to 27ns. </a:t>
                </a:r>
              </a:p>
              <a:p>
                <a:r>
                  <a:rPr lang="en-US" altLang="zh-CN" sz="2000" b="1" dirty="0" err="1">
                    <a:solidFill>
                      <a:srgbClr val="FF0000"/>
                    </a:solidFill>
                  </a:rPr>
                  <a:t>muID&amp;HitTime</a:t>
                </a:r>
                <a14:m>
                  <m:oMath xmlns:m="http://schemas.openxmlformats.org/officeDocument/2006/math"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US" altLang="zh-CN" sz="20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𝒏𝒔</m:t>
                    </m:r>
                  </m:oMath>
                </a14:m>
                <a:r>
                  <a:rPr lang="zh-CN" altLang="en-US" sz="2000" b="1" dirty="0">
                    <a:solidFill>
                      <a:srgbClr val="FF0000"/>
                    </a:solidFill>
                  </a:rPr>
                  <a:t> 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keeps the </a:t>
                </a:r>
                <a:r>
                  <a:rPr lang="en-US" altLang="zh-CN" sz="2000" b="1" dirty="0" err="1">
                    <a:solidFill>
                      <a:srgbClr val="FF0000"/>
                    </a:solidFill>
                  </a:rPr>
                  <a:t>muID</a:t>
                </a:r>
                <a:r>
                  <a:rPr lang="en-US" altLang="zh-CN" sz="2000" b="1" dirty="0">
                    <a:solidFill>
                      <a:srgbClr val="FF0000"/>
                    </a:solidFill>
                  </a:rPr>
                  <a:t> eff and reduce the pion fake rate to 0.7%.</a:t>
                </a:r>
              </a:p>
              <a:p>
                <a:r>
                  <a:rPr lang="en-US" altLang="zh-CN" sz="2000" dirty="0">
                    <a:solidFill>
                      <a:schemeClr val="tx1"/>
                    </a:solidFill>
                  </a:rPr>
                  <a:t>Time information is powerful in rejecting </a:t>
                </a:r>
                <a:r>
                  <a:rPr lang="en-US" altLang="zh-CN" sz="2000" dirty="0" err="1">
                    <a:solidFill>
                      <a:schemeClr val="tx1"/>
                    </a:solidFill>
                  </a:rPr>
                  <a:t>pions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altLang="zh-CN" sz="2000" dirty="0">
                    <a:solidFill>
                      <a:schemeClr val="tx1"/>
                    </a:solidFill>
                  </a:rPr>
                  <a:t>Additional info: </a:t>
                </a:r>
                <a:r>
                  <a:rPr lang="en-US" altLang="zh-CN" sz="2000" dirty="0" err="1">
                    <a:solidFill>
                      <a:schemeClr val="tx1"/>
                    </a:solidFill>
                  </a:rPr>
                  <a:t>HitTime</a:t>
                </a:r>
                <a:r>
                  <a:rPr lang="en-US" altLang="zh-CN" sz="2000" dirty="0">
                    <a:solidFill>
                      <a:schemeClr val="tx1"/>
                    </a:solidFill>
                  </a:rPr>
                  <a:t> distributions, diffuse hits of pion shower, etc.</a:t>
                </a:r>
                <a:endParaRPr lang="zh-CN" alt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2" name="内容占位符 1">
                <a:extLst>
                  <a:ext uri="{FF2B5EF4-FFF2-40B4-BE49-F238E27FC236}">
                    <a16:creationId xmlns:a16="http://schemas.microsoft.com/office/drawing/2014/main" id="{B7B56C2A-80E9-4714-8A4A-FCAA3CD344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840" y="1049473"/>
                <a:ext cx="9217023" cy="2608055"/>
              </a:xfrm>
              <a:blipFill>
                <a:blip r:embed="rId3"/>
                <a:stretch>
                  <a:fillRect l="-265" t="-1168" b="-210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标题 2">
            <a:extLst>
              <a:ext uri="{FF2B5EF4-FFF2-40B4-BE49-F238E27FC236}">
                <a16:creationId xmlns:a16="http://schemas.microsoft.com/office/drawing/2014/main" id="{4B1DB3E8-0C33-4C87-AF4E-2B95DA0B3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188640"/>
            <a:ext cx="11549968" cy="725470"/>
          </a:xfrm>
        </p:spPr>
        <p:txBody>
          <a:bodyPr>
            <a:normAutofit/>
          </a:bodyPr>
          <a:lstStyle/>
          <a:p>
            <a:r>
              <a:rPr lang="en-US" altLang="zh-CN" b="1" dirty="0">
                <a:solidFill>
                  <a:srgbClr val="C00000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Performance: standalone pion fake rate</a:t>
            </a: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D48C9BE-6275-4118-8433-F0748A93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766A9F3-FDF7-4F35-BE09-268D429239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5" y="3717032"/>
            <a:ext cx="7264642" cy="3024336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ED6724E4-D4E4-4DD8-88DD-453E4A76CA1F}"/>
              </a:ext>
            </a:extLst>
          </p:cNvPr>
          <p:cNvSpPr/>
          <p:nvPr/>
        </p:nvSpPr>
        <p:spPr>
          <a:xfrm>
            <a:off x="10920536" y="5589240"/>
            <a:ext cx="864096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803E8EC-678E-40C2-9DA9-140A01233AA7}"/>
                  </a:ext>
                </a:extLst>
              </p:cNvPr>
              <p:cNvSpPr txBox="1"/>
              <p:nvPr/>
            </p:nvSpPr>
            <p:spPr>
              <a:xfrm>
                <a:off x="7878114" y="6356351"/>
                <a:ext cx="3456384" cy="3724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/>
                  <a:t>Each sample has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2×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events.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D803E8EC-678E-40C2-9DA9-140A01233A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114" y="6356351"/>
                <a:ext cx="3456384" cy="372410"/>
              </a:xfrm>
              <a:prstGeom prst="rect">
                <a:avLst/>
              </a:prstGeom>
              <a:blipFill>
                <a:blip r:embed="rId5"/>
                <a:stretch>
                  <a:fillRect l="-1411" t="-8197" b="-2623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矩形 11">
            <a:extLst>
              <a:ext uri="{FF2B5EF4-FFF2-40B4-BE49-F238E27FC236}">
                <a16:creationId xmlns:a16="http://schemas.microsoft.com/office/drawing/2014/main" id="{110A4D90-B35A-4676-A4C3-B6BB9354A90E}"/>
              </a:ext>
            </a:extLst>
          </p:cNvPr>
          <p:cNvSpPr/>
          <p:nvPr/>
        </p:nvSpPr>
        <p:spPr>
          <a:xfrm>
            <a:off x="1415480" y="4027130"/>
            <a:ext cx="62273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New</a:t>
            </a:r>
            <a:endParaRPr lang="zh-CN" altLang="en-US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33E780D-3B31-4B67-8F9B-8530BE68D977}"/>
              </a:ext>
            </a:extLst>
          </p:cNvPr>
          <p:cNvSpPr/>
          <p:nvPr/>
        </p:nvSpPr>
        <p:spPr>
          <a:xfrm>
            <a:off x="5159896" y="3933056"/>
            <a:ext cx="62273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b="1" cap="none" spc="0" dirty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New</a:t>
            </a:r>
            <a:endParaRPr lang="zh-CN" altLang="en-US" b="1" cap="none" spc="0" dirty="0">
              <a:ln w="12700">
                <a:solidFill>
                  <a:schemeClr val="accent5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AE1157F-3259-4950-98B9-66ABCBA4216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76320" y="1027278"/>
            <a:ext cx="3053851" cy="2369224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51BFAFBE-7FC7-46F9-A677-84BB547C7479}"/>
              </a:ext>
            </a:extLst>
          </p:cNvPr>
          <p:cNvSpPr txBox="1"/>
          <p:nvPr/>
        </p:nvSpPr>
        <p:spPr>
          <a:xfrm>
            <a:off x="9869931" y="183187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>
                <a:solidFill>
                  <a:srgbClr val="FF0000"/>
                </a:solidFill>
              </a:rPr>
              <a:t>muID&amp;HitTime</a:t>
            </a:r>
            <a:r>
              <a:rPr lang="en-US" altLang="zh-CN" dirty="0">
                <a:solidFill>
                  <a:srgbClr val="FF0000"/>
                </a:solidFill>
              </a:rPr>
              <a:t>&gt;30ns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053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54167</TotalTime>
  <Words>481</Words>
  <Application>Microsoft Office PowerPoint</Application>
  <PresentationFormat>宽屏</PresentationFormat>
  <Paragraphs>57</Paragraphs>
  <Slides>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等线</vt:lpstr>
      <vt:lpstr>微软雅黑</vt:lpstr>
      <vt:lpstr>Arial</vt:lpstr>
      <vt:lpstr>Arial Black</vt:lpstr>
      <vt:lpstr>Calibri</vt:lpstr>
      <vt:lpstr>Cambria Math</vt:lpstr>
      <vt:lpstr>Times New Roman</vt:lpstr>
      <vt:lpstr>Wingdings</vt:lpstr>
      <vt:lpstr>Office 主题</vt:lpstr>
      <vt:lpstr>PowerPoint 演示文稿</vt:lpstr>
      <vt:lpstr>Performance of full size PSU prototype</vt:lpstr>
      <vt:lpstr>Simulation: deposited energy and hit</vt:lpstr>
      <vt:lpstr>PowerPoint 演示文稿</vt:lpstr>
      <vt:lpstr>Performance: standalone pion fake rate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XiaoLong Wang</cp:lastModifiedBy>
  <cp:revision>2445</cp:revision>
  <cp:lastPrinted>2022-11-06T05:19:21Z</cp:lastPrinted>
  <dcterms:created xsi:type="dcterms:W3CDTF">2012-09-04T11:33:36Z</dcterms:created>
  <dcterms:modified xsi:type="dcterms:W3CDTF">2025-09-23T01:39:07Z</dcterms:modified>
</cp:coreProperties>
</file>