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media/image6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1166" r:id="rId2"/>
    <p:sldId id="489" r:id="rId3"/>
    <p:sldId id="1346" r:id="rId4"/>
    <p:sldId id="1347" r:id="rId5"/>
    <p:sldId id="1332" r:id="rId6"/>
    <p:sldId id="1348" r:id="rId7"/>
    <p:sldId id="1356" r:id="rId8"/>
    <p:sldId id="1333" r:id="rId9"/>
    <p:sldId id="1246" r:id="rId10"/>
    <p:sldId id="1257" r:id="rId11"/>
    <p:sldId id="1335" r:id="rId12"/>
    <p:sldId id="1358" r:id="rId13"/>
    <p:sldId id="1359" r:id="rId14"/>
    <p:sldId id="1337" r:id="rId15"/>
    <p:sldId id="1338" r:id="rId16"/>
    <p:sldId id="1340" r:id="rId17"/>
    <p:sldId id="1350" r:id="rId18"/>
    <p:sldId id="1349" r:id="rId19"/>
    <p:sldId id="1351" r:id="rId20"/>
    <p:sldId id="1354" r:id="rId21"/>
    <p:sldId id="1355" r:id="rId22"/>
    <p:sldId id="1352" r:id="rId23"/>
    <p:sldId id="1229" r:id="rId24"/>
    <p:sldId id="1343" r:id="rId25"/>
    <p:sldId id="1353" r:id="rId26"/>
    <p:sldId id="1247" r:id="rId27"/>
    <p:sldId id="1339" r:id="rId28"/>
    <p:sldId id="1255" r:id="rId29"/>
    <p:sldId id="1336" r:id="rId30"/>
    <p:sldId id="1369" r:id="rId31"/>
    <p:sldId id="1370" r:id="rId32"/>
    <p:sldId id="136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huaqiao ZHANG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8" autoAdjust="0"/>
    <p:restoredTop sz="94565" autoAdjust="0"/>
  </p:normalViewPr>
  <p:slideViewPr>
    <p:cSldViewPr snapToGrid="0" snapToObjects="1">
      <p:cViewPr varScale="1">
        <p:scale>
          <a:sx n="113" d="100"/>
          <a:sy n="113" d="100"/>
        </p:scale>
        <p:origin x="13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60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EA0A9-D31D-DD41-87C5-686D8527E673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427F4-95AF-9048-8CF2-EA16D9D8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51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227A8-22B9-034D-AA1B-B6AEE2569E58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2114-1F29-8542-B558-DE108DD0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17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3E46F-A7E3-E346-AB4D-CB98B0B213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7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 userDrawn="1"/>
        </p:nvSpPr>
        <p:spPr bwMode="auto">
          <a:xfrm>
            <a:off x="32989" y="6387353"/>
            <a:ext cx="9144000" cy="470647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7"/>
          <p:cNvSpPr>
            <a:spLocks/>
          </p:cNvSpPr>
          <p:nvPr userDrawn="1"/>
        </p:nvSpPr>
        <p:spPr bwMode="auto">
          <a:xfrm>
            <a:off x="0" y="1"/>
            <a:ext cx="9144000" cy="1270467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0364" y="6445973"/>
            <a:ext cx="2362489" cy="30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F3F3FF"/>
                    </a:gs>
                    <a:gs pos="100000">
                      <a:srgbClr val="CDCD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7" tIns="45693" rIns="91387" bIns="45693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221615" algn="r"/>
              </a:tabLst>
              <a:defRPr/>
            </a:pPr>
            <a:r>
              <a:rPr lang="en-US" altLang="zh-CN" dirty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Oct. 16, 2025</a:t>
            </a:r>
            <a:endParaRPr lang="en-US" dirty="0">
              <a:solidFill>
                <a:srgbClr val="3333CC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5749" y="6413967"/>
            <a:ext cx="1066511" cy="376798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724E99C-43B4-1049-9341-75BB63957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7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AEBE-12DE-9C49-A23B-4C00E6B0C0B7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8815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04DE-26BD-1F4C-B9B3-633EC119B0A4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9818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2353"/>
            <a:ext cx="9144000" cy="58858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59A8C-5399-C24D-ADAD-27EE22BEEC5E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4313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33" indent="0">
              <a:buNone/>
              <a:defRPr sz="1800"/>
            </a:lvl2pPr>
            <a:lvl3pPr marL="913865" indent="0">
              <a:buNone/>
              <a:defRPr sz="1600"/>
            </a:lvl3pPr>
            <a:lvl4pPr marL="1370799" indent="0">
              <a:buNone/>
              <a:defRPr sz="1400"/>
            </a:lvl4pPr>
            <a:lvl5pPr marL="1827731" indent="0">
              <a:buNone/>
              <a:defRPr sz="1400"/>
            </a:lvl5pPr>
            <a:lvl6pPr marL="2284665" indent="0">
              <a:buNone/>
              <a:defRPr sz="1400"/>
            </a:lvl6pPr>
            <a:lvl7pPr marL="2741596" indent="0">
              <a:buNone/>
              <a:defRPr sz="1400"/>
            </a:lvl7pPr>
            <a:lvl8pPr marL="3198530" indent="0">
              <a:buNone/>
              <a:defRPr sz="1400"/>
            </a:lvl8pPr>
            <a:lvl9pPr marL="36554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F04E-BD2F-9445-9855-9374703E389D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932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91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91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3343-BA29-864D-878A-1410C584F534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1194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617ED-A5A2-CF41-B4AF-9E1D98BB1F1B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587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F083-8278-9043-AA70-04875DD9CCE6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2429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D630-3D86-5144-AC43-CC9BCFCDC107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6500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3" indent="0">
              <a:buNone/>
              <a:defRPr sz="1200"/>
            </a:lvl2pPr>
            <a:lvl3pPr marL="913865" indent="0">
              <a:buNone/>
              <a:defRPr sz="1000"/>
            </a:lvl3pPr>
            <a:lvl4pPr marL="1370799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30" indent="0">
              <a:buNone/>
              <a:defRPr sz="900"/>
            </a:lvl8pPr>
            <a:lvl9pPr marL="36554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D56D-B036-454F-B1FC-28890D422F86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0215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3" indent="0">
              <a:buNone/>
              <a:defRPr sz="2800"/>
            </a:lvl2pPr>
            <a:lvl3pPr marL="913865" indent="0">
              <a:buNone/>
              <a:defRPr sz="2400"/>
            </a:lvl3pPr>
            <a:lvl4pPr marL="1370799" indent="0">
              <a:buNone/>
              <a:defRPr sz="2000"/>
            </a:lvl4pPr>
            <a:lvl5pPr marL="1827731" indent="0">
              <a:buNone/>
              <a:defRPr sz="2000"/>
            </a:lvl5pPr>
            <a:lvl6pPr marL="2284665" indent="0">
              <a:buNone/>
              <a:defRPr sz="2000"/>
            </a:lvl6pPr>
            <a:lvl7pPr marL="2741596" indent="0">
              <a:buNone/>
              <a:defRPr sz="2000"/>
            </a:lvl7pPr>
            <a:lvl8pPr marL="3198530" indent="0">
              <a:buNone/>
              <a:defRPr sz="2000"/>
            </a:lvl8pPr>
            <a:lvl9pPr marL="365546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3" indent="0">
              <a:buNone/>
              <a:defRPr sz="1200"/>
            </a:lvl2pPr>
            <a:lvl3pPr marL="913865" indent="0">
              <a:buNone/>
              <a:defRPr sz="1000"/>
            </a:lvl3pPr>
            <a:lvl4pPr marL="1370799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30" indent="0">
              <a:buNone/>
              <a:defRPr sz="900"/>
            </a:lvl8pPr>
            <a:lvl9pPr marL="36554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5FC0-DD62-4542-940A-37FE232E4473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4722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/>
          </p:cNvSpPr>
          <p:nvPr userDrawn="1"/>
        </p:nvSpPr>
        <p:spPr bwMode="auto">
          <a:xfrm>
            <a:off x="0" y="6521824"/>
            <a:ext cx="9144000" cy="336176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72353"/>
            <a:ext cx="9144000" cy="616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5636" y="6558243"/>
            <a:ext cx="1066511" cy="29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66"/>
                </a:solidFill>
                <a:latin typeface="Symbo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67CD5DA-0697-7446-880E-7E6AD085621C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943023" y="6552640"/>
            <a:ext cx="2134466" cy="30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F3F3FF"/>
                    </a:gs>
                    <a:gs pos="100000">
                      <a:srgbClr val="CDCD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7" tIns="45693" rIns="91387" bIns="45693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221615" algn="r"/>
              </a:tabLst>
              <a:defRPr/>
            </a:pPr>
            <a:r>
              <a:rPr lang="en-US" sz="1400" baseline="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Oct</a:t>
            </a:r>
            <a:r>
              <a:rPr lang="en-US" sz="14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zh-CN" sz="14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16</a:t>
            </a:r>
            <a:r>
              <a:rPr lang="en-US" sz="14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zh-CN" sz="14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2025</a:t>
            </a:r>
          </a:p>
        </p:txBody>
      </p:sp>
      <p:sp>
        <p:nvSpPr>
          <p:cNvPr id="1030" name="Rectangle 10"/>
          <p:cNvSpPr>
            <a:spLocks/>
          </p:cNvSpPr>
          <p:nvPr userDrawn="1"/>
        </p:nvSpPr>
        <p:spPr bwMode="auto">
          <a:xfrm>
            <a:off x="0" y="0"/>
            <a:ext cx="9144000" cy="672353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04512" y="0"/>
            <a:ext cx="8458488" cy="66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-69272" y="6509280"/>
            <a:ext cx="3270250" cy="35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7" tIns="45693" rIns="91387" bIns="45693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7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Stereo Crystal </a:t>
            </a:r>
            <a:r>
              <a:rPr lang="en-US" altLang="zh-CN" sz="17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ECal</a:t>
            </a:r>
            <a:endParaRPr lang="en-US" sz="17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325091" y="6521824"/>
            <a:ext cx="2355273" cy="329081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000000"/>
                </a:solidFill>
                <a:latin typeface="Arial Bold" charset="0"/>
                <a:ea typeface="ＭＳ Ｐゴシック" charset="0"/>
                <a:cs typeface="ＭＳ Ｐゴシック" charset="0"/>
              </a:rPr>
              <a:t>H. </a:t>
            </a:r>
            <a:r>
              <a:rPr lang="en-US" altLang="zh-CN" sz="1600" dirty="0" err="1">
                <a:solidFill>
                  <a:srgbClr val="000000"/>
                </a:solidFill>
                <a:latin typeface="Arial Bold" charset="0"/>
                <a:ea typeface="ＭＳ Ｐゴシック" charset="0"/>
                <a:cs typeface="ＭＳ Ｐゴシック" charset="0"/>
              </a:rPr>
              <a:t>Zhang@CEPC</a:t>
            </a:r>
            <a:r>
              <a:rPr lang="zh-CN" altLang="en-US" sz="1600" dirty="0">
                <a:solidFill>
                  <a:srgbClr val="000000"/>
                </a:solidFill>
                <a:latin typeface="Arial Bold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 Bold" charset="0"/>
                <a:ea typeface="ＭＳ Ｐゴシック" charset="0"/>
                <a:cs typeface="ＭＳ Ｐゴシック" charset="0"/>
              </a:rPr>
              <a:t>day</a:t>
            </a:r>
            <a:endParaRPr lang="en-US" sz="1600" dirty="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3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6933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6pPr>
      <a:lvl7pPr marL="913865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7pPr>
      <a:lvl8pPr marL="1370799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8pPr>
      <a:lvl9pPr marL="1827731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0485" indent="-34048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85000"/>
        <a:buChar char="•"/>
        <a:defRPr sz="2400">
          <a:solidFill>
            <a:schemeClr val="accent2"/>
          </a:solidFill>
          <a:latin typeface="+mn-lt"/>
          <a:ea typeface="+mn-ea"/>
          <a:cs typeface="ＭＳ Ｐゴシック" charset="0"/>
        </a:defRPr>
      </a:lvl1pPr>
      <a:lvl2pPr marL="740804" indent="-2835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charset="0"/>
        <a:buChar char="§"/>
        <a:defRPr sz="2000">
          <a:solidFill>
            <a:srgbClr val="FF0000"/>
          </a:solidFill>
          <a:latin typeface="+mn-lt"/>
          <a:ea typeface="+mn-ea"/>
        </a:defRPr>
      </a:lvl2pPr>
      <a:lvl3pPr marL="1141123" indent="-226515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85000"/>
        <a:buFont typeface="Arial" charset="0"/>
        <a:buChar char="–"/>
        <a:defRPr sz="2000">
          <a:solidFill>
            <a:srgbClr val="009900"/>
          </a:solidFill>
          <a:latin typeface="+mn-lt"/>
          <a:ea typeface="+mn-ea"/>
        </a:defRPr>
      </a:lvl3pPr>
      <a:lvl4pPr marL="1597002" indent="-226515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4306" indent="-226515" algn="l" rtl="0" eaLnBrk="0" fontAlgn="base" hangingPunct="0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130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0064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6996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3927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3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5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99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1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65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96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3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6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7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3.png"/><Relationship Id="rId5" Type="http://schemas.openxmlformats.org/officeDocument/2006/relationships/tags" Target="../tags/tag5.xml"/><Relationship Id="rId10" Type="http://schemas.openxmlformats.org/officeDocument/2006/relationships/image" Target="../media/image42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61754" y="7496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337" y="2363517"/>
            <a:ext cx="7948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Stereo crystal ECAL</a:t>
            </a:r>
            <a:r>
              <a:rPr lang="zh-CN" altLang="en-US" sz="4800" dirty="0">
                <a:latin typeface="+mj-lt"/>
              </a:rPr>
              <a:t> </a:t>
            </a:r>
            <a:r>
              <a:rPr lang="en-US" altLang="zh-CN" sz="4800" dirty="0"/>
              <a:t>for CEPC </a:t>
            </a:r>
            <a:endParaRPr lang="en-US" sz="4800" b="1" dirty="0">
              <a:solidFill>
                <a:srgbClr val="0000FF"/>
              </a:solidFill>
              <a:latin typeface="+mj-lt"/>
              <a:ea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24E99C-43B4-1049-9341-75BB63957EC2}" type="slidenum">
              <a:rPr lang="en-US" smtClean="0">
                <a:ea typeface="ＭＳ Ｐゴシック"/>
              </a:rPr>
              <a:pPr>
                <a:defRPr/>
              </a:pPr>
              <a:t>1</a:t>
            </a:fld>
            <a:endParaRPr lang="en-US" dirty="0">
              <a:ea typeface="ＭＳ Ｐゴシック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5488" y="4100458"/>
            <a:ext cx="8313023" cy="1322898"/>
          </a:xfrm>
        </p:spPr>
        <p:txBody>
          <a:bodyPr/>
          <a:lstStyle/>
          <a:p>
            <a:r>
              <a:rPr lang="en-US" altLang="ja-JP" dirty="0" err="1">
                <a:solidFill>
                  <a:schemeClr val="tx1"/>
                </a:solidFill>
              </a:rPr>
              <a:t>Lianyou</a:t>
            </a:r>
            <a:r>
              <a:rPr lang="en-US" altLang="ja-JP" dirty="0">
                <a:solidFill>
                  <a:schemeClr val="tx1"/>
                </a:solidFill>
              </a:rPr>
              <a:t> Shan, Han Wang, </a:t>
            </a:r>
            <a:r>
              <a:rPr lang="en-US" altLang="ja-JP" dirty="0" err="1">
                <a:solidFill>
                  <a:schemeClr val="tx1"/>
                </a:solidFill>
              </a:rPr>
              <a:t>Chaochen</a:t>
            </a:r>
            <a:r>
              <a:rPr lang="en-US" altLang="ja-JP" dirty="0">
                <a:solidFill>
                  <a:schemeClr val="tx1"/>
                </a:solidFill>
              </a:rPr>
              <a:t> Yuan</a:t>
            </a:r>
            <a:r>
              <a:rPr lang="en-US" altLang="ja-JP" u="sng" dirty="0">
                <a:solidFill>
                  <a:schemeClr val="tx1"/>
                </a:solidFill>
              </a:rPr>
              <a:t>, </a:t>
            </a:r>
          </a:p>
          <a:p>
            <a:r>
              <a:rPr lang="en-US" altLang="ja-JP" u="sng" dirty="0">
                <a:solidFill>
                  <a:schemeClr val="tx1"/>
                </a:solidFill>
              </a:rPr>
              <a:t>Huaqiao Zhang</a:t>
            </a:r>
            <a:r>
              <a:rPr lang="en-US" altLang="ja-JP" dirty="0">
                <a:solidFill>
                  <a:schemeClr val="tx1"/>
                </a:solidFill>
              </a:rPr>
              <a:t>, Xiao Zhao, </a:t>
            </a:r>
            <a:r>
              <a:rPr lang="en-US" altLang="ja-JP" dirty="0" err="1">
                <a:solidFill>
                  <a:schemeClr val="tx1"/>
                </a:solidFill>
              </a:rPr>
              <a:t>Shengsen</a:t>
            </a:r>
            <a:r>
              <a:rPr lang="en-US" altLang="ja-JP" dirty="0">
                <a:solidFill>
                  <a:schemeClr val="tx1"/>
                </a:solidFill>
              </a:rPr>
              <a:t> Sun</a:t>
            </a:r>
            <a:r>
              <a:rPr lang="en-US" altLang="zh-CN" dirty="0">
                <a:solidFill>
                  <a:schemeClr val="tx1"/>
                </a:solidFill>
              </a:rPr>
              <a:t>(IHEP, Beijing)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Lei Guo, Yang Liu (SYSU)</a:t>
            </a:r>
          </a:p>
        </p:txBody>
      </p:sp>
    </p:spTree>
    <p:extLst>
      <p:ext uri="{BB962C8B-B14F-4D97-AF65-F5344CB8AC3E}">
        <p14:creationId xmlns:p14="http://schemas.microsoft.com/office/powerpoint/2010/main" val="386403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8247B-89EC-2940-90F0-3CD92F29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</a:t>
            </a:r>
            <a:r>
              <a:rPr lang="en-CN"/>
              <a:t> </a:t>
            </a:r>
            <a:r>
              <a:rPr lang="en-US" dirty="0"/>
              <a:t>R</a:t>
            </a:r>
            <a:r>
              <a:rPr lang="en-CN"/>
              <a:t>eco method</a:t>
            </a:r>
            <a:r>
              <a:rPr lang="en-US" dirty="0"/>
              <a:t> for isolated particle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E6D4B-E8B2-004C-B4D4-7AF0ED6E7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3"/>
            <a:ext cx="9144000" cy="2904023"/>
          </a:xfrm>
        </p:spPr>
        <p:txBody>
          <a:bodyPr/>
          <a:lstStyle/>
          <a:p>
            <a:r>
              <a:rPr kumimoji="1" lang="en-US" altLang="zh-CN" dirty="0"/>
              <a:t>Find a 2D Cluster,  energy is the sum of crystals about 2 MeV</a:t>
            </a:r>
          </a:p>
          <a:p>
            <a:r>
              <a:rPr kumimoji="1" lang="en-US" altLang="zh-CN" dirty="0"/>
              <a:t>Hit</a:t>
            </a:r>
            <a:r>
              <a:rPr kumimoji="1" lang="zh-CN" altLang="en-US" dirty="0"/>
              <a:t> </a:t>
            </a:r>
            <a:r>
              <a:rPr kumimoji="1" lang="en-US" altLang="zh-CN" dirty="0"/>
              <a:t>(red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points): The cross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 of two nearby cluster crystal 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Geometric center of hit define its z, phi, R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Assign hit energy as sum of the two crossed crystals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Renormalize the total energy to the Energy of 2D cluster</a:t>
            </a:r>
          </a:p>
          <a:p>
            <a:r>
              <a:rPr kumimoji="1" lang="en-US" altLang="zh-CN" dirty="0">
                <a:solidFill>
                  <a:schemeClr val="tx1"/>
                </a:solidFill>
              </a:rPr>
              <a:t>Cluster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Phi/Z/R: energy weighted phi/Z/R of all hits</a:t>
            </a:r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130F9-5D01-F94E-9461-F6B2DE4954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10</a:t>
            </a:fld>
            <a:endParaRPr lang="en-US" sz="1800"/>
          </a:p>
        </p:txBody>
      </p:sp>
      <p:grpSp>
        <p:nvGrpSpPr>
          <p:cNvPr id="5" name="组合 49">
            <a:extLst>
              <a:ext uri="{FF2B5EF4-FFF2-40B4-BE49-F238E27FC236}">
                <a16:creationId xmlns:a16="http://schemas.microsoft.com/office/drawing/2014/main" id="{9A906A76-BB81-6943-8029-7F282B6CE9FF}"/>
              </a:ext>
            </a:extLst>
          </p:cNvPr>
          <p:cNvGrpSpPr/>
          <p:nvPr/>
        </p:nvGrpSpPr>
        <p:grpSpPr>
          <a:xfrm rot="403350">
            <a:off x="3747923" y="3515297"/>
            <a:ext cx="1410310" cy="2657239"/>
            <a:chOff x="9130816" y="1913206"/>
            <a:chExt cx="2123340" cy="3024554"/>
          </a:xfrm>
        </p:grpSpPr>
        <p:sp>
          <p:nvSpPr>
            <p:cNvPr id="6" name="矩形 40">
              <a:extLst>
                <a:ext uri="{FF2B5EF4-FFF2-40B4-BE49-F238E27FC236}">
                  <a16:creationId xmlns:a16="http://schemas.microsoft.com/office/drawing/2014/main" id="{0470551A-7D6F-4F40-96DC-97F974A31609}"/>
                </a:ext>
              </a:extLst>
            </p:cNvPr>
            <p:cNvSpPr/>
            <p:nvPr/>
          </p:nvSpPr>
          <p:spPr>
            <a:xfrm rot="19519638" flipH="1">
              <a:off x="9130816" y="2067720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34">
              <a:extLst>
                <a:ext uri="{FF2B5EF4-FFF2-40B4-BE49-F238E27FC236}">
                  <a16:creationId xmlns:a16="http://schemas.microsoft.com/office/drawing/2014/main" id="{5BAEF2D9-FB04-5E47-A510-3DAA78F505CE}"/>
                </a:ext>
              </a:extLst>
            </p:cNvPr>
            <p:cNvSpPr/>
            <p:nvPr/>
          </p:nvSpPr>
          <p:spPr>
            <a:xfrm rot="19519638" flipH="1">
              <a:off x="9498094" y="2033246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20">
              <a:extLst>
                <a:ext uri="{FF2B5EF4-FFF2-40B4-BE49-F238E27FC236}">
                  <a16:creationId xmlns:a16="http://schemas.microsoft.com/office/drawing/2014/main" id="{6453F4B1-41C3-644F-8591-B74CA76B6D43}"/>
                </a:ext>
              </a:extLst>
            </p:cNvPr>
            <p:cNvSpPr/>
            <p:nvPr/>
          </p:nvSpPr>
          <p:spPr>
            <a:xfrm rot="19519638" flipH="1">
              <a:off x="9854745" y="1995286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19">
              <a:extLst>
                <a:ext uri="{FF2B5EF4-FFF2-40B4-BE49-F238E27FC236}">
                  <a16:creationId xmlns:a16="http://schemas.microsoft.com/office/drawing/2014/main" id="{45136D51-6900-4D46-9F93-7772EAB2C76F}"/>
                </a:ext>
              </a:extLst>
            </p:cNvPr>
            <p:cNvSpPr/>
            <p:nvPr/>
          </p:nvSpPr>
          <p:spPr>
            <a:xfrm rot="19519638" flipH="1">
              <a:off x="10528581" y="1916422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7">
              <a:extLst>
                <a:ext uri="{FF2B5EF4-FFF2-40B4-BE49-F238E27FC236}">
                  <a16:creationId xmlns:a16="http://schemas.microsoft.com/office/drawing/2014/main" id="{FD1E5638-FA6B-C34F-8E55-BE76A8717535}"/>
                </a:ext>
              </a:extLst>
            </p:cNvPr>
            <p:cNvSpPr/>
            <p:nvPr/>
          </p:nvSpPr>
          <p:spPr>
            <a:xfrm rot="19519638" flipH="1">
              <a:off x="10193460" y="1933791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2">
              <a:extLst>
                <a:ext uri="{FF2B5EF4-FFF2-40B4-BE49-F238E27FC236}">
                  <a16:creationId xmlns:a16="http://schemas.microsoft.com/office/drawing/2014/main" id="{4E2D4B23-40EC-1447-8B50-29F4040BCA5B}"/>
                </a:ext>
              </a:extLst>
            </p:cNvPr>
            <p:cNvSpPr/>
            <p:nvPr/>
          </p:nvSpPr>
          <p:spPr>
            <a:xfrm rot="1041695" flipH="1">
              <a:off x="10951392" y="1913206"/>
              <a:ext cx="302764" cy="2870040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8BB9F6C7-6324-084D-A4BA-9AC6DE19AD62}"/>
                </a:ext>
              </a:extLst>
            </p:cNvPr>
            <p:cNvSpPr/>
            <p:nvPr/>
          </p:nvSpPr>
          <p:spPr>
            <a:xfrm rot="1041695" flipH="1">
              <a:off x="10628279" y="1927914"/>
              <a:ext cx="302764" cy="2870040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4">
              <a:extLst>
                <a:ext uri="{FF2B5EF4-FFF2-40B4-BE49-F238E27FC236}">
                  <a16:creationId xmlns:a16="http://schemas.microsoft.com/office/drawing/2014/main" id="{3C94044C-EA4A-B349-979D-58D5A8624312}"/>
                </a:ext>
              </a:extLst>
            </p:cNvPr>
            <p:cNvSpPr/>
            <p:nvPr/>
          </p:nvSpPr>
          <p:spPr>
            <a:xfrm rot="1041695" flipH="1">
              <a:off x="10305165" y="1942624"/>
              <a:ext cx="302764" cy="2870040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5">
              <a:extLst>
                <a:ext uri="{FF2B5EF4-FFF2-40B4-BE49-F238E27FC236}">
                  <a16:creationId xmlns:a16="http://schemas.microsoft.com/office/drawing/2014/main" id="{659C4246-26E6-ED4A-AD0A-097B51AEA948}"/>
                </a:ext>
              </a:extLst>
            </p:cNvPr>
            <p:cNvSpPr/>
            <p:nvPr/>
          </p:nvSpPr>
          <p:spPr>
            <a:xfrm rot="1041695" flipH="1">
              <a:off x="9982051" y="1957336"/>
              <a:ext cx="302764" cy="2870040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6">
              <a:extLst>
                <a:ext uri="{FF2B5EF4-FFF2-40B4-BE49-F238E27FC236}">
                  <a16:creationId xmlns:a16="http://schemas.microsoft.com/office/drawing/2014/main" id="{4B356673-DA02-5C4B-A8D7-21C4788F9825}"/>
                </a:ext>
              </a:extLst>
            </p:cNvPr>
            <p:cNvSpPr/>
            <p:nvPr/>
          </p:nvSpPr>
          <p:spPr>
            <a:xfrm rot="1041695" flipH="1">
              <a:off x="9658937" y="1992071"/>
              <a:ext cx="302764" cy="2870040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7">
              <a:extLst>
                <a:ext uri="{FF2B5EF4-FFF2-40B4-BE49-F238E27FC236}">
                  <a16:creationId xmlns:a16="http://schemas.microsoft.com/office/drawing/2014/main" id="{193E5D4D-960A-FA41-8563-76A2F2375DFC}"/>
                </a:ext>
              </a:extLst>
            </p:cNvPr>
            <p:cNvSpPr/>
            <p:nvPr/>
          </p:nvSpPr>
          <p:spPr>
            <a:xfrm rot="1041695" flipH="1">
              <a:off x="9313184" y="2026808"/>
              <a:ext cx="302764" cy="2870040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8">
              <a:extLst>
                <a:ext uri="{FF2B5EF4-FFF2-40B4-BE49-F238E27FC236}">
                  <a16:creationId xmlns:a16="http://schemas.microsoft.com/office/drawing/2014/main" id="{6C32FBE0-C747-DC49-92F4-1EF77323D309}"/>
                </a:ext>
              </a:extLst>
            </p:cNvPr>
            <p:cNvSpPr/>
            <p:nvPr/>
          </p:nvSpPr>
          <p:spPr>
            <a:xfrm>
              <a:off x="10568255" y="4305614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21">
              <a:extLst>
                <a:ext uri="{FF2B5EF4-FFF2-40B4-BE49-F238E27FC236}">
                  <a16:creationId xmlns:a16="http://schemas.microsoft.com/office/drawing/2014/main" id="{6B354F75-D224-8D40-B166-FA87247B0B8D}"/>
                </a:ext>
              </a:extLst>
            </p:cNvPr>
            <p:cNvSpPr/>
            <p:nvPr/>
          </p:nvSpPr>
          <p:spPr>
            <a:xfrm>
              <a:off x="10711137" y="3978683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椭圆 22">
              <a:extLst>
                <a:ext uri="{FF2B5EF4-FFF2-40B4-BE49-F238E27FC236}">
                  <a16:creationId xmlns:a16="http://schemas.microsoft.com/office/drawing/2014/main" id="{4D943200-9916-2A48-86C1-5E0E63DEA389}"/>
                </a:ext>
              </a:extLst>
            </p:cNvPr>
            <p:cNvSpPr/>
            <p:nvPr/>
          </p:nvSpPr>
          <p:spPr>
            <a:xfrm>
              <a:off x="10841787" y="3637708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椭圆 23">
              <a:extLst>
                <a:ext uri="{FF2B5EF4-FFF2-40B4-BE49-F238E27FC236}">
                  <a16:creationId xmlns:a16="http://schemas.microsoft.com/office/drawing/2014/main" id="{05FDC705-B4DD-2545-8515-A15A852D1C38}"/>
                </a:ext>
              </a:extLst>
            </p:cNvPr>
            <p:cNvSpPr/>
            <p:nvPr/>
          </p:nvSpPr>
          <p:spPr>
            <a:xfrm>
              <a:off x="10625071" y="3328415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椭圆 24">
              <a:extLst>
                <a:ext uri="{FF2B5EF4-FFF2-40B4-BE49-F238E27FC236}">
                  <a16:creationId xmlns:a16="http://schemas.microsoft.com/office/drawing/2014/main" id="{F7368549-8742-6840-8B37-16851446E55C}"/>
                </a:ext>
              </a:extLst>
            </p:cNvPr>
            <p:cNvSpPr/>
            <p:nvPr/>
          </p:nvSpPr>
          <p:spPr>
            <a:xfrm>
              <a:off x="10503264" y="3667167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椭圆 25">
              <a:extLst>
                <a:ext uri="{FF2B5EF4-FFF2-40B4-BE49-F238E27FC236}">
                  <a16:creationId xmlns:a16="http://schemas.microsoft.com/office/drawing/2014/main" id="{7A858FA8-64B3-FA45-A9D3-CBBC13816E1C}"/>
                </a:ext>
              </a:extLst>
            </p:cNvPr>
            <p:cNvSpPr/>
            <p:nvPr/>
          </p:nvSpPr>
          <p:spPr>
            <a:xfrm>
              <a:off x="10375368" y="3975388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椭圆 26">
              <a:extLst>
                <a:ext uri="{FF2B5EF4-FFF2-40B4-BE49-F238E27FC236}">
                  <a16:creationId xmlns:a16="http://schemas.microsoft.com/office/drawing/2014/main" id="{95F50B33-24A4-A44A-9593-2D09BE1E8B31}"/>
                </a:ext>
              </a:extLst>
            </p:cNvPr>
            <p:cNvSpPr/>
            <p:nvPr/>
          </p:nvSpPr>
          <p:spPr>
            <a:xfrm>
              <a:off x="10406430" y="3051824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椭圆 27">
              <a:extLst>
                <a:ext uri="{FF2B5EF4-FFF2-40B4-BE49-F238E27FC236}">
                  <a16:creationId xmlns:a16="http://schemas.microsoft.com/office/drawing/2014/main" id="{407A262D-E0E7-7A41-8E62-7228571BEF05}"/>
                </a:ext>
              </a:extLst>
            </p:cNvPr>
            <p:cNvSpPr/>
            <p:nvPr/>
          </p:nvSpPr>
          <p:spPr>
            <a:xfrm>
              <a:off x="10276988" y="3362955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椭圆 28">
              <a:extLst>
                <a:ext uri="{FF2B5EF4-FFF2-40B4-BE49-F238E27FC236}">
                  <a16:creationId xmlns:a16="http://schemas.microsoft.com/office/drawing/2014/main" id="{BA8D4B9E-5D51-D449-B384-193BF48E13DF}"/>
                </a:ext>
              </a:extLst>
            </p:cNvPr>
            <p:cNvSpPr/>
            <p:nvPr/>
          </p:nvSpPr>
          <p:spPr>
            <a:xfrm>
              <a:off x="10173392" y="3692143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9">
              <a:extLst>
                <a:ext uri="{FF2B5EF4-FFF2-40B4-BE49-F238E27FC236}">
                  <a16:creationId xmlns:a16="http://schemas.microsoft.com/office/drawing/2014/main" id="{B8AEB278-CFC5-CB4D-8BDC-DFC2FE8D8867}"/>
                </a:ext>
              </a:extLst>
            </p:cNvPr>
            <p:cNvSpPr/>
            <p:nvPr/>
          </p:nvSpPr>
          <p:spPr>
            <a:xfrm>
              <a:off x="10160846" y="2822454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椭圆 30">
              <a:extLst>
                <a:ext uri="{FF2B5EF4-FFF2-40B4-BE49-F238E27FC236}">
                  <a16:creationId xmlns:a16="http://schemas.microsoft.com/office/drawing/2014/main" id="{94573BF0-5723-FD41-A668-FD1AB8D4467F}"/>
                </a:ext>
              </a:extLst>
            </p:cNvPr>
            <p:cNvSpPr/>
            <p:nvPr/>
          </p:nvSpPr>
          <p:spPr>
            <a:xfrm>
              <a:off x="10034929" y="3161282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椭圆 31">
              <a:extLst>
                <a:ext uri="{FF2B5EF4-FFF2-40B4-BE49-F238E27FC236}">
                  <a16:creationId xmlns:a16="http://schemas.microsoft.com/office/drawing/2014/main" id="{4221B02A-AE34-A746-AD73-DC33C5F04123}"/>
                </a:ext>
              </a:extLst>
            </p:cNvPr>
            <p:cNvSpPr/>
            <p:nvPr/>
          </p:nvSpPr>
          <p:spPr>
            <a:xfrm>
              <a:off x="9939347" y="3462087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椭圆 32">
              <a:extLst>
                <a:ext uri="{FF2B5EF4-FFF2-40B4-BE49-F238E27FC236}">
                  <a16:creationId xmlns:a16="http://schemas.microsoft.com/office/drawing/2014/main" id="{DCA28FF2-61EB-6A49-9B85-EB4EDF4613E1}"/>
                </a:ext>
              </a:extLst>
            </p:cNvPr>
            <p:cNvSpPr/>
            <p:nvPr/>
          </p:nvSpPr>
          <p:spPr>
            <a:xfrm>
              <a:off x="9862524" y="2763310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椭圆 33">
              <a:extLst>
                <a:ext uri="{FF2B5EF4-FFF2-40B4-BE49-F238E27FC236}">
                  <a16:creationId xmlns:a16="http://schemas.microsoft.com/office/drawing/2014/main" id="{9BE572FC-71A3-7643-885A-C31D59E46F4D}"/>
                </a:ext>
              </a:extLst>
            </p:cNvPr>
            <p:cNvSpPr/>
            <p:nvPr/>
          </p:nvSpPr>
          <p:spPr>
            <a:xfrm>
              <a:off x="9737849" y="3124563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椭圆 35">
              <a:extLst>
                <a:ext uri="{FF2B5EF4-FFF2-40B4-BE49-F238E27FC236}">
                  <a16:creationId xmlns:a16="http://schemas.microsoft.com/office/drawing/2014/main" id="{77D348B6-AA17-0E46-9699-6F80801902DA}"/>
                </a:ext>
              </a:extLst>
            </p:cNvPr>
            <p:cNvSpPr/>
            <p:nvPr/>
          </p:nvSpPr>
          <p:spPr>
            <a:xfrm>
              <a:off x="9500554" y="2863773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椭圆 36">
              <a:extLst>
                <a:ext uri="{FF2B5EF4-FFF2-40B4-BE49-F238E27FC236}">
                  <a16:creationId xmlns:a16="http://schemas.microsoft.com/office/drawing/2014/main" id="{C3919C10-102C-384D-8633-A436A538D754}"/>
                </a:ext>
              </a:extLst>
            </p:cNvPr>
            <p:cNvSpPr/>
            <p:nvPr/>
          </p:nvSpPr>
          <p:spPr>
            <a:xfrm>
              <a:off x="9387142" y="3172564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椭圆 37">
              <a:extLst>
                <a:ext uri="{FF2B5EF4-FFF2-40B4-BE49-F238E27FC236}">
                  <a16:creationId xmlns:a16="http://schemas.microsoft.com/office/drawing/2014/main" id="{17EA1C41-4895-E342-867A-8780F51303E0}"/>
                </a:ext>
              </a:extLst>
            </p:cNvPr>
            <p:cNvSpPr/>
            <p:nvPr/>
          </p:nvSpPr>
          <p:spPr>
            <a:xfrm>
              <a:off x="9628541" y="3486226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椭圆 38">
              <a:extLst>
                <a:ext uri="{FF2B5EF4-FFF2-40B4-BE49-F238E27FC236}">
                  <a16:creationId xmlns:a16="http://schemas.microsoft.com/office/drawing/2014/main" id="{CE1F7D7E-19A2-E344-B220-A02FEE5C039D}"/>
                </a:ext>
              </a:extLst>
            </p:cNvPr>
            <p:cNvSpPr/>
            <p:nvPr/>
          </p:nvSpPr>
          <p:spPr>
            <a:xfrm>
              <a:off x="9837261" y="3742399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椭圆 39">
              <a:extLst>
                <a:ext uri="{FF2B5EF4-FFF2-40B4-BE49-F238E27FC236}">
                  <a16:creationId xmlns:a16="http://schemas.microsoft.com/office/drawing/2014/main" id="{ECE5D482-C333-6E41-BE82-A6A6E71B2A93}"/>
                </a:ext>
              </a:extLst>
            </p:cNvPr>
            <p:cNvSpPr/>
            <p:nvPr/>
          </p:nvSpPr>
          <p:spPr>
            <a:xfrm>
              <a:off x="10024080" y="3991606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41">
              <a:extLst>
                <a:ext uri="{FF2B5EF4-FFF2-40B4-BE49-F238E27FC236}">
                  <a16:creationId xmlns:a16="http://schemas.microsoft.com/office/drawing/2014/main" id="{F7D43DCB-3B44-3747-A5DC-B63022004B68}"/>
                </a:ext>
              </a:extLst>
            </p:cNvPr>
            <p:cNvSpPr/>
            <p:nvPr/>
          </p:nvSpPr>
          <p:spPr>
            <a:xfrm>
              <a:off x="9288347" y="3505257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椭圆 42">
              <a:extLst>
                <a:ext uri="{FF2B5EF4-FFF2-40B4-BE49-F238E27FC236}">
                  <a16:creationId xmlns:a16="http://schemas.microsoft.com/office/drawing/2014/main" id="{BC4BEE44-2D19-D148-B67B-82BC5D5D37AD}"/>
                </a:ext>
              </a:extLst>
            </p:cNvPr>
            <p:cNvSpPr/>
            <p:nvPr/>
          </p:nvSpPr>
          <p:spPr>
            <a:xfrm>
              <a:off x="9516736" y="3754464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椭圆 43">
              <a:extLst>
                <a:ext uri="{FF2B5EF4-FFF2-40B4-BE49-F238E27FC236}">
                  <a16:creationId xmlns:a16="http://schemas.microsoft.com/office/drawing/2014/main" id="{64EC9A6F-C9A1-BB49-A46E-EA0B8348BD1C}"/>
                </a:ext>
              </a:extLst>
            </p:cNvPr>
            <p:cNvSpPr/>
            <p:nvPr/>
          </p:nvSpPr>
          <p:spPr>
            <a:xfrm>
              <a:off x="9687027" y="4065746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椭圆 44">
              <a:extLst>
                <a:ext uri="{FF2B5EF4-FFF2-40B4-BE49-F238E27FC236}">
                  <a16:creationId xmlns:a16="http://schemas.microsoft.com/office/drawing/2014/main" id="{1F0DE3CA-99E8-A246-8B1C-95607EC5ECEB}"/>
                </a:ext>
              </a:extLst>
            </p:cNvPr>
            <p:cNvSpPr/>
            <p:nvPr/>
          </p:nvSpPr>
          <p:spPr>
            <a:xfrm>
              <a:off x="10023267" y="4286318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椭圆 45">
              <a:extLst>
                <a:ext uri="{FF2B5EF4-FFF2-40B4-BE49-F238E27FC236}">
                  <a16:creationId xmlns:a16="http://schemas.microsoft.com/office/drawing/2014/main" id="{441C3CCE-71C1-9F49-A374-ABCCEF063B1E}"/>
                </a:ext>
              </a:extLst>
            </p:cNvPr>
            <p:cNvSpPr/>
            <p:nvPr/>
          </p:nvSpPr>
          <p:spPr>
            <a:xfrm>
              <a:off x="10322748" y="4284775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6">
              <a:extLst>
                <a:ext uri="{FF2B5EF4-FFF2-40B4-BE49-F238E27FC236}">
                  <a16:creationId xmlns:a16="http://schemas.microsoft.com/office/drawing/2014/main" id="{283DDC38-6DEF-A449-AB95-A1B183121759}"/>
                </a:ext>
              </a:extLst>
            </p:cNvPr>
            <p:cNvSpPr/>
            <p:nvPr/>
          </p:nvSpPr>
          <p:spPr>
            <a:xfrm>
              <a:off x="10468314" y="4550701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2" name="组合 59">
            <a:extLst>
              <a:ext uri="{FF2B5EF4-FFF2-40B4-BE49-F238E27FC236}">
                <a16:creationId xmlns:a16="http://schemas.microsoft.com/office/drawing/2014/main" id="{4C32F6B3-E9DF-8D47-8505-4D797A8F9858}"/>
              </a:ext>
            </a:extLst>
          </p:cNvPr>
          <p:cNvGrpSpPr/>
          <p:nvPr/>
        </p:nvGrpSpPr>
        <p:grpSpPr>
          <a:xfrm>
            <a:off x="6161255" y="3584779"/>
            <a:ext cx="2912449" cy="2973463"/>
            <a:chOff x="4365939" y="2721395"/>
            <a:chExt cx="4258531" cy="3176040"/>
          </a:xfrm>
        </p:grpSpPr>
        <p:pic>
          <p:nvPicPr>
            <p:cNvPr id="43" name="图片 54">
              <a:extLst>
                <a:ext uri="{FF2B5EF4-FFF2-40B4-BE49-F238E27FC236}">
                  <a16:creationId xmlns:a16="http://schemas.microsoft.com/office/drawing/2014/main" id="{B290117B-0E97-2841-AD81-1FB31138D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5629" y="2721395"/>
              <a:ext cx="4028841" cy="3072295"/>
            </a:xfrm>
            <a:prstGeom prst="rect">
              <a:avLst/>
            </a:prstGeom>
          </p:spPr>
        </p:pic>
        <p:pic>
          <p:nvPicPr>
            <p:cNvPr id="44" name="图片 56">
              <a:extLst>
                <a:ext uri="{FF2B5EF4-FFF2-40B4-BE49-F238E27FC236}">
                  <a16:creationId xmlns:a16="http://schemas.microsoft.com/office/drawing/2014/main" id="{2D575DB6-F0C2-6244-B9F3-10292AFFF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5939" y="2822539"/>
              <a:ext cx="254000" cy="863600"/>
            </a:xfrm>
            <a:prstGeom prst="rect">
              <a:avLst/>
            </a:prstGeom>
          </p:spPr>
        </p:pic>
        <p:pic>
          <p:nvPicPr>
            <p:cNvPr id="45" name="图片 58">
              <a:extLst>
                <a:ext uri="{FF2B5EF4-FFF2-40B4-BE49-F238E27FC236}">
                  <a16:creationId xmlns:a16="http://schemas.microsoft.com/office/drawing/2014/main" id="{9FEE4F92-4568-2040-A56E-3C9A06D6E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46137" y="5732335"/>
              <a:ext cx="457200" cy="165100"/>
            </a:xfrm>
            <a:prstGeom prst="rect">
              <a:avLst/>
            </a:prstGeom>
          </p:spPr>
        </p:pic>
      </p:grpSp>
      <p:sp>
        <p:nvSpPr>
          <p:cNvPr id="46" name="右箭头 60">
            <a:extLst>
              <a:ext uri="{FF2B5EF4-FFF2-40B4-BE49-F238E27FC236}">
                <a16:creationId xmlns:a16="http://schemas.microsoft.com/office/drawing/2014/main" id="{3F9DBF88-4761-854C-9972-BCEC86C1C999}"/>
              </a:ext>
            </a:extLst>
          </p:cNvPr>
          <p:cNvSpPr/>
          <p:nvPr/>
        </p:nvSpPr>
        <p:spPr>
          <a:xfrm>
            <a:off x="5260980" y="4643226"/>
            <a:ext cx="912943" cy="5675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7" name="直线箭头连接符 62">
            <a:extLst>
              <a:ext uri="{FF2B5EF4-FFF2-40B4-BE49-F238E27FC236}">
                <a16:creationId xmlns:a16="http://schemas.microsoft.com/office/drawing/2014/main" id="{20749424-2189-174B-9FBF-9510C9CBCF2B}"/>
              </a:ext>
            </a:extLst>
          </p:cNvPr>
          <p:cNvCxnSpPr>
            <a:cxnSpLocks/>
          </p:cNvCxnSpPr>
          <p:nvPr/>
        </p:nvCxnSpPr>
        <p:spPr>
          <a:xfrm flipH="1" flipV="1">
            <a:off x="4234537" y="3462548"/>
            <a:ext cx="358353" cy="2876802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文本框 78">
            <a:extLst>
              <a:ext uri="{FF2B5EF4-FFF2-40B4-BE49-F238E27FC236}">
                <a16:creationId xmlns:a16="http://schemas.microsoft.com/office/drawing/2014/main" id="{0E4B1CF8-5942-7249-B1EE-0CA5F659080F}"/>
              </a:ext>
            </a:extLst>
          </p:cNvPr>
          <p:cNvSpPr txBox="1"/>
          <p:nvPr/>
        </p:nvSpPr>
        <p:spPr>
          <a:xfrm>
            <a:off x="5268887" y="3231716"/>
            <a:ext cx="5469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00" dirty="0"/>
              <a:t>R</a:t>
            </a:r>
            <a:r>
              <a:rPr kumimoji="1" lang="zh-CN" altLang="en-US" sz="900" dirty="0"/>
              <a:t> </a:t>
            </a:r>
            <a:r>
              <a:rPr kumimoji="1" lang="en-US" altLang="zh-CN" sz="900" dirty="0"/>
              <a:t>[mm]</a:t>
            </a:r>
            <a:endParaRPr kumimoji="1" lang="zh-CN" altLang="en-US" sz="900" dirty="0"/>
          </a:p>
        </p:txBody>
      </p:sp>
      <p:pic>
        <p:nvPicPr>
          <p:cNvPr id="55" name="图片 15">
            <a:extLst>
              <a:ext uri="{FF2B5EF4-FFF2-40B4-BE49-F238E27FC236}">
                <a16:creationId xmlns:a16="http://schemas.microsoft.com/office/drawing/2014/main" id="{CEBF4F68-D928-CD47-BB42-EF0621405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" y="3850444"/>
            <a:ext cx="2605046" cy="2152208"/>
          </a:xfrm>
          <a:prstGeom prst="rect">
            <a:avLst/>
          </a:prstGeom>
        </p:spPr>
      </p:pic>
      <p:sp>
        <p:nvSpPr>
          <p:cNvPr id="56" name="右箭头 60">
            <a:extLst>
              <a:ext uri="{FF2B5EF4-FFF2-40B4-BE49-F238E27FC236}">
                <a16:creationId xmlns:a16="http://schemas.microsoft.com/office/drawing/2014/main" id="{D39A14B6-CF36-AC4B-BB40-A6B0FBDF57EF}"/>
              </a:ext>
            </a:extLst>
          </p:cNvPr>
          <p:cNvSpPr/>
          <p:nvPr/>
        </p:nvSpPr>
        <p:spPr>
          <a:xfrm>
            <a:off x="2527212" y="4585130"/>
            <a:ext cx="912943" cy="5675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B66AD1F-CD20-186A-D27D-0757B844BA40}"/>
              </a:ext>
            </a:extLst>
          </p:cNvPr>
          <p:cNvSpPr txBox="1"/>
          <p:nvPr/>
        </p:nvSpPr>
        <p:spPr>
          <a:xfrm>
            <a:off x="665126" y="3347132"/>
            <a:ext cx="14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2D cluster</a:t>
            </a:r>
            <a:endParaRPr kumimoji="1" lang="zh-CN" altLang="en-US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6D5CDBF-FE9A-1407-BC60-A861420B1338}"/>
              </a:ext>
            </a:extLst>
          </p:cNvPr>
          <p:cNvSpPr txBox="1"/>
          <p:nvPr/>
        </p:nvSpPr>
        <p:spPr>
          <a:xfrm>
            <a:off x="6800973" y="3307800"/>
            <a:ext cx="212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3D hits projection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765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A8001F-5BDB-E1B3-7831-8CE2B259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Performance of 3D positioning resolution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EA7C1D-962E-318D-3330-FFEB026B5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3"/>
            <a:ext cx="9144000" cy="1676273"/>
          </a:xfrm>
        </p:spPr>
        <p:txBody>
          <a:bodyPr/>
          <a:lstStyle/>
          <a:p>
            <a:r>
              <a:rPr kumimoji="1"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t>Particle gun used: check </a:t>
            </a:r>
            <a:r>
              <a:rPr kumimoji="1" lang="en-US" altLang="zh-CN" b="1" dirty="0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t>resolutions as function of </a:t>
            </a:r>
            <a:r>
              <a:rPr kumimoji="1" lang="en-US" altLang="zh-CN" sz="2400" b="0" dirty="0" err="1">
                <a:sym typeface="+mn-ea"/>
              </a:rPr>
              <a:t>γ</a:t>
            </a:r>
            <a:r>
              <a:rPr kumimoji="1" lang="en-US" altLang="zh-CN" sz="2400" b="0" dirty="0">
                <a:sym typeface="+mn-ea"/>
              </a:rPr>
              <a:t> </a:t>
            </a:r>
            <a:r>
              <a:rPr kumimoji="1" lang="en-US" altLang="zh-CN" b="1" dirty="0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t>energy </a:t>
            </a:r>
          </a:p>
          <a:p>
            <a:r>
              <a:rPr kumimoji="1"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t>For 5GeV</a:t>
            </a: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  <a:sym typeface="+mn-ea"/>
              </a:rPr>
              <a:t> </a:t>
            </a:r>
            <a:r>
              <a:rPr kumimoji="1" lang="en-US" altLang="zh-CN" sz="2400" b="0" dirty="0" err="1">
                <a:sym typeface="+mn-ea"/>
              </a:rPr>
              <a:t>γ</a:t>
            </a: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  <a:sym typeface="+mn-ea"/>
              </a:rPr>
              <a:t>, phi: 0~360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  <a:sym typeface="+mn-ea"/>
              </a:rPr>
              <a:t>°</a:t>
            </a: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  <a:sym typeface="+mn-ea"/>
              </a:rPr>
              <a:t>,</a:t>
            </a:r>
            <a:r>
              <a:rPr lang="en-US" altLang="zh-CN" sz="1400" b="1" dirty="0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  <a:sym typeface="+mn-ea"/>
              </a:rPr>
              <a:t> </a:t>
            </a: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  <a:sym typeface="+mn-ea"/>
              </a:rPr>
              <a:t>theta: 90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  <a:sym typeface="+mn-ea"/>
              </a:rPr>
              <a:t>°</a:t>
            </a:r>
            <a:endParaRPr kumimoji="1" lang="en-US" altLang="zh-CN" sz="2400" b="1" dirty="0">
              <a:latin typeface="等线" panose="02010600030101010101" pitchFamily="2" charset="-122"/>
              <a:ea typeface="等线" panose="02010600030101010101" pitchFamily="2" charset="-122"/>
              <a:cs typeface="等线" panose="02010600030101010101" pitchFamily="2" charset="-122"/>
            </a:endParaRPr>
          </a:p>
          <a:p>
            <a:pPr marL="557213" lvl="1" indent="-214313">
              <a:buSzPct val="50000"/>
              <a:buFont typeface="Wingdings" panose="05000000000000000000" charset="0"/>
              <a:buChar char="u"/>
            </a:pPr>
            <a:r>
              <a:rPr kumimoji="1" lang="en-US" altLang="zh-CN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t>Z resolution ~ 0.84 mm;	Phi resolution ~ 1.9 mm</a:t>
            </a:r>
          </a:p>
          <a:p>
            <a:pPr marL="557213" lvl="1" indent="-214313">
              <a:buSzPct val="50000"/>
              <a:buFont typeface="Wingdings" panose="05000000000000000000" charset="0"/>
              <a:buChar char="u"/>
            </a:pPr>
            <a:r>
              <a:rPr kumimoji="1" lang="en-US" altLang="zh-CN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t>R resolution ~ 7.6 mm;	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2FA8F4-816C-3A94-EA4D-E64DAC4EAC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11</a:t>
            </a:fld>
            <a:endParaRPr lang="en-US" sz="18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A046304-C29C-1266-B293-56C3FA14EA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" r="5032" b="1"/>
          <a:stretch/>
        </p:blipFill>
        <p:spPr>
          <a:xfrm>
            <a:off x="377633" y="2896753"/>
            <a:ext cx="3547215" cy="24317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5701C55-FB48-84BD-E1D6-761184B5B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597" y="2303165"/>
            <a:ext cx="3365865" cy="2288445"/>
          </a:xfrm>
          <a:prstGeom prst="rect">
            <a:avLst/>
          </a:prstGeom>
        </p:spPr>
      </p:pic>
      <p:sp>
        <p:nvSpPr>
          <p:cNvPr id="8" name="文本框 54">
            <a:extLst>
              <a:ext uri="{FF2B5EF4-FFF2-40B4-BE49-F238E27FC236}">
                <a16:creationId xmlns:a16="http://schemas.microsoft.com/office/drawing/2014/main" id="{287DDAED-A91D-A2EE-421E-C7FD129710BF}"/>
              </a:ext>
            </a:extLst>
          </p:cNvPr>
          <p:cNvSpPr txBox="1"/>
          <p:nvPr/>
        </p:nvSpPr>
        <p:spPr>
          <a:xfrm>
            <a:off x="937446" y="3050058"/>
            <a:ext cx="12137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500" dirty="0">
                <a:solidFill>
                  <a:srgbClr val="C00000"/>
                </a:solidFill>
              </a:rPr>
              <a:t>R resolution</a:t>
            </a:r>
          </a:p>
        </p:txBody>
      </p:sp>
      <p:sp>
        <p:nvSpPr>
          <p:cNvPr id="9" name="文本框 55">
            <a:extLst>
              <a:ext uri="{FF2B5EF4-FFF2-40B4-BE49-F238E27FC236}">
                <a16:creationId xmlns:a16="http://schemas.microsoft.com/office/drawing/2014/main" id="{84691773-8E77-6A6D-CB7A-B42371ABA554}"/>
              </a:ext>
            </a:extLst>
          </p:cNvPr>
          <p:cNvSpPr txBox="1"/>
          <p:nvPr/>
        </p:nvSpPr>
        <p:spPr>
          <a:xfrm>
            <a:off x="6718048" y="2607175"/>
            <a:ext cx="11913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500" dirty="0">
                <a:solidFill>
                  <a:srgbClr val="C00000"/>
                </a:solidFill>
              </a:rPr>
              <a:t>Z</a:t>
            </a:r>
            <a:r>
              <a:rPr kumimoji="1" lang="zh-CN" altLang="en-US" sz="1500" dirty="0">
                <a:solidFill>
                  <a:srgbClr val="C00000"/>
                </a:solidFill>
              </a:rPr>
              <a:t> </a:t>
            </a:r>
            <a:r>
              <a:rPr kumimoji="1" lang="en-US" altLang="zh-CN" sz="1500" dirty="0">
                <a:solidFill>
                  <a:srgbClr val="C00000"/>
                </a:solidFill>
              </a:rPr>
              <a:t>resolution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38FE4BC-8364-2925-2EFE-8985A13B4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691" y="4569556"/>
            <a:ext cx="3305679" cy="2288444"/>
          </a:xfrm>
          <a:prstGeom prst="rect">
            <a:avLst/>
          </a:prstGeom>
        </p:spPr>
      </p:pic>
      <p:sp>
        <p:nvSpPr>
          <p:cNvPr id="15" name="文本框 55">
            <a:extLst>
              <a:ext uri="{FF2B5EF4-FFF2-40B4-BE49-F238E27FC236}">
                <a16:creationId xmlns:a16="http://schemas.microsoft.com/office/drawing/2014/main" id="{32F02480-BDFC-D933-1B60-84F308F415F0}"/>
              </a:ext>
            </a:extLst>
          </p:cNvPr>
          <p:cNvSpPr txBox="1"/>
          <p:nvPr/>
        </p:nvSpPr>
        <p:spPr>
          <a:xfrm>
            <a:off x="6789611" y="4873566"/>
            <a:ext cx="13532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500" dirty="0">
                <a:solidFill>
                  <a:srgbClr val="C00000"/>
                </a:solidFill>
              </a:rPr>
              <a:t>Phi</a:t>
            </a:r>
            <a:r>
              <a:rPr kumimoji="1" lang="zh-CN" altLang="en-US" sz="1500" dirty="0">
                <a:solidFill>
                  <a:srgbClr val="C00000"/>
                </a:solidFill>
              </a:rPr>
              <a:t> </a:t>
            </a:r>
            <a:r>
              <a:rPr kumimoji="1" lang="en-US" altLang="zh-CN" sz="1500" dirty="0">
                <a:solidFill>
                  <a:srgbClr val="C00000"/>
                </a:solidFill>
              </a:rPr>
              <a:t>resolution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A194C9F-607E-D8AB-E8BB-66B9CFF7C830}"/>
              </a:ext>
            </a:extLst>
          </p:cNvPr>
          <p:cNvSpPr txBox="1"/>
          <p:nvPr/>
        </p:nvSpPr>
        <p:spPr>
          <a:xfrm>
            <a:off x="483505" y="5509900"/>
            <a:ext cx="306995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Gain resolution along R </a:t>
            </a:r>
            <a:r>
              <a:rPr kumimoji="1" lang="en-US" altLang="zh-CN" dirty="0">
                <a:sym typeface="Wingdings" pitchFamily="2" charset="2"/>
              </a:rPr>
              <a:t></a:t>
            </a:r>
          </a:p>
          <a:p>
            <a:r>
              <a:rPr kumimoji="1" lang="en-US" altLang="zh-CN" dirty="0">
                <a:sym typeface="Wingdings" pitchFamily="2" charset="2"/>
              </a:rPr>
              <a:t>Good Z/phi resolution </a:t>
            </a:r>
          </a:p>
        </p:txBody>
      </p:sp>
    </p:spTree>
    <p:extLst>
      <p:ext uri="{BB962C8B-B14F-4D97-AF65-F5344CB8AC3E}">
        <p14:creationId xmlns:p14="http://schemas.microsoft.com/office/powerpoint/2010/main" val="387012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7B6D51-49A7-F563-2028-99177E265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Closer look at Photon cluster/energy reconstruction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BF0BC3-F9E7-2732-9D55-A6A6D0DBF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Typical photon shower in the home-made clustering algorithm 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725655-FC0B-FA24-9EB1-35D152794D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12</a:t>
            </a:fld>
            <a:endParaRPr lang="en-US" sz="18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AA1EC1-C06B-2681-0D35-A68B85B5F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3" r="48396"/>
          <a:stretch>
            <a:fillRect/>
          </a:stretch>
        </p:blipFill>
        <p:spPr>
          <a:xfrm>
            <a:off x="198494" y="1168957"/>
            <a:ext cx="3548316" cy="280634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A4D7E8D-1F4E-D925-B15F-1724B4210B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25" b="29842"/>
          <a:stretch>
            <a:fillRect/>
          </a:stretch>
        </p:blipFill>
        <p:spPr>
          <a:xfrm>
            <a:off x="0" y="4119304"/>
            <a:ext cx="3986283" cy="27386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6305F6B-EF92-208F-4D16-ECAC76B3E4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62"/>
          <a:stretch>
            <a:fillRect/>
          </a:stretch>
        </p:blipFill>
        <p:spPr>
          <a:xfrm>
            <a:off x="4059852" y="1506573"/>
            <a:ext cx="5084148" cy="380410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6F3B67F-B784-65F8-EE90-6CB44859BDA7}"/>
              </a:ext>
            </a:extLst>
          </p:cNvPr>
          <p:cNvSpPr txBox="1"/>
          <p:nvPr/>
        </p:nvSpPr>
        <p:spPr>
          <a:xfrm>
            <a:off x="6133357" y="3749972"/>
            <a:ext cx="117350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kumimoji="1" lang="en-US" altLang="zh-CN" dirty="0"/>
              <a:t>a=0.65%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4222E3B-AC3E-E628-6D5B-7A34183D08A3}"/>
                  </a:ext>
                </a:extLst>
              </p:cNvPr>
              <p:cNvSpPr txBox="1"/>
              <p:nvPr/>
            </p:nvSpPr>
            <p:spPr>
              <a:xfrm>
                <a:off x="6084486" y="3150918"/>
                <a:ext cx="1722176" cy="478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kumimoji="1"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4222E3B-AC3E-E628-6D5B-7A34183D0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486" y="3150918"/>
                <a:ext cx="1722176" cy="4783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C18D45-AE56-58AA-5866-D514287D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ym typeface="+mn-ea"/>
              </a:rPr>
              <a:t>Boson mass resolution in H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en-US" altLang="zh-CN" dirty="0">
                <a:sym typeface="+mn-ea"/>
              </a:rPr>
              <a:t> </a:t>
            </a:r>
            <a:r>
              <a:rPr kumimoji="1" lang="en-US" altLang="zh-CN" dirty="0" err="1">
                <a:sym typeface="+mn-ea"/>
              </a:rPr>
              <a:t>γγ</a:t>
            </a:r>
            <a:r>
              <a:rPr kumimoji="1" lang="en-US" altLang="zh-CN" dirty="0">
                <a:sym typeface="+mn-ea"/>
              </a:rPr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443C69-CA8B-939E-C24D-4CD6EA39F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en-US" altLang="zh-CN" dirty="0">
                <a:sym typeface="+mn-ea"/>
              </a:rPr>
              <a:t> </a:t>
            </a:r>
            <a:r>
              <a:rPr kumimoji="1" lang="en-US" altLang="zh-CN" dirty="0" err="1">
                <a:sym typeface="+mn-ea"/>
              </a:rPr>
              <a:t>γγ</a:t>
            </a:r>
            <a:r>
              <a:rPr kumimoji="1" lang="en-US" altLang="zh-CN" dirty="0">
                <a:sym typeface="Wingdings" pitchFamily="2" charset="2"/>
              </a:rPr>
              <a:t> mass </a:t>
            </a:r>
            <a:r>
              <a:rPr kumimoji="1" lang="en-US" altLang="zh-CN" dirty="0"/>
              <a:t>resolution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 clustering algorithm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690F5C-E0AB-2635-631A-99E3E7B492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13</a:t>
            </a:fld>
            <a:endParaRPr lang="en-US" sz="180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F43B112-769E-2762-0E87-35D18E0F0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/>
          <a:stretch>
            <a:fillRect/>
          </a:stretch>
        </p:blipFill>
        <p:spPr>
          <a:xfrm>
            <a:off x="1929161" y="1351127"/>
            <a:ext cx="7214839" cy="493460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18B7337-3753-28EA-350F-498CFAD9B2A6}"/>
              </a:ext>
            </a:extLst>
          </p:cNvPr>
          <p:cNvSpPr txBox="1"/>
          <p:nvPr/>
        </p:nvSpPr>
        <p:spPr>
          <a:xfrm>
            <a:off x="3221644" y="2790028"/>
            <a:ext cx="172074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kumimoji="1" lang="en-US" altLang="zh-CN" dirty="0"/>
              <a:t>BMR = 0.25%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553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EEC16-1341-CB95-5D0B-D8998216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Separation between two 5 GeV photons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988715-3A32-DEFE-2D6C-87D7E757E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Two 5 GeV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photon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s, vary distance along </a:t>
            </a:r>
            <a:r>
              <a:rPr lang="en-US" altLang="zh-CN" sz="2400" dirty="0">
                <a:highlight>
                  <a:srgbClr val="00FFFF"/>
                </a:highlight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phi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 between them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Success reconstruction: 2 neutral particles, 3.3GeV&lt;</a:t>
            </a:r>
            <a:r>
              <a:rPr lang="en-US" altLang="zh-CN" sz="2400" dirty="0" err="1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Eγ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&lt;6.6GeV 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  <a:sym typeface="+mn-ea"/>
              </a:rPr>
              <a:t>for each photon</a:t>
            </a: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  <a:cs typeface="Calibri" panose="020F0502020204030204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F0A396-E957-E6CE-6C0D-61E216D90E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14</a:t>
            </a:fld>
            <a:endParaRPr lang="en-US" sz="18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F3EEDB-5E30-F985-823B-D4B3461FA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982" y="2659381"/>
            <a:ext cx="2390299" cy="23055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BC7DDC-3157-A650-1105-62A04C1D80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43" r="516"/>
          <a:stretch>
            <a:fillRect/>
          </a:stretch>
        </p:blipFill>
        <p:spPr>
          <a:xfrm>
            <a:off x="160808" y="2308080"/>
            <a:ext cx="4954981" cy="346768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8029CA4-87E0-D4D6-C86F-A731CDA36A5C}"/>
              </a:ext>
            </a:extLst>
          </p:cNvPr>
          <p:cNvSpPr txBox="1"/>
          <p:nvPr/>
        </p:nvSpPr>
        <p:spPr>
          <a:xfrm>
            <a:off x="3181723" y="4902220"/>
            <a:ext cx="1435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Threshold: 2MeV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2CC056-44E7-757B-6F7D-2E1F5320FA49}"/>
              </a:ext>
            </a:extLst>
          </p:cNvPr>
          <p:cNvSpPr txBox="1"/>
          <p:nvPr/>
        </p:nvSpPr>
        <p:spPr>
          <a:xfrm>
            <a:off x="5674519" y="5163979"/>
            <a:ext cx="11115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 err="1">
                <a:sym typeface="+mn-ea"/>
              </a:rPr>
              <a:t> two γ from </a:t>
            </a:r>
            <a:r>
              <a:rPr kumimoji="1" lang="en-US" altLang="zh-CN" sz="1050" dirty="0"/>
              <a:t>IP</a:t>
            </a:r>
            <a:endParaRPr kumimoji="1" lang="zh-CN" altLang="en-US" sz="1050" dirty="0"/>
          </a:p>
        </p:txBody>
      </p:sp>
      <p:cxnSp>
        <p:nvCxnSpPr>
          <p:cNvPr id="9" name="直接箭头连接符 15">
            <a:extLst>
              <a:ext uri="{FF2B5EF4-FFF2-40B4-BE49-F238E27FC236}">
                <a16:creationId xmlns:a16="http://schemas.microsoft.com/office/drawing/2014/main" id="{4DE933BD-F217-9EF1-D2ED-F16069548858}"/>
              </a:ext>
            </a:extLst>
          </p:cNvPr>
          <p:cNvCxnSpPr/>
          <p:nvPr/>
        </p:nvCxnSpPr>
        <p:spPr>
          <a:xfrm flipH="1" flipV="1">
            <a:off x="5861685" y="4433888"/>
            <a:ext cx="26194" cy="745331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6EA01EDE-0659-8A10-FB07-E8B751F1CAF4}"/>
              </a:ext>
            </a:extLst>
          </p:cNvPr>
          <p:cNvSpPr/>
          <p:nvPr/>
        </p:nvSpPr>
        <p:spPr>
          <a:xfrm rot="240000">
            <a:off x="5744051" y="3156585"/>
            <a:ext cx="387668" cy="127730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1" name="直接箭头连接符 22">
            <a:extLst>
              <a:ext uri="{FF2B5EF4-FFF2-40B4-BE49-F238E27FC236}">
                <a16:creationId xmlns:a16="http://schemas.microsoft.com/office/drawing/2014/main" id="{8FB3AF11-A96C-36D3-3723-6B52B1EDB020}"/>
              </a:ext>
            </a:extLst>
          </p:cNvPr>
          <p:cNvCxnSpPr/>
          <p:nvPr/>
        </p:nvCxnSpPr>
        <p:spPr>
          <a:xfrm flipV="1">
            <a:off x="6657975" y="4433887"/>
            <a:ext cx="0" cy="69627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43152A17-8B17-9646-0E89-6FC88D039ED5}"/>
              </a:ext>
            </a:extLst>
          </p:cNvPr>
          <p:cNvSpPr/>
          <p:nvPr/>
        </p:nvSpPr>
        <p:spPr>
          <a:xfrm rot="420000">
            <a:off x="6527006" y="3138011"/>
            <a:ext cx="387668" cy="127730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165457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004A32-A43D-3D47-B18D-2046C342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Separation between </a:t>
            </a:r>
            <a:r>
              <a:rPr kumimoji="1" lang="en-US" altLang="zh-CN" sz="2400" dirty="0" err="1">
                <a:sym typeface="+mn-ea"/>
              </a:rPr>
              <a:t>γ</a:t>
            </a:r>
            <a:r>
              <a:rPr kumimoji="1" lang="en-US" altLang="zh-CN" sz="2400" dirty="0">
                <a:sym typeface="+mn-ea"/>
              </a:rPr>
              <a:t>/π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33091E-AC55-FAAB-12E5-FD284CE68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4"/>
            <a:ext cx="9144000" cy="152234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5 GeV </a:t>
            </a:r>
            <a:r>
              <a:rPr lang="en-US" altLang="zh-CN" sz="2400" dirty="0" err="1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γ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/10GeV 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  <a:sym typeface="+mn-ea"/>
              </a:rPr>
              <a:t>π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, vary distance along </a:t>
            </a:r>
            <a:r>
              <a:rPr lang="en-US" altLang="zh-CN" sz="2400" dirty="0">
                <a:highlight>
                  <a:srgbClr val="00FFFF"/>
                </a:highlight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phi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 between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Success reconstruction: </a:t>
            </a:r>
            <a:r>
              <a:rPr lang="en-US" altLang="zh-CN" sz="24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3.3GeV&lt;</a:t>
            </a:r>
            <a:r>
              <a:rPr lang="en-US" altLang="zh-CN" sz="2400" dirty="0" err="1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E</a:t>
            </a:r>
            <a:r>
              <a:rPr lang="en-US" altLang="zh-CN" sz="2400" baseline="-25000" dirty="0" err="1">
                <a:solidFill>
                  <a:schemeClr val="tx1"/>
                </a:solidFill>
                <a:uFillTx/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γ</a:t>
            </a:r>
            <a:r>
              <a:rPr lang="en-US" altLang="zh-CN" sz="24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&lt;6.6GeV </a:t>
            </a:r>
            <a:endParaRPr lang="en-US" altLang="zh-CN" sz="2400" dirty="0">
              <a:solidFill>
                <a:srgbClr val="FFC000"/>
              </a:solidFill>
              <a:latin typeface="等线" panose="02010600030101010101" pitchFamily="2" charset="-122"/>
              <a:ea typeface="等线" panose="02010600030101010101" pitchFamily="2" charset="-122"/>
              <a:cs typeface="Calibri" panose="020F0502020204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Different π/</a:t>
            </a:r>
            <a:r>
              <a:rPr lang="en-US" altLang="zh-CN" sz="2400" dirty="0" err="1"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γ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 separation power: pointing angle / magnetic field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2271C0-982D-2844-ED39-16BE84E6E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15</a:t>
            </a:fld>
            <a:endParaRPr lang="en-US" sz="1800"/>
          </a:p>
        </p:txBody>
      </p:sp>
      <p:pic>
        <p:nvPicPr>
          <p:cNvPr id="5" name="图片 4" descr="neff_gg">
            <a:extLst>
              <a:ext uri="{FF2B5EF4-FFF2-40B4-BE49-F238E27FC236}">
                <a16:creationId xmlns:a16="http://schemas.microsoft.com/office/drawing/2014/main" id="{395435CE-5833-F5E8-5AE2-85F569378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240" y="2290804"/>
            <a:ext cx="5274310" cy="375729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E491609-DF6F-6E87-2D9B-C6EA08F934BA}"/>
              </a:ext>
            </a:extLst>
          </p:cNvPr>
          <p:cNvSpPr txBox="1"/>
          <p:nvPr/>
        </p:nvSpPr>
        <p:spPr>
          <a:xfrm>
            <a:off x="5100955" y="4880017"/>
            <a:ext cx="15379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Threshold: 2MeV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C5074CA-07C7-4B58-58A6-FD4A5A2DF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" y="2606245"/>
            <a:ext cx="1791480" cy="1351681"/>
          </a:xfrm>
          <a:prstGeom prst="rect">
            <a:avLst/>
          </a:prstGeom>
        </p:spPr>
      </p:pic>
      <p:cxnSp>
        <p:nvCxnSpPr>
          <p:cNvPr id="8" name="直接箭头连接符 22">
            <a:extLst>
              <a:ext uri="{FF2B5EF4-FFF2-40B4-BE49-F238E27FC236}">
                <a16:creationId xmlns:a16="http://schemas.microsoft.com/office/drawing/2014/main" id="{503B5E65-F858-DBE5-01DF-25EC559F849F}"/>
              </a:ext>
            </a:extLst>
          </p:cNvPr>
          <p:cNvCxnSpPr/>
          <p:nvPr/>
        </p:nvCxnSpPr>
        <p:spPr>
          <a:xfrm flipH="1" flipV="1">
            <a:off x="668655" y="3757972"/>
            <a:ext cx="17145" cy="6699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26">
            <a:extLst>
              <a:ext uri="{FF2B5EF4-FFF2-40B4-BE49-F238E27FC236}">
                <a16:creationId xmlns:a16="http://schemas.microsoft.com/office/drawing/2014/main" id="{4D845AA0-E2FC-51D9-4900-3F54DA705ABB}"/>
              </a:ext>
            </a:extLst>
          </p:cNvPr>
          <p:cNvCxnSpPr/>
          <p:nvPr/>
        </p:nvCxnSpPr>
        <p:spPr>
          <a:xfrm flipH="1" flipV="1">
            <a:off x="1173480" y="3757972"/>
            <a:ext cx="2540" cy="6959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D95104F3-4C66-6E0E-12FB-47EA5AB61A23}"/>
              </a:ext>
            </a:extLst>
          </p:cNvPr>
          <p:cNvSpPr txBox="1"/>
          <p:nvPr/>
        </p:nvSpPr>
        <p:spPr>
          <a:xfrm>
            <a:off x="290195" y="4053264"/>
            <a:ext cx="473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ym typeface="+mn-ea"/>
              </a:rPr>
              <a:t>π+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449E85-88ED-B53C-4EAA-5577A6E9CE61}"/>
              </a:ext>
            </a:extLst>
          </p:cNvPr>
          <p:cNvSpPr txBox="1"/>
          <p:nvPr/>
        </p:nvSpPr>
        <p:spPr>
          <a:xfrm>
            <a:off x="1112597" y="4076036"/>
            <a:ext cx="29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err="1">
                <a:sym typeface="+mn-ea"/>
              </a:rPr>
              <a:t>γ</a:t>
            </a:r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2E7F9B0-58F4-B64B-9663-0B65F8908735}"/>
              </a:ext>
            </a:extLst>
          </p:cNvPr>
          <p:cNvSpPr/>
          <p:nvPr/>
        </p:nvSpPr>
        <p:spPr>
          <a:xfrm rot="21420000">
            <a:off x="438150" y="2792137"/>
            <a:ext cx="375285" cy="95631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E361D11-73F9-081E-3A82-600DE66D434E}"/>
              </a:ext>
            </a:extLst>
          </p:cNvPr>
          <p:cNvSpPr/>
          <p:nvPr/>
        </p:nvSpPr>
        <p:spPr>
          <a:xfrm>
            <a:off x="1078230" y="2830237"/>
            <a:ext cx="241300" cy="89535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F088DB6-AB73-ECB8-226F-30A6A990E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" y="4411281"/>
            <a:ext cx="1763395" cy="1490980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3582A7FC-5CF6-13A3-4DED-75B197A42BE0}"/>
              </a:ext>
            </a:extLst>
          </p:cNvPr>
          <p:cNvSpPr/>
          <p:nvPr/>
        </p:nvSpPr>
        <p:spPr>
          <a:xfrm rot="480000">
            <a:off x="586740" y="4678616"/>
            <a:ext cx="375285" cy="95631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33">
            <a:extLst>
              <a:ext uri="{FF2B5EF4-FFF2-40B4-BE49-F238E27FC236}">
                <a16:creationId xmlns:a16="http://schemas.microsoft.com/office/drawing/2014/main" id="{B6CB06FD-0E64-B348-9B5C-1ACA87C428A2}"/>
              </a:ext>
            </a:extLst>
          </p:cNvPr>
          <p:cNvCxnSpPr/>
          <p:nvPr/>
        </p:nvCxnSpPr>
        <p:spPr>
          <a:xfrm flipH="1" flipV="1">
            <a:off x="765810" y="5634926"/>
            <a:ext cx="17145" cy="6699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889FE3FF-EF09-5832-A397-33F18BFAAAD9}"/>
              </a:ext>
            </a:extLst>
          </p:cNvPr>
          <p:cNvSpPr txBox="1"/>
          <p:nvPr/>
        </p:nvSpPr>
        <p:spPr>
          <a:xfrm>
            <a:off x="290195" y="5982271"/>
            <a:ext cx="4165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ym typeface="+mn-ea"/>
              </a:rPr>
              <a:t>π-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17F9249-E6C3-9FCB-B2D8-4FF48ACBD23D}"/>
              </a:ext>
            </a:extLst>
          </p:cNvPr>
          <p:cNvSpPr txBox="1"/>
          <p:nvPr/>
        </p:nvSpPr>
        <p:spPr>
          <a:xfrm>
            <a:off x="1278255" y="5956871"/>
            <a:ext cx="29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err="1">
                <a:sym typeface="+mn-ea"/>
              </a:rPr>
              <a:t>γ</a:t>
            </a:r>
            <a:endParaRPr lang="zh-CN" altLang="en-US"/>
          </a:p>
        </p:txBody>
      </p:sp>
      <p:cxnSp>
        <p:nvCxnSpPr>
          <p:cNvPr id="19" name="直接箭头连接符 36">
            <a:extLst>
              <a:ext uri="{FF2B5EF4-FFF2-40B4-BE49-F238E27FC236}">
                <a16:creationId xmlns:a16="http://schemas.microsoft.com/office/drawing/2014/main" id="{BED49EAA-7665-BBE2-8E65-3B0B21CDBEEA}"/>
              </a:ext>
            </a:extLst>
          </p:cNvPr>
          <p:cNvCxnSpPr/>
          <p:nvPr/>
        </p:nvCxnSpPr>
        <p:spPr>
          <a:xfrm flipH="1" flipV="1">
            <a:off x="1268095" y="5654611"/>
            <a:ext cx="2540" cy="6959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BBBDB203-6AEE-EF8E-DFBC-82C98233E40B}"/>
              </a:ext>
            </a:extLst>
          </p:cNvPr>
          <p:cNvSpPr/>
          <p:nvPr/>
        </p:nvSpPr>
        <p:spPr>
          <a:xfrm rot="180000">
            <a:off x="1155700" y="4783391"/>
            <a:ext cx="252095" cy="85344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AFBFFD7-0A5D-7FBE-ACC4-E56F44B92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408" y="4347887"/>
            <a:ext cx="1708150" cy="1371600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B23CBF27-0E90-4775-40DD-8F098C0EA9A7}"/>
              </a:ext>
            </a:extLst>
          </p:cNvPr>
          <p:cNvSpPr/>
          <p:nvPr/>
        </p:nvSpPr>
        <p:spPr>
          <a:xfrm rot="540000">
            <a:off x="8307118" y="4606967"/>
            <a:ext cx="375285" cy="95631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A367D3DD-290B-1D6D-EC85-57415B0B87A9}"/>
              </a:ext>
            </a:extLst>
          </p:cNvPr>
          <p:cNvSpPr/>
          <p:nvPr/>
        </p:nvSpPr>
        <p:spPr>
          <a:xfrm rot="240000">
            <a:off x="7809913" y="4707297"/>
            <a:ext cx="252095" cy="85344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41">
            <a:extLst>
              <a:ext uri="{FF2B5EF4-FFF2-40B4-BE49-F238E27FC236}">
                <a16:creationId xmlns:a16="http://schemas.microsoft.com/office/drawing/2014/main" id="{E24CE218-9B4F-98A5-0F47-60242E2504BA}"/>
              </a:ext>
            </a:extLst>
          </p:cNvPr>
          <p:cNvCxnSpPr/>
          <p:nvPr/>
        </p:nvCxnSpPr>
        <p:spPr>
          <a:xfrm flipH="1" flipV="1">
            <a:off x="7911513" y="5572802"/>
            <a:ext cx="17145" cy="6699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直接箭头连接符 42">
            <a:extLst>
              <a:ext uri="{FF2B5EF4-FFF2-40B4-BE49-F238E27FC236}">
                <a16:creationId xmlns:a16="http://schemas.microsoft.com/office/drawing/2014/main" id="{818AA0C2-24FF-3A99-8052-762EB48E0EA7}"/>
              </a:ext>
            </a:extLst>
          </p:cNvPr>
          <p:cNvCxnSpPr/>
          <p:nvPr/>
        </p:nvCxnSpPr>
        <p:spPr>
          <a:xfrm flipH="1" flipV="1">
            <a:off x="8437928" y="5586772"/>
            <a:ext cx="17145" cy="6699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44B2B223-15B3-A45B-45E3-68CE072504A2}"/>
              </a:ext>
            </a:extLst>
          </p:cNvPr>
          <p:cNvSpPr txBox="1"/>
          <p:nvPr/>
        </p:nvSpPr>
        <p:spPr>
          <a:xfrm>
            <a:off x="7582583" y="5876332"/>
            <a:ext cx="29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err="1">
                <a:sym typeface="+mn-ea"/>
              </a:rPr>
              <a:t>γ</a:t>
            </a:r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C3514C7-3D5E-FB37-3172-5CBEBA02BA7D}"/>
              </a:ext>
            </a:extLst>
          </p:cNvPr>
          <p:cNvSpPr txBox="1"/>
          <p:nvPr/>
        </p:nvSpPr>
        <p:spPr>
          <a:xfrm>
            <a:off x="8461423" y="5876332"/>
            <a:ext cx="4165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ym typeface="+mn-ea"/>
              </a:rPr>
              <a:t>π-</a:t>
            </a:r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DE2F028-DB37-8DF2-8BB7-C54831518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278" y="2390817"/>
            <a:ext cx="1835785" cy="1353820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id="{22E43CA2-7BE6-C178-AEDA-189FFB88234D}"/>
              </a:ext>
            </a:extLst>
          </p:cNvPr>
          <p:cNvSpPr/>
          <p:nvPr/>
        </p:nvSpPr>
        <p:spPr>
          <a:xfrm rot="300000">
            <a:off x="7899448" y="2615607"/>
            <a:ext cx="252095" cy="85344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箭头连接符 47">
            <a:extLst>
              <a:ext uri="{FF2B5EF4-FFF2-40B4-BE49-F238E27FC236}">
                <a16:creationId xmlns:a16="http://schemas.microsoft.com/office/drawing/2014/main" id="{4758E42E-D0B4-6261-DC53-40826FE0A6C1}"/>
              </a:ext>
            </a:extLst>
          </p:cNvPr>
          <p:cNvCxnSpPr/>
          <p:nvPr/>
        </p:nvCxnSpPr>
        <p:spPr>
          <a:xfrm flipH="1" flipV="1">
            <a:off x="8004223" y="3499527"/>
            <a:ext cx="17145" cy="6699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71A5F9BD-0CD9-6995-A117-8CEF11B36086}"/>
              </a:ext>
            </a:extLst>
          </p:cNvPr>
          <p:cNvSpPr txBox="1"/>
          <p:nvPr/>
        </p:nvSpPr>
        <p:spPr>
          <a:xfrm>
            <a:off x="7707043" y="3849412"/>
            <a:ext cx="29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err="1">
                <a:sym typeface="+mn-ea"/>
              </a:rPr>
              <a:t>γ</a:t>
            </a:r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8AD41615-0E31-304B-3AA6-5C3C90C9EF0C}"/>
              </a:ext>
            </a:extLst>
          </p:cNvPr>
          <p:cNvSpPr/>
          <p:nvPr/>
        </p:nvSpPr>
        <p:spPr>
          <a:xfrm>
            <a:off x="8307118" y="2571792"/>
            <a:ext cx="375285" cy="95631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50">
            <a:extLst>
              <a:ext uri="{FF2B5EF4-FFF2-40B4-BE49-F238E27FC236}">
                <a16:creationId xmlns:a16="http://schemas.microsoft.com/office/drawing/2014/main" id="{3A67D7F6-D848-6C98-3DB0-F44C7ECF3694}"/>
              </a:ext>
            </a:extLst>
          </p:cNvPr>
          <p:cNvCxnSpPr/>
          <p:nvPr/>
        </p:nvCxnSpPr>
        <p:spPr>
          <a:xfrm flipH="1" flipV="1">
            <a:off x="8463963" y="3521117"/>
            <a:ext cx="17145" cy="6699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6739F24E-1FE4-C6AB-8B25-B111DF2BEF2F}"/>
              </a:ext>
            </a:extLst>
          </p:cNvPr>
          <p:cNvSpPr txBox="1"/>
          <p:nvPr/>
        </p:nvSpPr>
        <p:spPr>
          <a:xfrm>
            <a:off x="8463963" y="3822742"/>
            <a:ext cx="473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ym typeface="+mn-ea"/>
              </a:rPr>
              <a:t>π+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92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648A7-87CC-29D1-7E58-8A472781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400" dirty="0" err="1">
                <a:sym typeface="+mn-ea"/>
              </a:rPr>
              <a:t>γ</a:t>
            </a:r>
            <a:r>
              <a:rPr kumimoji="1" lang="en-US" altLang="zh-CN" sz="2400" dirty="0">
                <a:sym typeface="+mn-ea"/>
              </a:rPr>
              <a:t>/</a:t>
            </a:r>
            <a:r>
              <a:rPr kumimoji="1" lang="en-US" altLang="zh-CN" sz="2400" dirty="0" err="1">
                <a:sym typeface="+mn-ea"/>
              </a:rPr>
              <a:t>γ</a:t>
            </a:r>
            <a:r>
              <a:rPr kumimoji="1" lang="en-US" altLang="zh-CN" sz="2400" dirty="0">
                <a:sym typeface="+mn-ea"/>
              </a:rPr>
              <a:t> performance using CLUE algorithm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93E62A-1A6D-41B2-FA26-A27150A5B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4"/>
            <a:ext cx="4683512" cy="3230574"/>
          </a:xfrm>
        </p:spPr>
        <p:txBody>
          <a:bodyPr/>
          <a:lstStyle/>
          <a:p>
            <a:pPr marL="285750" indent="-285750">
              <a:buSzPct val="50000"/>
              <a:buFont typeface="Wingdings" panose="05000000000000000000" charset="0"/>
              <a:buChar char="u"/>
            </a:pPr>
            <a:r>
              <a:rPr lang="zh-CN" altLang="en-US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CLUE (CLUstering of Energy)</a:t>
            </a: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:</a:t>
            </a:r>
            <a:endParaRPr lang="zh-CN" altLang="en-US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42950" lvl="1" indent="-285750">
              <a:buSzPct val="50000"/>
              <a:buFont typeface="Wingdings" panose="05000000000000000000" charset="0"/>
              <a:buChar char="u"/>
            </a:pP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I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nput parameters to determine cluster seeds, outliers and follower hits</a:t>
            </a:r>
          </a:p>
          <a:p>
            <a:pPr marL="742950" lvl="1" indent="-285750">
              <a:buSzPct val="50000"/>
              <a:buFont typeface="Wingdings" panose="05000000000000000000" charset="0"/>
              <a:buChar char="u"/>
            </a:pP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the cut-off distance in the calculation of local energy density (dc);</a:t>
            </a:r>
          </a:p>
          <a:p>
            <a:pPr marL="742950" lvl="1" indent="-285750">
              <a:buSzPct val="50000"/>
              <a:buFont typeface="Wingdings" panose="05000000000000000000" charset="0"/>
              <a:buChar char="u"/>
            </a:pP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the minimum density to promote a hit as a seed or the maximum density to demote a hit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as an outlier (ρc);</a:t>
            </a:r>
          </a:p>
          <a:p>
            <a:pPr marL="742950" lvl="1" indent="-285750">
              <a:buSzPct val="50000"/>
              <a:buFont typeface="Wingdings" panose="05000000000000000000" charset="0"/>
              <a:buChar char="u"/>
            </a:pP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the maximum distance for a hit to be linked to a nearest higher point (δo);</a:t>
            </a:r>
          </a:p>
          <a:p>
            <a:pPr marL="742950" lvl="1" indent="-285750">
              <a:buSzPct val="50000"/>
              <a:buFont typeface="Wingdings" panose="05000000000000000000" charset="0"/>
              <a:buChar char="u"/>
            </a:pP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the minimum distance for a local high density hit to be promoted as a seed (δc).</a:t>
            </a: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A177BA-FAFC-E7B5-997B-179A3C56F3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16</a:t>
            </a:fld>
            <a:endParaRPr lang="en-US" sz="180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D503E54-3D42-EE95-EA97-A9F16DD217E0}"/>
              </a:ext>
            </a:extLst>
          </p:cNvPr>
          <p:cNvSpPr txBox="1"/>
          <p:nvPr/>
        </p:nvSpPr>
        <p:spPr>
          <a:xfrm>
            <a:off x="2059194" y="5972328"/>
            <a:ext cx="4564227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/>
              <a:t>[1] </a:t>
            </a:r>
            <a:r>
              <a:rPr lang="zh-CN" altLang="en-US" sz="1200" dirty="0"/>
              <a:t>https://cds.cern.ch/record/2802590/files/CR2022_027.pdf</a:t>
            </a:r>
          </a:p>
        </p:txBody>
      </p:sp>
      <p:sp>
        <p:nvSpPr>
          <p:cNvPr id="14" name="流程图: 过程 15">
            <a:extLst>
              <a:ext uri="{FF2B5EF4-FFF2-40B4-BE49-F238E27FC236}">
                <a16:creationId xmlns:a16="http://schemas.microsoft.com/office/drawing/2014/main" id="{C2C6AFEC-A06F-8715-DC7F-A1003851A93F}"/>
              </a:ext>
            </a:extLst>
          </p:cNvPr>
          <p:cNvSpPr/>
          <p:nvPr/>
        </p:nvSpPr>
        <p:spPr>
          <a:xfrm>
            <a:off x="2334079" y="3730373"/>
            <a:ext cx="2393950" cy="587375"/>
          </a:xfrm>
          <a:prstGeom prst="flowChartProcess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3B9B5AD-738E-F8DB-9B64-B1759B189149}"/>
              </a:ext>
            </a:extLst>
          </p:cNvPr>
          <p:cNvSpPr txBox="1"/>
          <p:nvPr/>
        </p:nvSpPr>
        <p:spPr>
          <a:xfrm>
            <a:off x="2409644" y="3779903"/>
            <a:ext cx="237617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Separate the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raw 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data into odd and even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modules</a:t>
            </a:r>
          </a:p>
        </p:txBody>
      </p:sp>
      <p:sp>
        <p:nvSpPr>
          <p:cNvPr id="16" name="下箭头 15">
            <a:extLst>
              <a:ext uri="{FF2B5EF4-FFF2-40B4-BE49-F238E27FC236}">
                <a16:creationId xmlns:a16="http://schemas.microsoft.com/office/drawing/2014/main" id="{C439D458-D014-06EF-C5AB-20A836D29B3A}"/>
              </a:ext>
            </a:extLst>
          </p:cNvPr>
          <p:cNvSpPr/>
          <p:nvPr/>
        </p:nvSpPr>
        <p:spPr>
          <a:xfrm>
            <a:off x="3042739" y="4324733"/>
            <a:ext cx="784860" cy="17399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过程 23">
            <a:extLst>
              <a:ext uri="{FF2B5EF4-FFF2-40B4-BE49-F238E27FC236}">
                <a16:creationId xmlns:a16="http://schemas.microsoft.com/office/drawing/2014/main" id="{CE7E5BCD-4E49-7ED5-9FA0-FAEFBB4EB1A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34079" y="4498723"/>
            <a:ext cx="2393950" cy="587375"/>
          </a:xfrm>
          <a:prstGeom prst="flowChartProcess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495F952-F770-7344-B6C6-2E703C75901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09644" y="4661918"/>
            <a:ext cx="2318385" cy="30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CLUE clustering </a:t>
            </a:r>
            <a:r>
              <a:rPr lang="en-US" sz="1400" dirty="0"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algorithm</a:t>
            </a:r>
            <a:endParaRPr lang="en-US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9" name="下箭头 18">
            <a:extLst>
              <a:ext uri="{FF2B5EF4-FFF2-40B4-BE49-F238E27FC236}">
                <a16:creationId xmlns:a16="http://schemas.microsoft.com/office/drawing/2014/main" id="{4858DB6D-2E00-C88B-F3C3-5B9178B504C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42739" y="5072128"/>
            <a:ext cx="784860" cy="17399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过程 26">
            <a:extLst>
              <a:ext uri="{FF2B5EF4-FFF2-40B4-BE49-F238E27FC236}">
                <a16:creationId xmlns:a16="http://schemas.microsoft.com/office/drawing/2014/main" id="{4B4DCDD2-AB45-A03A-1A78-EE9D49541C2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34079" y="5254373"/>
            <a:ext cx="2393950" cy="587375"/>
          </a:xfrm>
          <a:prstGeom prst="flowChartProcess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02CAF84-7FC8-D0DE-4D14-0C755A7B8EB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09009" y="5335653"/>
            <a:ext cx="220535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等线" panose="02010600030101010101" pitchFamily="2" charset="-122"/>
                <a:ea typeface="等线" panose="02010600030101010101" pitchFamily="2" charset="-122"/>
              </a:rPr>
              <a:t>Merge odd/e</a:t>
            </a:r>
            <a:r>
              <a:rPr lang="en-US" altLang="zh-CN" sz="1400">
                <a:latin typeface="等线" panose="02010600030101010101" pitchFamily="2" charset="-122"/>
                <a:ea typeface="等线" panose="02010600030101010101" pitchFamily="2" charset="-122"/>
              </a:rPr>
              <a:t>ven </a:t>
            </a:r>
            <a:r>
              <a:rPr lang="en-US" sz="1400">
                <a:latin typeface="等线" panose="02010600030101010101" pitchFamily="2" charset="-122"/>
                <a:ea typeface="等线" panose="02010600030101010101" pitchFamily="2" charset="-122"/>
              </a:rPr>
              <a:t>sub-Clusters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03EA249-C1C9-F80E-E438-FE4C75E9D4AB}"/>
              </a:ext>
            </a:extLst>
          </p:cNvPr>
          <p:cNvSpPr txBox="1"/>
          <p:nvPr/>
        </p:nvSpPr>
        <p:spPr>
          <a:xfrm>
            <a:off x="3211551" y="653993"/>
            <a:ext cx="34118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Current CMS </a:t>
            </a:r>
            <a:r>
              <a:rPr kumimoji="1" lang="en-US" altLang="zh-CN" dirty="0" err="1"/>
              <a:t>HGCal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reco</a:t>
            </a:r>
            <a:r>
              <a:rPr kumimoji="1" lang="en-US" altLang="zh-CN" dirty="0"/>
              <a:t>. alg.</a:t>
            </a:r>
            <a:endParaRPr kumimoji="1"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1E65FD4-8B69-208E-84A4-345D380AE8C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screen"/>
          <a:stretch>
            <a:fillRect/>
          </a:stretch>
        </p:blipFill>
        <p:spPr>
          <a:xfrm>
            <a:off x="5395595" y="1010348"/>
            <a:ext cx="3148965" cy="220540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B689C4F-533A-6F40-D850-FD5C18C67C65}"/>
              </a:ext>
            </a:extLst>
          </p:cNvPr>
          <p:cNvSpPr txBox="1"/>
          <p:nvPr/>
        </p:nvSpPr>
        <p:spPr>
          <a:xfrm>
            <a:off x="5704205" y="1240529"/>
            <a:ext cx="156273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kumimoji="1" lang="en-US" sz="1600" dirty="0">
                <a:sym typeface="+mn-ea"/>
              </a:rPr>
              <a:t>γ/γ separation</a:t>
            </a:r>
            <a:endParaRPr kumimoji="1" lang="en-US" altLang="zh-CN" sz="16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Calibri" panose="020F0502020204030204" charset="0"/>
              <a:sym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C685A73-4C54-D32E-982E-73518847B938}"/>
              </a:ext>
            </a:extLst>
          </p:cNvPr>
          <p:cNvSpPr txBox="1"/>
          <p:nvPr/>
        </p:nvSpPr>
        <p:spPr>
          <a:xfrm>
            <a:off x="5322627" y="3102994"/>
            <a:ext cx="35425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highlight>
                  <a:srgbClr val="00FFFF"/>
                </a:highlight>
              </a:rPr>
              <a:t>even</a:t>
            </a:r>
            <a:r>
              <a:rPr lang="en-US" altLang="zh-CN" sz="1400" dirty="0"/>
              <a:t> dc :1 rho: 2 </a:t>
            </a:r>
            <a:r>
              <a:rPr lang="en-US" altLang="zh-CN" sz="1400" dirty="0" err="1"/>
              <a:t>delta_c</a:t>
            </a:r>
            <a:r>
              <a:rPr lang="en-US" altLang="zh-CN" sz="1400" dirty="0"/>
              <a:t>: 2 delta_o:3</a:t>
            </a:r>
          </a:p>
          <a:p>
            <a:r>
              <a:rPr lang="en-US" altLang="zh-CN" sz="1400" dirty="0">
                <a:highlight>
                  <a:srgbClr val="00FFFF"/>
                </a:highlight>
                <a:sym typeface="+mn-ea"/>
              </a:rPr>
              <a:t>odd</a:t>
            </a:r>
            <a:r>
              <a:rPr lang="en-US" altLang="zh-CN" sz="1400" dirty="0">
                <a:sym typeface="+mn-ea"/>
              </a:rPr>
              <a:t>   dc :1 rho: 0.2 </a:t>
            </a:r>
            <a:r>
              <a:rPr lang="en-US" altLang="zh-CN" sz="1400" dirty="0" err="1">
                <a:sym typeface="+mn-ea"/>
              </a:rPr>
              <a:t>delta_c</a:t>
            </a:r>
            <a:r>
              <a:rPr lang="en-US" altLang="zh-CN" sz="1400" dirty="0">
                <a:sym typeface="+mn-ea"/>
              </a:rPr>
              <a:t>: 2 </a:t>
            </a:r>
            <a:r>
              <a:rPr lang="en-US" altLang="zh-CN" sz="1400" dirty="0" err="1">
                <a:sym typeface="+mn-ea"/>
              </a:rPr>
              <a:t>delta_o</a:t>
            </a:r>
            <a:r>
              <a:rPr lang="en-US" altLang="zh-CN" sz="1400" dirty="0">
                <a:sym typeface="+mn-ea"/>
              </a:rPr>
              <a:t>: 2</a:t>
            </a:r>
            <a:endParaRPr lang="en-US" altLang="zh-CN" sz="140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F253183-1DCA-0FAA-CFA9-908AA47351B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361124" y="3569402"/>
            <a:ext cx="3330575" cy="2473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1205254-B549-C965-71F2-AC05D8D1F84C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624649" y="3753552"/>
                <a:ext cx="124714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err="1"/>
                  <a:t>higgs</a:t>
                </a:r>
                <a:r>
                  <a:rPr lang="en-US" altLang="zh-CN" dirty="0"/>
                  <a:t>-&gt;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𝛾𝛾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1205254-B549-C965-71F2-AC05D8D1F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5624649" y="3753552"/>
                <a:ext cx="1247140" cy="368300"/>
              </a:xfrm>
              <a:prstGeom prst="rect">
                <a:avLst/>
              </a:prstGeom>
              <a:blipFill>
                <a:blip r:embed="rId13"/>
                <a:stretch>
                  <a:fillRect l="-5102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F0383D4E-F23E-4EEF-C116-219CDD4F8E32}"/>
              </a:ext>
            </a:extLst>
          </p:cNvPr>
          <p:cNvSpPr txBox="1"/>
          <p:nvPr/>
        </p:nvSpPr>
        <p:spPr>
          <a:xfrm>
            <a:off x="6569529" y="5021012"/>
            <a:ext cx="18878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等线" panose="02010600030101010101" pitchFamily="2" charset="-122"/>
                <a:ea typeface="等线" panose="02010600030101010101" pitchFamily="2" charset="-122"/>
              </a:rPr>
              <a:t>BMR: 0.35%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0F8A601-04DC-B1D4-336A-D7F3BFDBE023}"/>
              </a:ext>
            </a:extLst>
          </p:cNvPr>
          <p:cNvSpPr txBox="1"/>
          <p:nvPr/>
        </p:nvSpPr>
        <p:spPr>
          <a:xfrm>
            <a:off x="1962615" y="6193269"/>
            <a:ext cx="632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</a:rPr>
              <a:t>Consistent with simplified method, further tunning possible</a:t>
            </a:r>
          </a:p>
        </p:txBody>
      </p:sp>
      <p:pic>
        <p:nvPicPr>
          <p:cNvPr id="32" name="图片 31" descr="图片包含 散点图&#10;&#10;描述已自动生成">
            <a:extLst>
              <a:ext uri="{FF2B5EF4-FFF2-40B4-BE49-F238E27FC236}">
                <a16:creationId xmlns:a16="http://schemas.microsoft.com/office/drawing/2014/main" id="{84A9E910-CBEB-07CF-C3D5-5544BFCE052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4685"/>
          <a:stretch/>
        </p:blipFill>
        <p:spPr>
          <a:xfrm>
            <a:off x="365260" y="3611312"/>
            <a:ext cx="1520413" cy="2988510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E4A0395E-A632-E072-47BA-F44E47954078}"/>
              </a:ext>
            </a:extLst>
          </p:cNvPr>
          <p:cNvSpPr txBox="1"/>
          <p:nvPr/>
        </p:nvSpPr>
        <p:spPr>
          <a:xfrm>
            <a:off x="218934" y="4878772"/>
            <a:ext cx="1975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science.1242072</a:t>
            </a:r>
          </a:p>
        </p:txBody>
      </p:sp>
    </p:spTree>
    <p:extLst>
      <p:ext uri="{BB962C8B-B14F-4D97-AF65-F5344CB8AC3E}">
        <p14:creationId xmlns:p14="http://schemas.microsoft.com/office/powerpoint/2010/main" val="2337153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269D56-29EC-66CC-1769-8EAC3BC0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Particle separation using ML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BB731F-9CCB-7848-4DAA-AD26D79CB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End-to-End method is used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2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steps, one for classification, one for energy regression(max 2 obj. now)</a:t>
            </a:r>
          </a:p>
          <a:p>
            <a:r>
              <a:rPr kumimoji="1" lang="en-US" altLang="zh-CN" dirty="0">
                <a:solidFill>
                  <a:schemeClr val="tx1"/>
                </a:solidFill>
              </a:rPr>
              <a:t>More complex NN is under investigation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Regression of 2D energy hit map of individual particle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Regression of 3D energy hit map of individual particle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Clustering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PID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Jet energy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4B301C-1C0F-54BE-33C4-82AFDBE836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17</a:t>
            </a:fld>
            <a:endParaRPr lang="en-US" sz="18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AD63BE-A7BB-CEEB-1B52-D1F6E8785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56" y="4173482"/>
            <a:ext cx="7772400" cy="201216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51A793D-8335-82C0-5237-97F265784E90}"/>
              </a:ext>
            </a:extLst>
          </p:cNvPr>
          <p:cNvSpPr txBox="1"/>
          <p:nvPr/>
        </p:nvSpPr>
        <p:spPr>
          <a:xfrm>
            <a:off x="985520" y="4173481"/>
            <a:ext cx="153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Calor only</a:t>
            </a:r>
            <a:endParaRPr kumimoji="1" lang="zh-CN" altLang="en-US" dirty="0"/>
          </a:p>
        </p:txBody>
      </p:sp>
      <p:sp>
        <p:nvSpPr>
          <p:cNvPr id="7" name="右大括号 6">
            <a:extLst>
              <a:ext uri="{FF2B5EF4-FFF2-40B4-BE49-F238E27FC236}">
                <a16:creationId xmlns:a16="http://schemas.microsoft.com/office/drawing/2014/main" id="{A1CF5F8A-07CB-A47C-B8F2-7E96509C6709}"/>
              </a:ext>
            </a:extLst>
          </p:cNvPr>
          <p:cNvSpPr/>
          <p:nvPr/>
        </p:nvSpPr>
        <p:spPr bwMode="auto">
          <a:xfrm>
            <a:off x="2225040" y="2856006"/>
            <a:ext cx="416560" cy="94488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466368-DE26-9D5A-99F0-A7D07200341F}"/>
              </a:ext>
            </a:extLst>
          </p:cNvPr>
          <p:cNvSpPr txBox="1"/>
          <p:nvPr/>
        </p:nvSpPr>
        <p:spPr>
          <a:xfrm>
            <a:off x="2885440" y="2968966"/>
            <a:ext cx="273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With information from tracker and helps of PFA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55F349-5EFC-2CCC-C794-EB1AC513347A}"/>
              </a:ext>
            </a:extLst>
          </p:cNvPr>
          <p:cNvSpPr txBox="1"/>
          <p:nvPr/>
        </p:nvSpPr>
        <p:spPr>
          <a:xfrm>
            <a:off x="5609502" y="672352"/>
            <a:ext cx="349264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CMS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reconstruction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of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merged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photons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paper</a:t>
            </a:r>
          </a:p>
          <a:p>
            <a:r>
              <a:rPr kumimoji="1" lang="en-US" altLang="zh-CN" sz="1200" dirty="0"/>
              <a:t>PRD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108</a:t>
            </a:r>
            <a:r>
              <a:rPr kumimoji="1" lang="zh-CN" altLang="en-US" sz="1200" dirty="0"/>
              <a:t>，</a:t>
            </a:r>
            <a:r>
              <a:rPr kumimoji="1" lang="en-US" altLang="zh-CN" sz="1200" dirty="0"/>
              <a:t>052002</a:t>
            </a:r>
            <a:r>
              <a:rPr kumimoji="1" lang="zh-CN" altLang="en-US" sz="1200" dirty="0"/>
              <a:t>（</a:t>
            </a:r>
            <a:r>
              <a:rPr kumimoji="1" lang="en-US" altLang="zh-CN" sz="1200" dirty="0"/>
              <a:t>2023</a:t>
            </a:r>
            <a:r>
              <a:rPr kumimoji="1" lang="zh-CN" altLang="en-US" sz="12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94834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表, 折线图&#10;&#10;描述已自动生成">
            <a:extLst>
              <a:ext uri="{FF2B5EF4-FFF2-40B4-BE49-F238E27FC236}">
                <a16:creationId xmlns:a16="http://schemas.microsoft.com/office/drawing/2014/main" id="{85C05409-E9FC-F968-B609-143493779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699" y="1667434"/>
            <a:ext cx="6158772" cy="436189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7BB777F-D64B-06CF-B6C0-F15C065B0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Separation between two 5 GeV photons: ML regression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09BE70-DDF7-163A-8B93-48E34E6CD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Trained with 2 </a:t>
            </a:r>
            <a:r>
              <a:rPr lang="en-US" altLang="zh-CN" sz="2400" dirty="0" err="1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γ</a:t>
            </a:r>
            <a:r>
              <a:rPr kumimoji="1" lang="en-US" altLang="zh-CN" dirty="0"/>
              <a:t> with energy(0-10] GeV and distances </a:t>
            </a:r>
            <a:r>
              <a:rPr kumimoji="1" lang="en-US" altLang="zh-CN" dirty="0" err="1"/>
              <a:t>varis</a:t>
            </a:r>
            <a:endParaRPr kumimoji="1" lang="en-US" altLang="zh-CN" dirty="0"/>
          </a:p>
          <a:p>
            <a:r>
              <a:rPr kumimoji="1" lang="en-US" altLang="zh-CN" dirty="0"/>
              <a:t>Significant improvement than simple clustering</a:t>
            </a:r>
          </a:p>
          <a:p>
            <a:pPr lvl="1"/>
            <a:r>
              <a:rPr kumimoji="1" lang="en-US" altLang="zh-CN" dirty="0"/>
              <a:t>100% eff. After 20 mm distance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8E61DF-97E9-635F-E7EB-662AFB40BF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18</a:t>
            </a:fld>
            <a:endParaRPr lang="en-US" sz="18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75D546-F2BE-3680-B7B7-0E535FC66678}"/>
              </a:ext>
            </a:extLst>
          </p:cNvPr>
          <p:cNvSpPr txBox="1"/>
          <p:nvPr/>
        </p:nvSpPr>
        <p:spPr>
          <a:xfrm>
            <a:off x="0" y="5019114"/>
            <a:ext cx="189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Prob. of 1 </a:t>
            </a:r>
            <a:r>
              <a:rPr lang="en-US" altLang="zh-CN" sz="1800" dirty="0" err="1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γ</a:t>
            </a:r>
            <a:r>
              <a:rPr lang="en-US" altLang="zh-CN" sz="18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 </a:t>
            </a:r>
            <a:r>
              <a:rPr lang="en-US" altLang="zh-CN" sz="1800" dirty="0" err="1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reco</a:t>
            </a:r>
            <a:r>
              <a:rPr lang="en-US" altLang="zh-CN" sz="18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 as 2 </a:t>
            </a:r>
            <a:r>
              <a:rPr lang="en-US" altLang="zh-CN" sz="1800" dirty="0" err="1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γs</a:t>
            </a:r>
            <a:r>
              <a:rPr lang="en-US" altLang="zh-CN" sz="18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 (1-&gt;2)</a:t>
            </a: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47C7DA3A-3D99-8714-274F-4C0B08703DB9}"/>
              </a:ext>
            </a:extLst>
          </p:cNvPr>
          <p:cNvCxnSpPr>
            <a:cxnSpLocks/>
          </p:cNvCxnSpPr>
          <p:nvPr/>
        </p:nvCxnSpPr>
        <p:spPr bwMode="auto">
          <a:xfrm flipV="1">
            <a:off x="1680588" y="5314947"/>
            <a:ext cx="1686321" cy="130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BC544BBA-14E5-5AAF-53FA-3A1C65BE7DDC}"/>
              </a:ext>
            </a:extLst>
          </p:cNvPr>
          <p:cNvSpPr txBox="1"/>
          <p:nvPr/>
        </p:nvSpPr>
        <p:spPr>
          <a:xfrm>
            <a:off x="342699" y="2024154"/>
            <a:ext cx="218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100% eff when </a:t>
            </a:r>
            <a:r>
              <a:rPr lang="en-US" altLang="zh-CN" sz="18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2 </a:t>
            </a:r>
            <a:r>
              <a:rPr lang="en-US" altLang="zh-CN" sz="1800" dirty="0" err="1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γ</a:t>
            </a:r>
            <a:r>
              <a:rPr lang="en-US" altLang="zh-CN" sz="18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 distance </a:t>
            </a:r>
            <a:r>
              <a:rPr kumimoji="1" lang="en-US" altLang="zh-CN" dirty="0"/>
              <a:t>&gt;20 mm</a:t>
            </a:r>
            <a:endParaRPr kumimoji="1" lang="zh-CN" altLang="en-US" dirty="0"/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0D3985E8-28D5-12D2-4482-4909FC66AE75}"/>
              </a:ext>
            </a:extLst>
          </p:cNvPr>
          <p:cNvCxnSpPr>
            <a:cxnSpLocks/>
          </p:cNvCxnSpPr>
          <p:nvPr/>
        </p:nvCxnSpPr>
        <p:spPr bwMode="auto">
          <a:xfrm flipV="1">
            <a:off x="2538036" y="2233015"/>
            <a:ext cx="1891090" cy="130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1A5C1D25-D775-B0FA-6A71-47A227FBAEAC}"/>
              </a:ext>
            </a:extLst>
          </p:cNvPr>
          <p:cNvCxnSpPr>
            <a:cxnSpLocks/>
          </p:cNvCxnSpPr>
          <p:nvPr/>
        </p:nvCxnSpPr>
        <p:spPr bwMode="auto">
          <a:xfrm flipV="1">
            <a:off x="1728323" y="4772987"/>
            <a:ext cx="1891090" cy="130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1CD0279B-F48A-B863-C1D3-31C9B6F4FFEA}"/>
              </a:ext>
            </a:extLst>
          </p:cNvPr>
          <p:cNvSpPr txBox="1"/>
          <p:nvPr/>
        </p:nvSpPr>
        <p:spPr>
          <a:xfrm>
            <a:off x="0" y="4436469"/>
            <a:ext cx="203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Longitudinal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separation, 1-&gt;2, conversion</a:t>
            </a:r>
            <a:endParaRPr kumimoji="1" lang="zh-CN" altLang="en-US" sz="1400" dirty="0"/>
          </a:p>
        </p:txBody>
      </p:sp>
      <p:pic>
        <p:nvPicPr>
          <p:cNvPr id="15" name="Picture 8" descr="WITESS橄榄球报价_参数_图片_视频_怎么样_问答-苏宁易购">
            <a:extLst>
              <a:ext uri="{FF2B5EF4-FFF2-40B4-BE49-F238E27FC236}">
                <a16:creationId xmlns:a16="http://schemas.microsoft.com/office/drawing/2014/main" id="{5F60EC01-24E2-F248-54FC-CB4B62047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8699" y="2852904"/>
            <a:ext cx="949624" cy="9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WITESS橄榄球报价_参数_图片_视频_怎么样_问答-苏宁易购">
            <a:extLst>
              <a:ext uri="{FF2B5EF4-FFF2-40B4-BE49-F238E27FC236}">
                <a16:creationId xmlns:a16="http://schemas.microsoft.com/office/drawing/2014/main" id="{6BF30D64-64EC-8EDA-6E15-971DE793B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8699" y="3133160"/>
            <a:ext cx="949624" cy="9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31E622B-C9FB-50CC-2D7F-067C9FA5CDA9}"/>
              </a:ext>
            </a:extLst>
          </p:cNvPr>
          <p:cNvSpPr txBox="1"/>
          <p:nvPr/>
        </p:nvSpPr>
        <p:spPr>
          <a:xfrm>
            <a:off x="175529" y="3984947"/>
            <a:ext cx="26674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400" b="1" dirty="0">
                <a:sym typeface="+mn-ea"/>
              </a:rPr>
              <a:t>2</a:t>
            </a:r>
            <a:r>
              <a:rPr kumimoji="1" lang="zh-CN" altLang="en-US" sz="1400" b="1" dirty="0">
                <a:sym typeface="+mn-ea"/>
              </a:rPr>
              <a:t> </a:t>
            </a:r>
            <a:r>
              <a:rPr kumimoji="1" lang="en-US" altLang="zh-CN" sz="1400" b="1" dirty="0" err="1">
                <a:sym typeface="+mn-ea"/>
              </a:rPr>
              <a:t>γ</a:t>
            </a:r>
            <a:r>
              <a:rPr kumimoji="1" lang="zh-CN" altLang="en-US" sz="1400" b="1" dirty="0">
                <a:sym typeface="+mn-ea"/>
              </a:rPr>
              <a:t> </a:t>
            </a:r>
            <a:r>
              <a:rPr kumimoji="1" lang="en-US" altLang="zh-CN" sz="1400" b="1" dirty="0">
                <a:sym typeface="+mn-ea"/>
              </a:rPr>
              <a:t>have diff. shower start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02786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F9B4BA-F74D-148A-1455-CA7867C3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Separation between </a:t>
            </a:r>
            <a:r>
              <a:rPr kumimoji="1" lang="en-US" altLang="zh-CN" sz="2400" dirty="0" err="1">
                <a:sym typeface="+mn-ea"/>
              </a:rPr>
              <a:t>γ</a:t>
            </a:r>
            <a:r>
              <a:rPr kumimoji="1" lang="en-US" altLang="zh-CN" sz="2400" dirty="0">
                <a:sym typeface="+mn-ea"/>
              </a:rPr>
              <a:t>/π: Calor only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ML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DD4CFE-9023-4F5E-4AD6-370E364C8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3"/>
            <a:ext cx="9144000" cy="2058467"/>
          </a:xfrm>
        </p:spPr>
        <p:txBody>
          <a:bodyPr/>
          <a:lstStyle/>
          <a:p>
            <a:r>
              <a:rPr kumimoji="1" lang="en-US" altLang="zh-CN" dirty="0"/>
              <a:t>Trained with a sample of 1-10GeV </a:t>
            </a:r>
            <a:r>
              <a:rPr kumimoji="1" lang="el-GR" altLang="zh-CN" dirty="0"/>
              <a:t>γ, 2-20</a:t>
            </a:r>
            <a:r>
              <a:rPr kumimoji="1" lang="en-US" altLang="zh-CN" dirty="0"/>
              <a:t>GeV </a:t>
            </a:r>
            <a:r>
              <a:rPr kumimoji="1" lang="en-US" altLang="zh-CN" sz="2400" dirty="0">
                <a:sym typeface="+mn-ea"/>
              </a:rPr>
              <a:t>π </a:t>
            </a:r>
            <a:r>
              <a:rPr kumimoji="1" lang="en-US" altLang="zh-CN" dirty="0"/>
              <a:t>+, distance @calorimeter variated around 20 mm </a:t>
            </a:r>
          </a:p>
          <a:p>
            <a:r>
              <a:rPr kumimoji="1" lang="en-US" altLang="zh-CN" dirty="0"/>
              <a:t>Applied to separate 5 GeV photon and 10 GeV </a:t>
            </a:r>
            <a:r>
              <a:rPr kumimoji="1" lang="en-US" altLang="zh-CN" sz="2400" dirty="0">
                <a:sym typeface="+mn-ea"/>
              </a:rPr>
              <a:t>π </a:t>
            </a:r>
            <a:r>
              <a:rPr kumimoji="1" lang="en-US" altLang="zh-CN" dirty="0"/>
              <a:t>+</a:t>
            </a:r>
          </a:p>
          <a:p>
            <a:pPr lvl="1"/>
            <a:r>
              <a:rPr kumimoji="1" lang="en-US" altLang="zh-CN" dirty="0"/>
              <a:t>~100% efficiency when &gt; 100 mm distance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7A52B2-49D4-4ECB-8C84-3C6D85CF9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19</a:t>
            </a:fld>
            <a:endParaRPr lang="en-US" sz="1800"/>
          </a:p>
        </p:txBody>
      </p:sp>
      <p:pic>
        <p:nvPicPr>
          <p:cNvPr id="8" name="图片 7" descr="图表, 折线图&#10;&#10;描述已自动生成">
            <a:extLst>
              <a:ext uri="{FF2B5EF4-FFF2-40B4-BE49-F238E27FC236}">
                <a16:creationId xmlns:a16="http://schemas.microsoft.com/office/drawing/2014/main" id="{6E9FF030-BEA7-59D2-6412-9769267FC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" y="2628580"/>
            <a:ext cx="5466067" cy="3817902"/>
          </a:xfrm>
          <a:prstGeom prst="rect">
            <a:avLst/>
          </a:prstGeom>
        </p:spPr>
      </p:pic>
      <p:pic>
        <p:nvPicPr>
          <p:cNvPr id="3074" name="Picture 2" descr="Autumn Mashroom Season Image &amp; Photo (Free Trial) | Bigstock">
            <a:extLst>
              <a:ext uri="{FF2B5EF4-FFF2-40B4-BE49-F238E27FC236}">
                <a16:creationId xmlns:a16="http://schemas.microsoft.com/office/drawing/2014/main" id="{111C1023-4782-70B9-0EBC-5F54B1A14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290" y="3703880"/>
            <a:ext cx="949623" cy="78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70,309点のMashroomのストックフォト - Getty Images">
            <a:extLst>
              <a:ext uri="{FF2B5EF4-FFF2-40B4-BE49-F238E27FC236}">
                <a16:creationId xmlns:a16="http://schemas.microsoft.com/office/drawing/2014/main" id="{B41DAD6C-19C1-D00F-DB91-3BCA5FC11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39069" r="49936" b="11647"/>
          <a:stretch/>
        </p:blipFill>
        <p:spPr bwMode="auto">
          <a:xfrm>
            <a:off x="5638813" y="3687275"/>
            <a:ext cx="1382092" cy="168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ITESS橄榄球报价_参数_图片_视频_怎么样_问答-苏宁易购">
            <a:extLst>
              <a:ext uri="{FF2B5EF4-FFF2-40B4-BE49-F238E27FC236}">
                <a16:creationId xmlns:a16="http://schemas.microsoft.com/office/drawing/2014/main" id="{7CA7CB72-76B5-525E-0639-FC23221C4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30406" y="4491372"/>
            <a:ext cx="949624" cy="9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2701E73-7270-D751-13C9-B73F9EEE44F4}"/>
              </a:ext>
            </a:extLst>
          </p:cNvPr>
          <p:cNvSpPr txBox="1"/>
          <p:nvPr/>
        </p:nvSpPr>
        <p:spPr>
          <a:xfrm>
            <a:off x="6173050" y="3358971"/>
            <a:ext cx="736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 err="1">
                <a:sym typeface="+mn-ea"/>
              </a:rPr>
              <a:t>γ</a:t>
            </a:r>
            <a:r>
              <a:rPr kumimoji="1" lang="en-US" altLang="zh-CN" dirty="0">
                <a:sym typeface="+mn-ea"/>
              </a:rPr>
              <a:t>+</a:t>
            </a:r>
            <a:r>
              <a:rPr kumimoji="1" lang="en-US" altLang="zh-CN" sz="1800" dirty="0">
                <a:sym typeface="+mn-ea"/>
              </a:rPr>
              <a:t>π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06627D4-9B0E-364F-C12F-DFC7DB52544B}"/>
              </a:ext>
            </a:extLst>
          </p:cNvPr>
          <p:cNvSpPr txBox="1"/>
          <p:nvPr/>
        </p:nvSpPr>
        <p:spPr>
          <a:xfrm>
            <a:off x="7827703" y="5350051"/>
            <a:ext cx="949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 err="1">
                <a:sym typeface="+mn-ea"/>
              </a:rPr>
              <a:t>γ</a:t>
            </a:r>
            <a:r>
              <a:rPr kumimoji="1" lang="zh-CN" altLang="en-US" sz="1800" dirty="0">
                <a:sym typeface="+mn-ea"/>
              </a:rPr>
              <a:t> </a:t>
            </a:r>
            <a:r>
              <a:rPr kumimoji="1" lang="en-US" altLang="zh-CN" sz="1800" dirty="0">
                <a:sym typeface="+mn-ea"/>
              </a:rPr>
              <a:t>only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D9E4D05-FE13-874F-AA41-808F4A645E92}"/>
              </a:ext>
            </a:extLst>
          </p:cNvPr>
          <p:cNvSpPr txBox="1"/>
          <p:nvPr/>
        </p:nvSpPr>
        <p:spPr>
          <a:xfrm>
            <a:off x="7742602" y="3323411"/>
            <a:ext cx="949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sym typeface="+mn-ea"/>
              </a:rPr>
              <a:t>π</a:t>
            </a:r>
            <a:r>
              <a:rPr kumimoji="1" lang="zh-CN" altLang="en-US" sz="1800" dirty="0">
                <a:sym typeface="+mn-ea"/>
              </a:rPr>
              <a:t> </a:t>
            </a:r>
            <a:r>
              <a:rPr kumimoji="1" lang="en-US" altLang="zh-CN" sz="1800" dirty="0">
                <a:sym typeface="+mn-ea"/>
              </a:rPr>
              <a:t>only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44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03A1F9-82BC-5647-A6F0-6C0A3EFE4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191" y="3264858"/>
            <a:ext cx="3047857" cy="3014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A5E8CB-0990-F948-9DC2-DAC8EAD4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of a CEPC PFA calorimeter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FAE3-D250-7449-8970-55896924E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3"/>
            <a:ext cx="6590371" cy="5885889"/>
          </a:xfrm>
        </p:spPr>
        <p:txBody>
          <a:bodyPr/>
          <a:lstStyle/>
          <a:p>
            <a:r>
              <a:rPr lang="en-US" dirty="0"/>
              <a:t>CEPC Physics requirements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Precision measurements with Higgs and Z/W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Jet energy resolution (</a:t>
            </a:r>
            <a:r>
              <a:rPr lang="en-US" dirty="0" err="1">
                <a:solidFill>
                  <a:schemeClr val="tx1"/>
                </a:solidFill>
              </a:rPr>
              <a:t>dEjet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Ejet</a:t>
            </a:r>
            <a:r>
              <a:rPr lang="en-US" dirty="0">
                <a:solidFill>
                  <a:schemeClr val="tx1"/>
                </a:solidFill>
              </a:rPr>
              <a:t>- 3~4%)</a:t>
            </a:r>
          </a:p>
          <a:p>
            <a:endParaRPr lang="en-US" dirty="0"/>
          </a:p>
          <a:p>
            <a:r>
              <a:rPr lang="en-US" dirty="0"/>
              <a:t>PFA based Calorimeter (CEPC)</a:t>
            </a:r>
          </a:p>
          <a:p>
            <a:pPr lvl="1"/>
            <a:r>
              <a:rPr lang="en-US" dirty="0"/>
              <a:t>Good Shower separation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Small Moliere radius (Dense detector)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High lateral granularity (~Moliere radius)</a:t>
            </a:r>
            <a:endParaRPr lang="en-US" dirty="0"/>
          </a:p>
          <a:p>
            <a:pPr lvl="1"/>
            <a:r>
              <a:rPr lang="en-US" dirty="0"/>
              <a:t>Good Energy resolution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Critical in some special process </a:t>
            </a:r>
            <a:endParaRPr lang="en-US" dirty="0"/>
          </a:p>
          <a:p>
            <a:pPr lvl="1"/>
            <a:r>
              <a:rPr lang="en-US" dirty="0">
                <a:highlight>
                  <a:srgbClr val="FFFF00"/>
                </a:highlight>
              </a:rPr>
              <a:t>Sophisticate algorithm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Multi-million channels(energy and timing)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Multi-Dimensional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7B1ECE-864A-2148-966A-E29C0441C5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270" r="2457"/>
          <a:stretch/>
        </p:blipFill>
        <p:spPr>
          <a:xfrm>
            <a:off x="6096143" y="763978"/>
            <a:ext cx="3047857" cy="22866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AB15D8-541B-3840-8A9C-41050F547337}"/>
              </a:ext>
            </a:extLst>
          </p:cNvPr>
          <p:cNvSpPr txBox="1"/>
          <p:nvPr/>
        </p:nvSpPr>
        <p:spPr>
          <a:xfrm>
            <a:off x="6733761" y="2871271"/>
            <a:ext cx="193467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Overlap removal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872CC81-0215-334A-9493-1B37B3C86C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35636" y="6558243"/>
            <a:ext cx="1066511" cy="299757"/>
          </a:xfrm>
        </p:spPr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974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41F191-8B46-88FA-9F45-93A64507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Reconstruct of jets: event display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DFE297-C50F-2D94-AB28-8D20B2685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4"/>
            <a:ext cx="9144000" cy="936528"/>
          </a:xfrm>
        </p:spPr>
        <p:txBody>
          <a:bodyPr/>
          <a:lstStyle/>
          <a:p>
            <a:r>
              <a:rPr kumimoji="1" lang="en-US" altLang="zh-CN" dirty="0"/>
              <a:t>Clear V-Parten seen in the 2D energy map (1 crystal </a:t>
            </a:r>
            <a:r>
              <a:rPr kumimoji="1" lang="en-US" altLang="zh-CN" dirty="0">
                <a:sym typeface="Wingdings" pitchFamily="2" charset="2"/>
              </a:rPr>
              <a:t> 1 </a:t>
            </a:r>
            <a:r>
              <a:rPr kumimoji="1" lang="en-US" altLang="zh-CN" dirty="0"/>
              <a:t>pixel)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4FBF27-217D-FE79-D0C1-1B986528B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20</a:t>
            </a:fld>
            <a:endParaRPr lang="en-US" sz="180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2F01C14-9706-AE7D-6EC6-97E251AC5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79" y="1083198"/>
            <a:ext cx="8212568" cy="547504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FBDA13B-4905-4E1E-F040-F3EA4613CD4E}"/>
              </a:ext>
            </a:extLst>
          </p:cNvPr>
          <p:cNvSpPr txBox="1"/>
          <p:nvPr/>
        </p:nvSpPr>
        <p:spPr>
          <a:xfrm>
            <a:off x="3287210" y="201972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Jet energy map</a:t>
            </a:r>
            <a:endParaRPr kumimoji="1" lang="zh-CN" altLang="en-US" dirty="0"/>
          </a:p>
        </p:txBody>
      </p:sp>
      <p:sp>
        <p:nvSpPr>
          <p:cNvPr id="16" name="右箭头 15">
            <a:extLst>
              <a:ext uri="{FF2B5EF4-FFF2-40B4-BE49-F238E27FC236}">
                <a16:creationId xmlns:a16="http://schemas.microsoft.com/office/drawing/2014/main" id="{3AD8397A-4D12-8C3F-1D24-D954E8A302F1}"/>
              </a:ext>
            </a:extLst>
          </p:cNvPr>
          <p:cNvSpPr/>
          <p:nvPr/>
        </p:nvSpPr>
        <p:spPr bwMode="auto">
          <a:xfrm rot="10501429">
            <a:off x="5129582" y="3679620"/>
            <a:ext cx="1056102" cy="35881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72EDFB0-19E5-A7FA-BCA2-48A82C321AF1}"/>
              </a:ext>
            </a:extLst>
          </p:cNvPr>
          <p:cNvSpPr txBox="1"/>
          <p:nvPr/>
        </p:nvSpPr>
        <p:spPr>
          <a:xfrm>
            <a:off x="5435327" y="3429000"/>
            <a:ext cx="76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jet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8709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表, 雷达图&#10;&#10;AI 生成的内容可能不正确。">
            <a:extLst>
              <a:ext uri="{FF2B5EF4-FFF2-40B4-BE49-F238E27FC236}">
                <a16:creationId xmlns:a16="http://schemas.microsoft.com/office/drawing/2014/main" id="{6B2A1431-EC57-862E-0711-D2ED0B60A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12" y="1978075"/>
            <a:ext cx="3878628" cy="2757740"/>
          </a:xfrm>
          <a:prstGeom prst="rect">
            <a:avLst/>
          </a:prstGeom>
        </p:spPr>
      </p:pic>
      <p:pic>
        <p:nvPicPr>
          <p:cNvPr id="7" name="内容占位符 7">
            <a:extLst>
              <a:ext uri="{FF2B5EF4-FFF2-40B4-BE49-F238E27FC236}">
                <a16:creationId xmlns:a16="http://schemas.microsoft.com/office/drawing/2014/main" id="{0A463FA3-D484-D6B1-8CC3-FFE07EF94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92764" y="1170824"/>
            <a:ext cx="3409383" cy="34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7F048E1-F815-84A5-CADD-C12BF07B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1</a:t>
            </a:r>
            <a:r>
              <a:rPr kumimoji="1" lang="en-US" altLang="zh-CN" baseline="30000" dirty="0"/>
              <a:t>st </a:t>
            </a:r>
            <a:r>
              <a:rPr kumimoji="1" lang="en-US" altLang="zh-CN" dirty="0"/>
              <a:t>try: Reconstruction of charged muons in Stereo ECal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AC63FC-92E0-1AF0-49D7-57F075DA5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72354"/>
            <a:ext cx="7222603" cy="3459808"/>
          </a:xfrm>
        </p:spPr>
        <p:txBody>
          <a:bodyPr/>
          <a:lstStyle/>
          <a:p>
            <a:r>
              <a:rPr lang="en-US" altLang="zh-CN" dirty="0"/>
              <a:t>Fit the intersection of the two adjacent layers</a:t>
            </a:r>
          </a:p>
          <a:p>
            <a:r>
              <a:rPr kumimoji="1" lang="en-US" altLang="zh-CN" dirty="0"/>
              <a:t>Obtained Pt consistent with truth</a:t>
            </a:r>
          </a:p>
          <a:p>
            <a:r>
              <a:rPr kumimoji="1" lang="en-US" altLang="zh-CN" dirty="0">
                <a:highlight>
                  <a:srgbClr val="FFFF00"/>
                </a:highlight>
              </a:rPr>
              <a:t>Encouraging, Still way to do full jet </a:t>
            </a:r>
            <a:r>
              <a:rPr kumimoji="1" lang="en-US" altLang="zh-CN" dirty="0" err="1">
                <a:highlight>
                  <a:srgbClr val="FFFF00"/>
                </a:highlight>
              </a:rPr>
              <a:t>reco</a:t>
            </a:r>
            <a:r>
              <a:rPr kumimoji="1" lang="en-US" altLang="zh-CN" dirty="0">
                <a:highlight>
                  <a:srgbClr val="FFFF00"/>
                </a:highlight>
              </a:rPr>
              <a:t>.</a:t>
            </a:r>
            <a:endParaRPr kumimoji="1" lang="zh-CN" altLang="en-US" dirty="0">
              <a:highlight>
                <a:srgbClr val="FFFF00"/>
              </a:highlight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2CD00B-7C8D-4D1F-7E71-618B35C53B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21</a:t>
            </a:fld>
            <a:endParaRPr lang="en-US" sz="180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F82B766-E6E5-55E5-2A67-83193F68938D}"/>
              </a:ext>
            </a:extLst>
          </p:cNvPr>
          <p:cNvSpPr txBox="1"/>
          <p:nvPr/>
        </p:nvSpPr>
        <p:spPr>
          <a:xfrm>
            <a:off x="18364" y="4078368"/>
            <a:ext cx="1817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Pt=0.855/sin(β)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3CDE057-0B88-A21E-1AC2-6F1A63C221AC}"/>
              </a:ext>
            </a:extLst>
          </p:cNvPr>
          <p:cNvSpPr txBox="1"/>
          <p:nvPr/>
        </p:nvSpPr>
        <p:spPr>
          <a:xfrm>
            <a:off x="41853" y="2594320"/>
            <a:ext cx="1579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∠</a:t>
            </a:r>
            <a:r>
              <a:rPr lang="en-US" altLang="zh-CN" dirty="0"/>
              <a:t>1=</a:t>
            </a:r>
            <a:r>
              <a:rPr lang="zh-CN" altLang="en-US" dirty="0"/>
              <a:t>∠</a:t>
            </a:r>
            <a:r>
              <a:rPr lang="en-US" altLang="zh-CN" dirty="0"/>
              <a:t>4=β</a:t>
            </a:r>
          </a:p>
        </p:txBody>
      </p:sp>
      <p:graphicFrame>
        <p:nvGraphicFramePr>
          <p:cNvPr id="14" name="内容占位符 6">
            <a:extLst>
              <a:ext uri="{FF2B5EF4-FFF2-40B4-BE49-F238E27FC236}">
                <a16:creationId xmlns:a16="http://schemas.microsoft.com/office/drawing/2014/main" id="{B4676604-D345-6C77-A413-2CB71FD92B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978536"/>
              </p:ext>
            </p:extLst>
          </p:nvPr>
        </p:nvGraphicFramePr>
        <p:xfrm>
          <a:off x="162047" y="4735815"/>
          <a:ext cx="881990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981">
                  <a:extLst>
                    <a:ext uri="{9D8B030D-6E8A-4147-A177-3AD203B41FA5}">
                      <a16:colId xmlns:a16="http://schemas.microsoft.com/office/drawing/2014/main" val="1734125672"/>
                    </a:ext>
                  </a:extLst>
                </a:gridCol>
                <a:gridCol w="1763981">
                  <a:extLst>
                    <a:ext uri="{9D8B030D-6E8A-4147-A177-3AD203B41FA5}">
                      <a16:colId xmlns:a16="http://schemas.microsoft.com/office/drawing/2014/main" val="28125397"/>
                    </a:ext>
                  </a:extLst>
                </a:gridCol>
                <a:gridCol w="1763981">
                  <a:extLst>
                    <a:ext uri="{9D8B030D-6E8A-4147-A177-3AD203B41FA5}">
                      <a16:colId xmlns:a16="http://schemas.microsoft.com/office/drawing/2014/main" val="1212559560"/>
                    </a:ext>
                  </a:extLst>
                </a:gridCol>
                <a:gridCol w="1763981">
                  <a:extLst>
                    <a:ext uri="{9D8B030D-6E8A-4147-A177-3AD203B41FA5}">
                      <a16:colId xmlns:a16="http://schemas.microsoft.com/office/drawing/2014/main" val="1182178525"/>
                    </a:ext>
                  </a:extLst>
                </a:gridCol>
                <a:gridCol w="1763981">
                  <a:extLst>
                    <a:ext uri="{9D8B030D-6E8A-4147-A177-3AD203B41FA5}">
                      <a16:colId xmlns:a16="http://schemas.microsoft.com/office/drawing/2014/main" val="3243998470"/>
                    </a:ext>
                  </a:extLst>
                </a:gridCol>
              </a:tblGrid>
              <a:tr h="285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err="1">
                          <a:solidFill>
                            <a:schemeClr val="tx1"/>
                          </a:solidFill>
                        </a:rPr>
                        <a:t>P_initial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 / GeV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i="0" dirty="0"/>
                        <a:t>β</a:t>
                      </a:r>
                      <a:r>
                        <a:rPr lang="en-US" altLang="zh-CN" sz="1400" b="1" dirty="0"/>
                        <a:t>°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Pt-recon/ GeV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Pt-truth/ GeV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Relative Diff.</a:t>
                      </a:r>
                      <a:endParaRPr lang="zh-CN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629054"/>
                  </a:ext>
                </a:extLst>
              </a:tr>
              <a:tr h="285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2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37.21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1.41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1.41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-0.02%</a:t>
                      </a:r>
                      <a:endParaRPr lang="zh-CN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075949"/>
                  </a:ext>
                </a:extLst>
              </a:tr>
              <a:tr h="285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4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17.65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2.82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2.83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-0.31%</a:t>
                      </a:r>
                      <a:endParaRPr lang="zh-CN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40287"/>
                  </a:ext>
                </a:extLst>
              </a:tr>
              <a:tr h="285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5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14.00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3.53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3.54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-0.06%</a:t>
                      </a:r>
                      <a:endParaRPr lang="zh-CN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806849"/>
                  </a:ext>
                </a:extLst>
              </a:tr>
              <a:tr h="285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6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11.64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4.24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4.24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-0.10%</a:t>
                      </a:r>
                      <a:endParaRPr lang="zh-CN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27494"/>
                  </a:ext>
                </a:extLst>
              </a:tr>
              <a:tr h="285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8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8.78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5.60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5.66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-1.01%</a:t>
                      </a:r>
                      <a:endParaRPr lang="zh-CN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79448"/>
                  </a:ext>
                </a:extLst>
              </a:tr>
              <a:tr h="285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10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6.99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7.03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7.07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-0.63%</a:t>
                      </a:r>
                      <a:endParaRPr lang="zh-CN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625728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627BF0B1-9AEC-5F37-2BE7-16D2448D560A}"/>
              </a:ext>
            </a:extLst>
          </p:cNvPr>
          <p:cNvSpPr txBox="1"/>
          <p:nvPr/>
        </p:nvSpPr>
        <p:spPr>
          <a:xfrm>
            <a:off x="6018836" y="1421512"/>
            <a:ext cx="1099595" cy="412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l-GR" altLang="zh-CN" dirty="0"/>
              <a:t>Θ</a:t>
            </a:r>
            <a:r>
              <a:rPr lang="en-US" altLang="zh-CN" dirty="0"/>
              <a:t>=45°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C961734-506B-2FFE-9E57-B0BCEF5FBDEE}"/>
              </a:ext>
            </a:extLst>
          </p:cNvPr>
          <p:cNvSpPr txBox="1"/>
          <p:nvPr/>
        </p:nvSpPr>
        <p:spPr>
          <a:xfrm>
            <a:off x="3806091" y="3775680"/>
            <a:ext cx="1886673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Could help on Charge particle </a:t>
            </a:r>
            <a:r>
              <a:rPr kumimoji="1" lang="en-US" altLang="zh-CN" dirty="0">
                <a:sym typeface="Wingdings" pitchFamily="2" charset="2"/>
              </a:rPr>
              <a:t>cluster matching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8332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7197A9-42B2-4853-8184-92346C19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BB0FA4-1301-30FE-3B96-950A92D6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3"/>
            <a:ext cx="9144000" cy="5809727"/>
          </a:xfrm>
        </p:spPr>
        <p:txBody>
          <a:bodyPr/>
          <a:lstStyle/>
          <a:p>
            <a:r>
              <a:rPr kumimoji="1" lang="en-US" altLang="zh-CN" dirty="0"/>
              <a:t>A new configuration of Homogenous Crystal </a:t>
            </a:r>
            <a:r>
              <a:rPr kumimoji="1" lang="en-US" altLang="zh-CN" dirty="0" err="1"/>
              <a:t>Ecal</a:t>
            </a:r>
            <a:r>
              <a:rPr kumimoji="1" lang="en-US" altLang="zh-CN" dirty="0"/>
              <a:t> is presented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Long crystal bar with 2D readout at outer end of </a:t>
            </a:r>
            <a:r>
              <a:rPr kumimoji="1" lang="en-US" altLang="zh-CN" dirty="0" err="1">
                <a:solidFill>
                  <a:schemeClr val="tx1"/>
                </a:solidFill>
              </a:rPr>
              <a:t>ECal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Use stereo structure to obtain measurement on the 3</a:t>
            </a:r>
            <a:r>
              <a:rPr kumimoji="1" lang="en-US" altLang="zh-CN" baseline="30000" dirty="0">
                <a:solidFill>
                  <a:schemeClr val="tx1"/>
                </a:solidFill>
              </a:rPr>
              <a:t>rd</a:t>
            </a:r>
            <a:r>
              <a:rPr kumimoji="1" lang="en-US" altLang="zh-CN" dirty="0">
                <a:solidFill>
                  <a:schemeClr val="tx1"/>
                </a:solidFill>
              </a:rPr>
              <a:t> dimension</a:t>
            </a:r>
          </a:p>
          <a:p>
            <a:pPr lvl="2"/>
            <a:r>
              <a:rPr kumimoji="1" lang="en-US" altLang="zh-CN" dirty="0">
                <a:solidFill>
                  <a:schemeClr val="tx1"/>
                </a:solidFill>
              </a:rPr>
              <a:t>Only one free parameter: easy to optimize</a:t>
            </a:r>
          </a:p>
          <a:p>
            <a:pPr lvl="2"/>
            <a:r>
              <a:rPr kumimoji="1" lang="en-US" altLang="zh-CN" dirty="0">
                <a:solidFill>
                  <a:schemeClr val="tx1"/>
                </a:solidFill>
              </a:rPr>
              <a:t>Only one variant of crystal, very uniform in phi, Z, and R</a:t>
            </a:r>
          </a:p>
          <a:p>
            <a:pPr lvl="2"/>
            <a:r>
              <a:rPr kumimoji="1" lang="en-US" altLang="zh-CN" dirty="0">
                <a:solidFill>
                  <a:schemeClr val="tx1"/>
                </a:solidFill>
              </a:rPr>
              <a:t>minimal dead regions, minimal ghost hits, </a:t>
            </a:r>
          </a:p>
          <a:p>
            <a:pPr lvl="2"/>
            <a:r>
              <a:rPr kumimoji="1" lang="en-US" altLang="zh-CN" dirty="0">
                <a:solidFill>
                  <a:schemeClr val="tx1"/>
                </a:solidFill>
              </a:rPr>
              <a:t>Friendly to cooling, radiation shielding …</a:t>
            </a:r>
          </a:p>
          <a:p>
            <a:r>
              <a:rPr kumimoji="1" lang="en-US" altLang="zh-CN" dirty="0"/>
              <a:t>Working principle is demonstrated with preliminary simulation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Good energy resolution on EM objects including H</a:t>
            </a:r>
            <a:r>
              <a:rPr kumimoji="1" lang="en-US" altLang="zh-CN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kumimoji="1" lang="en-US" altLang="zh-CN" sz="2000" dirty="0">
                <a:solidFill>
                  <a:schemeClr val="tx1"/>
                </a:solidFill>
                <a:sym typeface="+mn-ea"/>
              </a:rPr>
              <a:t> </a:t>
            </a:r>
            <a:r>
              <a:rPr kumimoji="1" lang="en-US" altLang="zh-CN" sz="2000" dirty="0" err="1">
                <a:solidFill>
                  <a:schemeClr val="tx1"/>
                </a:solidFill>
                <a:sym typeface="+mn-ea"/>
              </a:rPr>
              <a:t>γγ</a:t>
            </a:r>
            <a:r>
              <a:rPr kumimoji="1" lang="en-US" altLang="zh-CN" sz="2000" dirty="0">
                <a:solidFill>
                  <a:schemeClr val="tx1"/>
                </a:solidFill>
                <a:sym typeface="+mn-ea"/>
              </a:rPr>
              <a:t> 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Good separation between </a:t>
            </a:r>
            <a:r>
              <a:rPr kumimoji="1" lang="en-US" altLang="zh-CN" sz="2000" dirty="0" err="1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sz="2000" dirty="0">
                <a:solidFill>
                  <a:schemeClr val="tx1"/>
                </a:solidFill>
                <a:sym typeface="+mn-ea"/>
              </a:rPr>
              <a:t>/</a:t>
            </a:r>
            <a:r>
              <a:rPr kumimoji="1" lang="en-US" altLang="zh-CN" sz="2000" dirty="0" err="1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sz="2000" dirty="0">
                <a:solidFill>
                  <a:schemeClr val="tx1"/>
                </a:solidFill>
                <a:sym typeface="+mn-ea"/>
              </a:rPr>
              <a:t>  and </a:t>
            </a:r>
            <a:r>
              <a:rPr kumimoji="1" lang="en-US" altLang="zh-CN" sz="2000" dirty="0" err="1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sz="2000" dirty="0">
                <a:solidFill>
                  <a:schemeClr val="tx1"/>
                </a:solidFill>
                <a:sym typeface="+mn-ea"/>
              </a:rPr>
              <a:t>/π with Machine learning </a:t>
            </a:r>
          </a:p>
          <a:p>
            <a:pPr lvl="2"/>
            <a:r>
              <a:rPr kumimoji="1" lang="en-US" altLang="zh-CN" dirty="0">
                <a:solidFill>
                  <a:schemeClr val="tx1"/>
                </a:solidFill>
                <a:sym typeface="+mn-ea"/>
              </a:rPr>
              <a:t>100% eff. @ 20 mm for </a:t>
            </a:r>
            <a:r>
              <a:rPr kumimoji="1" lang="en-US" altLang="zh-CN" sz="2000" dirty="0" err="1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sz="2000" dirty="0">
                <a:solidFill>
                  <a:schemeClr val="tx1"/>
                </a:solidFill>
                <a:sym typeface="+mn-ea"/>
              </a:rPr>
              <a:t>/</a:t>
            </a:r>
            <a:r>
              <a:rPr kumimoji="1" lang="en-US" altLang="zh-CN" sz="2000" dirty="0" err="1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sz="2000" dirty="0">
                <a:solidFill>
                  <a:schemeClr val="tx1"/>
                </a:solidFill>
                <a:sym typeface="+mn-ea"/>
              </a:rPr>
              <a:t> and @100mm for </a:t>
            </a:r>
            <a:r>
              <a:rPr kumimoji="1" lang="en-US" altLang="zh-CN" sz="2000" dirty="0" err="1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sz="2000" dirty="0">
                <a:solidFill>
                  <a:schemeClr val="tx1"/>
                </a:solidFill>
                <a:sym typeface="+mn-ea"/>
              </a:rPr>
              <a:t>/π</a:t>
            </a:r>
            <a:endParaRPr kumimoji="1" lang="en-US" altLang="zh-CN" dirty="0">
              <a:solidFill>
                <a:schemeClr val="tx1"/>
              </a:solidFill>
              <a:sym typeface="+mn-ea"/>
            </a:endParaRPr>
          </a:p>
          <a:p>
            <a:pPr lvl="1"/>
            <a:r>
              <a:rPr kumimoji="1" lang="en-US" altLang="zh-CN" dirty="0">
                <a:solidFill>
                  <a:schemeClr val="tx1"/>
                </a:solidFill>
                <a:sym typeface="+mn-ea"/>
              </a:rPr>
              <a:t>PFA/ML jet boson mass resolution study is ongoing </a:t>
            </a:r>
          </a:p>
          <a:p>
            <a:r>
              <a:rPr kumimoji="1" lang="en-US" altLang="zh-CN" dirty="0">
                <a:sym typeface="+mn-ea"/>
              </a:rPr>
              <a:t>Optimization of crystal/readout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  <a:sym typeface="+mn-ea"/>
              </a:rPr>
              <a:t>Starting from existing CEPC crystal </a:t>
            </a:r>
            <a:r>
              <a:rPr kumimoji="1" lang="en-US" altLang="zh-CN" dirty="0" err="1">
                <a:solidFill>
                  <a:schemeClr val="tx1"/>
                </a:solidFill>
                <a:sym typeface="+mn-ea"/>
              </a:rPr>
              <a:t>Ecal</a:t>
            </a:r>
            <a:r>
              <a:rPr kumimoji="1" lang="en-US" altLang="zh-CN" dirty="0">
                <a:solidFill>
                  <a:schemeClr val="tx1"/>
                </a:solidFill>
                <a:sym typeface="+mn-ea"/>
              </a:rPr>
              <a:t> R&amp;D: </a:t>
            </a:r>
            <a:r>
              <a:rPr kumimoji="1" lang="en-US" altLang="zh-CN" dirty="0" err="1">
                <a:solidFill>
                  <a:schemeClr val="tx1"/>
                </a:solidFill>
                <a:sym typeface="+mn-ea"/>
              </a:rPr>
              <a:t>BGO+SiPM</a:t>
            </a:r>
            <a:endParaRPr kumimoji="1" lang="en-US" altLang="zh-CN" dirty="0">
              <a:solidFill>
                <a:schemeClr val="tx1"/>
              </a:solidFill>
              <a:sym typeface="+mn-ea"/>
            </a:endParaRPr>
          </a:p>
          <a:p>
            <a:pPr lvl="1"/>
            <a:r>
              <a:rPr kumimoji="1" lang="en-US" altLang="zh-CN" dirty="0">
                <a:solidFill>
                  <a:schemeClr val="tx1"/>
                </a:solidFill>
                <a:sym typeface="+mn-ea"/>
              </a:rPr>
              <a:t>Further optimization to consider the large signal size</a:t>
            </a:r>
          </a:p>
          <a:p>
            <a:pPr lvl="1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86577F-43C2-A9FD-3D56-A7C34C19C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22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67705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4509A6-862C-F9F9-4A5A-579B8ACFE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Backup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F571BB-8B78-87A4-3DAB-D9B2B6E4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9137F3-14CC-99D3-8D07-6B6335243E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23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85808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E10734-FB8F-1AC1-19FC-16F5EF63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Ghost hits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018640-4B0B-5FAB-111A-DC4D02BF2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3"/>
            <a:ext cx="5806333" cy="5885889"/>
          </a:xfrm>
        </p:spPr>
        <p:txBody>
          <a:bodyPr/>
          <a:lstStyle/>
          <a:p>
            <a:r>
              <a:rPr kumimoji="1" lang="en-US" altLang="zh-CN" dirty="0"/>
              <a:t>Confusion of </a:t>
            </a:r>
            <a:r>
              <a:rPr kumimoji="1" lang="en-US" altLang="zh-CN" dirty="0">
                <a:solidFill>
                  <a:srgbClr val="FF0000"/>
                </a:solidFill>
              </a:rPr>
              <a:t>red</a:t>
            </a:r>
            <a:r>
              <a:rPr kumimoji="1" lang="en-US" altLang="zh-CN" dirty="0"/>
              <a:t> hit with </a:t>
            </a:r>
            <a:r>
              <a:rPr kumimoji="1" lang="en-US" altLang="zh-CN" dirty="0">
                <a:solidFill>
                  <a:srgbClr val="FFFF00"/>
                </a:solidFill>
              </a:rPr>
              <a:t>yellow</a:t>
            </a:r>
            <a:r>
              <a:rPr kumimoji="1" lang="en-US" altLang="zh-CN" dirty="0"/>
              <a:t> ones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Happens only in small phi/R range</a:t>
            </a:r>
          </a:p>
          <a:p>
            <a:pPr lvl="2"/>
            <a:r>
              <a:rPr kumimoji="1" lang="en-US" altLang="zh-CN" dirty="0"/>
              <a:t>R-range:     0-30CM</a:t>
            </a:r>
          </a:p>
          <a:p>
            <a:pPr lvl="2"/>
            <a:r>
              <a:rPr kumimoji="1" lang="en-US" altLang="zh-CN" dirty="0"/>
              <a:t>Phi-range: -4.5 cm - +4.5 cm (10 layer)</a:t>
            </a:r>
          </a:p>
          <a:p>
            <a:r>
              <a:rPr kumimoji="1" lang="en-US" altLang="zh-CN" dirty="0"/>
              <a:t>Large probability have hits in middle shower depth, small chance to have hits in small or large shower depth</a:t>
            </a:r>
          </a:p>
          <a:p>
            <a:r>
              <a:rPr kumimoji="1" lang="en-US" altLang="zh-CN" dirty="0"/>
              <a:t>Big energy deposited in middle shower depth hit, small in inner/outer depth</a:t>
            </a:r>
          </a:p>
          <a:p>
            <a:r>
              <a:rPr kumimoji="1" lang="en-US" altLang="zh-CN" dirty="0"/>
              <a:t>If ghost hits happens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largest change of phi: ~4.5 cm, 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Largest change of R: ~15cm</a:t>
            </a: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F5F78D-98F6-FFD8-F2B0-8A6D326DA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24</a:t>
            </a:fld>
            <a:endParaRPr lang="en-US" sz="1800"/>
          </a:p>
        </p:txBody>
      </p:sp>
      <p:grpSp>
        <p:nvGrpSpPr>
          <p:cNvPr id="5" name="Group 54">
            <a:extLst>
              <a:ext uri="{FF2B5EF4-FFF2-40B4-BE49-F238E27FC236}">
                <a16:creationId xmlns:a16="http://schemas.microsoft.com/office/drawing/2014/main" id="{20F8392E-4D4A-AD67-BB3B-4F28CF54016F}"/>
              </a:ext>
            </a:extLst>
          </p:cNvPr>
          <p:cNvGrpSpPr/>
          <p:nvPr/>
        </p:nvGrpSpPr>
        <p:grpSpPr>
          <a:xfrm>
            <a:off x="4800608" y="1122197"/>
            <a:ext cx="4238227" cy="3842823"/>
            <a:chOff x="1838790" y="1505656"/>
            <a:chExt cx="4238227" cy="3842823"/>
          </a:xfrm>
        </p:grpSpPr>
        <p:sp>
          <p:nvSpPr>
            <p:cNvPr id="6" name="矩形 19">
              <a:extLst>
                <a:ext uri="{FF2B5EF4-FFF2-40B4-BE49-F238E27FC236}">
                  <a16:creationId xmlns:a16="http://schemas.microsoft.com/office/drawing/2014/main" id="{725C7189-71A0-6339-8FA3-616470933B4D}"/>
                </a:ext>
              </a:extLst>
            </p:cNvPr>
            <p:cNvSpPr/>
            <p:nvPr/>
          </p:nvSpPr>
          <p:spPr>
            <a:xfrm rot="19922988" flipH="1">
              <a:off x="4600133" y="1649844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40">
              <a:extLst>
                <a:ext uri="{FF2B5EF4-FFF2-40B4-BE49-F238E27FC236}">
                  <a16:creationId xmlns:a16="http://schemas.microsoft.com/office/drawing/2014/main" id="{7FD75380-26A2-5397-1176-D56255F5AB03}"/>
                </a:ext>
              </a:extLst>
            </p:cNvPr>
            <p:cNvSpPr/>
            <p:nvPr/>
          </p:nvSpPr>
          <p:spPr>
            <a:xfrm rot="19922988" flipH="1">
              <a:off x="3454659" y="1762567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34">
              <a:extLst>
                <a:ext uri="{FF2B5EF4-FFF2-40B4-BE49-F238E27FC236}">
                  <a16:creationId xmlns:a16="http://schemas.microsoft.com/office/drawing/2014/main" id="{0249FF6A-CDCA-FD32-79ED-DA6C56062F0E}"/>
                </a:ext>
              </a:extLst>
            </p:cNvPr>
            <p:cNvSpPr/>
            <p:nvPr/>
          </p:nvSpPr>
          <p:spPr>
            <a:xfrm rot="19922988" flipH="1">
              <a:off x="3699945" y="1757558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20">
              <a:extLst>
                <a:ext uri="{FF2B5EF4-FFF2-40B4-BE49-F238E27FC236}">
                  <a16:creationId xmlns:a16="http://schemas.microsoft.com/office/drawing/2014/main" id="{83039A2E-C571-C9C7-22A3-21B0315BCA6D}"/>
                </a:ext>
              </a:extLst>
            </p:cNvPr>
            <p:cNvSpPr/>
            <p:nvPr/>
          </p:nvSpPr>
          <p:spPr>
            <a:xfrm rot="19922988" flipH="1">
              <a:off x="3938647" y="1748343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19">
              <a:extLst>
                <a:ext uri="{FF2B5EF4-FFF2-40B4-BE49-F238E27FC236}">
                  <a16:creationId xmlns:a16="http://schemas.microsoft.com/office/drawing/2014/main" id="{86477F72-7E6E-E0C0-E267-444D1FDB9650}"/>
                </a:ext>
              </a:extLst>
            </p:cNvPr>
            <p:cNvSpPr/>
            <p:nvPr/>
          </p:nvSpPr>
          <p:spPr>
            <a:xfrm rot="19922988" flipH="1">
              <a:off x="4390453" y="1723998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7">
              <a:extLst>
                <a:ext uri="{FF2B5EF4-FFF2-40B4-BE49-F238E27FC236}">
                  <a16:creationId xmlns:a16="http://schemas.microsoft.com/office/drawing/2014/main" id="{B614838C-037D-73FC-90C3-C00BAD0CA4F6}"/>
                </a:ext>
              </a:extLst>
            </p:cNvPr>
            <p:cNvSpPr/>
            <p:nvPr/>
          </p:nvSpPr>
          <p:spPr>
            <a:xfrm rot="19922988" flipH="1">
              <a:off x="4168254" y="1714898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2">
              <a:extLst>
                <a:ext uri="{FF2B5EF4-FFF2-40B4-BE49-F238E27FC236}">
                  <a16:creationId xmlns:a16="http://schemas.microsoft.com/office/drawing/2014/main" id="{F125CC24-2AEE-620C-03F4-5C0804C2BC07}"/>
                </a:ext>
              </a:extLst>
            </p:cNvPr>
            <p:cNvSpPr/>
            <p:nvPr/>
          </p:nvSpPr>
          <p:spPr>
            <a:xfrm rot="1445045" flipH="1">
              <a:off x="4668654" y="1753626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3">
              <a:extLst>
                <a:ext uri="{FF2B5EF4-FFF2-40B4-BE49-F238E27FC236}">
                  <a16:creationId xmlns:a16="http://schemas.microsoft.com/office/drawing/2014/main" id="{92ABA506-557F-28A2-9106-E701A9C909E9}"/>
                </a:ext>
              </a:extLst>
            </p:cNvPr>
            <p:cNvSpPr/>
            <p:nvPr/>
          </p:nvSpPr>
          <p:spPr>
            <a:xfrm rot="1445045" flipH="1">
              <a:off x="4454651" y="1742873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4">
              <a:extLst>
                <a:ext uri="{FF2B5EF4-FFF2-40B4-BE49-F238E27FC236}">
                  <a16:creationId xmlns:a16="http://schemas.microsoft.com/office/drawing/2014/main" id="{5FB9DE4F-156A-10ED-34B0-BC12D516AF8D}"/>
                </a:ext>
              </a:extLst>
            </p:cNvPr>
            <p:cNvSpPr/>
            <p:nvPr/>
          </p:nvSpPr>
          <p:spPr>
            <a:xfrm rot="1445045" flipH="1">
              <a:off x="4240646" y="1732122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5">
              <a:extLst>
                <a:ext uri="{FF2B5EF4-FFF2-40B4-BE49-F238E27FC236}">
                  <a16:creationId xmlns:a16="http://schemas.microsoft.com/office/drawing/2014/main" id="{78896888-9618-97B3-81EB-4078573D57FD}"/>
                </a:ext>
              </a:extLst>
            </p:cNvPr>
            <p:cNvSpPr/>
            <p:nvPr/>
          </p:nvSpPr>
          <p:spPr>
            <a:xfrm rot="1445045" flipH="1">
              <a:off x="4026642" y="1721373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6">
              <a:extLst>
                <a:ext uri="{FF2B5EF4-FFF2-40B4-BE49-F238E27FC236}">
                  <a16:creationId xmlns:a16="http://schemas.microsoft.com/office/drawing/2014/main" id="{80B0FD2F-AA0D-D5C3-22A5-D6B5C86D9E12}"/>
                </a:ext>
              </a:extLst>
            </p:cNvPr>
            <p:cNvSpPr/>
            <p:nvPr/>
          </p:nvSpPr>
          <p:spPr>
            <a:xfrm rot="1445045" flipH="1">
              <a:off x="3810347" y="1730056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7">
              <a:extLst>
                <a:ext uri="{FF2B5EF4-FFF2-40B4-BE49-F238E27FC236}">
                  <a16:creationId xmlns:a16="http://schemas.microsoft.com/office/drawing/2014/main" id="{FC4E175F-3BDD-DA46-94F4-927CE9D5CA55}"/>
                </a:ext>
              </a:extLst>
            </p:cNvPr>
            <p:cNvSpPr/>
            <p:nvPr/>
          </p:nvSpPr>
          <p:spPr>
            <a:xfrm rot="1445045" flipH="1">
              <a:off x="3579175" y="1736988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21">
              <a:extLst>
                <a:ext uri="{FF2B5EF4-FFF2-40B4-BE49-F238E27FC236}">
                  <a16:creationId xmlns:a16="http://schemas.microsoft.com/office/drawing/2014/main" id="{6367D62E-6353-FB5F-C60B-AEC5293341B8}"/>
                </a:ext>
              </a:extLst>
            </p:cNvPr>
            <p:cNvSpPr/>
            <p:nvPr/>
          </p:nvSpPr>
          <p:spPr>
            <a:xfrm rot="403350">
              <a:off x="3982921" y="2198580"/>
              <a:ext cx="180985" cy="20040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椭圆 22">
              <a:extLst>
                <a:ext uri="{FF2B5EF4-FFF2-40B4-BE49-F238E27FC236}">
                  <a16:creationId xmlns:a16="http://schemas.microsoft.com/office/drawing/2014/main" id="{DBE0C694-4DFA-D456-C39D-3BF33E951176}"/>
                </a:ext>
              </a:extLst>
            </p:cNvPr>
            <p:cNvSpPr/>
            <p:nvPr/>
          </p:nvSpPr>
          <p:spPr>
            <a:xfrm rot="403350">
              <a:off x="4568907" y="3328797"/>
              <a:ext cx="180985" cy="20040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椭圆 46">
              <a:extLst>
                <a:ext uri="{FF2B5EF4-FFF2-40B4-BE49-F238E27FC236}">
                  <a16:creationId xmlns:a16="http://schemas.microsoft.com/office/drawing/2014/main" id="{D46FC092-DC9C-B836-96DB-41A4D182C245}"/>
                </a:ext>
              </a:extLst>
            </p:cNvPr>
            <p:cNvSpPr/>
            <p:nvPr/>
          </p:nvSpPr>
          <p:spPr>
            <a:xfrm rot="403350">
              <a:off x="4237497" y="4014330"/>
              <a:ext cx="180985" cy="20040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" name="椭圆 22">
              <a:extLst>
                <a:ext uri="{FF2B5EF4-FFF2-40B4-BE49-F238E27FC236}">
                  <a16:creationId xmlns:a16="http://schemas.microsoft.com/office/drawing/2014/main" id="{8421CE82-B75B-3D5E-866F-AADABC437CE4}"/>
                </a:ext>
              </a:extLst>
            </p:cNvPr>
            <p:cNvSpPr/>
            <p:nvPr/>
          </p:nvSpPr>
          <p:spPr>
            <a:xfrm rot="403350">
              <a:off x="3632890" y="2934894"/>
              <a:ext cx="180985" cy="20040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2" name="Straight Arrow Connector 46">
              <a:extLst>
                <a:ext uri="{FF2B5EF4-FFF2-40B4-BE49-F238E27FC236}">
                  <a16:creationId xmlns:a16="http://schemas.microsoft.com/office/drawing/2014/main" id="{9964356C-DCBD-5901-4BC6-285763245DC7}"/>
                </a:ext>
              </a:extLst>
            </p:cNvPr>
            <p:cNvCxnSpPr/>
            <p:nvPr/>
          </p:nvCxnSpPr>
          <p:spPr bwMode="auto">
            <a:xfrm>
              <a:off x="1838790" y="4572000"/>
              <a:ext cx="423822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47">
              <a:extLst>
                <a:ext uri="{FF2B5EF4-FFF2-40B4-BE49-F238E27FC236}">
                  <a16:creationId xmlns:a16="http://schemas.microsoft.com/office/drawing/2014/main" id="{662EB97B-F992-94D3-655C-D69BFC45E1FF}"/>
                </a:ext>
              </a:extLst>
            </p:cNvPr>
            <p:cNvCxnSpPr/>
            <p:nvPr/>
          </p:nvCxnSpPr>
          <p:spPr bwMode="auto">
            <a:xfrm flipV="1">
              <a:off x="2689122" y="1558144"/>
              <a:ext cx="0" cy="37903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49">
              <a:extLst>
                <a:ext uri="{FF2B5EF4-FFF2-40B4-BE49-F238E27FC236}">
                  <a16:creationId xmlns:a16="http://schemas.microsoft.com/office/drawing/2014/main" id="{9083EB01-E0D6-404C-FAD7-64D8D21C4A6C}"/>
                </a:ext>
              </a:extLst>
            </p:cNvPr>
            <p:cNvSpPr txBox="1"/>
            <p:nvPr/>
          </p:nvSpPr>
          <p:spPr>
            <a:xfrm>
              <a:off x="2358955" y="1505656"/>
              <a:ext cx="48398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25" name="TextBox 50">
              <a:extLst>
                <a:ext uri="{FF2B5EF4-FFF2-40B4-BE49-F238E27FC236}">
                  <a16:creationId xmlns:a16="http://schemas.microsoft.com/office/drawing/2014/main" id="{DF655E1A-CBC5-5055-B0F3-7371AB1DE605}"/>
                </a:ext>
              </a:extLst>
            </p:cNvPr>
            <p:cNvSpPr txBox="1"/>
            <p:nvPr/>
          </p:nvSpPr>
          <p:spPr>
            <a:xfrm>
              <a:off x="5509468" y="4202668"/>
              <a:ext cx="56754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Phi</a:t>
              </a:r>
            </a:p>
          </p:txBody>
        </p:sp>
      </p:grpSp>
      <p:cxnSp>
        <p:nvCxnSpPr>
          <p:cNvPr id="26" name="Straight Connector 58">
            <a:extLst>
              <a:ext uri="{FF2B5EF4-FFF2-40B4-BE49-F238E27FC236}">
                <a16:creationId xmlns:a16="http://schemas.microsoft.com/office/drawing/2014/main" id="{9B01DBFB-939A-A026-3A11-32FA110B2B05}"/>
              </a:ext>
            </a:extLst>
          </p:cNvPr>
          <p:cNvCxnSpPr/>
          <p:nvPr/>
        </p:nvCxnSpPr>
        <p:spPr bwMode="auto">
          <a:xfrm>
            <a:off x="6638114" y="2750528"/>
            <a:ext cx="0" cy="2015613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60">
            <a:extLst>
              <a:ext uri="{FF2B5EF4-FFF2-40B4-BE49-F238E27FC236}">
                <a16:creationId xmlns:a16="http://schemas.microsoft.com/office/drawing/2014/main" id="{E06CF771-A45A-D284-A827-B4639426FC19}"/>
              </a:ext>
            </a:extLst>
          </p:cNvPr>
          <p:cNvCxnSpPr>
            <a:cxnSpLocks/>
            <a:stCxn id="19" idx="7"/>
          </p:cNvCxnSpPr>
          <p:nvPr/>
        </p:nvCxnSpPr>
        <p:spPr bwMode="auto">
          <a:xfrm flipH="1">
            <a:off x="7691764" y="2982664"/>
            <a:ext cx="1295" cy="1783477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61">
            <a:extLst>
              <a:ext uri="{FF2B5EF4-FFF2-40B4-BE49-F238E27FC236}">
                <a16:creationId xmlns:a16="http://schemas.microsoft.com/office/drawing/2014/main" id="{8829B4C0-D00B-775A-70EF-326716E229A3}"/>
              </a:ext>
            </a:extLst>
          </p:cNvPr>
          <p:cNvSpPr txBox="1"/>
          <p:nvPr/>
        </p:nvSpPr>
        <p:spPr>
          <a:xfrm>
            <a:off x="6593166" y="4385645"/>
            <a:ext cx="1191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 range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88914BB-6750-F0B4-BA96-B016682156A0}"/>
              </a:ext>
            </a:extLst>
          </p:cNvPr>
          <p:cNvSpPr txBox="1"/>
          <p:nvPr/>
        </p:nvSpPr>
        <p:spPr>
          <a:xfrm>
            <a:off x="5081819" y="4938622"/>
            <a:ext cx="400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highlight>
                  <a:srgbClr val="00FFFF"/>
                </a:highlight>
              </a:rPr>
              <a:t>Ghost hit in Z*phi plane: 1cm * 9cm </a:t>
            </a:r>
            <a:endParaRPr kumimoji="1" lang="zh-CN" altLang="en-US" dirty="0">
              <a:highlight>
                <a:srgbClr val="00FFFF"/>
              </a:highlight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F880424-6588-D8BF-28D5-920A0C07EC77}"/>
              </a:ext>
            </a:extLst>
          </p:cNvPr>
          <p:cNvSpPr txBox="1"/>
          <p:nvPr/>
        </p:nvSpPr>
        <p:spPr>
          <a:xfrm>
            <a:off x="5051608" y="5270142"/>
            <a:ext cx="400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highlight>
                  <a:srgbClr val="00FF00"/>
                </a:highlight>
              </a:rPr>
              <a:t>Ghost hit in R*phi plane: 30cm * 9cm </a:t>
            </a:r>
            <a:endParaRPr kumimoji="1" lang="zh-CN" altLang="en-US" dirty="0">
              <a:highlight>
                <a:srgbClr val="00FF00"/>
              </a:highlight>
            </a:endParaRPr>
          </a:p>
        </p:txBody>
      </p: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CEE15040-7DCB-11C6-D1EA-68C4CD321497}"/>
              </a:ext>
            </a:extLst>
          </p:cNvPr>
          <p:cNvCxnSpPr>
            <a:cxnSpLocks/>
          </p:cNvCxnSpPr>
          <p:nvPr/>
        </p:nvCxnSpPr>
        <p:spPr bwMode="auto">
          <a:xfrm flipH="1">
            <a:off x="6442790" y="1420015"/>
            <a:ext cx="666477" cy="15154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556FCBD9-9A84-B867-BEE8-6B40FB3C1D10}"/>
              </a:ext>
            </a:extLst>
          </p:cNvPr>
          <p:cNvCxnSpPr>
            <a:cxnSpLocks/>
            <a:endCxn id="12" idx="2"/>
          </p:cNvCxnSpPr>
          <p:nvPr/>
        </p:nvCxnSpPr>
        <p:spPr bwMode="auto">
          <a:xfrm flipH="1">
            <a:off x="7158390" y="2712502"/>
            <a:ext cx="692846" cy="1340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3861532F-5B4E-6EF9-9B5B-B460A930FA6A}"/>
              </a:ext>
            </a:extLst>
          </p:cNvPr>
          <p:cNvCxnSpPr>
            <a:cxnSpLocks/>
          </p:cNvCxnSpPr>
          <p:nvPr/>
        </p:nvCxnSpPr>
        <p:spPr bwMode="auto">
          <a:xfrm>
            <a:off x="7086132" y="1429956"/>
            <a:ext cx="817227" cy="138338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直线连接符 43">
            <a:extLst>
              <a:ext uri="{FF2B5EF4-FFF2-40B4-BE49-F238E27FC236}">
                <a16:creationId xmlns:a16="http://schemas.microsoft.com/office/drawing/2014/main" id="{1AAE1E0C-739A-5E58-D17D-016673B997DC}"/>
              </a:ext>
            </a:extLst>
          </p:cNvPr>
          <p:cNvCxnSpPr>
            <a:cxnSpLocks/>
            <a:endCxn id="12" idx="2"/>
          </p:cNvCxnSpPr>
          <p:nvPr/>
        </p:nvCxnSpPr>
        <p:spPr bwMode="auto">
          <a:xfrm>
            <a:off x="6432425" y="2841197"/>
            <a:ext cx="725965" cy="12114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5159B756-30FE-A661-F322-0F46965D6B87}"/>
              </a:ext>
            </a:extLst>
          </p:cNvPr>
          <p:cNvSpPr txBox="1"/>
          <p:nvPr/>
        </p:nvSpPr>
        <p:spPr>
          <a:xfrm>
            <a:off x="5907805" y="629929"/>
            <a:ext cx="2709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Ghost hit happens within 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Parallelogram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area</a:t>
            </a:r>
            <a:endParaRPr kumimoji="1" lang="zh-CN" altLang="en-US" dirty="0"/>
          </a:p>
        </p:txBody>
      </p:sp>
      <p:sp>
        <p:nvSpPr>
          <p:cNvPr id="48" name="下箭头 47">
            <a:extLst>
              <a:ext uri="{FF2B5EF4-FFF2-40B4-BE49-F238E27FC236}">
                <a16:creationId xmlns:a16="http://schemas.microsoft.com/office/drawing/2014/main" id="{9A33B59C-524A-375B-99F7-4DCD396CF682}"/>
              </a:ext>
            </a:extLst>
          </p:cNvPr>
          <p:cNvSpPr/>
          <p:nvPr/>
        </p:nvSpPr>
        <p:spPr bwMode="auto">
          <a:xfrm>
            <a:off x="7020948" y="1222009"/>
            <a:ext cx="157762" cy="177731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69D1C43-F46F-BA03-4791-ADA6F47CB313}"/>
              </a:ext>
            </a:extLst>
          </p:cNvPr>
          <p:cNvSpPr txBox="1"/>
          <p:nvPr/>
        </p:nvSpPr>
        <p:spPr>
          <a:xfrm>
            <a:off x="1484023" y="5835545"/>
            <a:ext cx="630105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SCEcal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unit</a:t>
            </a:r>
            <a:r>
              <a:rPr kumimoji="1" lang="zh-CN" altLang="en-US" dirty="0"/>
              <a:t> </a:t>
            </a:r>
            <a:r>
              <a:rPr kumimoji="1" lang="en-US" altLang="zh-CN" dirty="0"/>
              <a:t>ghost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hits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area</a:t>
            </a:r>
            <a:r>
              <a:rPr kumimoji="1" lang="zh-CN" altLang="en-US" dirty="0"/>
              <a:t>： ～</a:t>
            </a:r>
            <a:r>
              <a:rPr kumimoji="1" lang="en-US" altLang="zh-CN" dirty="0"/>
              <a:t>32/2</a:t>
            </a:r>
            <a:r>
              <a:rPr kumimoji="1" lang="zh-CN" altLang="en-US" dirty="0"/>
              <a:t>*</a:t>
            </a:r>
            <a:r>
              <a:rPr kumimoji="1" lang="en-US" altLang="zh-CN" dirty="0"/>
              <a:t>32/2</a:t>
            </a:r>
            <a:r>
              <a:rPr kumimoji="1" lang="zh-CN" altLang="en-US" dirty="0"/>
              <a:t>*</a:t>
            </a:r>
            <a:r>
              <a:rPr kumimoji="1" lang="en-US" altLang="zh-CN" dirty="0"/>
              <a:t>sin</a:t>
            </a:r>
            <a:r>
              <a:rPr kumimoji="1" lang="zh-CN" altLang="en-US" dirty="0"/>
              <a:t>（</a:t>
            </a:r>
            <a:r>
              <a:rPr kumimoji="1" lang="en-US" altLang="zh-CN" dirty="0"/>
              <a:t>2</a:t>
            </a:r>
            <a:r>
              <a:rPr kumimoji="1" lang="zh-CN" altLang="en-US" dirty="0"/>
              <a:t>*</a:t>
            </a:r>
            <a:r>
              <a:rPr lang="zh-CN" altLang="en-US" dirty="0">
                <a:solidFill>
                  <a:schemeClr val="tx1"/>
                </a:solidFill>
              </a:rPr>
              <a:t>𝛼</a:t>
            </a:r>
            <a:r>
              <a:rPr kumimoji="1" lang="zh-CN" altLang="en-US" dirty="0"/>
              <a:t>） </a:t>
            </a:r>
            <a:r>
              <a:rPr kumimoji="1" lang="en-US" altLang="zh-CN" dirty="0"/>
              <a:t>=160cm2</a:t>
            </a:r>
            <a:r>
              <a:rPr kumimoji="1" lang="zh-CN" altLang="en-US" dirty="0"/>
              <a:t>； </a:t>
            </a:r>
            <a:endParaRPr kumimoji="1" lang="en-US" altLang="zh-CN" dirty="0"/>
          </a:p>
          <a:p>
            <a:r>
              <a:rPr kumimoji="1" lang="en-US" altLang="zh-CN" dirty="0"/>
              <a:t>Long</a:t>
            </a:r>
            <a:r>
              <a:rPr kumimoji="1" lang="zh-CN" altLang="en-US" dirty="0"/>
              <a:t> </a:t>
            </a:r>
            <a:r>
              <a:rPr kumimoji="1" lang="en-US" altLang="zh-CN" dirty="0"/>
              <a:t>bar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Ecal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unit</a:t>
            </a:r>
            <a:r>
              <a:rPr kumimoji="1" lang="zh-CN" altLang="en-US" dirty="0"/>
              <a:t> </a:t>
            </a:r>
            <a:r>
              <a:rPr kumimoji="1" lang="en-US" altLang="zh-CN" dirty="0"/>
              <a:t>ghost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hits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area</a:t>
            </a:r>
            <a:r>
              <a:rPr kumimoji="1" lang="zh-CN" altLang="en-US" dirty="0"/>
              <a:t>： </a:t>
            </a:r>
            <a:r>
              <a:rPr kumimoji="1" lang="en-US" altLang="zh-CN" dirty="0"/>
              <a:t>40</a:t>
            </a:r>
            <a:r>
              <a:rPr kumimoji="1" lang="zh-CN" altLang="en-US" dirty="0"/>
              <a:t>*</a:t>
            </a:r>
            <a:r>
              <a:rPr kumimoji="1" lang="en-US" altLang="zh-CN" dirty="0"/>
              <a:t>40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1600</a:t>
            </a:r>
            <a:r>
              <a:rPr kumimoji="1" lang="zh-CN" altLang="en-US" dirty="0"/>
              <a:t> </a:t>
            </a:r>
            <a:r>
              <a:rPr kumimoji="1" lang="en-US" altLang="zh-CN" dirty="0"/>
              <a:t>cm</a:t>
            </a:r>
            <a:r>
              <a:rPr kumimoji="1" lang="en-US" altLang="zh-CN" baseline="30000" dirty="0"/>
              <a:t>2</a:t>
            </a:r>
            <a:endParaRPr kumimoji="1" lang="zh-CN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154555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B7CB8-560D-1D46-0E7A-ABA2C000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Analytical</a:t>
            </a:r>
            <a:r>
              <a:rPr lang="zh-CN" altLang="en-US" dirty="0"/>
              <a:t> </a:t>
            </a:r>
            <a:r>
              <a:rPr lang="en-US" altLang="zh-CN" dirty="0"/>
              <a:t>formular for </a:t>
            </a:r>
            <a:r>
              <a:rPr lang="en-US" altLang="zh-CN" dirty="0" err="1"/>
              <a:t>SCECal</a:t>
            </a:r>
            <a:r>
              <a:rPr lang="en-US" altLang="zh-CN" dirty="0"/>
              <a:t> geometry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F29451F-BCF8-D612-B214-71DAA8DDDF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3 degree of freedom for a given inner and outer radius of barrel</a:t>
                </a:r>
              </a:p>
              <a:p>
                <a:pPr lvl="1"/>
                <a:r>
                  <a:rPr kumimoji="1" lang="en-US" altLang="zh-CN" b="0" dirty="0">
                    <a:solidFill>
                      <a:schemeClr val="tx1"/>
                    </a:solidFill>
                  </a:rPr>
                  <a:t>Pointing angle: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=[0,</m:t>
                    </m:r>
                    <m:f>
                      <m:f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lvl="2"/>
                <a:r>
                  <a:rPr kumimoji="1" lang="en-US" altLang="zh-CN" dirty="0">
                    <a:solidFill>
                      <a:schemeClr val="tx1"/>
                    </a:solidFill>
                  </a:rPr>
                  <a:t>Correlated with the crystal length: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chemeClr val="tx1"/>
                        </a:solidFill>
                      </a:rPr>
                      <m:t>umber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chemeClr val="tx1"/>
                        </a:solidFill>
                      </a:rPr>
                      <m:t>of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chemeClr val="tx1"/>
                        </a:solidFill>
                      </a:rPr>
                      <m:t>sampling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chemeClr val="tx1"/>
                        </a:solidFill>
                      </a:rPr>
                      <m:t>along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chemeClr val="tx1"/>
                        </a:solidFill>
                      </a:rPr>
                      <m:t>R</m:t>
                    </m:r>
                    <m:r>
                      <a:rPr kumimoji="1"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0,1,2,3…</m:t>
                        </m:r>
                      </m:e>
                    </m:d>
                  </m:oMath>
                </a14:m>
                <a:endParaRPr kumimoji="1"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/>
                <a:r>
                  <a:rPr kumimoji="1" lang="en-US" altLang="zh-CN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Correlate with the crystal size(typically ~1cm) along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kumimoji="1" lang="en-US" altLang="zh-CN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endParaRPr kumimoji="1"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kumimoji="1" lang="en-US" altLang="zh-CN" dirty="0">
                    <a:solidFill>
                      <a:schemeClr val="tx1"/>
                    </a:solidFill>
                  </a:rPr>
                  <a:t>Crystal size along Z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 (typically 1 cm)</a:t>
                </a:r>
                <a:endParaRPr kumimoji="1"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kumimoji="1"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kumimoji="1"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kumimoji="1"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kumimoji="1" lang="en-US" altLang="zh-CN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kumimoji="1"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kumimoji="1"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zh-C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kumimoji="1"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kumimoji="1"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r>
                  <a:rPr kumimoji="1" lang="en-US" altLang="zh-CN" dirty="0">
                    <a:solidFill>
                      <a:schemeClr val="tx1"/>
                    </a:solidFill>
                  </a:rPr>
                  <a:t>Crystal bar open angle along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𝑎𝑐𝑜𝑠</m:t>
                    </m:r>
                    <m:f>
                      <m:fPr>
                        <m:ctrlP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2∗</m:t>
                        </m:r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r>
                  <a:rPr kumimoji="1" lang="en-US" altLang="zh-CN" dirty="0">
                    <a:solidFill>
                      <a:schemeClr val="tx1"/>
                    </a:solidFill>
                  </a:rPr>
                  <a:t>Total number of crystals along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2∗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r>
                  <a:rPr kumimoji="1" lang="en-US" altLang="zh-CN" dirty="0">
                    <a:solidFill>
                      <a:schemeClr val="tx1"/>
                    </a:solidFill>
                  </a:rPr>
                  <a:t>Shower depth(S</a:t>
                </a:r>
                <a:r>
                  <a:rPr kumimoji="1" lang="en-US" altLang="zh-CN" baseline="-25000" dirty="0">
                    <a:solidFill>
                      <a:schemeClr val="tx1"/>
                    </a:solidFill>
                  </a:rPr>
                  <a:t>n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)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𝑐𝑟𝑦𝑠𝑡𝑎𝑙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 along R at n</a:t>
                </a:r>
                <a:r>
                  <a:rPr kumimoji="1" lang="en-US" altLang="zh-CN" baseline="30000" dirty="0">
                    <a:solidFill>
                      <a:schemeClr val="tx1"/>
                    </a:solidFill>
                  </a:rPr>
                  <a:t>th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 sampling: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>
                                  <m:f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−1;</m:t>
                    </m:r>
                    <m:sSubSup>
                      <m:sSubSup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F29451F-BCF8-D612-B214-71DAA8DDDF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4" t="-645" b="-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8B6911-6503-E8E6-0F61-880B72D586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25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58857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FB29-209B-3F43-B16E-74A54240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CN" dirty="0"/>
              <a:t>onfiguration of 5/10/14 layers along 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641F-79D8-3940-BB34-35F40B232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Taget: change layers along R, keep similar Z/phi segmentation</a:t>
            </a:r>
          </a:p>
          <a:p>
            <a:pPr lvl="1"/>
            <a:r>
              <a:rPr lang="en-CN" dirty="0">
                <a:solidFill>
                  <a:schemeClr val="tx1"/>
                </a:solidFill>
              </a:rPr>
              <a:t>5 layers: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  </a:t>
            </a:r>
            <a:r>
              <a:rPr lang="zh-CN" altLang="en-US" dirty="0">
                <a:solidFill>
                  <a:schemeClr val="tx1"/>
                </a:solidFill>
              </a:rPr>
              <a:t>𝛼</a:t>
            </a:r>
            <a:r>
              <a:rPr lang="en-US" altLang="zh-CN" dirty="0">
                <a:solidFill>
                  <a:schemeClr val="tx1"/>
                </a:solidFill>
              </a:rPr>
              <a:t>=10</a:t>
            </a:r>
            <a:r>
              <a:rPr lang="en-US" altLang="zh-CN" baseline="30000" dirty="0">
                <a:solidFill>
                  <a:schemeClr val="tx1"/>
                </a:solidFill>
              </a:rPr>
              <a:t>º</a:t>
            </a:r>
            <a:r>
              <a:rPr kumimoji="1" lang="en-US" altLang="zh-CN" dirty="0">
                <a:solidFill>
                  <a:schemeClr val="tx1"/>
                </a:solidFill>
              </a:rPr>
              <a:t>; crystal size: [9]*10*304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mm</a:t>
            </a:r>
            <a:r>
              <a:rPr kumimoji="1" lang="en-US" altLang="zh-CN" baseline="30000" dirty="0">
                <a:solidFill>
                  <a:schemeClr val="tx1"/>
                </a:solidFill>
              </a:rPr>
              <a:t>3</a:t>
            </a:r>
            <a:r>
              <a:rPr kumimoji="1" lang="en-US" altLang="zh-CN" dirty="0">
                <a:solidFill>
                  <a:schemeClr val="tx1"/>
                </a:solidFill>
              </a:rPr>
              <a:t>,          n = 1309 * 671;</a:t>
            </a:r>
            <a:endParaRPr lang="en-CN" dirty="0">
              <a:solidFill>
                <a:schemeClr val="tx1"/>
              </a:solidFill>
            </a:endParaRPr>
          </a:p>
          <a:p>
            <a:pPr lvl="1"/>
            <a:r>
              <a:rPr lang="en-CN" dirty="0">
                <a:solidFill>
                  <a:schemeClr val="tx1"/>
                </a:solidFill>
                <a:highlight>
                  <a:srgbClr val="00FFFF"/>
                </a:highlight>
              </a:rPr>
              <a:t>10 layers:</a:t>
            </a:r>
            <a:r>
              <a:rPr lang="zh-CN" altLang="en-US" dirty="0">
                <a:solidFill>
                  <a:schemeClr val="tx1"/>
                </a:solidFill>
                <a:highlight>
                  <a:srgbClr val="00FFFF"/>
                </a:highlight>
              </a:rPr>
              <a:t> 𝛼</a:t>
            </a:r>
            <a:r>
              <a:rPr lang="en-US" altLang="zh-CN" dirty="0">
                <a:solidFill>
                  <a:schemeClr val="tx1"/>
                </a:solidFill>
                <a:highlight>
                  <a:srgbClr val="00FFFF"/>
                </a:highlight>
              </a:rPr>
              <a:t>=20</a:t>
            </a:r>
            <a:r>
              <a:rPr lang="en-US" altLang="zh-CN" baseline="30000" dirty="0">
                <a:solidFill>
                  <a:schemeClr val="tx1"/>
                </a:solidFill>
                <a:highlight>
                  <a:srgbClr val="00FFFF"/>
                </a:highlight>
              </a:rPr>
              <a:t>º</a:t>
            </a:r>
            <a:r>
              <a:rPr kumimoji="1" lang="en-US" altLang="zh-CN" dirty="0">
                <a:solidFill>
                  <a:schemeClr val="tx1"/>
                </a:solidFill>
                <a:highlight>
                  <a:srgbClr val="00FFFF"/>
                </a:highlight>
              </a:rPr>
              <a:t>; crystal size: [8.8-8.9]*10*316</a:t>
            </a:r>
            <a:r>
              <a:rPr kumimoji="1" lang="zh-CN" altLang="en-US" dirty="0">
                <a:solidFill>
                  <a:schemeClr val="tx1"/>
                </a:solidFill>
                <a:highlight>
                  <a:srgbClr val="00FFFF"/>
                </a:highlight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highlight>
                  <a:srgbClr val="00FFFF"/>
                </a:highlight>
              </a:rPr>
              <a:t>mm</a:t>
            </a:r>
            <a:r>
              <a:rPr kumimoji="1" lang="en-US" altLang="zh-CN" baseline="30000" dirty="0">
                <a:solidFill>
                  <a:schemeClr val="tx1"/>
                </a:solidFill>
                <a:highlight>
                  <a:srgbClr val="00FFFF"/>
                </a:highlight>
              </a:rPr>
              <a:t>3</a:t>
            </a:r>
            <a:r>
              <a:rPr kumimoji="1" lang="en-US" altLang="zh-CN" dirty="0">
                <a:solidFill>
                  <a:schemeClr val="tx1"/>
                </a:solidFill>
                <a:highlight>
                  <a:srgbClr val="00FFFF"/>
                </a:highlight>
              </a:rPr>
              <a:t>, n = 1276 * 671</a:t>
            </a:r>
            <a:endParaRPr lang="en-CN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pPr lvl="1"/>
            <a:r>
              <a:rPr lang="en-CN" dirty="0">
                <a:solidFill>
                  <a:schemeClr val="tx1"/>
                </a:solidFill>
              </a:rPr>
              <a:t>14 layers:</a:t>
            </a:r>
            <a:r>
              <a:rPr lang="zh-CN" altLang="en-US" dirty="0">
                <a:solidFill>
                  <a:schemeClr val="tx1"/>
                </a:solidFill>
              </a:rPr>
              <a:t> 𝛼</a:t>
            </a:r>
            <a:r>
              <a:rPr lang="en-US" altLang="zh-CN" dirty="0">
                <a:solidFill>
                  <a:schemeClr val="tx1"/>
                </a:solidFill>
              </a:rPr>
              <a:t>=30</a:t>
            </a:r>
            <a:r>
              <a:rPr lang="en-US" altLang="zh-CN" baseline="30000" dirty="0">
                <a:solidFill>
                  <a:schemeClr val="tx1"/>
                </a:solidFill>
              </a:rPr>
              <a:t>º</a:t>
            </a:r>
            <a:r>
              <a:rPr kumimoji="1" lang="en-US" altLang="zh-CN" dirty="0">
                <a:solidFill>
                  <a:schemeClr val="tx1"/>
                </a:solidFill>
              </a:rPr>
              <a:t>; crystal size: [9.1-9.4]*10*339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mm</a:t>
            </a:r>
            <a:r>
              <a:rPr kumimoji="1" lang="en-US" altLang="zh-CN" baseline="30000" dirty="0">
                <a:solidFill>
                  <a:schemeClr val="tx1"/>
                </a:solidFill>
              </a:rPr>
              <a:t>3</a:t>
            </a:r>
            <a:r>
              <a:rPr kumimoji="1" lang="en-US" altLang="zh-CN" dirty="0">
                <a:solidFill>
                  <a:schemeClr val="tx1"/>
                </a:solidFill>
              </a:rPr>
              <a:t>, n = 1141 * 671</a:t>
            </a:r>
            <a:endParaRPr lang="en-US" dirty="0"/>
          </a:p>
          <a:p>
            <a:r>
              <a:rPr lang="en-US" dirty="0"/>
              <a:t>S</a:t>
            </a:r>
            <a:r>
              <a:rPr lang="en-CN" dirty="0"/>
              <a:t>imulated 30 GeV photon pointing at theta = 90, </a:t>
            </a:r>
            <a:r>
              <a:rPr lang="en-CN" dirty="0">
                <a:solidFill>
                  <a:srgbClr val="FF0000"/>
                </a:solidFill>
              </a:rPr>
              <a:t>phi </a:t>
            </a:r>
            <a:r>
              <a:rPr lang="en-CN">
                <a:solidFill>
                  <a:srgbClr val="FF0000"/>
                </a:solidFill>
              </a:rPr>
              <a:t>= [0-3</a:t>
            </a:r>
            <a:r>
              <a:rPr lang="en-US" altLang="zh-CN" dirty="0">
                <a:solidFill>
                  <a:srgbClr val="FF0000"/>
                </a:solidFill>
              </a:rPr>
              <a:t>6</a:t>
            </a:r>
            <a:r>
              <a:rPr lang="en-CN">
                <a:solidFill>
                  <a:srgbClr val="FF0000"/>
                </a:solidFill>
              </a:rPr>
              <a:t>0</a:t>
            </a:r>
            <a:r>
              <a:rPr lang="en-CN" dirty="0">
                <a:solidFill>
                  <a:srgbClr val="FF0000"/>
                </a:solidFill>
              </a:rPr>
              <a:t>]</a:t>
            </a:r>
          </a:p>
          <a:p>
            <a:r>
              <a:rPr lang="en-US" dirty="0"/>
              <a:t>S</a:t>
            </a:r>
            <a:r>
              <a:rPr lang="en-CN" dirty="0"/>
              <a:t>impler clustering algorithm with threshold of </a:t>
            </a:r>
            <a:r>
              <a:rPr lang="en-CN" dirty="0">
                <a:solidFill>
                  <a:srgbClr val="FF0000"/>
                </a:solidFill>
              </a:rPr>
              <a:t>1 MeV</a:t>
            </a:r>
          </a:p>
          <a:p>
            <a:r>
              <a:rPr lang="en-CN" dirty="0"/>
              <a:t>Energy/Z resolution do not change for different layers along R</a:t>
            </a:r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11769-EFC7-E24B-8923-09BBB015F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26</a:t>
            </a:fld>
            <a:endParaRPr lang="en-US" sz="1800"/>
          </a:p>
        </p:txBody>
      </p:sp>
      <p:pic>
        <p:nvPicPr>
          <p:cNvPr id="5" name="图片 9">
            <a:extLst>
              <a:ext uri="{FF2B5EF4-FFF2-40B4-BE49-F238E27FC236}">
                <a16:creationId xmlns:a16="http://schemas.microsoft.com/office/drawing/2014/main" id="{5032DC79-0C5A-1949-BBB2-599A4AD14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43"/>
          <a:stretch>
            <a:fillRect/>
          </a:stretch>
        </p:blipFill>
        <p:spPr>
          <a:xfrm>
            <a:off x="6175035" y="3722144"/>
            <a:ext cx="2997848" cy="1869975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3B901A55-1000-AF47-B3C5-90FCF254E2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8" r="58"/>
          <a:stretch>
            <a:fillRect/>
          </a:stretch>
        </p:blipFill>
        <p:spPr>
          <a:xfrm>
            <a:off x="3128155" y="3722144"/>
            <a:ext cx="2907117" cy="1869975"/>
          </a:xfrm>
          <a:prstGeom prst="rect">
            <a:avLst/>
          </a:prstGeom>
        </p:spPr>
      </p:pic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F4E14C41-5DBC-0842-85F2-F3BF69D180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35" r="-62" b="2811"/>
          <a:stretch>
            <a:fillRect/>
          </a:stretch>
        </p:blipFill>
        <p:spPr bwMode="auto">
          <a:xfrm>
            <a:off x="0" y="3722144"/>
            <a:ext cx="3103096" cy="19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8" name="文本框 14">
            <a:extLst>
              <a:ext uri="{FF2B5EF4-FFF2-40B4-BE49-F238E27FC236}">
                <a16:creationId xmlns:a16="http://schemas.microsoft.com/office/drawing/2014/main" id="{40DAD552-1C22-9F46-9F0B-CD4E9D326CF1}"/>
              </a:ext>
            </a:extLst>
          </p:cNvPr>
          <p:cNvSpPr txBox="1"/>
          <p:nvPr/>
        </p:nvSpPr>
        <p:spPr>
          <a:xfrm>
            <a:off x="2739049" y="5813212"/>
            <a:ext cx="408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E std. dev.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~0.5%@30GeV</a:t>
            </a:r>
            <a:r>
              <a:rPr kumimoji="1" lang="zh-CN" altLang="en-US" sz="2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C37D4-17C5-064D-A895-E2633053613C}"/>
              </a:ext>
            </a:extLst>
          </p:cNvPr>
          <p:cNvSpPr txBox="1"/>
          <p:nvPr/>
        </p:nvSpPr>
        <p:spPr>
          <a:xfrm>
            <a:off x="457200" y="4287799"/>
            <a:ext cx="93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5 layer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1B36A-342F-D540-BD23-4DA9DAFB4422}"/>
              </a:ext>
            </a:extLst>
          </p:cNvPr>
          <p:cNvSpPr txBox="1"/>
          <p:nvPr/>
        </p:nvSpPr>
        <p:spPr>
          <a:xfrm>
            <a:off x="3492189" y="4197008"/>
            <a:ext cx="107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10 layer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09AFA-40FF-3A41-A60E-A93D1E7BF363}"/>
              </a:ext>
            </a:extLst>
          </p:cNvPr>
          <p:cNvSpPr txBox="1"/>
          <p:nvPr/>
        </p:nvSpPr>
        <p:spPr>
          <a:xfrm>
            <a:off x="6601838" y="4197008"/>
            <a:ext cx="107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14 layer</a:t>
            </a:r>
          </a:p>
        </p:txBody>
      </p:sp>
    </p:spTree>
    <p:extLst>
      <p:ext uri="{BB962C8B-B14F-4D97-AF65-F5344CB8AC3E}">
        <p14:creationId xmlns:p14="http://schemas.microsoft.com/office/powerpoint/2010/main" val="3843278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858B3E-CF3A-85D5-7452-2DE63011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400" dirty="0">
                <a:sym typeface="+mn-ea"/>
              </a:rPr>
              <a:t>Boson mass resolution in H</a:t>
            </a:r>
            <a:r>
              <a:rPr kumimoji="1" lang="en-US" altLang="zh-CN" sz="2400" dirty="0">
                <a:sym typeface="Wingdings" pitchFamily="2" charset="2"/>
              </a:rPr>
              <a:t></a:t>
            </a:r>
            <a:r>
              <a:rPr kumimoji="1" lang="en-US" altLang="zh-CN" sz="2400" dirty="0">
                <a:sym typeface="+mn-ea"/>
              </a:rPr>
              <a:t> </a:t>
            </a:r>
            <a:r>
              <a:rPr kumimoji="1" lang="en-US" altLang="zh-CN" sz="2400" dirty="0" err="1">
                <a:sym typeface="+mn-ea"/>
              </a:rPr>
              <a:t>γγ</a:t>
            </a:r>
            <a:r>
              <a:rPr kumimoji="1" lang="en-US" altLang="zh-CN" sz="2400" dirty="0">
                <a:sym typeface="+mn-ea"/>
              </a:rPr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9372C7-435F-7A6F-7CE1-2FA91AC77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Sample: ZH-&gt;2neutrinos + </a:t>
            </a:r>
            <a:r>
              <a:rPr kumimoji="1" lang="en-US" altLang="zh-CN" sz="2400" b="0" dirty="0" err="1">
                <a:sym typeface="+mn-ea"/>
              </a:rPr>
              <a:t>γγ</a:t>
            </a:r>
            <a:r>
              <a:rPr kumimoji="1" lang="en-US" altLang="zh-CN" sz="2400" b="0" dirty="0">
                <a:sym typeface="+mn-ea"/>
              </a:rPr>
              <a:t>  </a:t>
            </a:r>
            <a:r>
              <a:rPr kumimoji="1" lang="en-US" altLang="zh-CN" dirty="0"/>
              <a:t>at 240 GeV</a:t>
            </a:r>
          </a:p>
          <a:p>
            <a:r>
              <a:rPr kumimoji="1" lang="en-US" altLang="zh-CN" dirty="0"/>
              <a:t>Energy, position reconstruction and separation using simplified reconstruction method described above</a:t>
            </a:r>
          </a:p>
          <a:p>
            <a:r>
              <a:rPr kumimoji="1" lang="en-US" altLang="zh-CN" dirty="0"/>
              <a:t>Crystal energy threshold: 2 MeV/50MeV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48F65F-C3D7-1596-9F1C-88E3A82D20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27</a:t>
            </a:fld>
            <a:endParaRPr lang="en-US" sz="18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796C0F-D842-0225-1E4F-DEFD11B30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560" y="3184200"/>
            <a:ext cx="4409440" cy="28035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712997-EAE5-8D1B-6C0E-AB845EF3E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1327"/>
            <a:ext cx="4314819" cy="274657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E9F59AE-EE2A-814B-B6D3-3B6C63976CC3}"/>
              </a:ext>
            </a:extLst>
          </p:cNvPr>
          <p:cNvSpPr txBox="1"/>
          <p:nvPr/>
        </p:nvSpPr>
        <p:spPr>
          <a:xfrm>
            <a:off x="304512" y="3278112"/>
            <a:ext cx="1634423" cy="33718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BMR = 0.33%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CAC3351-3890-D59B-4D20-CE2178A59A90}"/>
              </a:ext>
            </a:extLst>
          </p:cNvPr>
          <p:cNvSpPr txBox="1"/>
          <p:nvPr/>
        </p:nvSpPr>
        <p:spPr>
          <a:xfrm>
            <a:off x="5011392" y="3286516"/>
            <a:ext cx="1506374" cy="33718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BMR = 1.3%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9A929FF-D298-4893-3A84-A1F6EE9457BB}"/>
              </a:ext>
            </a:extLst>
          </p:cNvPr>
          <p:cNvSpPr txBox="1"/>
          <p:nvPr/>
        </p:nvSpPr>
        <p:spPr>
          <a:xfrm>
            <a:off x="418893" y="3623701"/>
            <a:ext cx="152004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highlight>
                  <a:srgbClr val="00FFFF"/>
                </a:highlight>
              </a:rPr>
              <a:t>Threshold: 2MeV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50A4711-4B91-FC66-4EF6-366F6802208E}"/>
              </a:ext>
            </a:extLst>
          </p:cNvPr>
          <p:cNvSpPr txBox="1"/>
          <p:nvPr/>
        </p:nvSpPr>
        <p:spPr>
          <a:xfrm>
            <a:off x="5057776" y="3635640"/>
            <a:ext cx="161571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highlight>
                  <a:srgbClr val="00FFFF"/>
                </a:highlight>
              </a:rPr>
              <a:t>Threshold: 50MeV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C1536D8-483A-46F8-4241-893F1797621E}"/>
              </a:ext>
            </a:extLst>
          </p:cNvPr>
          <p:cNvSpPr txBox="1"/>
          <p:nvPr/>
        </p:nvSpPr>
        <p:spPr>
          <a:xfrm>
            <a:off x="1178914" y="6069833"/>
            <a:ext cx="706709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Good</a:t>
            </a:r>
            <a:r>
              <a:rPr kumimoji="1" lang="zh-CN" altLang="en-US" dirty="0"/>
              <a:t> </a:t>
            </a:r>
            <a:r>
              <a:rPr kumimoji="1" lang="en-US" altLang="zh-CN" dirty="0"/>
              <a:t>BMR</a:t>
            </a:r>
            <a:r>
              <a:rPr kumimoji="1" lang="zh-CN" altLang="en-US" dirty="0"/>
              <a:t>，</a:t>
            </a:r>
            <a:r>
              <a:rPr kumimoji="1" lang="en-US" altLang="zh-CN" dirty="0"/>
              <a:t>more realistic simulation will give more reliable results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2411928-5C35-B8E3-2007-523E6ACD1C9C}"/>
              </a:ext>
            </a:extLst>
          </p:cNvPr>
          <p:cNvSpPr txBox="1"/>
          <p:nvPr/>
        </p:nvSpPr>
        <p:spPr>
          <a:xfrm>
            <a:off x="2262151" y="3499181"/>
            <a:ext cx="120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" b="1" dirty="0"/>
              <a:t>Very optimistic simulation</a:t>
            </a:r>
            <a:endParaRPr kumimoji="1" lang="zh-CN" altLang="en-US" sz="10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0F5C0A2-DCD5-041F-C124-C7AFDC1F62E6}"/>
              </a:ext>
            </a:extLst>
          </p:cNvPr>
          <p:cNvSpPr txBox="1"/>
          <p:nvPr/>
        </p:nvSpPr>
        <p:spPr>
          <a:xfrm>
            <a:off x="6937507" y="3302418"/>
            <a:ext cx="120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" b="1" dirty="0"/>
              <a:t>Very optimistic simulation</a:t>
            </a:r>
            <a:endParaRPr kumimoji="1" lang="zh-CN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245277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FE58-4D36-B442-AFE8-13FEC078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display for s</a:t>
            </a:r>
            <a:r>
              <a:rPr lang="en-CN"/>
              <a:t>hower seperation</a:t>
            </a:r>
            <a:endParaRPr lang="en-CN" dirty="0"/>
          </a:p>
        </p:txBody>
      </p:sp>
      <p:pic>
        <p:nvPicPr>
          <p:cNvPr id="6" name="Content Placeholder 5" descr="Chart&#10;&#10;Description automatically generated with low confidence">
            <a:extLst>
              <a:ext uri="{FF2B5EF4-FFF2-40B4-BE49-F238E27FC236}">
                <a16:creationId xmlns:a16="http://schemas.microsoft.com/office/drawing/2014/main" id="{CFA84AC0-59B4-5E4C-AE33-555965E5F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83" y="1050802"/>
            <a:ext cx="3687158" cy="23749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2132F-00EE-D54F-8BF2-379FC5767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28</a:t>
            </a:fld>
            <a:endParaRPr lang="en-US" sz="180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DD29A2E1-A21F-3E40-A14C-E14DC3A1C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50802"/>
            <a:ext cx="4270695" cy="2838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8FCDCD-A36A-5749-80D7-0391B63B3B9C}"/>
              </a:ext>
            </a:extLst>
          </p:cNvPr>
          <p:cNvSpPr txBox="1"/>
          <p:nvPr/>
        </p:nvSpPr>
        <p:spPr>
          <a:xfrm>
            <a:off x="15554" y="758589"/>
            <a:ext cx="385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5 GeV photon, 66 mm distance</a:t>
            </a:r>
            <a:endParaRPr lang="en-C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8EF750-6C53-9A40-8FA4-764DCE09B8F7}"/>
              </a:ext>
            </a:extLst>
          </p:cNvPr>
          <p:cNvSpPr txBox="1"/>
          <p:nvPr/>
        </p:nvSpPr>
        <p:spPr>
          <a:xfrm>
            <a:off x="4781550" y="723025"/>
            <a:ext cx="406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5 GeV photon, 165 mm distance</a:t>
            </a:r>
            <a:endParaRPr lang="en-C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C46996-CC95-1445-8DA3-C24EFD06137B}"/>
              </a:ext>
            </a:extLst>
          </p:cNvPr>
          <p:cNvSpPr txBox="1"/>
          <p:nvPr/>
        </p:nvSpPr>
        <p:spPr>
          <a:xfrm>
            <a:off x="4520913" y="3835154"/>
            <a:ext cx="432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GeV photon and 10 GeV pi</a:t>
            </a:r>
            <a:r>
              <a:rPr lang="en-US" altLang="zh-CN" dirty="0"/>
              <a:t>-</a:t>
            </a:r>
            <a:r>
              <a:rPr lang="en-US" dirty="0"/>
              <a:t>, </a:t>
            </a:r>
            <a:r>
              <a:rPr lang="en-US" altLang="zh-CN" dirty="0"/>
              <a:t>195</a:t>
            </a:r>
            <a:r>
              <a:rPr lang="en-US" dirty="0"/>
              <a:t>mm</a:t>
            </a:r>
            <a:endParaRPr lang="en-CN" dirty="0"/>
          </a:p>
        </p:txBody>
      </p:sp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941F902D-4F67-4045-88EE-1518AA49D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087" y="4180897"/>
            <a:ext cx="4219608" cy="24009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353F2C-703F-7D41-B690-DFB810EB1D55}"/>
              </a:ext>
            </a:extLst>
          </p:cNvPr>
          <p:cNvSpPr txBox="1"/>
          <p:nvPr/>
        </p:nvSpPr>
        <p:spPr>
          <a:xfrm>
            <a:off x="48479" y="3693335"/>
            <a:ext cx="432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GeV photon and 10 GeV pi</a:t>
            </a:r>
            <a:r>
              <a:rPr lang="en-US" altLang="zh-CN" dirty="0"/>
              <a:t>-</a:t>
            </a:r>
            <a:r>
              <a:rPr lang="en-US" dirty="0"/>
              <a:t>, </a:t>
            </a:r>
            <a:r>
              <a:rPr lang="en-US" altLang="zh-CN" dirty="0"/>
              <a:t>66</a:t>
            </a:r>
            <a:r>
              <a:rPr lang="en-US" dirty="0"/>
              <a:t>mm</a:t>
            </a:r>
            <a:endParaRPr lang="en-CN" dirty="0"/>
          </a:p>
        </p:txBody>
      </p:sp>
      <p:pic>
        <p:nvPicPr>
          <p:cNvPr id="18" name="Picture 17" descr="Chart, histogram&#10;&#10;Description automatically generated">
            <a:extLst>
              <a:ext uri="{FF2B5EF4-FFF2-40B4-BE49-F238E27FC236}">
                <a16:creationId xmlns:a16="http://schemas.microsoft.com/office/drawing/2014/main" id="{2467742F-F3E2-F243-99E1-753314CFE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62667"/>
            <a:ext cx="4321782" cy="2483976"/>
          </a:xfrm>
          <a:prstGeom prst="rect">
            <a:avLst/>
          </a:prstGeom>
        </p:spPr>
      </p:pic>
      <p:sp>
        <p:nvSpPr>
          <p:cNvPr id="19" name="Down Arrow 18">
            <a:extLst>
              <a:ext uri="{FF2B5EF4-FFF2-40B4-BE49-F238E27FC236}">
                <a16:creationId xmlns:a16="http://schemas.microsoft.com/office/drawing/2014/main" id="{C3152994-402A-A24A-8678-85E78883421B}"/>
              </a:ext>
            </a:extLst>
          </p:cNvPr>
          <p:cNvSpPr/>
          <p:nvPr/>
        </p:nvSpPr>
        <p:spPr bwMode="auto">
          <a:xfrm>
            <a:off x="2120837" y="5199052"/>
            <a:ext cx="134253" cy="3829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F849D282-BC9E-D34B-9631-044B8CA5F95C}"/>
              </a:ext>
            </a:extLst>
          </p:cNvPr>
          <p:cNvSpPr/>
          <p:nvPr/>
        </p:nvSpPr>
        <p:spPr bwMode="auto">
          <a:xfrm>
            <a:off x="1785221" y="4157307"/>
            <a:ext cx="134253" cy="3829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BE16F921-E1FF-824D-AAE6-EF9722B4498D}"/>
              </a:ext>
            </a:extLst>
          </p:cNvPr>
          <p:cNvSpPr/>
          <p:nvPr/>
        </p:nvSpPr>
        <p:spPr bwMode="auto">
          <a:xfrm>
            <a:off x="1633504" y="1050802"/>
            <a:ext cx="134253" cy="3829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1DBA3A38-7F1C-2245-B3C1-4F3B2FDC02A1}"/>
              </a:ext>
            </a:extLst>
          </p:cNvPr>
          <p:cNvSpPr/>
          <p:nvPr/>
        </p:nvSpPr>
        <p:spPr bwMode="auto">
          <a:xfrm>
            <a:off x="1836067" y="1050802"/>
            <a:ext cx="134253" cy="3829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45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A0463-0D21-CC2E-7A0D-34A61D30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Simplified</a:t>
            </a:r>
            <a:r>
              <a:rPr lang="en-CN" altLang="zh-CN"/>
              <a:t> </a:t>
            </a:r>
            <a:r>
              <a:rPr lang="en-US" altLang="zh-CN" dirty="0"/>
              <a:t>R</a:t>
            </a:r>
            <a:r>
              <a:rPr lang="en-CN" altLang="zh-CN"/>
              <a:t>eco method</a:t>
            </a:r>
            <a:r>
              <a:rPr lang="en-US" altLang="zh-CN" dirty="0"/>
              <a:t> for 2 particle separation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5D7D8B-AD7B-7EAD-4FC5-0858AB35B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Cluster splitting</a:t>
            </a:r>
          </a:p>
          <a:p>
            <a:pPr marL="686069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For each layer (along Z): Find</a:t>
            </a:r>
            <a:r>
              <a:rPr lang="zh-CN" altLang="en-US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two</a:t>
            </a:r>
            <a:r>
              <a:rPr lang="zh-CN" altLang="en-US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locations</a:t>
            </a:r>
            <a:r>
              <a:rPr lang="zh-CN" altLang="en-US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with</a:t>
            </a:r>
            <a:r>
              <a:rPr lang="zh-CN" altLang="en-US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maximum</a:t>
            </a:r>
            <a:r>
              <a:rPr lang="zh-CN" altLang="en-US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energy</a:t>
            </a:r>
            <a:r>
              <a:rPr lang="zh-CN" altLang="en-US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deposition</a:t>
            </a:r>
            <a:r>
              <a:rPr lang="zh-CN" altLang="en-US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and</a:t>
            </a:r>
            <a:r>
              <a:rPr lang="zh-CN" altLang="en-US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separate</a:t>
            </a:r>
            <a:r>
              <a:rPr lang="zh-CN" altLang="en-US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them</a:t>
            </a:r>
            <a:r>
              <a:rPr lang="zh-CN" altLang="en-US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by</a:t>
            </a:r>
            <a:r>
              <a:rPr lang="zh-CN" altLang="en-US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</a:t>
            </a:r>
            <a:r>
              <a:rPr lang="zh-CN" altLang="en-US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min.</a:t>
            </a:r>
            <a:r>
              <a:rPr lang="zh-CN" altLang="en-US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value</a:t>
            </a:r>
            <a:r>
              <a:rPr lang="zh-CN" altLang="en-US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between</a:t>
            </a:r>
            <a:r>
              <a:rPr lang="zh-CN" altLang="en-US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them</a:t>
            </a:r>
          </a:p>
          <a:p>
            <a:pPr marL="686069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Merge</a:t>
            </a:r>
            <a:r>
              <a:rPr lang="zh-CN" altLang="en-US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clusters in individual</a:t>
            </a:r>
            <a:r>
              <a:rPr lang="zh-CN" altLang="en-US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layers use layer matching alg.</a:t>
            </a:r>
          </a:p>
          <a:p>
            <a:pPr marL="1086388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Criteria on delta phi according to its point angle direction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7273DF-B981-AF90-6715-0FD12DAB3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29</a:t>
            </a:fld>
            <a:endParaRPr lang="en-US" sz="1800"/>
          </a:p>
        </p:txBody>
      </p:sp>
      <p:pic>
        <p:nvPicPr>
          <p:cNvPr id="5" name="ECB019B1-382A-4266-B25C-5B523AA43C14-1" descr="wpp">
            <a:extLst>
              <a:ext uri="{FF2B5EF4-FFF2-40B4-BE49-F238E27FC236}">
                <a16:creationId xmlns:a16="http://schemas.microsoft.com/office/drawing/2014/main" id="{3E39BA0B-0374-7D19-8540-F0EE5A5B5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654" y="2650732"/>
            <a:ext cx="3922251" cy="34879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D53BA9-B678-E37F-DFA7-8C4B3E67F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965" y="2697679"/>
            <a:ext cx="5106035" cy="3394075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57C447B3-F325-C4DD-97C4-804C6844E010}"/>
              </a:ext>
            </a:extLst>
          </p:cNvPr>
          <p:cNvSpPr/>
          <p:nvPr/>
        </p:nvSpPr>
        <p:spPr>
          <a:xfrm>
            <a:off x="5364102" y="3811918"/>
            <a:ext cx="635635" cy="12890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CF3F5E8-5985-1B7E-F68F-20AFB220C9F6}"/>
              </a:ext>
            </a:extLst>
          </p:cNvPr>
          <p:cNvSpPr/>
          <p:nvPr/>
        </p:nvSpPr>
        <p:spPr>
          <a:xfrm>
            <a:off x="6180981" y="3750191"/>
            <a:ext cx="635635" cy="12890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390520-C39B-DEDB-7EED-9A79226F5D9B}"/>
              </a:ext>
            </a:extLst>
          </p:cNvPr>
          <p:cNvSpPr txBox="1"/>
          <p:nvPr/>
        </p:nvSpPr>
        <p:spPr>
          <a:xfrm>
            <a:off x="8151631" y="6004076"/>
            <a:ext cx="4762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Phi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07C2C44-2CAA-3B44-8602-B8A2F1A73214}"/>
              </a:ext>
            </a:extLst>
          </p:cNvPr>
          <p:cNvSpPr txBox="1"/>
          <p:nvPr/>
        </p:nvSpPr>
        <p:spPr>
          <a:xfrm rot="10800000" flipV="1">
            <a:off x="3740806" y="2963054"/>
            <a:ext cx="428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Z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5149A9E-2FF0-18B5-E224-B6FE4BD8467C}"/>
              </a:ext>
            </a:extLst>
          </p:cNvPr>
          <p:cNvSpPr txBox="1"/>
          <p:nvPr/>
        </p:nvSpPr>
        <p:spPr>
          <a:xfrm>
            <a:off x="6261357" y="2924412"/>
            <a:ext cx="142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Two 5GeV </a:t>
            </a:r>
            <a:r>
              <a:rPr kumimoji="1" lang="en-US" altLang="zh-CN" dirty="0" err="1">
                <a:solidFill>
                  <a:schemeClr val="accent1">
                    <a:lumMod val="75000"/>
                  </a:schemeClr>
                </a:solidFill>
                <a:sym typeface="+mn-ea"/>
              </a:rPr>
              <a:t>γ</a:t>
            </a:r>
            <a:endParaRPr kumimoji="1" lang="en-US" altLang="zh-CN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85628EE-FF67-61C7-5FEF-C564633EB6DC}"/>
              </a:ext>
            </a:extLst>
          </p:cNvPr>
          <p:cNvSpPr txBox="1"/>
          <p:nvPr/>
        </p:nvSpPr>
        <p:spPr>
          <a:xfrm>
            <a:off x="5397342" y="5109372"/>
            <a:ext cx="60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b="0" dirty="0">
                <a:sym typeface="+mn-ea"/>
              </a:rPr>
              <a:t>γ</a:t>
            </a:r>
            <a:r>
              <a:rPr kumimoji="1" lang="en-US" altLang="zh-CN" sz="1800" b="0" baseline="-25000" dirty="0">
                <a:sym typeface="+mn-ea"/>
              </a:rPr>
              <a:t>1</a:t>
            </a:r>
            <a:endParaRPr kumimoji="1" lang="zh-CN" altLang="en-US" baseline="-250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33558E9-BBB6-BD9F-5F23-41D4B7D0A535}"/>
              </a:ext>
            </a:extLst>
          </p:cNvPr>
          <p:cNvSpPr txBox="1"/>
          <p:nvPr/>
        </p:nvSpPr>
        <p:spPr>
          <a:xfrm>
            <a:off x="6372702" y="5109372"/>
            <a:ext cx="60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b="0" dirty="0">
                <a:sym typeface="+mn-ea"/>
              </a:rPr>
              <a:t>γ</a:t>
            </a:r>
            <a:r>
              <a:rPr kumimoji="1" lang="en-US" altLang="zh-CN" baseline="-25000" dirty="0">
                <a:sym typeface="+mn-ea"/>
              </a:rPr>
              <a:t>2</a:t>
            </a:r>
            <a:endParaRPr kumimoji="1" lang="zh-CN" altLang="en-US" baseline="-250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5A9CD9D-46C4-A1D0-6E70-85C29277BF29}"/>
              </a:ext>
            </a:extLst>
          </p:cNvPr>
          <p:cNvSpPr/>
          <p:nvPr/>
        </p:nvSpPr>
        <p:spPr bwMode="auto">
          <a:xfrm>
            <a:off x="7909672" y="2697679"/>
            <a:ext cx="1066511" cy="7313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7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258524-4831-E635-0C9F-64D44E7C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Available options for CEPC </a:t>
            </a:r>
            <a:r>
              <a:rPr kumimoji="1" lang="en-US" altLang="zh-CN" dirty="0" err="1"/>
              <a:t>ECal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1AEF37-177E-B5FB-B148-AA281CAAB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4"/>
            <a:ext cx="9144000" cy="5226642"/>
          </a:xfrm>
        </p:spPr>
        <p:txBody>
          <a:bodyPr/>
          <a:lstStyle/>
          <a:p>
            <a:r>
              <a:rPr kumimoji="1" lang="en-US" altLang="zh-CN" dirty="0"/>
              <a:t>Silicon tungsten </a:t>
            </a:r>
            <a:r>
              <a:rPr kumimoji="1" lang="en-US" altLang="zh-CN" dirty="0" err="1"/>
              <a:t>ECal</a:t>
            </a:r>
            <a:endParaRPr kumimoji="1" lang="en-US" altLang="zh-CN" dirty="0"/>
          </a:p>
          <a:p>
            <a:r>
              <a:rPr kumimoji="1" lang="en-US" altLang="zh-CN" dirty="0"/>
              <a:t>Scintillator sampling </a:t>
            </a:r>
            <a:r>
              <a:rPr kumimoji="1" lang="en-US" altLang="zh-CN" dirty="0" err="1"/>
              <a:t>ECal</a:t>
            </a:r>
            <a:endParaRPr kumimoji="1" lang="en-US" altLang="zh-CN" dirty="0"/>
          </a:p>
          <a:p>
            <a:r>
              <a:rPr kumimoji="1" lang="en-US" altLang="zh-CN" dirty="0"/>
              <a:t>Dual readout calorimeter </a:t>
            </a:r>
          </a:p>
          <a:p>
            <a:r>
              <a:rPr kumimoji="1" lang="en-US" altLang="zh-CN" dirty="0"/>
              <a:t>Homogenous Crystal </a:t>
            </a:r>
            <a:r>
              <a:rPr kumimoji="1" lang="en-US" altLang="zh-CN" dirty="0" err="1"/>
              <a:t>ECal</a:t>
            </a:r>
            <a:r>
              <a:rPr kumimoji="1" lang="en-US" altLang="zh-CN" dirty="0"/>
              <a:t>:  long</a:t>
            </a:r>
            <a:r>
              <a:rPr kumimoji="1" lang="zh-CN" altLang="en-US" dirty="0"/>
              <a:t> </a:t>
            </a:r>
            <a:r>
              <a:rPr kumimoji="1" lang="en-US" altLang="zh-CN" dirty="0"/>
              <a:t>bar, Stereo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9E24F2-0EE7-D779-4D47-AE93F3213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3</a:t>
            </a:fld>
            <a:endParaRPr lang="en-US" sz="18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50F752E-D7DE-B562-B7CF-72D46E61543D}"/>
              </a:ext>
            </a:extLst>
          </p:cNvPr>
          <p:cNvSpPr txBox="1"/>
          <p:nvPr/>
        </p:nvSpPr>
        <p:spPr>
          <a:xfrm>
            <a:off x="891540" y="6125333"/>
            <a:ext cx="799087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Stereo Crystal ECal: Try to get 3D shower with 2D readout in simplified way</a:t>
            </a:r>
            <a:endParaRPr kumimoji="1" lang="zh-CN" altLang="en-US" dirty="0"/>
          </a:p>
        </p:txBody>
      </p:sp>
      <p:pic>
        <p:nvPicPr>
          <p:cNvPr id="1028" name="Picture 4" descr="page4image11366800">
            <a:extLst>
              <a:ext uri="{FF2B5EF4-FFF2-40B4-BE49-F238E27FC236}">
                <a16:creationId xmlns:a16="http://schemas.microsoft.com/office/drawing/2014/main" id="{F514D11B-7927-AFB7-E4F3-D45F0BAE7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429" y="3194294"/>
            <a:ext cx="20955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image11368672">
            <a:extLst>
              <a:ext uri="{FF2B5EF4-FFF2-40B4-BE49-F238E27FC236}">
                <a16:creationId xmlns:a16="http://schemas.microsoft.com/office/drawing/2014/main" id="{D65C90BE-A3AD-FDF4-4510-0CB7DCDD1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6" y="3183512"/>
            <a:ext cx="2366397" cy="12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image11365136">
            <a:extLst>
              <a:ext uri="{FF2B5EF4-FFF2-40B4-BE49-F238E27FC236}">
                <a16:creationId xmlns:a16="http://schemas.microsoft.com/office/drawing/2014/main" id="{1502C645-FF83-E965-4438-5B3059FB1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" y="4554523"/>
            <a:ext cx="2397942" cy="118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image11362432">
            <a:extLst>
              <a:ext uri="{FF2B5EF4-FFF2-40B4-BE49-F238E27FC236}">
                <a16:creationId xmlns:a16="http://schemas.microsoft.com/office/drawing/2014/main" id="{34FD5AC0-289D-DDF0-AC34-F95A5D11E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68" y="4589296"/>
            <a:ext cx="1880667" cy="127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ge7image11218304">
            <a:extLst>
              <a:ext uri="{FF2B5EF4-FFF2-40B4-BE49-F238E27FC236}">
                <a16:creationId xmlns:a16="http://schemas.microsoft.com/office/drawing/2014/main" id="{5DB67B53-CFFD-119E-FE8A-83CD6A739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3249652"/>
            <a:ext cx="218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7image11218512">
            <a:extLst>
              <a:ext uri="{FF2B5EF4-FFF2-40B4-BE49-F238E27FC236}">
                <a16:creationId xmlns:a16="http://schemas.microsoft.com/office/drawing/2014/main" id="{91128578-C832-F83F-FA39-F8F09390C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14" y="3744498"/>
            <a:ext cx="29591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4BFAC5D-A0C6-64DE-ABF7-D18766231637}"/>
              </a:ext>
            </a:extLst>
          </p:cNvPr>
          <p:cNvSpPr txBox="1"/>
          <p:nvPr/>
        </p:nvSpPr>
        <p:spPr>
          <a:xfrm>
            <a:off x="6132633" y="3183512"/>
            <a:ext cx="254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Long bar Crystal </a:t>
            </a:r>
            <a:r>
              <a:rPr kumimoji="1" lang="en-US" altLang="zh-CN" dirty="0" err="1"/>
              <a:t>ECal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1952A7D-9E08-455E-831D-5DB514994396}"/>
              </a:ext>
            </a:extLst>
          </p:cNvPr>
          <p:cNvSpPr txBox="1"/>
          <p:nvPr/>
        </p:nvSpPr>
        <p:spPr>
          <a:xfrm>
            <a:off x="775500" y="281418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SiW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ECal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01D736A-67C4-87D1-99CA-2312C3EBF32C}"/>
              </a:ext>
            </a:extLst>
          </p:cNvPr>
          <p:cNvSpPr txBox="1"/>
          <p:nvPr/>
        </p:nvSpPr>
        <p:spPr>
          <a:xfrm>
            <a:off x="3427475" y="280963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Sc </a:t>
            </a:r>
            <a:r>
              <a:rPr kumimoji="1" lang="en-US" altLang="zh-CN" dirty="0" err="1"/>
              <a:t>ECal</a:t>
            </a:r>
            <a:endParaRPr kumimoji="1" lang="zh-CN" altLang="en-US" dirty="0"/>
          </a:p>
        </p:txBody>
      </p:sp>
      <p:pic>
        <p:nvPicPr>
          <p:cNvPr id="10" name="图片 9" descr="图表, 示意图, 雷达图&#10;&#10;描述已自动生成">
            <a:extLst>
              <a:ext uri="{FF2B5EF4-FFF2-40B4-BE49-F238E27FC236}">
                <a16:creationId xmlns:a16="http://schemas.microsoft.com/office/drawing/2014/main" id="{57C26F13-CFD8-6F6B-507B-597650944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709239"/>
            <a:ext cx="2377786" cy="221325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03DA4C2-015D-2AC0-42B9-9130C04DBF81}"/>
              </a:ext>
            </a:extLst>
          </p:cNvPr>
          <p:cNvSpPr/>
          <p:nvPr/>
        </p:nvSpPr>
        <p:spPr bwMode="auto">
          <a:xfrm>
            <a:off x="6705600" y="672354"/>
            <a:ext cx="711200" cy="1912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9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1ED4A-C4E9-CE0D-FC66-2453671F9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内容占位符 11">
            <a:extLst>
              <a:ext uri="{FF2B5EF4-FFF2-40B4-BE49-F238E27FC236}">
                <a16:creationId xmlns:a16="http://schemas.microsoft.com/office/drawing/2014/main" id="{41C14A64-86B8-EE3B-D789-C8E857530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707" y="1952580"/>
            <a:ext cx="3594719" cy="3644900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53814DB-50DC-A7BF-2A41-5DED11AD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Stereo </a:t>
            </a:r>
            <a:r>
              <a:rPr lang="en-US" altLang="zh-CN" dirty="0" err="1"/>
              <a:t>ECal</a:t>
            </a:r>
            <a:r>
              <a:rPr lang="en-US" altLang="zh-CN" dirty="0"/>
              <a:t>: muon momentum reconstruction</a:t>
            </a:r>
            <a:r>
              <a:rPr lang="zh-CN" altLang="en-US" dirty="0"/>
              <a:t>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D4ED27-70CC-FB5D-180C-4E71B04D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4969DA-2CEE-4EC9-9296-054EF2843F2F}" type="datetime1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C8C846-94FA-B4AD-25E2-EDE81D22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F1BD4B-53AA-B4F6-A738-5969CA7F0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A56532-31F7-4E88-8DBE-6C70ECBBCC0E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7" name="弧形 6">
            <a:extLst>
              <a:ext uri="{FF2B5EF4-FFF2-40B4-BE49-F238E27FC236}">
                <a16:creationId xmlns:a16="http://schemas.microsoft.com/office/drawing/2014/main" id="{DE38A1A9-0881-01E0-CD1D-FA1C95C3BB68}"/>
              </a:ext>
            </a:extLst>
          </p:cNvPr>
          <p:cNvSpPr/>
          <p:nvPr/>
        </p:nvSpPr>
        <p:spPr>
          <a:xfrm rot="20526507">
            <a:off x="5510837" y="2175816"/>
            <a:ext cx="1085756" cy="2965555"/>
          </a:xfrm>
          <a:prstGeom prst="arc">
            <a:avLst>
              <a:gd name="adj1" fmla="val 16770204"/>
              <a:gd name="adj2" fmla="val 1886215"/>
            </a:avLst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42D2953-6145-A743-0818-59AE362F4D28}"/>
              </a:ext>
            </a:extLst>
          </p:cNvPr>
          <p:cNvCxnSpPr>
            <a:stCxn id="7" idx="2"/>
          </p:cNvCxnSpPr>
          <p:nvPr/>
        </p:nvCxnSpPr>
        <p:spPr>
          <a:xfrm flipH="1" flipV="1">
            <a:off x="6322335" y="2080742"/>
            <a:ext cx="335023" cy="1723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E2F6CD5-7060-AAE2-60EC-D945FE2BF3EF}"/>
              </a:ext>
            </a:extLst>
          </p:cNvPr>
          <p:cNvCxnSpPr>
            <a:cxnSpLocks/>
          </p:cNvCxnSpPr>
          <p:nvPr/>
        </p:nvCxnSpPr>
        <p:spPr>
          <a:xfrm flipH="1" flipV="1">
            <a:off x="5953818" y="2176068"/>
            <a:ext cx="703538" cy="162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弧形 9">
            <a:extLst>
              <a:ext uri="{FF2B5EF4-FFF2-40B4-BE49-F238E27FC236}">
                <a16:creationId xmlns:a16="http://schemas.microsoft.com/office/drawing/2014/main" id="{AF906E7A-E691-FF1E-37E1-9081F8B587B0}"/>
              </a:ext>
            </a:extLst>
          </p:cNvPr>
          <p:cNvSpPr/>
          <p:nvPr/>
        </p:nvSpPr>
        <p:spPr>
          <a:xfrm rot="19990583">
            <a:off x="6367388" y="3343627"/>
            <a:ext cx="202223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D8BA858-D610-19D3-F416-F32BC0FFA0ED}"/>
              </a:ext>
            </a:extLst>
          </p:cNvPr>
          <p:cNvSpPr/>
          <p:nvPr/>
        </p:nvSpPr>
        <p:spPr>
          <a:xfrm>
            <a:off x="6099098" y="2553599"/>
            <a:ext cx="45719" cy="45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008CF89-4D9D-1BAD-B80E-8FFF07DDC374}"/>
              </a:ext>
            </a:extLst>
          </p:cNvPr>
          <p:cNvCxnSpPr>
            <a:cxnSpLocks/>
          </p:cNvCxnSpPr>
          <p:nvPr/>
        </p:nvCxnSpPr>
        <p:spPr>
          <a:xfrm flipH="1" flipV="1">
            <a:off x="5713484" y="2049877"/>
            <a:ext cx="799118" cy="1020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弧形 12">
            <a:extLst>
              <a:ext uri="{FF2B5EF4-FFF2-40B4-BE49-F238E27FC236}">
                <a16:creationId xmlns:a16="http://schemas.microsoft.com/office/drawing/2014/main" id="{834E35F2-4192-8E41-4D3E-1E773C5943CB}"/>
              </a:ext>
            </a:extLst>
          </p:cNvPr>
          <p:cNvSpPr/>
          <p:nvPr/>
        </p:nvSpPr>
        <p:spPr>
          <a:xfrm rot="19656194">
            <a:off x="5785094" y="2270966"/>
            <a:ext cx="202223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683E563-F024-8D06-435E-81E1D1760DF3}"/>
              </a:ext>
            </a:extLst>
          </p:cNvPr>
          <p:cNvSpPr txBox="1"/>
          <p:nvPr/>
        </p:nvSpPr>
        <p:spPr>
          <a:xfrm>
            <a:off x="5770521" y="2004170"/>
            <a:ext cx="3882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</a:rPr>
              <a:t>∠ </a:t>
            </a:r>
            <a:r>
              <a:rPr lang="en-US" altLang="zh-CN" sz="1050" b="1" dirty="0">
                <a:solidFill>
                  <a:srgbClr val="FF0000"/>
                </a:solidFill>
              </a:rPr>
              <a:t>1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273EC0C-DE9A-93E7-0C6D-9E407EDBB956}"/>
              </a:ext>
            </a:extLst>
          </p:cNvPr>
          <p:cNvSpPr txBox="1"/>
          <p:nvPr/>
        </p:nvSpPr>
        <p:spPr>
          <a:xfrm>
            <a:off x="6288753" y="3046510"/>
            <a:ext cx="3882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</a:rPr>
              <a:t>∠ </a:t>
            </a:r>
            <a:r>
              <a:rPr lang="en-US" altLang="zh-CN" sz="1050" b="1" dirty="0">
                <a:solidFill>
                  <a:srgbClr val="FF0000"/>
                </a:solidFill>
              </a:rPr>
              <a:t>2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D399735-AD3D-1A99-E533-3B1E1209000B}"/>
              </a:ext>
            </a:extLst>
          </p:cNvPr>
          <p:cNvSpPr/>
          <p:nvPr/>
        </p:nvSpPr>
        <p:spPr>
          <a:xfrm rot="20492028">
            <a:off x="6601208" y="375217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2C134F3-CBAD-EFE5-DC51-3FD36785253C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4085456" y="2587156"/>
            <a:ext cx="2013369" cy="167589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BB5DDE39-3DAD-BA36-55BC-30B0203E2A4F}"/>
              </a:ext>
            </a:extLst>
          </p:cNvPr>
          <p:cNvSpPr/>
          <p:nvPr/>
        </p:nvSpPr>
        <p:spPr>
          <a:xfrm rot="18929096">
            <a:off x="6059938" y="254799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F95F953-FF7C-67B9-D387-F398367E22C4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4082821" y="3804020"/>
            <a:ext cx="2574536" cy="46803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80240151-79C9-E629-39DD-41DB096D889E}"/>
              </a:ext>
            </a:extLst>
          </p:cNvPr>
          <p:cNvCxnSpPr>
            <a:cxnSpLocks/>
          </p:cNvCxnSpPr>
          <p:nvPr/>
        </p:nvCxnSpPr>
        <p:spPr>
          <a:xfrm flipV="1">
            <a:off x="4090161" y="2846859"/>
            <a:ext cx="2896096" cy="141232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838652EE-F2E5-72C4-C4B7-B77AE3382F85}"/>
              </a:ext>
            </a:extLst>
          </p:cNvPr>
          <p:cNvSpPr txBox="1"/>
          <p:nvPr/>
        </p:nvSpPr>
        <p:spPr>
          <a:xfrm>
            <a:off x="6131870" y="2724436"/>
            <a:ext cx="3137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" b="1" dirty="0">
                <a:solidFill>
                  <a:srgbClr val="FF0000"/>
                </a:solidFill>
              </a:rPr>
              <a:t>∠ </a:t>
            </a:r>
            <a:r>
              <a:rPr lang="en-US" altLang="zh-CN" sz="500" b="1" dirty="0">
                <a:solidFill>
                  <a:srgbClr val="FF0000"/>
                </a:solidFill>
              </a:rPr>
              <a:t>1</a:t>
            </a:r>
            <a:endParaRPr lang="zh-CN" altLang="en-US" sz="500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DE60DE1-59AC-82D0-0F6C-3227434B104D}"/>
              </a:ext>
            </a:extLst>
          </p:cNvPr>
          <p:cNvSpPr txBox="1"/>
          <p:nvPr/>
        </p:nvSpPr>
        <p:spPr>
          <a:xfrm>
            <a:off x="5853054" y="2639020"/>
            <a:ext cx="36802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</a:rPr>
              <a:t>∠ </a:t>
            </a:r>
            <a:r>
              <a:rPr lang="en-US" altLang="zh-CN" sz="1050" b="1" dirty="0">
                <a:solidFill>
                  <a:srgbClr val="FF0000"/>
                </a:solidFill>
              </a:rPr>
              <a:t>3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52906A3-5B90-BDBF-1465-F0B28B737193}"/>
              </a:ext>
            </a:extLst>
          </p:cNvPr>
          <p:cNvSpPr txBox="1"/>
          <p:nvPr/>
        </p:nvSpPr>
        <p:spPr>
          <a:xfrm rot="20571329">
            <a:off x="4426957" y="3723472"/>
            <a:ext cx="6001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</a:rPr>
              <a:t>∠ </a:t>
            </a:r>
            <a:r>
              <a:rPr lang="en-US" altLang="zh-CN" sz="1050" b="1" dirty="0">
                <a:solidFill>
                  <a:srgbClr val="FF0000"/>
                </a:solidFill>
              </a:rPr>
              <a:t>4= β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  <p:sp>
        <p:nvSpPr>
          <p:cNvPr id="47" name="弧形 46">
            <a:extLst>
              <a:ext uri="{FF2B5EF4-FFF2-40B4-BE49-F238E27FC236}">
                <a16:creationId xmlns:a16="http://schemas.microsoft.com/office/drawing/2014/main" id="{09A78758-FB06-D09F-5245-832FD9972FF8}"/>
              </a:ext>
            </a:extLst>
          </p:cNvPr>
          <p:cNvSpPr/>
          <p:nvPr/>
        </p:nvSpPr>
        <p:spPr>
          <a:xfrm rot="2148397">
            <a:off x="4335688" y="3927746"/>
            <a:ext cx="202223" cy="14298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FA556E6-6DC1-A0DB-CB4A-5095E64A4142}"/>
              </a:ext>
            </a:extLst>
          </p:cNvPr>
          <p:cNvSpPr txBox="1"/>
          <p:nvPr/>
        </p:nvSpPr>
        <p:spPr>
          <a:xfrm>
            <a:off x="416061" y="1775459"/>
            <a:ext cx="3140603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/>
              <a:t>Origin info</a:t>
            </a:r>
            <a:r>
              <a:rPr lang="zh-CN" altLang="en-US" sz="1400" dirty="0"/>
              <a:t>：</a:t>
            </a:r>
            <a:endParaRPr lang="en-US" altLang="zh-CN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Single 5GeV μ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altLang="zh-CN" sz="1400" dirty="0"/>
              <a:t>Θ</a:t>
            </a:r>
            <a:r>
              <a:rPr lang="en-US" altLang="zh-CN" sz="1400" dirty="0"/>
              <a:t>=45°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altLang="zh-CN" sz="1400" dirty="0"/>
              <a:t>Φ</a:t>
            </a:r>
            <a:r>
              <a:rPr lang="en-US" altLang="zh-CN" sz="1400" dirty="0"/>
              <a:t>=100°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/>
              <a:t>Geometric info</a:t>
            </a:r>
            <a:r>
              <a:rPr lang="zh-CN" altLang="en-US" sz="1400" dirty="0"/>
              <a:t>：</a:t>
            </a:r>
            <a:endParaRPr lang="en-US" altLang="zh-CN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∠</a:t>
            </a:r>
            <a:r>
              <a:rPr lang="en-US" altLang="zh-CN" sz="1400" dirty="0"/>
              <a:t>1=</a:t>
            </a:r>
            <a:r>
              <a:rPr lang="zh-CN" altLang="en-US" sz="1400" dirty="0"/>
              <a:t>∠</a:t>
            </a:r>
            <a:r>
              <a:rPr lang="en-US" altLang="zh-CN" sz="1400" dirty="0"/>
              <a:t>4=β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OA=1.9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ρ=1.9/2sin(β)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/>
              <a:t>Particles move in a magnetic 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P=mv=</a:t>
            </a:r>
            <a:r>
              <a:rPr lang="en-US" altLang="zh-CN" sz="1400" dirty="0" err="1"/>
              <a:t>RBq</a:t>
            </a:r>
            <a:endParaRPr lang="en-US" altLang="zh-CN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Pt=0.3ZBρ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1000" dirty="0"/>
              <a:t>Z=1 for charge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1000" dirty="0"/>
              <a:t>B=3 T for magnetic field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1000" dirty="0"/>
              <a:t>Pt for GeV/c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1000" dirty="0"/>
              <a:t>ρ for 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zh-CN" sz="1000" dirty="0"/>
          </a:p>
          <a:p>
            <a:pPr lvl="1"/>
            <a:r>
              <a:rPr lang="en-US" altLang="zh-CN" sz="1400" dirty="0">
                <a:sym typeface="Wingdings" panose="05000000000000000000" pitchFamily="2" charset="2"/>
              </a:rPr>
              <a:t> </a:t>
            </a:r>
            <a:r>
              <a:rPr lang="en-US" altLang="zh-CN" sz="1400" dirty="0"/>
              <a:t>Pt=0.855/sin(β)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690D1E48-17F1-C598-E919-50971BC9F60C}"/>
              </a:ext>
            </a:extLst>
          </p:cNvPr>
          <p:cNvSpPr txBox="1"/>
          <p:nvPr/>
        </p:nvSpPr>
        <p:spPr>
          <a:xfrm>
            <a:off x="6563656" y="3782324"/>
            <a:ext cx="2888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b="1" dirty="0">
                <a:solidFill>
                  <a:srgbClr val="FF0000"/>
                </a:solidFill>
              </a:rPr>
              <a:t>O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D2291C9-AA9A-8297-D927-BE3953862932}"/>
              </a:ext>
            </a:extLst>
          </p:cNvPr>
          <p:cNvSpPr txBox="1"/>
          <p:nvPr/>
        </p:nvSpPr>
        <p:spPr>
          <a:xfrm>
            <a:off x="6119830" y="2388182"/>
            <a:ext cx="2824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b="1" dirty="0">
                <a:solidFill>
                  <a:srgbClr val="FF0000"/>
                </a:solidFill>
              </a:rPr>
              <a:t>A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4E1D56C9-444B-7F21-ADED-B138AF139AAC}"/>
              </a:ext>
            </a:extLst>
          </p:cNvPr>
          <p:cNvSpPr txBox="1"/>
          <p:nvPr/>
        </p:nvSpPr>
        <p:spPr>
          <a:xfrm>
            <a:off x="4892953" y="3064699"/>
            <a:ext cx="300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chemeClr val="accent6"/>
                </a:solidFill>
              </a:rPr>
              <a:t>ρ</a:t>
            </a:r>
            <a:endParaRPr lang="zh-CN" altLang="en-US" i="1" dirty="0">
              <a:solidFill>
                <a:schemeClr val="accent6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C4F55BC8-F02F-0042-B123-1D55039D8E61}"/>
              </a:ext>
            </a:extLst>
          </p:cNvPr>
          <p:cNvSpPr txBox="1"/>
          <p:nvPr/>
        </p:nvSpPr>
        <p:spPr>
          <a:xfrm>
            <a:off x="5585341" y="3896286"/>
            <a:ext cx="300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chemeClr val="accent6"/>
                </a:solidFill>
              </a:rPr>
              <a:t>ρ</a:t>
            </a:r>
            <a:endParaRPr lang="zh-CN" altLang="en-US" i="1" dirty="0">
              <a:solidFill>
                <a:schemeClr val="accent6"/>
              </a:solidFill>
            </a:endParaRPr>
          </a:p>
        </p:txBody>
      </p:sp>
      <p:sp>
        <p:nvSpPr>
          <p:cNvPr id="56" name="弧形 55">
            <a:extLst>
              <a:ext uri="{FF2B5EF4-FFF2-40B4-BE49-F238E27FC236}">
                <a16:creationId xmlns:a16="http://schemas.microsoft.com/office/drawing/2014/main" id="{80517C7E-0C73-EB21-B690-05D3F31160F5}"/>
              </a:ext>
            </a:extLst>
          </p:cNvPr>
          <p:cNvSpPr/>
          <p:nvPr/>
        </p:nvSpPr>
        <p:spPr>
          <a:xfrm rot="10236048">
            <a:off x="6024842" y="2570234"/>
            <a:ext cx="202223" cy="142985"/>
          </a:xfrm>
          <a:prstGeom prst="arc">
            <a:avLst>
              <a:gd name="adj1" fmla="val 14614731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1EEAF3C-3B97-0087-5270-4375114C09F6}"/>
              </a:ext>
            </a:extLst>
          </p:cNvPr>
          <p:cNvSpPr txBox="1"/>
          <p:nvPr/>
        </p:nvSpPr>
        <p:spPr>
          <a:xfrm>
            <a:off x="3861945" y="4210202"/>
            <a:ext cx="325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b="1" dirty="0">
                <a:solidFill>
                  <a:srgbClr val="FF0000"/>
                </a:solidFill>
              </a:rPr>
              <a:t>O’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05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F86F37-6E70-5C16-83AF-26DD8EB4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Strategy 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07CDD58B-72EB-91CF-6266-31BABD093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7676" y="1979613"/>
            <a:ext cx="3409383" cy="3644900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0640E0-7303-055C-03D2-3300A0935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4969DA-2CEE-4EC9-9296-054EF2843F2F}" type="datetime1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B6D222-C5F9-2EB3-95F9-0C867A48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E5BCA8-A5AE-BDE3-3804-AC790976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A56532-31F7-4E88-8DBE-6C70ECBBCC0E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A98D1D3-C3C9-354D-DBF6-CD1C5E6BB589}"/>
              </a:ext>
            </a:extLst>
          </p:cNvPr>
          <p:cNvSpPr txBox="1"/>
          <p:nvPr/>
        </p:nvSpPr>
        <p:spPr>
          <a:xfrm>
            <a:off x="179137" y="1699306"/>
            <a:ext cx="5162398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The fitted plot is as follows, with the green line being made by fitting the intersection of each of the two adjacent layers (odd/even)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Take the φ that fits the first intersection in the lower left corner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The deviation Angle β is obtained by differentiating the φ_ fitted with the φ_ initial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The β Angle is added to the Pt calculation formula and compared with truth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CB0601F9-D05A-6245-4C8A-FC27DE5181DF}"/>
              </a:ext>
            </a:extLst>
          </p:cNvPr>
          <p:cNvSpPr/>
          <p:nvPr/>
        </p:nvSpPr>
        <p:spPr>
          <a:xfrm>
            <a:off x="5950226" y="4137163"/>
            <a:ext cx="311427" cy="31142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348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52DF2A-F9DD-442C-3885-9393C93F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</a:t>
            </a:r>
            <a:endParaRPr lang="zh-CN" altLang="en-US" dirty="0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AE2F66B2-1621-421E-AED3-44DAA2232C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10304" y="3613524"/>
          <a:ext cx="693223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058">
                  <a:extLst>
                    <a:ext uri="{9D8B030D-6E8A-4147-A177-3AD203B41FA5}">
                      <a16:colId xmlns:a16="http://schemas.microsoft.com/office/drawing/2014/main" val="1734125672"/>
                    </a:ext>
                  </a:extLst>
                </a:gridCol>
                <a:gridCol w="1733058">
                  <a:extLst>
                    <a:ext uri="{9D8B030D-6E8A-4147-A177-3AD203B41FA5}">
                      <a16:colId xmlns:a16="http://schemas.microsoft.com/office/drawing/2014/main" val="1212559560"/>
                    </a:ext>
                  </a:extLst>
                </a:gridCol>
                <a:gridCol w="1733058">
                  <a:extLst>
                    <a:ext uri="{9D8B030D-6E8A-4147-A177-3AD203B41FA5}">
                      <a16:colId xmlns:a16="http://schemas.microsoft.com/office/drawing/2014/main" val="1182178525"/>
                    </a:ext>
                  </a:extLst>
                </a:gridCol>
                <a:gridCol w="1733058">
                  <a:extLst>
                    <a:ext uri="{9D8B030D-6E8A-4147-A177-3AD203B41FA5}">
                      <a16:colId xmlns:a16="http://schemas.microsoft.com/office/drawing/2014/main" val="3243998470"/>
                    </a:ext>
                  </a:extLst>
                </a:gridCol>
              </a:tblGrid>
              <a:tr h="32570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event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Pt-recon/ 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Pt-truth/ 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Uncert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629054"/>
                  </a:ext>
                </a:extLst>
              </a:tr>
              <a:tr h="32570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-0.06%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075949"/>
                  </a:ext>
                </a:extLst>
              </a:tr>
              <a:tr h="32570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3.51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3.54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-0.78%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184412"/>
                  </a:ext>
                </a:extLst>
              </a:tr>
              <a:tr h="32570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3.54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-0.02%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40287"/>
                  </a:ext>
                </a:extLst>
              </a:tr>
              <a:tr h="32570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3.54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-0.11%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806849"/>
                  </a:ext>
                </a:extLst>
              </a:tr>
              <a:tr h="32570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3.54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0.02%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27494"/>
                  </a:ext>
                </a:extLst>
              </a:tr>
            </a:tbl>
          </a:graphicData>
        </a:graphic>
      </p:graphicFrame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19020D-959B-EE5D-C749-FBCDEE95E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4969DA-2CEE-4EC9-9296-054EF2843F2F}" type="datetime1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01B117-6014-66FC-D2CF-AC2D0972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6B5585-D437-BA6E-BE64-BCDD9EE9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A56532-31F7-4E88-8DBE-6C70ECBBCC0E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27B7D45-6FB0-38FC-E859-C881E79C3A6D}"/>
              </a:ext>
            </a:extLst>
          </p:cNvPr>
          <p:cNvSpPr txBox="1"/>
          <p:nvPr/>
        </p:nvSpPr>
        <p:spPr>
          <a:xfrm>
            <a:off x="516835" y="1633285"/>
            <a:ext cx="7805530" cy="1986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Single 5GeV μ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l-GR" altLang="zh-CN" sz="1600" b="1" dirty="0">
                <a:solidFill>
                  <a:srgbClr val="FF0000"/>
                </a:solidFill>
              </a:rPr>
              <a:t>Θ</a:t>
            </a:r>
            <a:r>
              <a:rPr lang="en-US" altLang="zh-CN" sz="1600" b="1" dirty="0">
                <a:solidFill>
                  <a:srgbClr val="FF0000"/>
                </a:solidFill>
              </a:rPr>
              <a:t>=45°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l-GR" altLang="zh-CN" sz="1600" dirty="0"/>
              <a:t>Φ</a:t>
            </a:r>
            <a:r>
              <a:rPr lang="en-US" altLang="zh-CN" sz="1600" dirty="0"/>
              <a:t>=100°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Energy threshold 2MeV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Five cases were examined and the results are as follows:</a:t>
            </a:r>
            <a:br>
              <a:rPr lang="en-US" altLang="zh-CN" sz="1600" dirty="0"/>
            </a:br>
            <a:r>
              <a:rPr lang="zh-CN" altLang="en-US" sz="1600" dirty="0"/>
              <a:t>（</a:t>
            </a:r>
            <a:r>
              <a:rPr lang="en-US" altLang="zh-CN" sz="1600" dirty="0"/>
              <a:t>Keep to two significant decimal places</a:t>
            </a:r>
            <a:r>
              <a:rPr lang="zh-CN" altLang="en-US" sz="1600" dirty="0"/>
              <a:t>）</a:t>
            </a:r>
            <a:endParaRPr lang="en-US" altLang="zh-CN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7DE59BA-B46B-CB67-6060-19AD17291917}"/>
              </a:ext>
            </a:extLst>
          </p:cNvPr>
          <p:cNvSpPr txBox="1"/>
          <p:nvPr/>
        </p:nvSpPr>
        <p:spPr>
          <a:xfrm>
            <a:off x="8136080" y="423781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3.77%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B014C56-E95A-0D0B-2DF4-767B58DD06E2}"/>
              </a:ext>
            </a:extLst>
          </p:cNvPr>
          <p:cNvSpPr txBox="1"/>
          <p:nvPr/>
        </p:nvSpPr>
        <p:spPr>
          <a:xfrm>
            <a:off x="8085819" y="522471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-2.95%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078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818727-7414-3085-1EF4-2D6344A0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S</a:t>
            </a:r>
            <a:r>
              <a:rPr kumimoji="1" lang="en-US" altLang="zh-CN" dirty="0"/>
              <a:t>tereo </a:t>
            </a:r>
            <a:r>
              <a:rPr kumimoji="1" lang="en-US" altLang="zh-CN" dirty="0">
                <a:solidFill>
                  <a:srgbClr val="FF0000"/>
                </a:solidFill>
              </a:rPr>
              <a:t>C</a:t>
            </a:r>
            <a:r>
              <a:rPr kumimoji="1" lang="en-US" altLang="zh-CN" dirty="0"/>
              <a:t>rystal </a:t>
            </a:r>
            <a:r>
              <a:rPr kumimoji="1" lang="en-US" altLang="zh-CN" dirty="0">
                <a:solidFill>
                  <a:srgbClr val="FF0000"/>
                </a:solidFill>
              </a:rPr>
              <a:t>E</a:t>
            </a:r>
            <a:r>
              <a:rPr kumimoji="1" lang="en-US" altLang="zh-CN" dirty="0"/>
              <a:t>lectromagnetic </a:t>
            </a:r>
            <a:r>
              <a:rPr kumimoji="1" lang="en-US" altLang="zh-CN" dirty="0">
                <a:solidFill>
                  <a:srgbClr val="FF0000"/>
                </a:solidFill>
              </a:rPr>
              <a:t>Cal</a:t>
            </a:r>
            <a:r>
              <a:rPr kumimoji="1" lang="en-US" altLang="zh-CN" dirty="0"/>
              <a:t>orimeter: Basic idea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246BB6-7537-6617-78A7-A1240885A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3"/>
            <a:ext cx="7434413" cy="5738607"/>
          </a:xfrm>
        </p:spPr>
        <p:txBody>
          <a:bodyPr/>
          <a:lstStyle/>
          <a:p>
            <a:r>
              <a:rPr kumimoji="1" lang="en-US" altLang="zh-CN" dirty="0"/>
              <a:t>Traditional Crystal </a:t>
            </a:r>
            <a:r>
              <a:rPr kumimoji="1" lang="en-US" altLang="zh-CN" dirty="0" err="1"/>
              <a:t>Ecal</a:t>
            </a:r>
            <a:r>
              <a:rPr kumimoji="1" lang="zh-CN" altLang="en-US" dirty="0"/>
              <a:t> （</a:t>
            </a:r>
            <a:r>
              <a:rPr kumimoji="1" lang="en-US" altLang="zh-CN" dirty="0"/>
              <a:t>CMS/BES…):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Crystal long bar pointing to interaction point (IP)</a:t>
            </a:r>
            <a:endParaRPr kumimoji="1" lang="zh-CN" altLang="en-US" dirty="0">
              <a:solidFill>
                <a:schemeClr val="tx1"/>
              </a:solidFill>
            </a:endParaRP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Slight twist to avoid escape of particles</a:t>
            </a:r>
          </a:p>
          <a:p>
            <a:pPr lvl="1"/>
            <a:endParaRPr kumimoji="1" lang="en-US" altLang="zh-CN" dirty="0">
              <a:solidFill>
                <a:schemeClr val="tx1"/>
              </a:solidFill>
            </a:endParaRPr>
          </a:p>
          <a:p>
            <a:pPr lvl="1"/>
            <a:endParaRPr kumimoji="1" lang="en-US" altLang="zh-CN" dirty="0">
              <a:solidFill>
                <a:schemeClr val="tx1"/>
              </a:solidFill>
            </a:endParaRPr>
          </a:p>
          <a:p>
            <a:pPr lvl="1"/>
            <a:endParaRPr kumimoji="1" lang="en-US" altLang="zh-CN" dirty="0">
              <a:solidFill>
                <a:schemeClr val="tx1"/>
              </a:solidFill>
            </a:endParaRPr>
          </a:p>
          <a:p>
            <a:r>
              <a:rPr kumimoji="1" lang="en-US" altLang="zh-CN" dirty="0"/>
              <a:t>Stereo Crystal </a:t>
            </a:r>
            <a:r>
              <a:rPr kumimoji="1" lang="en-US" altLang="zh-CN" dirty="0" err="1"/>
              <a:t>ECal</a:t>
            </a:r>
            <a:r>
              <a:rPr kumimoji="1" lang="en-US" altLang="zh-CN" dirty="0"/>
              <a:t>: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Crystal long bar not pointing to IP</a:t>
            </a:r>
          </a:p>
          <a:p>
            <a:pPr lvl="2"/>
            <a:r>
              <a:rPr lang="en-US" altLang="zh-CN" dirty="0">
                <a:solidFill>
                  <a:schemeClr val="tx1"/>
                </a:solidFill>
              </a:rPr>
              <a:t>Angle between Crystal long bar and det. radius is 𝛼</a:t>
            </a:r>
          </a:p>
          <a:p>
            <a:pPr lvl="3"/>
            <a:r>
              <a:rPr lang="en-US" altLang="zh-CN" dirty="0">
                <a:solidFill>
                  <a:schemeClr val="tx1"/>
                </a:solidFill>
              </a:rPr>
              <a:t>-90 &lt;= 𝛼 &lt;= 90 degrees</a:t>
            </a:r>
          </a:p>
          <a:p>
            <a:pPr lvl="3"/>
            <a:r>
              <a:rPr lang="en-US" altLang="zh-CN" dirty="0">
                <a:solidFill>
                  <a:schemeClr val="tx1"/>
                </a:solidFill>
              </a:rPr>
              <a:t>𝛼 = 0; pointing to Z axis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 traditional </a:t>
            </a:r>
            <a:endParaRPr lang="en-US" altLang="zh-CN" dirty="0">
              <a:solidFill>
                <a:schemeClr val="tx1"/>
              </a:solidFill>
            </a:endParaRPr>
          </a:p>
          <a:p>
            <a:pPr lvl="3"/>
            <a:r>
              <a:rPr lang="en-US" altLang="zh-CN" dirty="0">
                <a:solidFill>
                  <a:schemeClr val="tx1"/>
                </a:solidFill>
              </a:rPr>
              <a:t>𝛼 != 0: obtain sampling on R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Number of sampling can be optimized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Single-end readout on the outer surface </a:t>
            </a:r>
            <a:r>
              <a:rPr lang="en-US" altLang="zh-CN" dirty="0" err="1">
                <a:solidFill>
                  <a:schemeClr val="tx1"/>
                </a:solidFill>
              </a:rPr>
              <a:t>w.r.t.</a:t>
            </a:r>
            <a:r>
              <a:rPr lang="en-US" altLang="zh-CN" dirty="0">
                <a:solidFill>
                  <a:schemeClr val="tx1"/>
                </a:solidFill>
              </a:rPr>
              <a:t> IP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Form circular structure with trapezoid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crystal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without gap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7A258B-20C7-547E-172F-EE69E95A22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4</a:t>
            </a:fld>
            <a:endParaRPr lang="en-US" sz="1800"/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9424612-93CA-FE34-AC35-95F4879D614F}"/>
              </a:ext>
            </a:extLst>
          </p:cNvPr>
          <p:cNvGrpSpPr/>
          <p:nvPr/>
        </p:nvGrpSpPr>
        <p:grpSpPr>
          <a:xfrm>
            <a:off x="6140224" y="4042034"/>
            <a:ext cx="3141262" cy="1853427"/>
            <a:chOff x="6258848" y="4661726"/>
            <a:chExt cx="3141262" cy="1853427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291CB9B-090C-7873-37F4-1505324143A5}"/>
                </a:ext>
              </a:extLst>
            </p:cNvPr>
            <p:cNvSpPr txBox="1"/>
            <p:nvPr/>
          </p:nvSpPr>
          <p:spPr>
            <a:xfrm>
              <a:off x="6493134" y="6140344"/>
              <a:ext cx="7690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/>
                <a:t>Sampling 1</a:t>
              </a:r>
              <a:endParaRPr kumimoji="1" lang="zh-CN" altLang="en-US" sz="800" b="1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A72DBEA-BAFE-D2C3-6D30-B9C3ED73E1FF}"/>
                </a:ext>
              </a:extLst>
            </p:cNvPr>
            <p:cNvSpPr txBox="1"/>
            <p:nvPr/>
          </p:nvSpPr>
          <p:spPr>
            <a:xfrm>
              <a:off x="7147060" y="6148475"/>
              <a:ext cx="7690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/>
                <a:t>Sampling 2</a:t>
              </a:r>
              <a:endParaRPr kumimoji="1" lang="zh-CN" altLang="en-US" sz="800" b="1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716A541-E0E2-6831-064F-4C6C70F1DEDD}"/>
                </a:ext>
              </a:extLst>
            </p:cNvPr>
            <p:cNvSpPr txBox="1"/>
            <p:nvPr/>
          </p:nvSpPr>
          <p:spPr>
            <a:xfrm>
              <a:off x="7612234" y="6291048"/>
              <a:ext cx="7690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/>
                <a:t>Sampling 3</a:t>
              </a:r>
              <a:endParaRPr kumimoji="1" lang="zh-CN" altLang="en-US" sz="800" b="1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3807701-F6A9-E399-AE6B-37C1495AAE56}"/>
                </a:ext>
              </a:extLst>
            </p:cNvPr>
            <p:cNvSpPr txBox="1"/>
            <p:nvPr/>
          </p:nvSpPr>
          <p:spPr>
            <a:xfrm>
              <a:off x="8246487" y="6299709"/>
              <a:ext cx="7690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/>
                <a:t>Sampling 4</a:t>
              </a:r>
              <a:endParaRPr kumimoji="1" lang="zh-CN" altLang="en-US" sz="800" b="1" dirty="0"/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272025D9-7CC1-C55B-5A9C-F2AB2D26A822}"/>
                </a:ext>
              </a:extLst>
            </p:cNvPr>
            <p:cNvGrpSpPr/>
            <p:nvPr/>
          </p:nvGrpSpPr>
          <p:grpSpPr>
            <a:xfrm>
              <a:off x="6258848" y="4661726"/>
              <a:ext cx="2738378" cy="1549639"/>
              <a:chOff x="6286533" y="4598737"/>
              <a:chExt cx="2738378" cy="1549639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0A65A2EF-47CC-EED7-2763-FA43E9BB6135}"/>
                  </a:ext>
                </a:extLst>
              </p:cNvPr>
              <p:cNvSpPr/>
              <p:nvPr/>
            </p:nvSpPr>
            <p:spPr bwMode="auto">
              <a:xfrm>
                <a:off x="8826137" y="4598737"/>
                <a:ext cx="198774" cy="888268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0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 Bold" charset="0"/>
                  <a:ea typeface="ＭＳ Ｐゴシック" charset="0"/>
                </a:endParaRPr>
              </a:p>
            </p:txBody>
          </p:sp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86FA56D8-7CCB-F212-E429-3D8ABC55E2B6}"/>
                  </a:ext>
                </a:extLst>
              </p:cNvPr>
              <p:cNvGrpSpPr/>
              <p:nvPr/>
            </p:nvGrpSpPr>
            <p:grpSpPr>
              <a:xfrm>
                <a:off x="6619957" y="4875990"/>
                <a:ext cx="2262825" cy="832025"/>
                <a:chOff x="6619957" y="4875990"/>
                <a:chExt cx="2262825" cy="832025"/>
              </a:xfrm>
            </p:grpSpPr>
            <p:sp>
              <p:nvSpPr>
                <p:cNvPr id="10" name="平行四边形 9">
                  <a:extLst>
                    <a:ext uri="{FF2B5EF4-FFF2-40B4-BE49-F238E27FC236}">
                      <a16:creationId xmlns:a16="http://schemas.microsoft.com/office/drawing/2014/main" id="{82433B0D-6A80-4F5A-3D01-00D02E7D9C90}"/>
                    </a:ext>
                  </a:extLst>
                </p:cNvPr>
                <p:cNvSpPr/>
                <p:nvPr/>
              </p:nvSpPr>
              <p:spPr bwMode="auto">
                <a:xfrm rot="20735364">
                  <a:off x="6638402" y="4875990"/>
                  <a:ext cx="2244240" cy="127662"/>
                </a:xfrm>
                <a:prstGeom prst="parallelogram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 Bold" charset="0"/>
                    <a:ea typeface="ＭＳ Ｐゴシック" charset="0"/>
                  </a:endParaRPr>
                </a:p>
              </p:txBody>
            </p:sp>
            <p:sp>
              <p:nvSpPr>
                <p:cNvPr id="11" name="平行四边形 10">
                  <a:extLst>
                    <a:ext uri="{FF2B5EF4-FFF2-40B4-BE49-F238E27FC236}">
                      <a16:creationId xmlns:a16="http://schemas.microsoft.com/office/drawing/2014/main" id="{0CAD1CA7-3803-9BA6-0ACD-B562EE307392}"/>
                    </a:ext>
                  </a:extLst>
                </p:cNvPr>
                <p:cNvSpPr/>
                <p:nvPr/>
              </p:nvSpPr>
              <p:spPr bwMode="auto">
                <a:xfrm rot="20735364">
                  <a:off x="6638542" y="5018563"/>
                  <a:ext cx="2244240" cy="127662"/>
                </a:xfrm>
                <a:prstGeom prst="parallelogram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 Bold" charset="0"/>
                    <a:ea typeface="ＭＳ Ｐゴシック" charset="0"/>
                  </a:endParaRPr>
                </a:p>
              </p:txBody>
            </p:sp>
            <p:sp>
              <p:nvSpPr>
                <p:cNvPr id="12" name="平行四边形 11">
                  <a:extLst>
                    <a:ext uri="{FF2B5EF4-FFF2-40B4-BE49-F238E27FC236}">
                      <a16:creationId xmlns:a16="http://schemas.microsoft.com/office/drawing/2014/main" id="{81C40DBD-D91C-3954-BDAF-2AEACCEA6F5B}"/>
                    </a:ext>
                  </a:extLst>
                </p:cNvPr>
                <p:cNvSpPr/>
                <p:nvPr/>
              </p:nvSpPr>
              <p:spPr bwMode="auto">
                <a:xfrm rot="20735364">
                  <a:off x="6634826" y="5159812"/>
                  <a:ext cx="2244240" cy="127662"/>
                </a:xfrm>
                <a:prstGeom prst="parallelogram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 Bold" charset="0"/>
                    <a:ea typeface="ＭＳ Ｐゴシック" charset="0"/>
                  </a:endParaRPr>
                </a:p>
              </p:txBody>
            </p:sp>
            <p:sp>
              <p:nvSpPr>
                <p:cNvPr id="13" name="平行四边形 12">
                  <a:extLst>
                    <a:ext uri="{FF2B5EF4-FFF2-40B4-BE49-F238E27FC236}">
                      <a16:creationId xmlns:a16="http://schemas.microsoft.com/office/drawing/2014/main" id="{50314C5B-63A2-F3CA-4EE2-050FB8BC8612}"/>
                    </a:ext>
                  </a:extLst>
                </p:cNvPr>
                <p:cNvSpPr/>
                <p:nvPr/>
              </p:nvSpPr>
              <p:spPr bwMode="auto">
                <a:xfrm rot="20735364">
                  <a:off x="6631109" y="5299458"/>
                  <a:ext cx="2244240" cy="127662"/>
                </a:xfrm>
                <a:prstGeom prst="parallelogram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 Bold" charset="0"/>
                    <a:ea typeface="ＭＳ Ｐゴシック" charset="0"/>
                  </a:endParaRPr>
                </a:p>
              </p:txBody>
            </p:sp>
            <p:sp>
              <p:nvSpPr>
                <p:cNvPr id="14" name="平行四边形 13">
                  <a:extLst>
                    <a:ext uri="{FF2B5EF4-FFF2-40B4-BE49-F238E27FC236}">
                      <a16:creationId xmlns:a16="http://schemas.microsoft.com/office/drawing/2014/main" id="{10D80CE5-7334-BB83-074B-5DE8F15AC966}"/>
                    </a:ext>
                  </a:extLst>
                </p:cNvPr>
                <p:cNvSpPr/>
                <p:nvPr/>
              </p:nvSpPr>
              <p:spPr bwMode="auto">
                <a:xfrm rot="20735364">
                  <a:off x="6627251" y="5440623"/>
                  <a:ext cx="2244240" cy="127662"/>
                </a:xfrm>
                <a:prstGeom prst="parallelogram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 Bold" charset="0"/>
                    <a:ea typeface="ＭＳ Ｐゴシック" charset="0"/>
                  </a:endParaRPr>
                </a:p>
              </p:txBody>
            </p:sp>
            <p:sp>
              <p:nvSpPr>
                <p:cNvPr id="15" name="平行四边形 14">
                  <a:extLst>
                    <a:ext uri="{FF2B5EF4-FFF2-40B4-BE49-F238E27FC236}">
                      <a16:creationId xmlns:a16="http://schemas.microsoft.com/office/drawing/2014/main" id="{C0F344DD-71B2-D6F7-F3CC-EE48EAE1F764}"/>
                    </a:ext>
                  </a:extLst>
                </p:cNvPr>
                <p:cNvSpPr/>
                <p:nvPr/>
              </p:nvSpPr>
              <p:spPr bwMode="auto">
                <a:xfrm rot="20735364">
                  <a:off x="6619957" y="5580353"/>
                  <a:ext cx="2244240" cy="127662"/>
                </a:xfrm>
                <a:prstGeom prst="parallelogram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 Bold" charset="0"/>
                    <a:ea typeface="ＭＳ Ｐゴシック" charset="0"/>
                  </a:endParaRPr>
                </a:p>
              </p:txBody>
            </p:sp>
          </p:grpSp>
          <p:cxnSp>
            <p:nvCxnSpPr>
              <p:cNvPr id="17" name="直线箭头连接符 16">
                <a:extLst>
                  <a:ext uri="{FF2B5EF4-FFF2-40B4-BE49-F238E27FC236}">
                    <a16:creationId xmlns:a16="http://schemas.microsoft.com/office/drawing/2014/main" id="{B30019D1-89A6-4B9F-A457-CFA4B67EFAF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86533" y="5259691"/>
                <a:ext cx="2734802" cy="64623"/>
              </a:xfrm>
              <a:prstGeom prst="straightConnector1">
                <a:avLst/>
              </a:prstGeom>
              <a:solidFill>
                <a:schemeClr val="accent1"/>
              </a:solidFill>
              <a:ln w="698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下箭头 21">
                <a:extLst>
                  <a:ext uri="{FF2B5EF4-FFF2-40B4-BE49-F238E27FC236}">
                    <a16:creationId xmlns:a16="http://schemas.microsoft.com/office/drawing/2014/main" id="{4E8FB1D6-134E-5655-1676-65A9D24A03B7}"/>
                  </a:ext>
                </a:extLst>
              </p:cNvPr>
              <p:cNvSpPr/>
              <p:nvPr/>
            </p:nvSpPr>
            <p:spPr bwMode="auto">
              <a:xfrm rot="10624930">
                <a:off x="6898677" y="5300826"/>
                <a:ext cx="45719" cy="826294"/>
              </a:xfrm>
              <a:prstGeom prst="downArrow">
                <a:avLst/>
              </a:prstGeom>
              <a:gradFill>
                <a:gsLst>
                  <a:gs pos="60976">
                    <a:srgbClr val="FFC000">
                      <a:lumMod val="38000"/>
                    </a:srgb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0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 Bold" charset="0"/>
                  <a:ea typeface="ＭＳ Ｐゴシック" charset="0"/>
                </a:endParaRPr>
              </a:p>
            </p:txBody>
          </p:sp>
          <p:sp>
            <p:nvSpPr>
              <p:cNvPr id="23" name="下箭头 22">
                <a:extLst>
                  <a:ext uri="{FF2B5EF4-FFF2-40B4-BE49-F238E27FC236}">
                    <a16:creationId xmlns:a16="http://schemas.microsoft.com/office/drawing/2014/main" id="{0C1C604F-B93D-6D8D-9C35-91120F053E79}"/>
                  </a:ext>
                </a:extLst>
              </p:cNvPr>
              <p:cNvSpPr/>
              <p:nvPr/>
            </p:nvSpPr>
            <p:spPr bwMode="auto">
              <a:xfrm rot="10624930">
                <a:off x="7474140" y="5296077"/>
                <a:ext cx="45719" cy="826294"/>
              </a:xfrm>
              <a:prstGeom prst="downArrow">
                <a:avLst/>
              </a:prstGeom>
              <a:gradFill>
                <a:gsLst>
                  <a:gs pos="60976">
                    <a:srgbClr val="FFC000">
                      <a:lumMod val="38000"/>
                    </a:srgb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0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 Bold" charset="0"/>
                  <a:ea typeface="ＭＳ Ｐゴシック" charset="0"/>
                </a:endParaRPr>
              </a:p>
            </p:txBody>
          </p:sp>
          <p:sp>
            <p:nvSpPr>
              <p:cNvPr id="24" name="下箭头 23">
                <a:extLst>
                  <a:ext uri="{FF2B5EF4-FFF2-40B4-BE49-F238E27FC236}">
                    <a16:creationId xmlns:a16="http://schemas.microsoft.com/office/drawing/2014/main" id="{CD8370B2-5597-69A7-EB6A-9CF23534F292}"/>
                  </a:ext>
                </a:extLst>
              </p:cNvPr>
              <p:cNvSpPr/>
              <p:nvPr/>
            </p:nvSpPr>
            <p:spPr bwMode="auto">
              <a:xfrm rot="10624930">
                <a:off x="7930054" y="5313421"/>
                <a:ext cx="45719" cy="826294"/>
              </a:xfrm>
              <a:prstGeom prst="downArrow">
                <a:avLst/>
              </a:prstGeom>
              <a:gradFill>
                <a:gsLst>
                  <a:gs pos="60976">
                    <a:srgbClr val="FFC000">
                      <a:lumMod val="38000"/>
                    </a:srgb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0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 Bold" charset="0"/>
                  <a:ea typeface="ＭＳ Ｐゴシック" charset="0"/>
                </a:endParaRPr>
              </a:p>
            </p:txBody>
          </p:sp>
          <p:sp>
            <p:nvSpPr>
              <p:cNvPr id="25" name="下箭头 24">
                <a:extLst>
                  <a:ext uri="{FF2B5EF4-FFF2-40B4-BE49-F238E27FC236}">
                    <a16:creationId xmlns:a16="http://schemas.microsoft.com/office/drawing/2014/main" id="{A1ADAA14-D4FD-7456-527E-5398F7828E04}"/>
                  </a:ext>
                </a:extLst>
              </p:cNvPr>
              <p:cNvSpPr/>
              <p:nvPr/>
            </p:nvSpPr>
            <p:spPr bwMode="auto">
              <a:xfrm rot="10624930">
                <a:off x="8431086" y="5322082"/>
                <a:ext cx="45719" cy="826294"/>
              </a:xfrm>
              <a:prstGeom prst="downArrow">
                <a:avLst/>
              </a:prstGeom>
              <a:gradFill>
                <a:gsLst>
                  <a:gs pos="60976">
                    <a:srgbClr val="FFC000">
                      <a:lumMod val="38000"/>
                    </a:srgb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0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 Bold" charset="0"/>
                  <a:ea typeface="ＭＳ Ｐゴシック" charset="0"/>
                </a:endParaRPr>
              </a:p>
            </p:txBody>
          </p:sp>
          <p:sp>
            <p:nvSpPr>
              <p:cNvPr id="32" name="下箭头 31">
                <a:extLst>
                  <a:ext uri="{FF2B5EF4-FFF2-40B4-BE49-F238E27FC236}">
                    <a16:creationId xmlns:a16="http://schemas.microsoft.com/office/drawing/2014/main" id="{687E853E-138C-8294-61D9-06E838D9B17E}"/>
                  </a:ext>
                </a:extLst>
              </p:cNvPr>
              <p:cNvSpPr/>
              <p:nvPr/>
            </p:nvSpPr>
            <p:spPr bwMode="auto">
              <a:xfrm rot="10624930">
                <a:off x="8936207" y="5421065"/>
                <a:ext cx="51968" cy="703714"/>
              </a:xfrm>
              <a:prstGeom prst="downArrow">
                <a:avLst/>
              </a:prstGeom>
              <a:gradFill>
                <a:gsLst>
                  <a:gs pos="60976">
                    <a:srgbClr val="FFC000">
                      <a:lumMod val="38000"/>
                    </a:srgb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0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 Bold" charset="0"/>
                  <a:ea typeface="ＭＳ Ｐゴシック" charset="0"/>
                </a:endParaRP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4D8E13B-9C4F-56DF-6D6E-0498F3428D49}"/>
                </a:ext>
              </a:extLst>
            </p:cNvPr>
            <p:cNvSpPr txBox="1"/>
            <p:nvPr/>
          </p:nvSpPr>
          <p:spPr>
            <a:xfrm>
              <a:off x="8631028" y="6140344"/>
              <a:ext cx="7690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/>
                <a:t>readout</a:t>
              </a:r>
              <a:endParaRPr kumimoji="1" lang="zh-CN" altLang="en-US" sz="800" b="1" dirty="0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A78EFAB-9E08-7F23-D46E-167CDF437A61}"/>
              </a:ext>
            </a:extLst>
          </p:cNvPr>
          <p:cNvGrpSpPr/>
          <p:nvPr/>
        </p:nvGrpSpPr>
        <p:grpSpPr>
          <a:xfrm>
            <a:off x="1660641" y="2005283"/>
            <a:ext cx="2911359" cy="877857"/>
            <a:chOff x="156216" y="2015063"/>
            <a:chExt cx="2911359" cy="87785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72E8FC9-6525-39FE-70E9-3152AEB1A75D}"/>
                </a:ext>
              </a:extLst>
            </p:cNvPr>
            <p:cNvSpPr/>
            <p:nvPr/>
          </p:nvSpPr>
          <p:spPr bwMode="auto">
            <a:xfrm>
              <a:off x="413585" y="2015063"/>
              <a:ext cx="2653990" cy="21187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FDB4351-9FA1-3A5F-EE2B-3B5C9D58169B}"/>
                </a:ext>
              </a:extLst>
            </p:cNvPr>
            <p:cNvSpPr/>
            <p:nvPr/>
          </p:nvSpPr>
          <p:spPr bwMode="auto">
            <a:xfrm>
              <a:off x="413585" y="2235341"/>
              <a:ext cx="2653990" cy="21187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A04F771-95AE-9B2C-BB31-A82BC4CFDC69}"/>
                </a:ext>
              </a:extLst>
            </p:cNvPr>
            <p:cNvSpPr/>
            <p:nvPr/>
          </p:nvSpPr>
          <p:spPr bwMode="auto">
            <a:xfrm>
              <a:off x="413585" y="2458366"/>
              <a:ext cx="2653990" cy="21187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1B1435A-5974-A38E-382F-C43907F1036B}"/>
                </a:ext>
              </a:extLst>
            </p:cNvPr>
            <p:cNvSpPr/>
            <p:nvPr/>
          </p:nvSpPr>
          <p:spPr bwMode="auto">
            <a:xfrm>
              <a:off x="413585" y="2681046"/>
              <a:ext cx="2653990" cy="21187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cxnSp>
          <p:nvCxnSpPr>
            <p:cNvPr id="34" name="直线箭头连接符 33">
              <a:extLst>
                <a:ext uri="{FF2B5EF4-FFF2-40B4-BE49-F238E27FC236}">
                  <a16:creationId xmlns:a16="http://schemas.microsoft.com/office/drawing/2014/main" id="{94078F55-172A-3DB9-4386-9AB1025AA4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6216" y="2290807"/>
              <a:ext cx="2734802" cy="64623"/>
            </a:xfrm>
            <a:prstGeom prst="straightConnector1">
              <a:avLst/>
            </a:prstGeom>
            <a:solidFill>
              <a:schemeClr val="accent1"/>
            </a:solidFill>
            <a:ln w="698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4100" name="Picture 4" descr="Cylindrical coordinate system. | Download Scientific Diagram">
            <a:extLst>
              <a:ext uri="{FF2B5EF4-FFF2-40B4-BE49-F238E27FC236}">
                <a16:creationId xmlns:a16="http://schemas.microsoft.com/office/drawing/2014/main" id="{2D1B0C0C-D8C0-F2EF-0156-F8C48E952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10" y="1719022"/>
            <a:ext cx="2536222" cy="167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直角三角形 41">
            <a:extLst>
              <a:ext uri="{FF2B5EF4-FFF2-40B4-BE49-F238E27FC236}">
                <a16:creationId xmlns:a16="http://schemas.microsoft.com/office/drawing/2014/main" id="{2123770D-53DB-66C9-9FA9-200F96357B1F}"/>
              </a:ext>
            </a:extLst>
          </p:cNvPr>
          <p:cNvSpPr/>
          <p:nvPr/>
        </p:nvSpPr>
        <p:spPr bwMode="auto">
          <a:xfrm rot="16200000">
            <a:off x="7336134" y="3976747"/>
            <a:ext cx="276248" cy="1102441"/>
          </a:xfrm>
          <a:prstGeom prst="rtTriangl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43" name="下箭头 42">
            <a:extLst>
              <a:ext uri="{FF2B5EF4-FFF2-40B4-BE49-F238E27FC236}">
                <a16:creationId xmlns:a16="http://schemas.microsoft.com/office/drawing/2014/main" id="{1AD33917-691A-DE5E-2A4A-017845BEC4B9}"/>
              </a:ext>
            </a:extLst>
          </p:cNvPr>
          <p:cNvSpPr/>
          <p:nvPr/>
        </p:nvSpPr>
        <p:spPr bwMode="auto">
          <a:xfrm rot="18569047">
            <a:off x="7226217" y="3974025"/>
            <a:ext cx="50454" cy="740721"/>
          </a:xfrm>
          <a:prstGeom prst="downArrow">
            <a:avLst/>
          </a:prstGeom>
          <a:gradFill>
            <a:gsLst>
              <a:gs pos="60976">
                <a:srgbClr val="FFC000">
                  <a:lumMod val="38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88D31C4-8933-C17D-34A4-BD33F64E8E99}"/>
              </a:ext>
            </a:extLst>
          </p:cNvPr>
          <p:cNvSpPr txBox="1"/>
          <p:nvPr/>
        </p:nvSpPr>
        <p:spPr>
          <a:xfrm>
            <a:off x="6569508" y="1300957"/>
            <a:ext cx="247419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Cylindrical coordinate</a:t>
            </a:r>
          </a:p>
        </p:txBody>
      </p:sp>
    </p:spTree>
    <p:extLst>
      <p:ext uri="{BB962C8B-B14F-4D97-AF65-F5344CB8AC3E}">
        <p14:creationId xmlns:p14="http://schemas.microsoft.com/office/powerpoint/2010/main" val="74044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A1F1A8-1B09-6603-FF64-95163B658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Stereo Crystal Electromagnetic Calorimeter: Design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3317CF-2DA7-3F8C-5D05-5C59AB0D5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3374"/>
            <a:ext cx="6044126" cy="1973973"/>
          </a:xfrm>
        </p:spPr>
        <p:txBody>
          <a:bodyPr/>
          <a:lstStyle/>
          <a:p>
            <a:r>
              <a:rPr kumimoji="1" lang="en-US" altLang="zh-CN" dirty="0"/>
              <a:t>To improve the 3D position resolution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Pointing angle of </a:t>
            </a:r>
            <a:r>
              <a:rPr kumimoji="1" lang="en-US" altLang="zh-CN" dirty="0">
                <a:solidFill>
                  <a:schemeClr val="accent2"/>
                </a:solidFill>
              </a:rPr>
              <a:t>even layers</a:t>
            </a:r>
            <a:r>
              <a:rPr kumimoji="1" lang="en-US" altLang="zh-CN" dirty="0">
                <a:solidFill>
                  <a:schemeClr val="tx1"/>
                </a:solidFill>
              </a:rPr>
              <a:t> alone Z: </a:t>
            </a:r>
            <a:r>
              <a:rPr lang="en-US" altLang="zh-CN" dirty="0">
                <a:solidFill>
                  <a:schemeClr val="accent2"/>
                </a:solidFill>
              </a:rPr>
              <a:t>𝛼</a:t>
            </a:r>
            <a:endParaRPr kumimoji="1" lang="en-US" altLang="zh-CN" dirty="0">
              <a:solidFill>
                <a:schemeClr val="accent2"/>
              </a:solidFill>
            </a:endParaRP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Pointing angle of </a:t>
            </a:r>
            <a:r>
              <a:rPr kumimoji="1" lang="en-US" altLang="zh-CN" dirty="0"/>
              <a:t>odd layers </a:t>
            </a:r>
            <a:r>
              <a:rPr kumimoji="1" lang="en-US" altLang="zh-CN" dirty="0">
                <a:solidFill>
                  <a:schemeClr val="tx1"/>
                </a:solidFill>
              </a:rPr>
              <a:t>alone Z</a:t>
            </a:r>
            <a:r>
              <a:rPr kumimoji="1" lang="zh-CN" altLang="en-US" dirty="0">
                <a:solidFill>
                  <a:schemeClr val="tx1"/>
                </a:solidFill>
              </a:rPr>
              <a:t>： </a:t>
            </a:r>
            <a:r>
              <a:rPr lang="en-US" altLang="zh-CN" dirty="0"/>
              <a:t>𝛼</a:t>
            </a:r>
            <a:r>
              <a:rPr kumimoji="1" lang="en-US" altLang="zh-CN" dirty="0"/>
              <a:t>’= -</a:t>
            </a:r>
            <a:r>
              <a:rPr lang="en-US" altLang="zh-CN" dirty="0"/>
              <a:t>𝛼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D0C836-8DFE-FF45-32D6-252CE0F3E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5</a:t>
            </a:fld>
            <a:endParaRPr lang="en-US" sz="18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97D003-6219-8614-B977-DF677E2BB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50" y="4393186"/>
            <a:ext cx="3088887" cy="20656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319B057-69BD-9CD0-29AA-682541F1C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016" y="2065550"/>
            <a:ext cx="2029401" cy="19559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7068FB4-03CB-52D8-D522-2CA8E26AC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26" y="4489795"/>
            <a:ext cx="2622039" cy="187241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3C35946-BFA5-844C-5C23-A2834B4FD690}"/>
              </a:ext>
            </a:extLst>
          </p:cNvPr>
          <p:cNvSpPr txBox="1"/>
          <p:nvPr/>
        </p:nvSpPr>
        <p:spPr>
          <a:xfrm>
            <a:off x="7906215" y="4638249"/>
            <a:ext cx="123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highlight>
                  <a:srgbClr val="00FFFF"/>
                </a:highlight>
              </a:rPr>
              <a:t>Left eye</a:t>
            </a:r>
            <a:endParaRPr kumimoji="1" lang="zh-CN" altLang="en-US" dirty="0">
              <a:highlight>
                <a:srgbClr val="00FFFF"/>
              </a:highlight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766D23-558B-5B24-3B13-0F9CB78F7267}"/>
              </a:ext>
            </a:extLst>
          </p:cNvPr>
          <p:cNvSpPr txBox="1"/>
          <p:nvPr/>
        </p:nvSpPr>
        <p:spPr>
          <a:xfrm>
            <a:off x="7906215" y="5552641"/>
            <a:ext cx="123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highlight>
                  <a:srgbClr val="00FFFF"/>
                </a:highlight>
              </a:rPr>
              <a:t>Right eye</a:t>
            </a:r>
            <a:endParaRPr kumimoji="1" lang="zh-CN" altLang="en-US" dirty="0">
              <a:highlight>
                <a:srgbClr val="00FFFF"/>
              </a:highlight>
            </a:endParaRPr>
          </a:p>
        </p:txBody>
      </p:sp>
      <p:sp>
        <p:nvSpPr>
          <p:cNvPr id="14" name="右箭头 13">
            <a:extLst>
              <a:ext uri="{FF2B5EF4-FFF2-40B4-BE49-F238E27FC236}">
                <a16:creationId xmlns:a16="http://schemas.microsoft.com/office/drawing/2014/main" id="{D01063D6-C9ED-0F61-9CE0-355BEE9519CC}"/>
              </a:ext>
            </a:extLst>
          </p:cNvPr>
          <p:cNvSpPr/>
          <p:nvPr/>
        </p:nvSpPr>
        <p:spPr bwMode="auto">
          <a:xfrm>
            <a:off x="7192537" y="4822915"/>
            <a:ext cx="713678" cy="7940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15" name="右箭头 14">
            <a:extLst>
              <a:ext uri="{FF2B5EF4-FFF2-40B4-BE49-F238E27FC236}">
                <a16:creationId xmlns:a16="http://schemas.microsoft.com/office/drawing/2014/main" id="{70852E8F-0257-7A19-7AC9-AE62742D420E}"/>
              </a:ext>
            </a:extLst>
          </p:cNvPr>
          <p:cNvSpPr/>
          <p:nvPr/>
        </p:nvSpPr>
        <p:spPr bwMode="auto">
          <a:xfrm>
            <a:off x="7192537" y="5711455"/>
            <a:ext cx="713678" cy="7940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16" name="右箭头 15">
            <a:extLst>
              <a:ext uri="{FF2B5EF4-FFF2-40B4-BE49-F238E27FC236}">
                <a16:creationId xmlns:a16="http://schemas.microsoft.com/office/drawing/2014/main" id="{E227C105-158B-182C-B6E0-E22CFD445454}"/>
              </a:ext>
            </a:extLst>
          </p:cNvPr>
          <p:cNvSpPr/>
          <p:nvPr/>
        </p:nvSpPr>
        <p:spPr bwMode="auto">
          <a:xfrm>
            <a:off x="3072161" y="5076154"/>
            <a:ext cx="713678" cy="50647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F43A0A9-5061-C8DB-8371-E3EDACBA877F}"/>
              </a:ext>
            </a:extLst>
          </p:cNvPr>
          <p:cNvSpPr txBox="1"/>
          <p:nvPr/>
        </p:nvSpPr>
        <p:spPr>
          <a:xfrm>
            <a:off x="298936" y="4085594"/>
            <a:ext cx="262203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Traditional Crystal </a:t>
            </a:r>
            <a:r>
              <a:rPr kumimoji="1" lang="en-US" altLang="zh-CN" dirty="0" err="1"/>
              <a:t>Ecal</a:t>
            </a:r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3E34EBF-D59D-0A21-8CCA-5249876F9E2B}"/>
              </a:ext>
            </a:extLst>
          </p:cNvPr>
          <p:cNvSpPr txBox="1"/>
          <p:nvPr/>
        </p:nvSpPr>
        <p:spPr>
          <a:xfrm>
            <a:off x="5066730" y="4049016"/>
            <a:ext cx="97739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SCEcal</a:t>
            </a:r>
            <a:endParaRPr kumimoji="1" lang="zh-CN" altLang="en-US" dirty="0"/>
          </a:p>
        </p:txBody>
      </p:sp>
      <p:pic>
        <p:nvPicPr>
          <p:cNvPr id="19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D3D95E1F-24CD-F237-1931-227D5F1BF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03" y="2065550"/>
            <a:ext cx="2102044" cy="182724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7A0341D-C902-4C57-8276-B7D1BA1488DA}"/>
              </a:ext>
            </a:extLst>
          </p:cNvPr>
          <p:cNvSpPr txBox="1"/>
          <p:nvPr/>
        </p:nvSpPr>
        <p:spPr>
          <a:xfrm>
            <a:off x="4701813" y="2838270"/>
            <a:ext cx="136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Not proportional to real angle/size</a:t>
            </a:r>
            <a:endParaRPr kumimoji="1" lang="zh-CN" altLang="en-US" sz="1200" dirty="0"/>
          </a:p>
        </p:txBody>
      </p:sp>
      <p:sp>
        <p:nvSpPr>
          <p:cNvPr id="21" name="右箭头 20">
            <a:extLst>
              <a:ext uri="{FF2B5EF4-FFF2-40B4-BE49-F238E27FC236}">
                <a16:creationId xmlns:a16="http://schemas.microsoft.com/office/drawing/2014/main" id="{A9DCCDB4-12B2-902A-F81E-858969C07D34}"/>
              </a:ext>
            </a:extLst>
          </p:cNvPr>
          <p:cNvSpPr/>
          <p:nvPr/>
        </p:nvSpPr>
        <p:spPr bwMode="auto">
          <a:xfrm>
            <a:off x="2982905" y="2803305"/>
            <a:ext cx="892190" cy="2000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1275101-B49B-B1D1-84EE-E03996DF2B44}"/>
              </a:ext>
            </a:extLst>
          </p:cNvPr>
          <p:cNvSpPr/>
          <p:nvPr/>
        </p:nvSpPr>
        <p:spPr>
          <a:xfrm>
            <a:off x="5936003" y="2687347"/>
            <a:ext cx="445732" cy="434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14">
            <a:extLst>
              <a:ext uri="{FF2B5EF4-FFF2-40B4-BE49-F238E27FC236}">
                <a16:creationId xmlns:a16="http://schemas.microsoft.com/office/drawing/2014/main" id="{60085928-1044-DD79-03F7-0772AB9200C1}"/>
              </a:ext>
            </a:extLst>
          </p:cNvPr>
          <p:cNvCxnSpPr>
            <a:cxnSpLocks/>
          </p:cNvCxnSpPr>
          <p:nvPr/>
        </p:nvCxnSpPr>
        <p:spPr>
          <a:xfrm>
            <a:off x="6318217" y="2895024"/>
            <a:ext cx="8709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59DB8270-C1CE-F99F-9BED-2B94D3BA515B}"/>
              </a:ext>
            </a:extLst>
          </p:cNvPr>
          <p:cNvSpPr txBox="1"/>
          <p:nvPr/>
        </p:nvSpPr>
        <p:spPr>
          <a:xfrm>
            <a:off x="6772154" y="1935163"/>
            <a:ext cx="1161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Even layer</a:t>
            </a:r>
            <a:endParaRPr kumimoji="1" lang="zh-CN" altLang="en-US" sz="1400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A49CDE0-FD28-07C1-A034-5B1AE48C4B83}"/>
              </a:ext>
            </a:extLst>
          </p:cNvPr>
          <p:cNvSpPr txBox="1"/>
          <p:nvPr/>
        </p:nvSpPr>
        <p:spPr>
          <a:xfrm>
            <a:off x="7886220" y="1952878"/>
            <a:ext cx="1161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Odd layer</a:t>
            </a:r>
            <a:endParaRPr kumimoji="1" lang="zh-CN" altLang="en-US" sz="1400" dirty="0"/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CAABDA07-6BF7-CCB8-7001-917876F8BD37}"/>
              </a:ext>
            </a:extLst>
          </p:cNvPr>
          <p:cNvGrpSpPr/>
          <p:nvPr/>
        </p:nvGrpSpPr>
        <p:grpSpPr>
          <a:xfrm>
            <a:off x="7408153" y="2197404"/>
            <a:ext cx="623387" cy="1877038"/>
            <a:chOff x="7408153" y="2197404"/>
            <a:chExt cx="623387" cy="1877038"/>
          </a:xfrm>
        </p:grpSpPr>
        <p:sp>
          <p:nvSpPr>
            <p:cNvPr id="64" name="平行四边形 63">
              <a:extLst>
                <a:ext uri="{FF2B5EF4-FFF2-40B4-BE49-F238E27FC236}">
                  <a16:creationId xmlns:a16="http://schemas.microsoft.com/office/drawing/2014/main" id="{635DB42E-6F8A-61CC-6021-8AE807BFC6CB}"/>
                </a:ext>
              </a:extLst>
            </p:cNvPr>
            <p:cNvSpPr/>
            <p:nvPr/>
          </p:nvSpPr>
          <p:spPr bwMode="auto">
            <a:xfrm rot="15335364">
              <a:off x="6522099" y="3088540"/>
              <a:ext cx="1867757" cy="95650"/>
            </a:xfrm>
            <a:prstGeom prst="parallelogram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65" name="平行四边形 64">
              <a:extLst>
                <a:ext uri="{FF2B5EF4-FFF2-40B4-BE49-F238E27FC236}">
                  <a16:creationId xmlns:a16="http://schemas.microsoft.com/office/drawing/2014/main" id="{CD5D47CC-B181-3B19-0F4A-94514FAB915B}"/>
                </a:ext>
              </a:extLst>
            </p:cNvPr>
            <p:cNvSpPr/>
            <p:nvPr/>
          </p:nvSpPr>
          <p:spPr bwMode="auto">
            <a:xfrm rot="15335364">
              <a:off x="6628920" y="3088423"/>
              <a:ext cx="1867757" cy="95650"/>
            </a:xfrm>
            <a:prstGeom prst="parallelogram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66" name="平行四边形 65">
              <a:extLst>
                <a:ext uri="{FF2B5EF4-FFF2-40B4-BE49-F238E27FC236}">
                  <a16:creationId xmlns:a16="http://schemas.microsoft.com/office/drawing/2014/main" id="{96748A69-60BB-C05F-5C1F-EC6E97A812CE}"/>
                </a:ext>
              </a:extLst>
            </p:cNvPr>
            <p:cNvSpPr/>
            <p:nvPr/>
          </p:nvSpPr>
          <p:spPr bwMode="auto">
            <a:xfrm rot="15335364">
              <a:off x="6734750" y="3091516"/>
              <a:ext cx="1867757" cy="95650"/>
            </a:xfrm>
            <a:prstGeom prst="parallelogram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67" name="平行四边形 66">
              <a:extLst>
                <a:ext uri="{FF2B5EF4-FFF2-40B4-BE49-F238E27FC236}">
                  <a16:creationId xmlns:a16="http://schemas.microsoft.com/office/drawing/2014/main" id="{17DA2C91-339B-7B22-6A80-2C86F93941D9}"/>
                </a:ext>
              </a:extLst>
            </p:cNvPr>
            <p:cNvSpPr/>
            <p:nvPr/>
          </p:nvSpPr>
          <p:spPr bwMode="auto">
            <a:xfrm rot="15335364">
              <a:off x="6839378" y="3083458"/>
              <a:ext cx="1867757" cy="95650"/>
            </a:xfrm>
            <a:prstGeom prst="parallelogram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68" name="平行四边形 67">
              <a:extLst>
                <a:ext uri="{FF2B5EF4-FFF2-40B4-BE49-F238E27FC236}">
                  <a16:creationId xmlns:a16="http://schemas.microsoft.com/office/drawing/2014/main" id="{1F1D21FA-0B60-9784-E689-FDD54998F834}"/>
                </a:ext>
              </a:extLst>
            </p:cNvPr>
            <p:cNvSpPr/>
            <p:nvPr/>
          </p:nvSpPr>
          <p:spPr bwMode="auto">
            <a:xfrm rot="15335364">
              <a:off x="6945145" y="3086669"/>
              <a:ext cx="1867757" cy="95650"/>
            </a:xfrm>
            <a:prstGeom prst="parallelogram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69" name="平行四边形 68">
              <a:extLst>
                <a:ext uri="{FF2B5EF4-FFF2-40B4-BE49-F238E27FC236}">
                  <a16:creationId xmlns:a16="http://schemas.microsoft.com/office/drawing/2014/main" id="{EB9ED8E9-F562-6632-2D9A-60014C09B582}"/>
                </a:ext>
              </a:extLst>
            </p:cNvPr>
            <p:cNvSpPr/>
            <p:nvPr/>
          </p:nvSpPr>
          <p:spPr bwMode="auto">
            <a:xfrm rot="15335364">
              <a:off x="7049836" y="3092739"/>
              <a:ext cx="1867757" cy="95650"/>
            </a:xfrm>
            <a:prstGeom prst="parallelogram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E25BB294-6F8A-DBE5-9A94-E17D7D21518B}"/>
              </a:ext>
            </a:extLst>
          </p:cNvPr>
          <p:cNvGrpSpPr/>
          <p:nvPr/>
        </p:nvGrpSpPr>
        <p:grpSpPr>
          <a:xfrm flipV="1">
            <a:off x="7650993" y="2209919"/>
            <a:ext cx="623387" cy="1868338"/>
            <a:chOff x="7408153" y="2197404"/>
            <a:chExt cx="623387" cy="1877038"/>
          </a:xfrm>
        </p:grpSpPr>
        <p:sp>
          <p:nvSpPr>
            <p:cNvPr id="79" name="平行四边形 78">
              <a:extLst>
                <a:ext uri="{FF2B5EF4-FFF2-40B4-BE49-F238E27FC236}">
                  <a16:creationId xmlns:a16="http://schemas.microsoft.com/office/drawing/2014/main" id="{20CB618F-B894-7844-9FAA-925E8598DE33}"/>
                </a:ext>
              </a:extLst>
            </p:cNvPr>
            <p:cNvSpPr/>
            <p:nvPr/>
          </p:nvSpPr>
          <p:spPr bwMode="auto">
            <a:xfrm rot="15335364">
              <a:off x="6522099" y="3088540"/>
              <a:ext cx="1867757" cy="95650"/>
            </a:xfrm>
            <a:prstGeom prst="parallelogram">
              <a:avLst/>
            </a:prstGeom>
            <a:solidFill>
              <a:schemeClr val="bg1">
                <a:lumMod val="85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80" name="平行四边形 79">
              <a:extLst>
                <a:ext uri="{FF2B5EF4-FFF2-40B4-BE49-F238E27FC236}">
                  <a16:creationId xmlns:a16="http://schemas.microsoft.com/office/drawing/2014/main" id="{B60635BE-EAF0-3C8E-476B-6C951C957BFE}"/>
                </a:ext>
              </a:extLst>
            </p:cNvPr>
            <p:cNvSpPr/>
            <p:nvPr/>
          </p:nvSpPr>
          <p:spPr bwMode="auto">
            <a:xfrm rot="15335364">
              <a:off x="6628920" y="3088423"/>
              <a:ext cx="1867757" cy="95650"/>
            </a:xfrm>
            <a:prstGeom prst="parallelogram">
              <a:avLst/>
            </a:prstGeom>
            <a:solidFill>
              <a:schemeClr val="bg1">
                <a:lumMod val="85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81" name="平行四边形 80">
              <a:extLst>
                <a:ext uri="{FF2B5EF4-FFF2-40B4-BE49-F238E27FC236}">
                  <a16:creationId xmlns:a16="http://schemas.microsoft.com/office/drawing/2014/main" id="{8AD12107-34A5-96EA-C5D6-42916E208602}"/>
                </a:ext>
              </a:extLst>
            </p:cNvPr>
            <p:cNvSpPr/>
            <p:nvPr/>
          </p:nvSpPr>
          <p:spPr bwMode="auto">
            <a:xfrm rot="15335364">
              <a:off x="6734750" y="3091516"/>
              <a:ext cx="1867757" cy="95650"/>
            </a:xfrm>
            <a:prstGeom prst="parallelogram">
              <a:avLst/>
            </a:prstGeom>
            <a:solidFill>
              <a:schemeClr val="bg1">
                <a:lumMod val="85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82" name="平行四边形 81">
              <a:extLst>
                <a:ext uri="{FF2B5EF4-FFF2-40B4-BE49-F238E27FC236}">
                  <a16:creationId xmlns:a16="http://schemas.microsoft.com/office/drawing/2014/main" id="{64726BFB-ECDD-E543-5ECB-5914CA7CB4CF}"/>
                </a:ext>
              </a:extLst>
            </p:cNvPr>
            <p:cNvSpPr/>
            <p:nvPr/>
          </p:nvSpPr>
          <p:spPr bwMode="auto">
            <a:xfrm rot="15335364">
              <a:off x="6839378" y="3083458"/>
              <a:ext cx="1867757" cy="95650"/>
            </a:xfrm>
            <a:prstGeom prst="parallelogram">
              <a:avLst/>
            </a:prstGeom>
            <a:solidFill>
              <a:schemeClr val="bg1">
                <a:lumMod val="85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83" name="平行四边形 82">
              <a:extLst>
                <a:ext uri="{FF2B5EF4-FFF2-40B4-BE49-F238E27FC236}">
                  <a16:creationId xmlns:a16="http://schemas.microsoft.com/office/drawing/2014/main" id="{518FC733-ABFE-EA36-D7C1-73BBBEE2D4BD}"/>
                </a:ext>
              </a:extLst>
            </p:cNvPr>
            <p:cNvSpPr/>
            <p:nvPr/>
          </p:nvSpPr>
          <p:spPr bwMode="auto">
            <a:xfrm rot="15335364">
              <a:off x="6945145" y="3086669"/>
              <a:ext cx="1867757" cy="95650"/>
            </a:xfrm>
            <a:prstGeom prst="parallelogram">
              <a:avLst/>
            </a:prstGeom>
            <a:solidFill>
              <a:schemeClr val="bg1">
                <a:lumMod val="85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84" name="平行四边形 83">
              <a:extLst>
                <a:ext uri="{FF2B5EF4-FFF2-40B4-BE49-F238E27FC236}">
                  <a16:creationId xmlns:a16="http://schemas.microsoft.com/office/drawing/2014/main" id="{6A139FFE-C667-38BE-C0B3-8AE957F2BA64}"/>
                </a:ext>
              </a:extLst>
            </p:cNvPr>
            <p:cNvSpPr/>
            <p:nvPr/>
          </p:nvSpPr>
          <p:spPr bwMode="auto">
            <a:xfrm rot="15335364">
              <a:off x="7049836" y="3092739"/>
              <a:ext cx="1867757" cy="95650"/>
            </a:xfrm>
            <a:prstGeom prst="parallelogram">
              <a:avLst/>
            </a:prstGeom>
            <a:solidFill>
              <a:schemeClr val="bg1">
                <a:lumMod val="85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</p:grpSp>
      <p:pic>
        <p:nvPicPr>
          <p:cNvPr id="87" name="Picture 4" descr="Cylindrical coordinate system. | Download Scientific Diagram">
            <a:extLst>
              <a:ext uri="{FF2B5EF4-FFF2-40B4-BE49-F238E27FC236}">
                <a16:creationId xmlns:a16="http://schemas.microsoft.com/office/drawing/2014/main" id="{60928515-95DF-E76C-F492-54820B126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243" y="672449"/>
            <a:ext cx="1605072" cy="105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1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ABA3FE27-B024-DFE8-6560-B83FAE8E67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07" t="6699" r="12315" b="10842"/>
          <a:stretch/>
        </p:blipFill>
        <p:spPr>
          <a:xfrm>
            <a:off x="4190404" y="3852873"/>
            <a:ext cx="1894165" cy="198125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C0B7CB8-560D-1D46-0E7A-ABA2C000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Analytical</a:t>
            </a:r>
            <a:r>
              <a:rPr lang="zh-CN" altLang="en-US" dirty="0"/>
              <a:t> </a:t>
            </a:r>
            <a:r>
              <a:rPr lang="en-US" altLang="zh-CN" dirty="0"/>
              <a:t>optimization of </a:t>
            </a:r>
            <a:r>
              <a:rPr lang="en-US" altLang="zh-CN" dirty="0" err="1"/>
              <a:t>SCECal</a:t>
            </a:r>
            <a:r>
              <a:rPr lang="en-US" altLang="zh-CN" dirty="0"/>
              <a:t> geometry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F29451F-BCF8-D612-B214-71DAA8DDDF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72354"/>
                <a:ext cx="9144000" cy="2576772"/>
              </a:xfrm>
            </p:spPr>
            <p:txBody>
              <a:bodyPr/>
              <a:lstStyle/>
              <a:p>
                <a:r>
                  <a:rPr kumimoji="1" lang="en-US" altLang="zh-CN" dirty="0"/>
                  <a:t>3 degree of freedom for a given inner and outer radius of barrel</a:t>
                </a:r>
              </a:p>
              <a:p>
                <a:pPr lvl="1"/>
                <a:r>
                  <a:rPr kumimoji="1" lang="en-US" altLang="zh-CN" b="0" dirty="0">
                    <a:solidFill>
                      <a:schemeClr val="tx1"/>
                    </a:solidFill>
                  </a:rPr>
                  <a:t>Pointing angle: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lvl="2"/>
                <a:r>
                  <a:rPr kumimoji="1" lang="en-US" altLang="zh-CN" dirty="0">
                    <a:solidFill>
                      <a:schemeClr val="tx1"/>
                    </a:solidFill>
                  </a:rPr>
                  <a:t>Correlated with the crystal length: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chemeClr val="tx1"/>
                        </a:solidFill>
                      </a:rPr>
                      <m:t>umber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chemeClr val="tx1"/>
                        </a:solidFill>
                      </a:rPr>
                      <m:t>of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chemeClr val="tx1"/>
                        </a:solidFill>
                      </a:rPr>
                      <m:t>sampling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chemeClr val="tx1"/>
                        </a:solidFill>
                      </a:rPr>
                      <m:t>along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chemeClr val="tx1"/>
                        </a:solidFill>
                      </a:rPr>
                      <m:t>R</m:t>
                    </m:r>
                    <m:r>
                      <a:rPr kumimoji="1"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0,1,2,3…</m:t>
                        </m:r>
                      </m:e>
                    </m:d>
                  </m:oMath>
                </a14:m>
                <a:endParaRPr kumimoji="1"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/>
                <a:r>
                  <a:rPr kumimoji="1" lang="en-US" altLang="zh-CN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Correlate with the crystal size(</a:t>
                </a:r>
                <a:r>
                  <a:rPr kumimoji="1" lang="en-US" altLang="zh-CN" b="0" i="1" dirty="0">
                    <a:solidFill>
                      <a:schemeClr val="tx1"/>
                    </a:solidFill>
                    <a:highlight>
                      <a:srgbClr val="00FF00"/>
                    </a:highlight>
                    <a:latin typeface="Cambria Math" panose="02040503050406030204" pitchFamily="18" charset="0"/>
                  </a:rPr>
                  <a:t>typically ~1cm</a:t>
                </a:r>
                <a:r>
                  <a:rPr kumimoji="1" lang="en-US" altLang="zh-CN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 along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kumimoji="1" lang="en-US" altLang="zh-CN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endParaRPr kumimoji="1"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kumimoji="1" lang="en-US" altLang="zh-CN" dirty="0">
                    <a:solidFill>
                      <a:schemeClr val="tx1"/>
                    </a:solidFill>
                  </a:rPr>
                  <a:t>Crystal size along Z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 (</a:t>
                </a:r>
                <a:r>
                  <a:rPr kumimoji="1" lang="en-US" altLang="zh-CN" dirty="0">
                    <a:solidFill>
                      <a:schemeClr val="tx1"/>
                    </a:solidFill>
                    <a:highlight>
                      <a:srgbClr val="00FF00"/>
                    </a:highlight>
                  </a:rPr>
                  <a:t>typically 1 cm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)</a:t>
                </a:r>
                <a:endParaRPr kumimoji="1"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F29451F-BCF8-D612-B214-71DAA8DDDF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72354"/>
                <a:ext cx="9144000" cy="2576772"/>
              </a:xfrm>
              <a:blipFill>
                <a:blip r:embed="rId3"/>
                <a:stretch>
                  <a:fillRect l="-694" t="-1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8B6911-6503-E8E6-0F61-880B72D586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6</a:t>
            </a:fld>
            <a:endParaRPr lang="en-US" sz="18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A115BB9-4329-3875-D74D-ADF7E37369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53" t="20057" r="27088" b="22357"/>
          <a:stretch/>
        </p:blipFill>
        <p:spPr>
          <a:xfrm>
            <a:off x="6519619" y="3954927"/>
            <a:ext cx="2552658" cy="1886143"/>
          </a:xfrm>
          <a:prstGeom prst="rect">
            <a:avLst/>
          </a:prstGeom>
        </p:spPr>
      </p:pic>
      <p:sp>
        <p:nvSpPr>
          <p:cNvPr id="9" name="右箭头 8">
            <a:extLst>
              <a:ext uri="{FF2B5EF4-FFF2-40B4-BE49-F238E27FC236}">
                <a16:creationId xmlns:a16="http://schemas.microsoft.com/office/drawing/2014/main" id="{6841500A-0EFD-035E-0EAF-50B650F23550}"/>
              </a:ext>
            </a:extLst>
          </p:cNvPr>
          <p:cNvSpPr/>
          <p:nvPr/>
        </p:nvSpPr>
        <p:spPr bwMode="auto">
          <a:xfrm>
            <a:off x="6067398" y="4579851"/>
            <a:ext cx="558177" cy="506479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10" name="右箭头 9">
            <a:extLst>
              <a:ext uri="{FF2B5EF4-FFF2-40B4-BE49-F238E27FC236}">
                <a16:creationId xmlns:a16="http://schemas.microsoft.com/office/drawing/2014/main" id="{2B94B5FE-128E-FEF1-C073-24A296706398}"/>
              </a:ext>
            </a:extLst>
          </p:cNvPr>
          <p:cNvSpPr/>
          <p:nvPr/>
        </p:nvSpPr>
        <p:spPr bwMode="auto">
          <a:xfrm>
            <a:off x="3563209" y="4559727"/>
            <a:ext cx="713678" cy="506479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B2ADC3C-63A4-426F-6EDE-ACC31D727D17}"/>
              </a:ext>
            </a:extLst>
          </p:cNvPr>
          <p:cNvSpPr txBox="1"/>
          <p:nvPr/>
        </p:nvSpPr>
        <p:spPr>
          <a:xfrm>
            <a:off x="1904133" y="3743609"/>
            <a:ext cx="1161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Even layer</a:t>
            </a:r>
            <a:endParaRPr kumimoji="1" lang="zh-CN" altLang="en-US" sz="1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BF3F62B-1AE2-02C6-1BB8-3ED63605B6A4}"/>
              </a:ext>
            </a:extLst>
          </p:cNvPr>
          <p:cNvSpPr txBox="1"/>
          <p:nvPr/>
        </p:nvSpPr>
        <p:spPr>
          <a:xfrm>
            <a:off x="3018199" y="3761324"/>
            <a:ext cx="1161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Odd layer</a:t>
            </a:r>
            <a:endParaRPr kumimoji="1" lang="zh-CN" altLang="en-US" sz="1400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4515385-F789-70A4-4C9B-E4550C85B1E2}"/>
              </a:ext>
            </a:extLst>
          </p:cNvPr>
          <p:cNvGrpSpPr/>
          <p:nvPr/>
        </p:nvGrpSpPr>
        <p:grpSpPr>
          <a:xfrm>
            <a:off x="2421788" y="3987844"/>
            <a:ext cx="623387" cy="1893159"/>
            <a:chOff x="7408153" y="2197404"/>
            <a:chExt cx="623387" cy="1893159"/>
          </a:xfrm>
        </p:grpSpPr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818EABBF-4977-2A2A-D793-A69DED20E06C}"/>
                </a:ext>
              </a:extLst>
            </p:cNvPr>
            <p:cNvSpPr/>
            <p:nvPr/>
          </p:nvSpPr>
          <p:spPr bwMode="auto">
            <a:xfrm rot="15335364">
              <a:off x="6522099" y="3108860"/>
              <a:ext cx="1867757" cy="95650"/>
            </a:xfrm>
            <a:prstGeom prst="parallelogram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019FB737-FAE5-306A-EAFE-FD6318B54D8F}"/>
                </a:ext>
              </a:extLst>
            </p:cNvPr>
            <p:cNvSpPr/>
            <p:nvPr/>
          </p:nvSpPr>
          <p:spPr bwMode="auto">
            <a:xfrm rot="15335364">
              <a:off x="6628920" y="3098583"/>
              <a:ext cx="1867757" cy="95650"/>
            </a:xfrm>
            <a:prstGeom prst="parallelogram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C5EC2888-B577-CA70-EA35-8532827F7148}"/>
                </a:ext>
              </a:extLst>
            </p:cNvPr>
            <p:cNvSpPr/>
            <p:nvPr/>
          </p:nvSpPr>
          <p:spPr bwMode="auto">
            <a:xfrm rot="15335364">
              <a:off x="6734750" y="3091516"/>
              <a:ext cx="1867757" cy="95650"/>
            </a:xfrm>
            <a:prstGeom prst="parallelogram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id="{684440F5-A21C-F202-1E98-7225CD3BF3B0}"/>
                </a:ext>
              </a:extLst>
            </p:cNvPr>
            <p:cNvSpPr/>
            <p:nvPr/>
          </p:nvSpPr>
          <p:spPr bwMode="auto">
            <a:xfrm rot="15335364">
              <a:off x="6839378" y="3083458"/>
              <a:ext cx="1867757" cy="95650"/>
            </a:xfrm>
            <a:prstGeom prst="parallelogram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id="{AB1CC4D2-EE57-5BEB-6E18-63CA082A3431}"/>
                </a:ext>
              </a:extLst>
            </p:cNvPr>
            <p:cNvSpPr/>
            <p:nvPr/>
          </p:nvSpPr>
          <p:spPr bwMode="auto">
            <a:xfrm rot="15335364">
              <a:off x="6945145" y="3086669"/>
              <a:ext cx="1867757" cy="95650"/>
            </a:xfrm>
            <a:prstGeom prst="parallelogram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438F7802-38E6-1CFF-1C4C-410C8C81582D}"/>
                </a:ext>
              </a:extLst>
            </p:cNvPr>
            <p:cNvSpPr/>
            <p:nvPr/>
          </p:nvSpPr>
          <p:spPr bwMode="auto">
            <a:xfrm rot="15335364">
              <a:off x="7049836" y="3092739"/>
              <a:ext cx="1867757" cy="95650"/>
            </a:xfrm>
            <a:prstGeom prst="parallelogram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321F788-42AD-C972-0C83-9668A9D7D38A}"/>
              </a:ext>
            </a:extLst>
          </p:cNvPr>
          <p:cNvGrpSpPr/>
          <p:nvPr/>
        </p:nvGrpSpPr>
        <p:grpSpPr>
          <a:xfrm flipV="1">
            <a:off x="2664628" y="4004536"/>
            <a:ext cx="623387" cy="1895562"/>
            <a:chOff x="7408153" y="2165855"/>
            <a:chExt cx="623387" cy="1904388"/>
          </a:xfrm>
        </p:grpSpPr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93A5B45D-48CD-135A-ACF9-C1771307853D}"/>
                </a:ext>
              </a:extLst>
            </p:cNvPr>
            <p:cNvSpPr/>
            <p:nvPr/>
          </p:nvSpPr>
          <p:spPr bwMode="auto">
            <a:xfrm rot="15335364">
              <a:off x="6522099" y="3088540"/>
              <a:ext cx="1867757" cy="95650"/>
            </a:xfrm>
            <a:prstGeom prst="parallelogram">
              <a:avLst/>
            </a:prstGeom>
            <a:solidFill>
              <a:schemeClr val="bg1">
                <a:lumMod val="85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4A1E22E2-30E7-F4A5-654E-150ACCF38935}"/>
                </a:ext>
              </a:extLst>
            </p:cNvPr>
            <p:cNvSpPr/>
            <p:nvPr/>
          </p:nvSpPr>
          <p:spPr bwMode="auto">
            <a:xfrm rot="15335364">
              <a:off x="6628920" y="3088423"/>
              <a:ext cx="1867757" cy="95650"/>
            </a:xfrm>
            <a:prstGeom prst="parallelogram">
              <a:avLst/>
            </a:prstGeom>
            <a:solidFill>
              <a:schemeClr val="bg1">
                <a:lumMod val="85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A5AABE1C-32D8-14F7-ACE6-6A215332DB09}"/>
                </a:ext>
              </a:extLst>
            </p:cNvPr>
            <p:cNvSpPr/>
            <p:nvPr/>
          </p:nvSpPr>
          <p:spPr bwMode="auto">
            <a:xfrm rot="15335364">
              <a:off x="6734750" y="3081309"/>
              <a:ext cx="1867757" cy="95650"/>
            </a:xfrm>
            <a:prstGeom prst="parallelogram">
              <a:avLst/>
            </a:prstGeom>
            <a:solidFill>
              <a:schemeClr val="bg1">
                <a:lumMod val="85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179C09CF-25CB-63AA-AB0F-36434509DFE7}"/>
                </a:ext>
              </a:extLst>
            </p:cNvPr>
            <p:cNvSpPr/>
            <p:nvPr/>
          </p:nvSpPr>
          <p:spPr bwMode="auto">
            <a:xfrm rot="15335364">
              <a:off x="6839378" y="3073251"/>
              <a:ext cx="1867757" cy="95650"/>
            </a:xfrm>
            <a:prstGeom prst="parallelogram">
              <a:avLst/>
            </a:prstGeom>
            <a:solidFill>
              <a:schemeClr val="bg1">
                <a:lumMod val="85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84B32088-71BA-D262-7BC2-D13590C495DE}"/>
                </a:ext>
              </a:extLst>
            </p:cNvPr>
            <p:cNvSpPr/>
            <p:nvPr/>
          </p:nvSpPr>
          <p:spPr bwMode="auto">
            <a:xfrm rot="15335364">
              <a:off x="6945145" y="3066255"/>
              <a:ext cx="1867757" cy="95650"/>
            </a:xfrm>
            <a:prstGeom prst="parallelogram">
              <a:avLst/>
            </a:prstGeom>
            <a:solidFill>
              <a:schemeClr val="bg1">
                <a:lumMod val="85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A3806924-A86A-5E22-9691-5DBE4318BD6E}"/>
                </a:ext>
              </a:extLst>
            </p:cNvPr>
            <p:cNvSpPr/>
            <p:nvPr/>
          </p:nvSpPr>
          <p:spPr bwMode="auto">
            <a:xfrm rot="15335364">
              <a:off x="7049836" y="3051909"/>
              <a:ext cx="1867757" cy="95650"/>
            </a:xfrm>
            <a:prstGeom prst="parallelogram">
              <a:avLst/>
            </a:prstGeom>
            <a:solidFill>
              <a:schemeClr val="bg1">
                <a:lumMod val="85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endParaRPr>
            </a:p>
          </p:txBody>
        </p:sp>
      </p:grpSp>
      <p:sp>
        <p:nvSpPr>
          <p:cNvPr id="31" name="右箭头 30">
            <a:extLst>
              <a:ext uri="{FF2B5EF4-FFF2-40B4-BE49-F238E27FC236}">
                <a16:creationId xmlns:a16="http://schemas.microsoft.com/office/drawing/2014/main" id="{CADD2E1A-F0AB-50FC-B854-1C1EEA326D30}"/>
              </a:ext>
            </a:extLst>
          </p:cNvPr>
          <p:cNvSpPr/>
          <p:nvPr/>
        </p:nvSpPr>
        <p:spPr bwMode="auto">
          <a:xfrm rot="1893479">
            <a:off x="3253130" y="5126152"/>
            <a:ext cx="648022" cy="16740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32" name="右箭头 31">
            <a:extLst>
              <a:ext uri="{FF2B5EF4-FFF2-40B4-BE49-F238E27FC236}">
                <a16:creationId xmlns:a16="http://schemas.microsoft.com/office/drawing/2014/main" id="{34808124-E45A-80FC-2223-69B5C9EA0472}"/>
              </a:ext>
            </a:extLst>
          </p:cNvPr>
          <p:cNvSpPr/>
          <p:nvPr/>
        </p:nvSpPr>
        <p:spPr bwMode="auto">
          <a:xfrm rot="9357292">
            <a:off x="1748423" y="5083752"/>
            <a:ext cx="648022" cy="16740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0CC4865-76CC-4346-0ADB-F713547B4F30}"/>
              </a:ext>
            </a:extLst>
          </p:cNvPr>
          <p:cNvSpPr txBox="1"/>
          <p:nvPr/>
        </p:nvSpPr>
        <p:spPr>
          <a:xfrm>
            <a:off x="2054277" y="5943548"/>
            <a:ext cx="160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Form stereo structure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4EDED0D-FCC5-17FB-D6C6-395F21C186B7}"/>
              </a:ext>
            </a:extLst>
          </p:cNvPr>
          <p:cNvSpPr txBox="1"/>
          <p:nvPr/>
        </p:nvSpPr>
        <p:spPr>
          <a:xfrm>
            <a:off x="4032226" y="5843356"/>
            <a:ext cx="2499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Form</a:t>
            </a:r>
            <a:r>
              <a:rPr kumimoji="1" lang="zh-CN" altLang="en-US" dirty="0"/>
              <a:t> </a:t>
            </a:r>
            <a:r>
              <a:rPr kumimoji="1" lang="en-US" altLang="zh-CN" dirty="0"/>
              <a:t>a super layer of 30 cm thick along Z</a:t>
            </a:r>
            <a:endParaRPr kumimoji="1"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37652A4-5E79-EC8A-FE9F-0C5FA653772C}"/>
              </a:ext>
            </a:extLst>
          </p:cNvPr>
          <p:cNvSpPr txBox="1"/>
          <p:nvPr/>
        </p:nvSpPr>
        <p:spPr>
          <a:xfrm>
            <a:off x="6703050" y="5882753"/>
            <a:ext cx="212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Super layer form the full barrel</a:t>
            </a:r>
            <a:endParaRPr kumimoji="1"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AFC49B5-B211-A700-1CB7-3EA7566BBCBB}"/>
              </a:ext>
            </a:extLst>
          </p:cNvPr>
          <p:cNvSpPr txBox="1"/>
          <p:nvPr/>
        </p:nvSpPr>
        <p:spPr>
          <a:xfrm>
            <a:off x="6799996" y="3915213"/>
            <a:ext cx="2029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/>
              <a:t>Readout</a:t>
            </a:r>
            <a:r>
              <a:rPr kumimoji="1" lang="zh-CN" altLang="en-US" sz="1200" b="1" dirty="0"/>
              <a:t> </a:t>
            </a:r>
            <a:r>
              <a:rPr kumimoji="1" lang="en-US" altLang="zh-CN" sz="1200" b="1" dirty="0"/>
              <a:t>at outer surface</a:t>
            </a:r>
            <a:endParaRPr kumimoji="1" lang="zh-CN" alt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21B799C-CB91-BB7A-C82F-C912B1A0C675}"/>
                  </a:ext>
                </a:extLst>
              </p:cNvPr>
              <p:cNvSpPr txBox="1"/>
              <p:nvPr/>
            </p:nvSpPr>
            <p:spPr>
              <a:xfrm>
                <a:off x="1415314" y="3290978"/>
                <a:ext cx="564588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Only one freedom left,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dirty="0"/>
                  <a:t> or longitudinal sampling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zh-CN" dirty="0"/>
                  <a:t>  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21B799C-CB91-BB7A-C82F-C912B1A0C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314" y="3290978"/>
                <a:ext cx="5645886" cy="369332"/>
              </a:xfrm>
              <a:prstGeom prst="rect">
                <a:avLst/>
              </a:prstGeom>
              <a:blipFill>
                <a:blip r:embed="rId5"/>
                <a:stretch>
                  <a:fillRect l="-899" t="-10345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4" descr="Cylindrical coordinate system. | Download Scientific Diagram">
            <a:extLst>
              <a:ext uri="{FF2B5EF4-FFF2-40B4-BE49-F238E27FC236}">
                <a16:creationId xmlns:a16="http://schemas.microsoft.com/office/drawing/2014/main" id="{ABA37731-DC99-8ECE-3800-F8AF2923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986" y="1150062"/>
            <a:ext cx="1548472" cy="102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0D1A0F05-BF69-227A-E033-96E5148466D1}"/>
              </a:ext>
            </a:extLst>
          </p:cNvPr>
          <p:cNvSpPr txBox="1"/>
          <p:nvPr/>
        </p:nvSpPr>
        <p:spPr>
          <a:xfrm>
            <a:off x="64270" y="5882754"/>
            <a:ext cx="1676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trapezoid</a:t>
            </a:r>
            <a:r>
              <a:rPr kumimoji="1" lang="zh-CN" altLang="en-US" dirty="0"/>
              <a:t> </a:t>
            </a:r>
            <a:r>
              <a:rPr kumimoji="1" lang="en-US" altLang="zh-CN" dirty="0"/>
              <a:t>shape</a:t>
            </a:r>
            <a:endParaRPr kumimoji="1" lang="zh-CN" altLang="en-US" dirty="0"/>
          </a:p>
        </p:txBody>
      </p:sp>
      <p:sp>
        <p:nvSpPr>
          <p:cNvPr id="43" name="平行四边形 42">
            <a:extLst>
              <a:ext uri="{FF2B5EF4-FFF2-40B4-BE49-F238E27FC236}">
                <a16:creationId xmlns:a16="http://schemas.microsoft.com/office/drawing/2014/main" id="{1D002E97-2901-64D5-7D31-507CBCB0AC6B}"/>
              </a:ext>
            </a:extLst>
          </p:cNvPr>
          <p:cNvSpPr/>
          <p:nvPr/>
        </p:nvSpPr>
        <p:spPr bwMode="auto">
          <a:xfrm rot="15335364">
            <a:off x="-316779" y="4869903"/>
            <a:ext cx="1867757" cy="95650"/>
          </a:xfrm>
          <a:prstGeom prst="parallelogram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44" name="右箭头 43">
            <a:extLst>
              <a:ext uri="{FF2B5EF4-FFF2-40B4-BE49-F238E27FC236}">
                <a16:creationId xmlns:a16="http://schemas.microsoft.com/office/drawing/2014/main" id="{34EF752A-3523-3F0F-7D38-E36C6C1EE547}"/>
              </a:ext>
            </a:extLst>
          </p:cNvPr>
          <p:cNvSpPr/>
          <p:nvPr/>
        </p:nvSpPr>
        <p:spPr bwMode="auto">
          <a:xfrm>
            <a:off x="1055061" y="4518292"/>
            <a:ext cx="713678" cy="506479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5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5C62EC-47BE-80F7-A8A2-D5079DBA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Demo for Mechanics and cooling</a:t>
            </a:r>
            <a:endParaRPr kumimoji="1" lang="zh-CN" altLang="en-US" dirty="0"/>
          </a:p>
        </p:txBody>
      </p:sp>
      <p:pic>
        <p:nvPicPr>
          <p:cNvPr id="18" name="内容占位符 17" descr="图片包含 图示&#10;&#10;AI 生成的内容可能不正确。">
            <a:extLst>
              <a:ext uri="{FF2B5EF4-FFF2-40B4-BE49-F238E27FC236}">
                <a16:creationId xmlns:a16="http://schemas.microsoft.com/office/drawing/2014/main" id="{4A580E3A-49C7-A3F4-4B55-CCD8FED68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8233" y="774458"/>
            <a:ext cx="5745892" cy="2615314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E20B30-5340-AACF-E80E-72565B63F2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7</a:t>
            </a:fld>
            <a:endParaRPr lang="en-US" sz="1800"/>
          </a:p>
        </p:txBody>
      </p:sp>
      <p:pic>
        <p:nvPicPr>
          <p:cNvPr id="19" name="内容占位符 7" descr="图片包含 瀑布图&#10;&#10;描述已自动生成">
            <a:extLst>
              <a:ext uri="{FF2B5EF4-FFF2-40B4-BE49-F238E27FC236}">
                <a16:creationId xmlns:a16="http://schemas.microsoft.com/office/drawing/2014/main" id="{44063E4B-5DB8-7ADD-807B-F2332B8E3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0" y="3832420"/>
            <a:ext cx="7262145" cy="250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20" name="内容占位符 4">
            <a:extLst>
              <a:ext uri="{FF2B5EF4-FFF2-40B4-BE49-F238E27FC236}">
                <a16:creationId xmlns:a16="http://schemas.microsoft.com/office/drawing/2014/main" id="{8C549178-43EF-6B04-1D5D-AEA74BA44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" y="904028"/>
            <a:ext cx="3221804" cy="226444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0923BE7A-183B-87CB-097E-DCE078ECDF5C}"/>
              </a:ext>
            </a:extLst>
          </p:cNvPr>
          <p:cNvSpPr txBox="1"/>
          <p:nvPr/>
        </p:nvSpPr>
        <p:spPr>
          <a:xfrm>
            <a:off x="1079500" y="904028"/>
            <a:ext cx="191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TSAIW</a:t>
            </a:r>
            <a:r>
              <a:rPr lang="zh-CN" altLang="en-US" dirty="0">
                <a:solidFill>
                  <a:srgbClr val="FF0000"/>
                </a:solidFill>
              </a:rPr>
              <a:t>值为</a:t>
            </a:r>
            <a:r>
              <a:rPr lang="en-US" altLang="zh-CN" dirty="0">
                <a:solidFill>
                  <a:srgbClr val="FF0000"/>
                </a:solidFill>
              </a:rPr>
              <a:t>0.3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59546F9-3318-8122-5F36-26CFD0EB0117}"/>
              </a:ext>
            </a:extLst>
          </p:cNvPr>
          <p:cNvSpPr txBox="1"/>
          <p:nvPr/>
        </p:nvSpPr>
        <p:spPr>
          <a:xfrm>
            <a:off x="644618" y="3094456"/>
            <a:ext cx="168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Shaojing</a:t>
            </a:r>
            <a:r>
              <a:rPr lang="en-US" altLang="zh-CN" dirty="0"/>
              <a:t> Hou</a:t>
            </a:r>
            <a:endParaRPr kumimoji="1" lang="zh-CN" altLang="en-US" dirty="0"/>
          </a:p>
        </p:txBody>
      </p: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490688C3-3784-4679-463B-122673D989EB}"/>
              </a:ext>
            </a:extLst>
          </p:cNvPr>
          <p:cNvCxnSpPr/>
          <p:nvPr/>
        </p:nvCxnSpPr>
        <p:spPr bwMode="auto">
          <a:xfrm>
            <a:off x="2430684" y="3832420"/>
            <a:ext cx="320618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17AB956C-CF9F-FC74-0023-2A8565B98032}"/>
              </a:ext>
            </a:extLst>
          </p:cNvPr>
          <p:cNvSpPr txBox="1"/>
          <p:nvPr/>
        </p:nvSpPr>
        <p:spPr>
          <a:xfrm>
            <a:off x="5639297" y="3647753"/>
            <a:ext cx="39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Z</a:t>
            </a:r>
            <a:endParaRPr kumimoji="1"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81A8F6E-C6BE-4C62-C52E-C995AF50627D}"/>
              </a:ext>
            </a:extLst>
          </p:cNvPr>
          <p:cNvSpPr txBox="1"/>
          <p:nvPr/>
        </p:nvSpPr>
        <p:spPr>
          <a:xfrm>
            <a:off x="2990714" y="6188911"/>
            <a:ext cx="168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Jingfan</a:t>
            </a:r>
            <a:r>
              <a:rPr lang="en-US" altLang="zh-CN" dirty="0"/>
              <a:t> Chang</a:t>
            </a:r>
            <a:endParaRPr kumimoji="1" lang="zh-CN" altLang="en-US" dirty="0"/>
          </a:p>
        </p:txBody>
      </p: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01F3C4C5-F2B5-DAE4-446C-4A0E62CDDAAA}"/>
              </a:ext>
            </a:extLst>
          </p:cNvPr>
          <p:cNvCxnSpPr>
            <a:cxnSpLocks/>
          </p:cNvCxnSpPr>
          <p:nvPr/>
        </p:nvCxnSpPr>
        <p:spPr bwMode="auto">
          <a:xfrm flipV="1">
            <a:off x="8491492" y="3832420"/>
            <a:ext cx="0" cy="17430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F499AFC5-728D-2C4F-AD11-8CBB26857C76}"/>
              </a:ext>
            </a:extLst>
          </p:cNvPr>
          <p:cNvSpPr txBox="1"/>
          <p:nvPr/>
        </p:nvSpPr>
        <p:spPr>
          <a:xfrm>
            <a:off x="8476293" y="4017085"/>
            <a:ext cx="51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phi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123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562000A-A374-3DCE-BA07-47F02A549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0" t="8673" r="25413" b="12104"/>
          <a:stretch/>
        </p:blipFill>
        <p:spPr>
          <a:xfrm>
            <a:off x="5428795" y="1881757"/>
            <a:ext cx="3673352" cy="40648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7B8E68F-862D-2746-F0AD-25B8B5952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12" y="0"/>
            <a:ext cx="8092356" cy="663949"/>
          </a:xfrm>
        </p:spPr>
        <p:txBody>
          <a:bodyPr/>
          <a:lstStyle/>
          <a:p>
            <a:r>
              <a:rPr kumimoji="1" lang="en-US" altLang="zh-CN" dirty="0"/>
              <a:t>Design of Endcap </a:t>
            </a:r>
            <a:r>
              <a:rPr kumimoji="1" lang="en-US" altLang="zh-CN" dirty="0" err="1"/>
              <a:t>SCECal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D7F8EF-C7BB-9A9E-9995-24B063FF7A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8</a:t>
            </a:fld>
            <a:endParaRPr lang="en-US" sz="1800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97D4CF18-4326-0BFD-1DEB-F6402C8B3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4"/>
            <a:ext cx="9144000" cy="2618474"/>
          </a:xfrm>
        </p:spPr>
        <p:txBody>
          <a:bodyPr/>
          <a:lstStyle/>
          <a:p>
            <a:r>
              <a:rPr lang="en-US" altLang="zh-CN" dirty="0"/>
              <a:t>Shelf</a:t>
            </a:r>
            <a:r>
              <a:rPr lang="zh-CN" altLang="en-US" dirty="0"/>
              <a:t> </a:t>
            </a:r>
            <a:r>
              <a:rPr lang="en-US" altLang="zh-CN" dirty="0"/>
              <a:t>like structure</a:t>
            </a:r>
          </a:p>
          <a:p>
            <a:r>
              <a:rPr lang="en-US" altLang="zh-CN" dirty="0"/>
              <a:t>Each Super layer consistent of 30 layers of crystals</a:t>
            </a:r>
          </a:p>
          <a:p>
            <a:r>
              <a:rPr lang="en-US" altLang="zh-CN" dirty="0"/>
              <a:t>Crystal pointing angle </a:t>
            </a:r>
            <a:r>
              <a:rPr lang="en-US" altLang="zh-CN" dirty="0" err="1"/>
              <a:t>w.r.t.</a:t>
            </a:r>
            <a:r>
              <a:rPr lang="en-US" altLang="zh-CN" dirty="0"/>
              <a:t> Z axis</a:t>
            </a:r>
            <a:r>
              <a:rPr lang="zh-CN" altLang="en-US" dirty="0"/>
              <a:t>（</a:t>
            </a:r>
            <a:r>
              <a:rPr lang="en-US" altLang="zh-CN" dirty="0"/>
              <a:t>beam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One variant of crystal shape: </a:t>
            </a:r>
            <a:r>
              <a:rPr lang="en-US" altLang="zh-CN" dirty="0" err="1">
                <a:solidFill>
                  <a:schemeClr val="tx1"/>
                </a:solidFill>
              </a:rPr>
              <a:t>Parallelagon</a:t>
            </a:r>
            <a:endParaRPr lang="en-US" altLang="zh-CN" dirty="0">
              <a:solidFill>
                <a:schemeClr val="tx1"/>
              </a:solidFill>
            </a:endParaRP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Even layers: 𝛼</a:t>
            </a:r>
            <a:r>
              <a:rPr kumimoji="1" lang="en-US" altLang="zh-CN" dirty="0">
                <a:solidFill>
                  <a:schemeClr val="tx1"/>
                </a:solidFill>
              </a:rPr>
              <a:t>; </a:t>
            </a:r>
            <a:r>
              <a:rPr lang="en-US" altLang="zh-CN" dirty="0">
                <a:solidFill>
                  <a:schemeClr val="tx1"/>
                </a:solidFill>
              </a:rPr>
              <a:t>Odd layers: </a:t>
            </a:r>
            <a:r>
              <a:rPr lang="en-US" altLang="zh-CN" dirty="0"/>
              <a:t>-</a:t>
            </a:r>
            <a:r>
              <a:rPr lang="en-US" altLang="zh-CN" dirty="0">
                <a:solidFill>
                  <a:schemeClr val="tx1"/>
                </a:solidFill>
              </a:rPr>
              <a:t>𝛼</a:t>
            </a:r>
          </a:p>
          <a:p>
            <a:r>
              <a:rPr kumimoji="1" lang="en-US" altLang="zh-CN" dirty="0"/>
              <a:t>Readout electronics at outer Z </a:t>
            </a:r>
            <a:r>
              <a:rPr kumimoji="1" lang="en-US" altLang="zh-CN" dirty="0" err="1"/>
              <a:t>w.r.t.</a:t>
            </a:r>
            <a:r>
              <a:rPr kumimoji="1" lang="en-US" altLang="zh-CN" dirty="0"/>
              <a:t> IP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2C879FF-B748-C3E6-E03E-DE38713A5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3" y="3567172"/>
            <a:ext cx="4443274" cy="2957742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3DE57992-3980-935C-3C0D-EF7010FBF7EF}"/>
              </a:ext>
            </a:extLst>
          </p:cNvPr>
          <p:cNvSpPr/>
          <p:nvPr/>
        </p:nvSpPr>
        <p:spPr>
          <a:xfrm>
            <a:off x="5442112" y="4025715"/>
            <a:ext cx="870012" cy="7812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4">
            <a:extLst>
              <a:ext uri="{FF2B5EF4-FFF2-40B4-BE49-F238E27FC236}">
                <a16:creationId xmlns:a16="http://schemas.microsoft.com/office/drawing/2014/main" id="{FC512E60-4797-D481-D87C-2D4EC9DCE66C}"/>
              </a:ext>
            </a:extLst>
          </p:cNvPr>
          <p:cNvCxnSpPr>
            <a:stCxn id="18" idx="2"/>
          </p:cNvCxnSpPr>
          <p:nvPr/>
        </p:nvCxnSpPr>
        <p:spPr>
          <a:xfrm flipH="1">
            <a:off x="4554345" y="4416333"/>
            <a:ext cx="887767" cy="3906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CE0BF358-95DB-5DAD-3187-09663DCEE67C}"/>
              </a:ext>
            </a:extLst>
          </p:cNvPr>
          <p:cNvSpPr txBox="1"/>
          <p:nvPr/>
        </p:nvSpPr>
        <p:spPr>
          <a:xfrm>
            <a:off x="5007701" y="5275435"/>
            <a:ext cx="148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Super layer</a:t>
            </a:r>
            <a:endParaRPr kumimoji="1" lang="zh-CN" altLang="en-US" dirty="0"/>
          </a:p>
        </p:txBody>
      </p:sp>
      <p:sp>
        <p:nvSpPr>
          <p:cNvPr id="21" name="右箭头 20">
            <a:extLst>
              <a:ext uri="{FF2B5EF4-FFF2-40B4-BE49-F238E27FC236}">
                <a16:creationId xmlns:a16="http://schemas.microsoft.com/office/drawing/2014/main" id="{C765A194-15D3-A150-F3C0-AF7963643DEC}"/>
              </a:ext>
            </a:extLst>
          </p:cNvPr>
          <p:cNvSpPr/>
          <p:nvPr/>
        </p:nvSpPr>
        <p:spPr bwMode="auto">
          <a:xfrm rot="18921763">
            <a:off x="5641592" y="4767536"/>
            <a:ext cx="1337298" cy="1233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57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24E0-360B-514A-A0FF-18621176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SCECal</a:t>
            </a:r>
            <a:r>
              <a:rPr lang="en-US" altLang="zh-CN" dirty="0"/>
              <a:t> simulation using BGO crystal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16308-4AD2-F646-9C5E-28D21F57D5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Simulation and reconstruction done using</a:t>
                </a:r>
                <a:r>
                  <a:rPr lang="en-CN" dirty="0"/>
                  <a:t> CEPCSW </a:t>
                </a: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Ideal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CN">
                    <a:solidFill>
                      <a:schemeClr val="tx1"/>
                    </a:solidFill>
                  </a:rPr>
                  <a:t>Geometry implemented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Crystals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（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BGO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）</a:t>
                </a:r>
                <a:r>
                  <a:rPr lang="en-US" dirty="0">
                    <a:solidFill>
                      <a:schemeClr val="tx1"/>
                    </a:solidFill>
                  </a:rPr>
                  <a:t> without wrapper/gap etc. (ideal situation)</a:t>
                </a:r>
              </a:p>
              <a:p>
                <a:pPr lvl="1"/>
                <a:r>
                  <a:rPr lang="en-CN">
                    <a:solidFill>
                      <a:schemeClr val="tx1"/>
                    </a:solidFill>
                  </a:rPr>
                  <a:t>Simulation </a:t>
                </a:r>
                <a:r>
                  <a:rPr lang="en-CN" dirty="0">
                    <a:solidFill>
                      <a:schemeClr val="tx1"/>
                    </a:solidFill>
                  </a:rPr>
                  <a:t>readout using carloStep info (no </a:t>
                </a:r>
                <a:r>
                  <a:rPr lang="en-CN">
                    <a:solidFill>
                      <a:schemeClr val="tx1"/>
                    </a:solidFill>
                  </a:rPr>
                  <a:t>digitization)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Threshold of readout energy is applied</a:t>
                </a:r>
                <a:endParaRPr lang="en-CN" dirty="0">
                  <a:solidFill>
                    <a:schemeClr val="tx1"/>
                  </a:solidFill>
                </a:endParaRPr>
              </a:p>
              <a:p>
                <a:r>
                  <a:rPr lang="en-CN"/>
                  <a:t>Energy</a:t>
                </a:r>
                <a:r>
                  <a:rPr lang="en-CN" dirty="0"/>
                  <a:t>, </a:t>
                </a:r>
                <a:r>
                  <a:rPr lang="en-CN"/>
                  <a:t>position resolution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 separation </a:t>
                </a:r>
                <a:r>
                  <a:rPr lang="en-CN"/>
                  <a:t>of photon</a:t>
                </a:r>
                <a:r>
                  <a:rPr lang="en-US" dirty="0"/>
                  <a:t>/pion</a:t>
                </a:r>
                <a:r>
                  <a:rPr lang="en-CN"/>
                  <a:t>:</a:t>
                </a:r>
                <a:endParaRPr lang="en-CN" dirty="0"/>
              </a:p>
              <a:p>
                <a:pPr lvl="1"/>
                <a:r>
                  <a:rPr lang="en-CN" dirty="0">
                    <a:solidFill>
                      <a:schemeClr val="tx1"/>
                    </a:solidFill>
                  </a:rPr>
                  <a:t>Different </a:t>
                </a:r>
                <a:r>
                  <a:rPr lang="en-CN">
                    <a:solidFill>
                      <a:schemeClr val="tx1"/>
                    </a:solidFill>
                  </a:rPr>
                  <a:t>R segmentations</a:t>
                </a:r>
                <a:r>
                  <a:rPr lang="en-US" dirty="0">
                    <a:solidFill>
                      <a:schemeClr val="tx1"/>
                    </a:solidFill>
                  </a:rPr>
                  <a:t> tested</a:t>
                </a:r>
                <a:r>
                  <a:rPr lang="en-CN">
                    <a:solidFill>
                      <a:schemeClr val="tx1"/>
                    </a:solidFill>
                  </a:rPr>
                  <a:t>: 5/10/14 layers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>
                    <a:solidFill>
                      <a:schemeClr val="tx1"/>
                    </a:solidFill>
                  </a:rPr>
                  <a:t>10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layers turn out to be the best</a:t>
                </a:r>
                <a:endParaRPr lang="en-CN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CN" dirty="0">
                    <a:solidFill>
                      <a:schemeClr val="tx1"/>
                    </a:solidFill>
                  </a:rPr>
                  <a:t>Different recontruction </a:t>
                </a:r>
                <a:r>
                  <a:rPr lang="en-CN">
                    <a:solidFill>
                      <a:schemeClr val="tx1"/>
                    </a:solidFill>
                  </a:rPr>
                  <a:t>method: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Simplified reconstruction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End-to-End Machine learning</a:t>
                </a:r>
                <a:endParaRPr lang="en-US" dirty="0">
                  <a:highlight>
                    <a:srgbClr val="00FFFF"/>
                  </a:highlight>
                </a:endParaRPr>
              </a:p>
              <a:p>
                <a:r>
                  <a:rPr lang="en-US" dirty="0">
                    <a:highlight>
                      <a:srgbClr val="00FFFF"/>
                    </a:highlight>
                  </a:rPr>
                  <a:t>The following study based on </a:t>
                </a:r>
                <a:r>
                  <a:rPr lang="en-US" dirty="0">
                    <a:solidFill>
                      <a:srgbClr val="FF0000"/>
                    </a:solidFill>
                    <a:highlight>
                      <a:srgbClr val="00FFFF"/>
                    </a:highlight>
                  </a:rPr>
                  <a:t>10</a:t>
                </a:r>
                <a:r>
                  <a:rPr lang="en-US" dirty="0">
                    <a:highlight>
                      <a:srgbClr val="00FFFF"/>
                    </a:highlight>
                  </a:rPr>
                  <a:t> layers segmentation on R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r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</a:rPr>
                  <a:t>=1.9 m, r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=2.2m, Z=6.7 m;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endcap not included yet. </a:t>
                </a:r>
                <a:r>
                  <a:rPr lang="en-US" dirty="0">
                    <a:solidFill>
                      <a:schemeClr val="tx1"/>
                    </a:solidFill>
                  </a:rPr>
                  <a:t>26.7 X0 BGO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Crystal size: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 = [8.8-8.9]mm;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 =10mm;</a:t>
                </a:r>
                <a:r>
                  <a:rPr kumimoji="1" lang="en-US" altLang="zh-CN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 =316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mm</a:t>
                </a:r>
                <a:endParaRPr kumimoji="1" lang="en-US" altLang="zh-CN" baseline="30000" dirty="0">
                  <a:solidFill>
                    <a:schemeClr val="tx1"/>
                  </a:solidFill>
                </a:endParaRPr>
              </a:p>
              <a:p>
                <a:pPr lvl="1"/>
                <a:r>
                  <a:rPr kumimoji="1" lang="en-US" dirty="0">
                    <a:solidFill>
                      <a:schemeClr val="tx1"/>
                    </a:solidFill>
                  </a:rPr>
                  <a:t>Pointing angle: 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𝛼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=20</a:t>
                </a:r>
                <a:r>
                  <a:rPr lang="en-US" altLang="zh-CN" baseline="30000" dirty="0">
                    <a:solidFill>
                      <a:schemeClr val="tx1"/>
                    </a:solidFill>
                  </a:rPr>
                  <a:t>º</a:t>
                </a:r>
                <a:endParaRPr lang="en-CN" dirty="0">
                  <a:solidFill>
                    <a:schemeClr val="tx1"/>
                  </a:solidFill>
                </a:endParaRPr>
              </a:p>
              <a:p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16308-4AD2-F646-9C5E-28D21F57D5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4" t="-645" b="-1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765F4-E48D-BF46-BF9B-5C16233A6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9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998043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cms_pres">
  <a:themeElements>
    <a:clrScheme name="cms_p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ms_pr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 Bol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 Bold" charset="0"/>
            <a:ea typeface="ＭＳ Ｐゴシック" charset="0"/>
          </a:defRPr>
        </a:defPPr>
      </a:lstStyle>
    </a:lnDef>
  </a:objectDefaults>
  <a:extraClrSchemeLst>
    <a:extraClrScheme>
      <a:clrScheme name="cms_p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s_pr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97921</TotalTime>
  <Words>2519</Words>
  <Application>Microsoft Macintosh PowerPoint</Application>
  <PresentationFormat>全屏显示(4:3)</PresentationFormat>
  <Paragraphs>435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等线</vt:lpstr>
      <vt:lpstr>Arial Bold</vt:lpstr>
      <vt:lpstr>ＭＳ Ｐゴシック</vt:lpstr>
      <vt:lpstr>Arial</vt:lpstr>
      <vt:lpstr>Calibri</vt:lpstr>
      <vt:lpstr>Cambria Math</vt:lpstr>
      <vt:lpstr>Symbol</vt:lpstr>
      <vt:lpstr>Verdana</vt:lpstr>
      <vt:lpstr>Wingdings</vt:lpstr>
      <vt:lpstr>cms_pres</vt:lpstr>
      <vt:lpstr>PowerPoint 演示文稿</vt:lpstr>
      <vt:lpstr>Requirement of a CEPC PFA calorimeter</vt:lpstr>
      <vt:lpstr>Available options for CEPC ECal</vt:lpstr>
      <vt:lpstr>Stereo Crystal Electromagnetic Calorimeter: Basic idea</vt:lpstr>
      <vt:lpstr>Stereo Crystal Electromagnetic Calorimeter: Design</vt:lpstr>
      <vt:lpstr>Analytical optimization of SCECal geometry</vt:lpstr>
      <vt:lpstr>Demo for Mechanics and cooling</vt:lpstr>
      <vt:lpstr>Design of Endcap SCECal</vt:lpstr>
      <vt:lpstr>SCECal simulation using BGO crystal</vt:lpstr>
      <vt:lpstr>Simplified Reco method for isolated particle</vt:lpstr>
      <vt:lpstr>Performance of 3D positioning resolution</vt:lpstr>
      <vt:lpstr>Closer look at Photon cluster/energy reconstruction</vt:lpstr>
      <vt:lpstr>Boson mass resolution in H γγ </vt:lpstr>
      <vt:lpstr>Separation between two 5 GeV photons</vt:lpstr>
      <vt:lpstr>Separation between γ/π</vt:lpstr>
      <vt:lpstr>γ/γ performance using CLUE algorithm</vt:lpstr>
      <vt:lpstr>Particle separation using ML</vt:lpstr>
      <vt:lpstr>Separation between two 5 GeV photons: ML regression</vt:lpstr>
      <vt:lpstr>Separation between γ/π: Calor only ML</vt:lpstr>
      <vt:lpstr>Reconstruct of jets: event display</vt:lpstr>
      <vt:lpstr>1st try: Reconstruction of charged muons in Stereo ECal</vt:lpstr>
      <vt:lpstr>Summary</vt:lpstr>
      <vt:lpstr>Backup</vt:lpstr>
      <vt:lpstr>Ghost hits</vt:lpstr>
      <vt:lpstr>Analytical formular for SCECal geometry</vt:lpstr>
      <vt:lpstr>Configuration of 5/10/14 layers along R </vt:lpstr>
      <vt:lpstr>Boson mass resolution in H γγ </vt:lpstr>
      <vt:lpstr>Event display for shower seperation</vt:lpstr>
      <vt:lpstr>Simplified Reco method for 2 particle separation</vt:lpstr>
      <vt:lpstr>Stereo ECal: muon momentum reconstruction </vt:lpstr>
      <vt:lpstr>Strategy </vt:lpstr>
      <vt:lpstr>Results 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Granularity Calorimeter Module assembly </dc:title>
  <dc:creator>huaqiao ZHANG</dc:creator>
  <cp:lastModifiedBy>Huaqiao Zhang</cp:lastModifiedBy>
  <cp:revision>1071</cp:revision>
  <dcterms:created xsi:type="dcterms:W3CDTF">2016-01-26T17:22:33Z</dcterms:created>
  <dcterms:modified xsi:type="dcterms:W3CDTF">2025-10-16T01:46:32Z</dcterms:modified>
</cp:coreProperties>
</file>