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62" r:id="rId4"/>
    <p:sldId id="257" r:id="rId5"/>
    <p:sldId id="268" r:id="rId6"/>
    <p:sldId id="293" r:id="rId8"/>
    <p:sldId id="294" r:id="rId9"/>
    <p:sldId id="283" r:id="rId10"/>
    <p:sldId id="275" r:id="rId11"/>
    <p:sldId id="281" r:id="rId12"/>
    <p:sldId id="282" r:id="rId13"/>
    <p:sldId id="284" r:id="rId14"/>
  </p:sldIdLst>
  <p:sldSz cx="9144000" cy="6858000" type="screen4x3"/>
  <p:notesSz cx="6858000" cy="9144000"/>
  <p:custDataLst>
    <p:tags r:id="rId18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7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2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jpeg"/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99770" y="1916430"/>
            <a:ext cx="7744460" cy="1470025"/>
          </a:xfrm>
        </p:spPr>
        <p:txBody>
          <a:bodyPr anchor="ctr" anchorCtr="0"/>
          <a:p>
            <a:pPr algn="ctr" defTabSz="914400">
              <a:buClrTx/>
              <a:buSzTx/>
              <a:buFontTx/>
              <a:buNone/>
            </a:pPr>
            <a:r>
              <a:rPr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V</a:t>
            </a:r>
            <a:r>
              <a:rPr lang="en-US"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TX</a:t>
            </a:r>
            <a:r>
              <a:rPr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Track Resolution</a:t>
            </a:r>
            <a:r>
              <a:rPr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 with Beam</a:t>
            </a:r>
            <a:r>
              <a:rPr lang="en-US"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 b</a:t>
            </a:r>
            <a:r>
              <a:rPr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ackground</a:t>
            </a:r>
            <a:r>
              <a:rPr lang="en-US" sz="2400" kern="1200" baseline="0">
                <a:latin typeface="Arial" panose="020B0604020202020204" pitchFamily="34" charset="0"/>
                <a:ea typeface="宋体" panose="02010600030101010101" pitchFamily="2" charset="-122"/>
              </a:rPr>
              <a:t> Overlay</a:t>
            </a:r>
            <a:endParaRPr lang="en-US" sz="2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88035"/>
          </a:xfrm>
        </p:spPr>
        <p:txBody>
          <a:bodyPr/>
          <a:p>
            <a:pPr defTabSz="914400">
              <a:buClrTx/>
              <a:buSzTx/>
              <a:buFontTx/>
            </a:pPr>
            <a:r>
              <a:rPr lang="en-US" sz="1600" kern="1200" baseline="0">
                <a:latin typeface="Arial" panose="020B0604020202020204" pitchFamily="34" charset="0"/>
                <a:ea typeface="宋体" panose="02010600030101010101" pitchFamily="2" charset="-122"/>
              </a:rPr>
              <a:t>Zizi Kang , Bo Liu , Zhijun Liang</a:t>
            </a:r>
            <a:endParaRPr lang="en-US" altLang="en-US" sz="16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67360" y="5949315"/>
            <a:ext cx="1254125" cy="476250"/>
          </a:xfrm>
        </p:spPr>
        <p:txBody>
          <a:bodyPr/>
          <a:p>
            <a:pPr lvl="0"/>
            <a:r>
              <a:rPr lang="en-US" altLang="zh-CN"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2025-09-24</a:t>
            </a:r>
            <a:endParaRPr lang="en-US" altLang="zh-CN"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215" y="44450"/>
            <a:ext cx="2128520" cy="653415"/>
          </a:xfrm>
        </p:spPr>
        <p:txBody>
          <a:bodyPr/>
          <a:p>
            <a:pPr algn="l"/>
            <a:r>
              <a:rPr lang="en-US" altLang="zh-CN" sz="2800"/>
              <a:t>Backup</a:t>
            </a:r>
            <a:endParaRPr lang="en-US" altLang="zh-CN" sz="2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697865"/>
            <a:ext cx="8229600" cy="3788410"/>
          </a:xfrm>
        </p:spPr>
        <p:txBody>
          <a:bodyPr/>
          <a:p>
            <a:r>
              <a:rPr lang="en-US" altLang="zh-CN" sz="1800">
                <a:sym typeface="+mn-ea"/>
              </a:rPr>
              <a:t>with beam-BG (Pair Production :250829) </a:t>
            </a:r>
            <a:r>
              <a:rPr lang="en-US" altLang="zh-CN" sz="1800"/>
              <a:t>  20</a:t>
            </a:r>
            <a:r>
              <a:rPr lang="zh-CN" altLang="en-US" sz="1800"/>
              <a:t>°</a:t>
            </a:r>
            <a:r>
              <a:rPr lang="en-US" altLang="zh-CN" sz="1800"/>
              <a:t> </a:t>
            </a:r>
            <a:endParaRPr lang="en-US" altLang="zh-CN" sz="1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0910" y="3932555"/>
            <a:ext cx="3290570" cy="236474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1124585"/>
            <a:ext cx="3465830" cy="24911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755" y="1196340"/>
            <a:ext cx="3299460" cy="237236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6145" y="3912235"/>
            <a:ext cx="3319145" cy="23850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215" y="44450"/>
            <a:ext cx="2128520" cy="653415"/>
          </a:xfrm>
        </p:spPr>
        <p:txBody>
          <a:bodyPr/>
          <a:p>
            <a:pPr algn="l"/>
            <a:r>
              <a:rPr lang="en-US" altLang="zh-CN" sz="2800"/>
              <a:t>Backup</a:t>
            </a:r>
            <a:endParaRPr lang="en-US" altLang="zh-CN" sz="2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697865"/>
            <a:ext cx="8229600" cy="3788410"/>
          </a:xfrm>
        </p:spPr>
        <p:txBody>
          <a:bodyPr/>
          <a:p>
            <a:r>
              <a:rPr lang="en-US" altLang="zh-CN" sz="1800">
                <a:sym typeface="+mn-ea"/>
              </a:rPr>
              <a:t>without BG  </a:t>
            </a:r>
            <a:r>
              <a:rPr lang="en-US" altLang="zh-CN" sz="1800"/>
              <a:t> 20</a:t>
            </a:r>
            <a:r>
              <a:rPr lang="zh-CN" altLang="en-US" sz="1800"/>
              <a:t>°</a:t>
            </a:r>
            <a:endParaRPr lang="zh-CN" altLang="en-US" sz="1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4695" y="1124585"/>
            <a:ext cx="3404235" cy="244729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7900" y="1141730"/>
            <a:ext cx="3482975" cy="250317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695" y="3644900"/>
            <a:ext cx="3576955" cy="25711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7900" y="3716655"/>
            <a:ext cx="3618865" cy="26003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22" name="表格 21"/>
          <p:cNvGraphicFramePr/>
          <p:nvPr/>
        </p:nvGraphicFramePr>
        <p:xfrm>
          <a:off x="543560" y="1430528"/>
          <a:ext cx="8229600" cy="2251710"/>
        </p:xfrm>
        <a:graphic>
          <a:graphicData uri="http://schemas.openxmlformats.org/drawingml/2006/table">
            <a:tbl>
              <a:tblPr/>
              <a:tblGrid>
                <a:gridCol w="2195195"/>
                <a:gridCol w="1429385"/>
                <a:gridCol w="2302510"/>
                <a:gridCol w="2302510"/>
              </a:tblGrid>
              <a:tr h="379730"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背景类型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时间参数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模式类型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物理意义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  <a:tr h="36639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Pair(Pair production)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-2770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固定时间窗口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事件间隔 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2770ns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73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BGB(</a:t>
                      </a: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  <a:sym typeface="+mn-ea"/>
                        </a:rPr>
                        <a:t>Beam-Gas Bremsstrahlung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)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4145.41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采样模式（速率）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每秒发生 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4145.41 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次（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Hz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73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BGC(</a:t>
                      </a:r>
                      <a:r>
                        <a:rPr lang="en-US" altLang="zh-CN" sz="110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  <a:sym typeface="+mn-ea"/>
                        </a:rPr>
                        <a:t>Beam-Gas Coulomb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)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87781.62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采样模式（速率）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每秒发生 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87781.62 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次（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Hz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BTH(Beam-Thermal Photon)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357.20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采样模式（速率）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每秒发生 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357.20 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次（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Hz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703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TSC(Touschek Scattering)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103.77</a:t>
                      </a:r>
                      <a:endParaRPr lang="en-US" altLang="zh-CN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采样模式（速率）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每秒发生 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103.77 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次（</a:t>
                      </a:r>
                      <a:r>
                        <a:rPr lang="en-US" altLang="zh-CN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Hz</a:t>
                      </a:r>
                      <a:r>
                        <a:rPr lang="zh-CN" altLang="en-US" sz="11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11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457200" y="405130"/>
            <a:ext cx="4603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ym typeface="+mn-ea"/>
              </a:rPr>
              <a:t>Background </a:t>
            </a:r>
            <a:r>
              <a:rPr lang="en-US" altLang="zh-CN" b="1">
                <a:sym typeface="+mn-ea"/>
              </a:rPr>
              <a:t>events : t</a:t>
            </a:r>
            <a:r>
              <a:rPr lang="zh-CN" altLang="en-US" b="1"/>
              <a:t>ypes</a:t>
            </a:r>
            <a:r>
              <a:rPr lang="en-US" altLang="zh-CN" b="1"/>
              <a:t> and timings</a:t>
            </a:r>
            <a:endParaRPr lang="en-US" altLang="zh-CN" b="1"/>
          </a:p>
        </p:txBody>
      </p:sp>
      <p:sp>
        <p:nvSpPr>
          <p:cNvPr id="3" name="文本框 2"/>
          <p:cNvSpPr txBox="1"/>
          <p:nvPr/>
        </p:nvSpPr>
        <p:spPr>
          <a:xfrm>
            <a:off x="323215" y="4436745"/>
            <a:ext cx="83572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400"/>
              <a:t>updated:/cefs/higgs/shihy/tools/CEPCSW_TDR258S/CEPCSW/Test/Higgs/Pair_250829(</a:t>
            </a:r>
            <a:r>
              <a:rPr lang="zh-CN" altLang="en-US" sz="1400"/>
              <a:t>真实外磁场）</a:t>
            </a:r>
            <a:endParaRPr lang="zh-CN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7315" y="41275"/>
            <a:ext cx="8599170" cy="495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 i="1">
                <a:uFillTx/>
                <a:sym typeface="+mn-ea"/>
              </a:rPr>
              <a:t>d₀</a:t>
            </a:r>
            <a:r>
              <a:rPr lang="en-US" altLang="zh-CN" b="1">
                <a:uFillTx/>
                <a:sym typeface="+mn-ea"/>
              </a:rPr>
              <a:t>and</a:t>
            </a:r>
            <a:r>
              <a:rPr lang="en-US" altLang="zh-CN" b="1" i="1">
                <a:uFillTx/>
                <a:sym typeface="+mn-ea"/>
              </a:rPr>
              <a:t> </a:t>
            </a:r>
            <a:r>
              <a:rPr lang="zh-CN" altLang="en-US" b="1" i="1">
                <a:uFillTx/>
                <a:sym typeface="+mn-ea"/>
              </a:rPr>
              <a:t>z₀</a:t>
            </a:r>
            <a:r>
              <a:rPr lang="en-US" altLang="zh-CN" b="1">
                <a:uFillTx/>
                <a:sym typeface="+mn-ea"/>
              </a:rPr>
              <a:t>Resolution : With vs. Without Background</a:t>
            </a:r>
            <a:endParaRPr lang="zh-CN" altLang="en-US" b="1">
              <a:uFillTx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27405" y="5876925"/>
            <a:ext cx="76796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>
                <a:uFillTx/>
                <a:sym typeface="+mn-ea"/>
              </a:rPr>
              <a:t>There is </a:t>
            </a:r>
            <a:r>
              <a:rPr lang="en-US" altLang="zh-CN" sz="1200" b="1">
                <a:uFillTx/>
                <a:sym typeface="+mn-ea"/>
              </a:rPr>
              <a:t>no noticeable degradation</a:t>
            </a:r>
            <a:r>
              <a:rPr lang="en-US" altLang="zh-CN" sz="1200">
                <a:uFillTx/>
                <a:sym typeface="+mn-ea"/>
              </a:rPr>
              <a:t> in the resolution of d₀and z₀at polar angles of 85°and 20°across the momentum range from 0.1 to 100 GeV.</a:t>
            </a:r>
            <a:endParaRPr lang="en-US" altLang="zh-CN" sz="1200">
              <a:uFillTx/>
              <a:sym typeface="+mn-ea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9750" y="536575"/>
            <a:ext cx="3307715" cy="5956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sz="1000"/>
              <a:t>Key Metrics:</a:t>
            </a:r>
            <a:r>
              <a:rPr lang="en-US" altLang="zh-CN" sz="1000"/>
              <a:t>                                                                           </a:t>
            </a:r>
            <a:endParaRPr lang="zh-CN" altLang="en-US" sz="1000"/>
          </a:p>
          <a:p>
            <a:r>
              <a:rPr lang="en-US" altLang="zh-CN" sz="1000"/>
              <a:t>         </a:t>
            </a:r>
            <a:r>
              <a:rPr lang="zh-CN" altLang="en-US" sz="1000" i="1"/>
              <a:t>d₀</a:t>
            </a:r>
            <a:r>
              <a:rPr lang="zh-CN" altLang="en-US" sz="1000"/>
              <a:t>: Transverse impact parameter resolution.</a:t>
            </a:r>
            <a:endParaRPr lang="zh-CN" altLang="en-US" sz="1000"/>
          </a:p>
          <a:p>
            <a:r>
              <a:rPr lang="zh-CN" altLang="en-US" sz="1000"/>
              <a:t> </a:t>
            </a:r>
            <a:r>
              <a:rPr lang="en-US" altLang="zh-CN" sz="1000"/>
              <a:t>       </a:t>
            </a:r>
            <a:r>
              <a:rPr lang="en-US" altLang="zh-CN" sz="1000" i="1"/>
              <a:t> </a:t>
            </a:r>
            <a:r>
              <a:rPr lang="zh-CN" altLang="en-US" sz="1000" i="1"/>
              <a:t>z₀</a:t>
            </a:r>
            <a:r>
              <a:rPr lang="zh-CN" altLang="en-US" sz="1000"/>
              <a:t>: </a:t>
            </a:r>
            <a:r>
              <a:rPr lang="en-US" altLang="zh-CN" sz="1000"/>
              <a:t> </a:t>
            </a:r>
            <a:r>
              <a:rPr lang="zh-CN" altLang="en-US" sz="1000"/>
              <a:t>Longitudinal impact parameter resolution.</a:t>
            </a:r>
            <a:r>
              <a:rPr lang="en-US" altLang="zh-CN" sz="1000"/>
              <a:t>  </a:t>
            </a:r>
            <a:endParaRPr lang="zh-CN" altLang="en-US" sz="1000"/>
          </a:p>
          <a:p>
            <a:endParaRPr lang="zh-CN" altLang="en-US" sz="10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rcRect l="1203" t="8283" r="5844" b="3996"/>
          <a:stretch>
            <a:fillRect/>
          </a:stretch>
        </p:blipFill>
        <p:spPr>
          <a:xfrm>
            <a:off x="835025" y="1340485"/>
            <a:ext cx="7444740" cy="442277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331595" y="1196340"/>
            <a:ext cx="304800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/>
              <a:t>InnerSolenoid</a:t>
            </a:r>
            <a:endParaRPr lang="zh-CN" altLang="en-US" sz="1600" b="1"/>
          </a:p>
        </p:txBody>
      </p:sp>
      <p:sp>
        <p:nvSpPr>
          <p:cNvPr id="3" name="文本框 2"/>
          <p:cNvSpPr txBox="1"/>
          <p:nvPr/>
        </p:nvSpPr>
        <p:spPr>
          <a:xfrm>
            <a:off x="6732270" y="735965"/>
            <a:ext cx="3707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 i="1">
                <a:sym typeface="+mn-ea"/>
              </a:rPr>
              <a:t>Entries : 10000</a:t>
            </a:r>
            <a:endParaRPr lang="zh-CN" altLang="en-US" sz="1200" i="1"/>
          </a:p>
          <a:p>
            <a:endParaRPr lang="zh-CN" altLang="en-US" sz="1200" i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323215" y="44450"/>
            <a:ext cx="7947025" cy="653415"/>
          </a:xfrm>
        </p:spPr>
        <p:txBody>
          <a:bodyPr/>
          <a:p>
            <a:pPr algn="l"/>
            <a:r>
              <a:rPr lang="en-US" altLang="zh-CN" sz="2800">
                <a:sym typeface="+mn-ea"/>
              </a:rPr>
              <a:t>Momentum Resolution</a:t>
            </a:r>
            <a:endParaRPr lang="zh-CN" altLang="en-US" sz="280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rcRect t="5241" r="6046"/>
          <a:stretch>
            <a:fillRect/>
          </a:stretch>
        </p:blipFill>
        <p:spPr>
          <a:xfrm>
            <a:off x="107315" y="1268730"/>
            <a:ext cx="5328920" cy="5212715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5582285" y="3429000"/>
            <a:ext cx="3367405" cy="1014730"/>
          </a:xfrm>
          <a:prstGeom prst="rect">
            <a:avLst/>
          </a:prstGeom>
        </p:spPr>
        <p:txBody>
          <a:bodyPr wrap="square">
            <a:spAutoFit/>
          </a:bodyPr>
          <a:p>
            <a:pPr marL="171450" indent="-171450" algn="l"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200" b="0" i="0">
                <a:uFillTx/>
              </a:rPr>
              <a:t>The momentum resolution with beam background is slightly better. </a:t>
            </a:r>
            <a:endParaRPr lang="en-US" altLang="zh-CN" sz="1200" b="0" i="0">
              <a:uFillTx/>
            </a:endParaRPr>
          </a:p>
          <a:p>
            <a:pPr marL="171450" indent="-171450" algn="l">
              <a:buClrTx/>
              <a:buSzTx/>
              <a:buFont typeface="Arial" panose="020B0604020202020204" pitchFamily="34" charset="0"/>
              <a:buChar char="•"/>
            </a:pPr>
            <a:endParaRPr lang="en-US" altLang="zh-CN" sz="1200" b="0" i="0">
              <a:uFillTx/>
            </a:endParaRPr>
          </a:p>
          <a:p>
            <a:pPr marL="171450" indent="-171450" algn="l"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1200" b="0" i="0">
                <a:uFillTx/>
              </a:rPr>
              <a:t>The momentum resolution is better at 85° than at 20°.</a:t>
            </a:r>
            <a:endParaRPr lang="en-US" altLang="zh-CN" sz="1200" b="0" i="0">
              <a:uFillTx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43940" y="980440"/>
            <a:ext cx="37058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uFillTx/>
                <a:sym typeface="+mn-ea"/>
              </a:rPr>
              <a:t>InnerSolenoid   </a:t>
            </a:r>
            <a:r>
              <a:rPr lang="en-US" altLang="zh-CN">
                <a:uFillTx/>
                <a:sym typeface="+mn-ea"/>
              </a:rPr>
              <a:t>with beam-BG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t="7964" r="5799" b="3376"/>
          <a:stretch>
            <a:fillRect/>
          </a:stretch>
        </p:blipFill>
        <p:spPr>
          <a:xfrm>
            <a:off x="323850" y="1052830"/>
            <a:ext cx="7990205" cy="500697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79705" y="44450"/>
            <a:ext cx="8599170" cy="495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 i="1">
                <a:uFillTx/>
                <a:sym typeface="+mn-ea"/>
              </a:rPr>
              <a:t>d₀</a:t>
            </a:r>
            <a:r>
              <a:rPr lang="en-US" altLang="zh-CN" b="1">
                <a:uFillTx/>
                <a:sym typeface="+mn-ea"/>
              </a:rPr>
              <a:t>and</a:t>
            </a:r>
            <a:r>
              <a:rPr lang="en-US" altLang="zh-CN" b="1" i="1">
                <a:uFillTx/>
                <a:sym typeface="+mn-ea"/>
              </a:rPr>
              <a:t> </a:t>
            </a:r>
            <a:r>
              <a:rPr lang="zh-CN" altLang="en-US" b="1" i="1">
                <a:uFillTx/>
                <a:sym typeface="+mn-ea"/>
              </a:rPr>
              <a:t>z₀</a:t>
            </a:r>
            <a:r>
              <a:rPr lang="en-US" altLang="zh-CN" b="1">
                <a:uFillTx/>
                <a:sym typeface="+mn-ea"/>
              </a:rPr>
              <a:t>Resolution : With vs. Without Background</a:t>
            </a:r>
            <a:endParaRPr lang="zh-CN" altLang="en-US" b="1">
              <a:uFillTx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27405" y="5969635"/>
            <a:ext cx="767969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>
                <a:uFillTx/>
                <a:sym typeface="+mn-ea"/>
              </a:rPr>
              <a:t>For Z</a:t>
            </a:r>
            <a:r>
              <a:rPr lang="en-US" altLang="zh-CN" sz="1200" baseline="-25000">
                <a:uFillTx/>
                <a:sym typeface="+mn-ea"/>
              </a:rPr>
              <a:t>0</a:t>
            </a:r>
            <a:r>
              <a:rPr lang="en-US" altLang="zh-CN" sz="1200">
                <a:uFillTx/>
                <a:sym typeface="+mn-ea"/>
              </a:rPr>
              <a:t> , the resolution with background mixing is slightly better than that without background.</a:t>
            </a:r>
            <a:endParaRPr lang="en-US" altLang="zh-CN" sz="1200">
              <a:uFillTx/>
              <a:sym typeface="+mn-ea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59840" y="692785"/>
            <a:ext cx="587946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/>
              <a:t>geometry_option = "TDR_o1_v01/TDR_o1_v01-onlyTracker-NonuniformField.xml"</a:t>
            </a:r>
            <a:endParaRPr lang="zh-CN" altLang="en-US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79070" y="197485"/>
            <a:ext cx="8599170" cy="4953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b="1" i="1">
                <a:uFillTx/>
                <a:sym typeface="+mn-ea"/>
              </a:rPr>
              <a:t>d₀</a:t>
            </a:r>
            <a:r>
              <a:rPr lang="en-US" altLang="zh-CN" b="1">
                <a:uFillTx/>
                <a:sym typeface="+mn-ea"/>
              </a:rPr>
              <a:t>and</a:t>
            </a:r>
            <a:r>
              <a:rPr lang="en-US" altLang="zh-CN" b="1" i="1">
                <a:uFillTx/>
                <a:sym typeface="+mn-ea"/>
              </a:rPr>
              <a:t> </a:t>
            </a:r>
            <a:r>
              <a:rPr lang="zh-CN" altLang="en-US" b="1" i="1">
                <a:uFillTx/>
                <a:sym typeface="+mn-ea"/>
              </a:rPr>
              <a:t>z₀</a:t>
            </a:r>
            <a:r>
              <a:rPr lang="en-US" altLang="zh-CN" b="1">
                <a:uFillTx/>
                <a:sym typeface="+mn-ea"/>
              </a:rPr>
              <a:t>Resolution : NonuniformField   vs.   InnerSolenoid      nobkg</a:t>
            </a:r>
            <a:endParaRPr lang="en-US" altLang="zh-CN" b="1">
              <a:uFillTx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28040" y="5949315"/>
            <a:ext cx="767969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200">
                <a:uFillTx/>
                <a:sym typeface="+mn-ea"/>
              </a:rPr>
              <a:t> The resolution is relatively worse under the NonuniformField condition.</a:t>
            </a:r>
            <a:endParaRPr lang="en-US" altLang="zh-CN" sz="1200">
              <a:uFillTx/>
              <a:sym typeface="+mn-ea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rcRect l="1182" t="8065" r="5960" b="3304"/>
          <a:stretch>
            <a:fillRect/>
          </a:stretch>
        </p:blipFill>
        <p:spPr>
          <a:xfrm>
            <a:off x="252095" y="836930"/>
            <a:ext cx="8526145" cy="49682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标题 8"/>
          <p:cNvSpPr>
            <a:spLocks noGrp="1"/>
          </p:cNvSpPr>
          <p:nvPr>
            <p:ph type="title"/>
          </p:nvPr>
        </p:nvSpPr>
        <p:spPr>
          <a:xfrm>
            <a:off x="323215" y="44450"/>
            <a:ext cx="7947025" cy="653415"/>
          </a:xfrm>
        </p:spPr>
        <p:txBody>
          <a:bodyPr/>
          <a:p>
            <a:pPr algn="l"/>
            <a:r>
              <a:rPr lang="en-US" altLang="zh-CN" sz="2800">
                <a:sym typeface="+mn-ea"/>
              </a:rPr>
              <a:t>fit data</a:t>
            </a:r>
            <a:endParaRPr lang="zh-CN" altLang="en-US" sz="2800"/>
          </a:p>
        </p:txBody>
      </p:sp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1088390" y="621030"/>
          <a:ext cx="6741160" cy="5957570"/>
        </p:xfrm>
        <a:graphic>
          <a:graphicData uri="http://schemas.openxmlformats.org/drawingml/2006/table">
            <a:tbl>
              <a:tblPr/>
              <a:tblGrid>
                <a:gridCol w="1266190"/>
                <a:gridCol w="1499870"/>
                <a:gridCol w="2392680"/>
                <a:gridCol w="1582420"/>
              </a:tblGrid>
              <a:tr h="313690"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角度（</a:t>
                      </a:r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°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P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（</a:t>
                      </a:r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GeV/c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重建动量拟合均值（</a:t>
                      </a:r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GeV/c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）</a:t>
                      </a:r>
                      <a:endParaRPr lang="zh-CN" altLang="en-US" sz="700" b="0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bias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（</a:t>
                      </a:r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GeV/c</a:t>
                      </a:r>
                      <a:r>
                        <a:rPr lang="zh-CN" altLang="en-US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）</a:t>
                      </a:r>
                      <a:endParaRPr lang="zh-CN" altLang="en-US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6543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0.146427 ± 0.000103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0.046427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0.142411 ± 0.000035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0.042411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0.2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0.225861 ± 0.000092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0.025861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510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0.2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0.226288 ± 0.000018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0.026288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3812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0.4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0.413333 ± 0.000057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0.013333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0.4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0.413724 ± 0.000008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0.013724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4701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0.805256 ± 0.000058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0.005256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717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0.806932 ± 0.000009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0.006932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923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1.005009 ± 0.000040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0.005009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828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1.005563 ± 0.000013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0.005563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796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3.001589 ± 0.000125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0.001589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018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3.001969 ± 0.000036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0.001969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3622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6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6.001047 ± 0.000273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0.001047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510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6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6.000983 ± 0.000077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0.000983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447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10.000491 ± 0.000481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0.000491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383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10.000803 ± 0.000133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0.000803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20.001535 ± 0.000955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0.001535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510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20.000739 ± 0.000318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0.000739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383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30.002518 ± 0.001451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0.002518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447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30.000337 ± 0.000553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0.000337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3685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50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49.998438 ± 0.002479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-0.001562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07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50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49.999347 ± 0.001099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-0.000653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844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80.002208 ± 0.004277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0.002208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383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79.995466 ± 0.002147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-0.004534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9550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20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100.002435 ± 0.005376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0.002435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08915"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85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100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99.994112 ± 0.003227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p>
                      <a:pPr marL="6350" indent="0" algn="ctr" fontAlgn="ctr"/>
                      <a:r>
                        <a:rPr lang="en-US" altLang="zh-CN" sz="700" b="0" i="0">
                          <a:solidFill>
                            <a:srgbClr val="000000"/>
                          </a:solidFill>
                          <a:latin typeface="Segoe UI" panose="020B0502040204020203"/>
                          <a:ea typeface="Segoe UI" panose="020B0502040204020203"/>
                        </a:rPr>
                        <a:t>-0.005888</a:t>
                      </a:r>
                      <a:endParaRPr lang="en-US" altLang="zh-CN" sz="700" b="0" i="0">
                        <a:solidFill>
                          <a:srgbClr val="000000"/>
                        </a:solidFill>
                        <a:latin typeface="Segoe UI" panose="020B0502040204020203"/>
                        <a:ea typeface="Segoe UI" panose="020B0502040204020203"/>
                      </a:endParaRPr>
                    </a:p>
                  </a:txBody>
                  <a:tcPr marL="6667" marR="6667" marT="6667" anchor="ctr" anchorCtr="0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7900" y="3966845"/>
            <a:ext cx="3461385" cy="248729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215" y="44450"/>
            <a:ext cx="2128520" cy="653415"/>
          </a:xfrm>
        </p:spPr>
        <p:txBody>
          <a:bodyPr/>
          <a:p>
            <a:pPr algn="l"/>
            <a:r>
              <a:rPr lang="en-US" altLang="zh-CN" sz="2800"/>
              <a:t>Backup</a:t>
            </a:r>
            <a:endParaRPr lang="en-US" altLang="zh-CN" sz="2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697865"/>
            <a:ext cx="8229600" cy="3788410"/>
          </a:xfrm>
        </p:spPr>
        <p:txBody>
          <a:bodyPr/>
          <a:p>
            <a:r>
              <a:rPr lang="en-US" altLang="zh-CN" sz="1800"/>
              <a:t>with beam-BG (Pair Production :</a:t>
            </a:r>
            <a:r>
              <a:rPr lang="en-US" altLang="zh-CN" sz="1800">
                <a:sym typeface="+mn-ea"/>
              </a:rPr>
              <a:t>250829)</a:t>
            </a:r>
            <a:r>
              <a:rPr lang="en-US" altLang="zh-CN" sz="1800"/>
              <a:t>   </a:t>
            </a:r>
            <a:endParaRPr lang="en-US" altLang="zh-CN" sz="1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040765"/>
            <a:ext cx="4070985" cy="292608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70" y="1116965"/>
            <a:ext cx="3743960" cy="269049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920" y="3932555"/>
            <a:ext cx="3509010" cy="25215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215" y="44450"/>
            <a:ext cx="2128520" cy="653415"/>
          </a:xfrm>
        </p:spPr>
        <p:txBody>
          <a:bodyPr/>
          <a:p>
            <a:pPr algn="l"/>
            <a:r>
              <a:rPr lang="en-US" altLang="zh-CN" sz="2800"/>
              <a:t>Backup</a:t>
            </a:r>
            <a:endParaRPr lang="en-US" altLang="zh-CN" sz="28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460" y="697865"/>
            <a:ext cx="8229600" cy="5545455"/>
          </a:xfrm>
        </p:spPr>
        <p:txBody>
          <a:bodyPr/>
          <a:p>
            <a:r>
              <a:rPr lang="en-US" altLang="zh-CN" sz="1800">
                <a:sym typeface="+mn-ea"/>
              </a:rPr>
              <a:t>with beam-BG (Pair Production :</a:t>
            </a:r>
            <a:r>
              <a:rPr lang="en-US" altLang="zh-CN" sz="1800">
                <a:sym typeface="+mn-ea"/>
              </a:rPr>
              <a:t>250829)</a:t>
            </a:r>
            <a:r>
              <a:rPr lang="en-US" altLang="zh-CN" sz="1800">
                <a:sym typeface="+mn-ea"/>
              </a:rPr>
              <a:t> </a:t>
            </a:r>
            <a:r>
              <a:rPr lang="en-US" altLang="zh-CN" sz="1800"/>
              <a:t>  </a:t>
            </a:r>
            <a:endParaRPr lang="en-US" altLang="zh-CN" sz="18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895" y="1268730"/>
            <a:ext cx="3507105" cy="252031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95" y="4355465"/>
            <a:ext cx="3234690" cy="232410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899795" y="4149090"/>
            <a:ext cx="3048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/>
              <a:t>20GeV_85 </a:t>
            </a:r>
            <a:endParaRPr lang="en-US" altLang="zh-CN" sz="140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290" y="1340485"/>
            <a:ext cx="3166110" cy="2275205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076190" y="1196340"/>
            <a:ext cx="3048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ym typeface="+mn-ea"/>
              </a:rPr>
              <a:t>80GeV_85</a:t>
            </a:r>
            <a:endParaRPr lang="en-US" altLang="zh-CN" sz="1400">
              <a:sym typeface="+mn-ea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0290" y="4355465"/>
            <a:ext cx="3074670" cy="2209165"/>
          </a:xfrm>
          <a:prstGeom prst="rect">
            <a:avLst/>
          </a:prstGeom>
        </p:spPr>
      </p:pic>
      <p:sp>
        <p:nvSpPr>
          <p:cNvPr id="18" name="文本框 17"/>
          <p:cNvSpPr txBox="1"/>
          <p:nvPr/>
        </p:nvSpPr>
        <p:spPr>
          <a:xfrm>
            <a:off x="4932045" y="4149090"/>
            <a:ext cx="30480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400">
                <a:sym typeface="+mn-ea"/>
              </a:rPr>
              <a:t>100GeV_85</a:t>
            </a:r>
            <a:endParaRPr lang="en-US" altLang="zh-CN" sz="1400"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30*469"/>
  <p:tag name="TABLE_ENDDRAG_RECT" val="85*43*530*469"/>
</p:tagLst>
</file>

<file path=ppt/tags/tag2.xml><?xml version="1.0" encoding="utf-8"?>
<p:tagLst xmlns:p="http://schemas.openxmlformats.org/presentationml/2006/main">
  <p:tag name="commondata" val="eyJoZGlkIjoiMWU0Y2NiMWNkOTZjNjg2ZTA5ZGQ2OTExNjBhMDU1NmE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2509</Words>
  <Application>WPS 演示</Application>
  <PresentationFormat/>
  <Paragraphs>352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宋体</vt:lpstr>
      <vt:lpstr>Wingdings</vt:lpstr>
      <vt:lpstr>Segoe UI</vt:lpstr>
      <vt:lpstr>微软雅黑</vt:lpstr>
      <vt:lpstr>Arial Unicode MS</vt:lpstr>
      <vt:lpstr>Calibri</vt:lpstr>
      <vt:lpstr>默认设计模板</vt:lpstr>
      <vt:lpstr>VTX Track Resolution with Beam background Overlay</vt:lpstr>
      <vt:lpstr>PowerPoint 演示文稿</vt:lpstr>
      <vt:lpstr>PowerPoint 演示文稿</vt:lpstr>
      <vt:lpstr>Momentum Resolution</vt:lpstr>
      <vt:lpstr>PowerPoint 演示文稿</vt:lpstr>
      <vt:lpstr>PowerPoint 演示文稿</vt:lpstr>
      <vt:lpstr>fit data</vt:lpstr>
      <vt:lpstr>Backup</vt:lpstr>
      <vt:lpstr>Backup</vt:lpstr>
      <vt:lpstr>Backup</vt:lpstr>
      <vt:lpstr>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Vertex Detector Performance with Beam-Induced Backgrounds</dc:title>
  <dc:creator>Lenovo</dc:creator>
  <cp:lastModifiedBy>kkki</cp:lastModifiedBy>
  <cp:revision>125</cp:revision>
  <dcterms:created xsi:type="dcterms:W3CDTF">2025-08-19T15:32:00Z</dcterms:created>
  <dcterms:modified xsi:type="dcterms:W3CDTF">2025-09-25T06:01:26Z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2052-12.1.0.17133</vt:lpwstr>
  </property>
  <property fmtid="{D5CDD505-2E9C-101B-9397-08002B2CF9AE}" pid="3" name="ICV">
    <vt:lpwstr>FF7862E95F574063A759D3BA23B5FA80_13</vt:lpwstr>
  </property>
</Properties>
</file>