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76" r:id="rId2"/>
    <p:sldId id="39044" r:id="rId3"/>
    <p:sldId id="39045" r:id="rId4"/>
    <p:sldId id="39049" r:id="rId5"/>
    <p:sldId id="39046" r:id="rId6"/>
    <p:sldId id="39047" r:id="rId7"/>
    <p:sldId id="39048" r:id="rId8"/>
    <p:sldId id="39050" r:id="rId9"/>
    <p:sldId id="39043" r:id="rId10"/>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沙 鹏" initials="沙" lastIdx="1" clrIdx="0">
    <p:extLst>
      <p:ext uri="{19B8F6BF-5375-455C-9EA6-DF929625EA0E}">
        <p15:presenceInfo xmlns:p15="http://schemas.microsoft.com/office/powerpoint/2012/main" userId="b8608ec0e979a9e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FF"/>
    <a:srgbClr val="003399"/>
    <a:srgbClr val="E6E6E6"/>
    <a:srgbClr val="0070C0"/>
    <a:srgbClr val="4D8357"/>
    <a:srgbClr val="005800"/>
    <a:srgbClr val="008400"/>
    <a:srgbClr val="FDCC6D"/>
    <a:srgbClr val="00A2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中度样式 4 - 强调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中度样式 4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7853C-536D-4A76-A0AE-DD22124D55A5}" styleName="主题样式 1 - 强调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主题样式 1 - 强调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中度样式 1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DA37D80-6434-44D0-A028-1B22A696006F}" styleName="浅色样式 3 - 强调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86" autoAdjust="0"/>
    <p:restoredTop sz="90916" autoAdjust="0"/>
  </p:normalViewPr>
  <p:slideViewPr>
    <p:cSldViewPr>
      <p:cViewPr varScale="1">
        <p:scale>
          <a:sx n="106" d="100"/>
          <a:sy n="106" d="100"/>
        </p:scale>
        <p:origin x="1328" y="176"/>
      </p:cViewPr>
      <p:guideLst>
        <p:guide orient="horz" pos="2160"/>
        <p:guide pos="3840"/>
      </p:guideLst>
    </p:cSldViewPr>
  </p:slideViewPr>
  <p:notesTextViewPr>
    <p:cViewPr>
      <p:scale>
        <a:sx n="3" d="2"/>
        <a:sy n="3" d="2"/>
      </p:scale>
      <p:origin x="0" y="0"/>
    </p:cViewPr>
  </p:notesTextViewPr>
  <p:sorterViewPr>
    <p:cViewPr>
      <p:scale>
        <a:sx n="90" d="100"/>
        <a:sy n="90" d="100"/>
      </p:scale>
      <p:origin x="0" y="9182"/>
    </p:cViewPr>
  </p:sorterViewPr>
  <p:notesViewPr>
    <p:cSldViewPr>
      <p:cViewPr varScale="1">
        <p:scale>
          <a:sx n="62" d="100"/>
          <a:sy n="62" d="100"/>
        </p:scale>
        <p:origin x="3178"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Date Placeholder 2"/>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7F9E6D00-2C1C-47F1-8495-043F093F9ED6}" type="datetimeFigureOut">
              <a:rPr lang="zh-CN" altLang="en-US" smtClean="0"/>
              <a:t>2025/9/25</a:t>
            </a:fld>
            <a:endParaRPr lang="zh-CN" altLang="en-US"/>
          </a:p>
        </p:txBody>
      </p:sp>
      <p:sp>
        <p:nvSpPr>
          <p:cNvPr id="4" name="Footer Placeholder 3"/>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5" name="Slide Number Placeholder 4"/>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EB5A05AE-EECD-457A-A033-312F4EB81B8B}" type="slidenum">
              <a:rPr lang="zh-CN" altLang="en-US" smtClean="0"/>
              <a:t>‹#›</a:t>
            </a:fld>
            <a:endParaRPr lang="zh-CN" altLang="en-US"/>
          </a:p>
        </p:txBody>
      </p:sp>
    </p:spTree>
    <p:extLst>
      <p:ext uri="{BB962C8B-B14F-4D97-AF65-F5344CB8AC3E}">
        <p14:creationId xmlns:p14="http://schemas.microsoft.com/office/powerpoint/2010/main" val="16386177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zh-CN" altLang="en-US"/>
          </a:p>
        </p:txBody>
      </p:sp>
      <p:sp>
        <p:nvSpPr>
          <p:cNvPr id="3" name="日期占位符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fld id="{A3E0D183-6031-4C32-B44B-14746A336CF0}" type="datetimeFigureOut">
              <a:rPr lang="zh-CN" altLang="en-US" smtClean="0"/>
              <a:pPr/>
              <a:t>2025/9/25</a:t>
            </a:fld>
            <a:endParaRPr lang="zh-CN" altLang="en-US"/>
          </a:p>
        </p:txBody>
      </p:sp>
      <p:sp>
        <p:nvSpPr>
          <p:cNvPr id="4" name="幻灯片图像占位符 3"/>
          <p:cNvSpPr>
            <a:spLocks noGrp="1" noRot="1" noChangeAspect="1"/>
          </p:cNvSpPr>
          <p:nvPr>
            <p:ph type="sldImg" idx="2"/>
          </p:nvPr>
        </p:nvSpPr>
        <p:spPr>
          <a:xfrm>
            <a:off x="142875" y="768350"/>
            <a:ext cx="6818313" cy="3836988"/>
          </a:xfrm>
          <a:prstGeom prst="rect">
            <a:avLst/>
          </a:prstGeom>
          <a:noFill/>
          <a:ln w="12700">
            <a:solidFill>
              <a:prstClr val="black"/>
            </a:solidFill>
          </a:ln>
        </p:spPr>
        <p:txBody>
          <a:bodyPr vert="horz" lIns="99075" tIns="49538" rIns="99075" bIns="49538" rtlCol="0" anchor="ctr"/>
          <a:lstStyle/>
          <a:p>
            <a:endParaRPr lang="zh-CN" altLang="en-US"/>
          </a:p>
        </p:txBody>
      </p:sp>
      <p:sp>
        <p:nvSpPr>
          <p:cNvPr id="5" name="备注占位符 4"/>
          <p:cNvSpPr>
            <a:spLocks noGrp="1"/>
          </p:cNvSpPr>
          <p:nvPr>
            <p:ph type="body" sz="quarter" idx="3"/>
          </p:nvPr>
        </p:nvSpPr>
        <p:spPr>
          <a:xfrm>
            <a:off x="710407" y="4861441"/>
            <a:ext cx="5683250" cy="4605576"/>
          </a:xfrm>
          <a:prstGeom prst="rect">
            <a:avLst/>
          </a:prstGeom>
        </p:spPr>
        <p:txBody>
          <a:bodyPr vert="horz" lIns="99075" tIns="49538" rIns="99075" bIns="49538"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lang="zh-CN" altLang="en-US"/>
          </a:p>
        </p:txBody>
      </p:sp>
      <p:sp>
        <p:nvSpPr>
          <p:cNvPr id="7" name="灯片编号占位符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03A1DF17-A28C-4D46-829F-D8D110C09314}" type="slidenum">
              <a:rPr lang="zh-CN" altLang="en-US" smtClean="0"/>
              <a:pPr/>
              <a:t>‹#›</a:t>
            </a:fld>
            <a:endParaRPr lang="zh-CN" altLang="en-US"/>
          </a:p>
        </p:txBody>
      </p:sp>
    </p:spTree>
    <p:extLst>
      <p:ext uri="{BB962C8B-B14F-4D97-AF65-F5344CB8AC3E}">
        <p14:creationId xmlns:p14="http://schemas.microsoft.com/office/powerpoint/2010/main" val="2919462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N" dirty="0"/>
          </a:p>
        </p:txBody>
      </p:sp>
      <p:sp>
        <p:nvSpPr>
          <p:cNvPr id="4" name="Slide Number Placeholder 3"/>
          <p:cNvSpPr>
            <a:spLocks noGrp="1"/>
          </p:cNvSpPr>
          <p:nvPr>
            <p:ph type="sldNum" sz="quarter" idx="5"/>
          </p:nvPr>
        </p:nvSpPr>
        <p:spPr/>
        <p:txBody>
          <a:bodyPr/>
          <a:lstStyle/>
          <a:p>
            <a:fld id="{03A1DF17-A28C-4D46-829F-D8D110C09314}" type="slidenum">
              <a:rPr lang="zh-CN" altLang="en-US" smtClean="0"/>
              <a:pPr/>
              <a:t>1</a:t>
            </a:fld>
            <a:endParaRPr lang="zh-CN" altLang="en-US"/>
          </a:p>
        </p:txBody>
      </p:sp>
    </p:spTree>
    <p:extLst>
      <p:ext uri="{BB962C8B-B14F-4D97-AF65-F5344CB8AC3E}">
        <p14:creationId xmlns:p14="http://schemas.microsoft.com/office/powerpoint/2010/main" val="459646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N" dirty="0"/>
          </a:p>
        </p:txBody>
      </p:sp>
      <p:sp>
        <p:nvSpPr>
          <p:cNvPr id="4" name="Slide Number Placeholder 3"/>
          <p:cNvSpPr>
            <a:spLocks noGrp="1"/>
          </p:cNvSpPr>
          <p:nvPr>
            <p:ph type="sldNum" sz="quarter" idx="5"/>
          </p:nvPr>
        </p:nvSpPr>
        <p:spPr/>
        <p:txBody>
          <a:bodyPr/>
          <a:lstStyle/>
          <a:p>
            <a:fld id="{03A1DF17-A28C-4D46-829F-D8D110C09314}" type="slidenum">
              <a:rPr lang="zh-CN" altLang="en-US" smtClean="0"/>
              <a:pPr/>
              <a:t>9</a:t>
            </a:fld>
            <a:endParaRPr lang="zh-CN" altLang="en-US"/>
          </a:p>
        </p:txBody>
      </p:sp>
    </p:spTree>
    <p:extLst>
      <p:ext uri="{BB962C8B-B14F-4D97-AF65-F5344CB8AC3E}">
        <p14:creationId xmlns:p14="http://schemas.microsoft.com/office/powerpoint/2010/main" val="637609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21308" y="1718148"/>
            <a:ext cx="10363200" cy="1470025"/>
          </a:xfrm>
        </p:spPr>
        <p:txBody>
          <a:bodyPr>
            <a:noAutofit/>
          </a:bodyPr>
          <a:lstStyle>
            <a:lvl1pPr>
              <a:defRPr lang="zh-CN" altLang="en-US" sz="6600" b="1" kern="1200" dirty="0">
                <a:solidFill>
                  <a:srgbClr val="3366FF"/>
                </a:solidFill>
                <a:effectLst>
                  <a:outerShdw blurRad="38100" dist="38100" dir="2700000" algn="tl">
                    <a:srgbClr val="000000">
                      <a:alpha val="43137"/>
                    </a:srgbClr>
                  </a:outerShdw>
                  <a:reflection blurRad="25400" stA="30000" endPos="30000" dist="50800" dir="5400000" sy="-100000" algn="bl" rotWithShape="0"/>
                </a:effectLst>
                <a:latin typeface="微软雅黑" pitchFamily="34" charset="-122"/>
                <a:ea typeface="微软雅黑" pitchFamily="34" charset="-122"/>
                <a:cs typeface="+mn-cs"/>
              </a:defRPr>
            </a:lvl1pPr>
          </a:lstStyle>
          <a:p>
            <a:r>
              <a:rPr lang="zh-CN" altLang="en-US" dirty="0"/>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dirty="0"/>
              <a:t>单击此处编辑母版副标题样式</a:t>
            </a:r>
          </a:p>
        </p:txBody>
      </p:sp>
      <p:sp>
        <p:nvSpPr>
          <p:cNvPr id="4" name="日期占位符 3"/>
          <p:cNvSpPr>
            <a:spLocks noGrp="1"/>
          </p:cNvSpPr>
          <p:nvPr>
            <p:ph type="dt" sz="half" idx="10"/>
          </p:nvPr>
        </p:nvSpPr>
        <p:spPr/>
        <p:txBody>
          <a:bodyPr/>
          <a:lstStyle/>
          <a:p>
            <a:fld id="{862A364D-C919-45E7-A57D-C4BE4049E83B}" type="datetime1">
              <a:rPr lang="zh-CN" altLang="en-US" smtClean="0"/>
              <a:t>2025/9/25</a:t>
            </a:fld>
            <a:endParaRPr lang="zh-CN" altLang="en-US"/>
          </a:p>
        </p:txBody>
      </p:sp>
      <p:sp>
        <p:nvSpPr>
          <p:cNvPr id="6" name="灯片编号占位符 5"/>
          <p:cNvSpPr>
            <a:spLocks noGrp="1"/>
          </p:cNvSpPr>
          <p:nvPr>
            <p:ph type="sldNum" sz="quarter" idx="12"/>
          </p:nvPr>
        </p:nvSpPr>
        <p:spPr/>
        <p:txBody>
          <a:bodyPr/>
          <a:lstStyle/>
          <a:p>
            <a:fld id="{F15E9139-A00B-4B2A-98A6-095DC08F1345}" type="slidenum">
              <a:rPr lang="zh-CN" altLang="en-US" smtClean="0"/>
              <a:pPr/>
              <a:t>‹#›</a:t>
            </a:fld>
            <a:endParaRPr lang="zh-CN" altLang="en-US"/>
          </a:p>
        </p:txBody>
      </p:sp>
      <p:sp>
        <p:nvSpPr>
          <p:cNvPr id="8" name="矩形 7"/>
          <p:cNvSpPr/>
          <p:nvPr userDrawn="1"/>
        </p:nvSpPr>
        <p:spPr>
          <a:xfrm>
            <a:off x="0" y="6750024"/>
            <a:ext cx="12192000" cy="10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9" name="矩形 8"/>
          <p:cNvSpPr/>
          <p:nvPr userDrawn="1"/>
        </p:nvSpPr>
        <p:spPr>
          <a:xfrm>
            <a:off x="2476476" y="6750024"/>
            <a:ext cx="9715525" cy="108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0" name="矩形 9"/>
          <p:cNvSpPr/>
          <p:nvPr userDrawn="1"/>
        </p:nvSpPr>
        <p:spPr>
          <a:xfrm>
            <a:off x="-1" y="0"/>
            <a:ext cx="12192000" cy="216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1" name="矩形 10"/>
          <p:cNvSpPr/>
          <p:nvPr userDrawn="1"/>
        </p:nvSpPr>
        <p:spPr>
          <a:xfrm>
            <a:off x="9239272" y="-2"/>
            <a:ext cx="2952728" cy="216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5" name="页脚占位符 4"/>
          <p:cNvSpPr>
            <a:spLocks noGrp="1"/>
          </p:cNvSpPr>
          <p:nvPr>
            <p:ph type="ftr" sz="quarter" idx="11"/>
          </p:nvPr>
        </p:nvSpPr>
        <p:spPr>
          <a:xfrm>
            <a:off x="3733552" y="6356351"/>
            <a:ext cx="4738712" cy="365125"/>
          </a:xfrm>
        </p:spPr>
        <p:txBody>
          <a:bodyPr/>
          <a:lstStyle>
            <a:lvl1pPr>
              <a:defRPr>
                <a:solidFill>
                  <a:schemeClr val="tx1"/>
                </a:solidFill>
              </a:defRPr>
            </a:lvl1pPr>
          </a:lstStyle>
          <a:p>
            <a:r>
              <a:rPr lang="en-US" altLang="zh-CN"/>
              <a:t>CEPC Detector Ref-TDR Review</a:t>
            </a:r>
            <a:endParaRPr lang="zh-CN" altLang="en-US" dirty="0"/>
          </a:p>
        </p:txBody>
      </p:sp>
    </p:spTree>
    <p:extLst>
      <p:ext uri="{BB962C8B-B14F-4D97-AF65-F5344CB8AC3E}">
        <p14:creationId xmlns:p14="http://schemas.microsoft.com/office/powerpoint/2010/main" val="1791791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a:xfrm>
            <a:off x="609600" y="1285861"/>
            <a:ext cx="10972800" cy="4840303"/>
          </a:xfrm>
        </p:spPr>
        <p:txBody>
          <a:bodyPr/>
          <a:lstStyle>
            <a:lvl1pPr>
              <a:lnSpc>
                <a:spcPct val="110000"/>
              </a:lnSpc>
              <a:spcBef>
                <a:spcPts val="0"/>
              </a:spcBef>
              <a:spcAft>
                <a:spcPts val="1000"/>
              </a:spcAft>
              <a:buClr>
                <a:srgbClr val="FFC000"/>
              </a:buClr>
              <a:buSzPct val="80000"/>
              <a:buFont typeface="Wingdings" pitchFamily="2" charset="2"/>
              <a:buChar char="n"/>
              <a:defRPr sz="2800" b="0" baseline="0">
                <a:solidFill>
                  <a:srgbClr val="0000FF"/>
                </a:solidFill>
                <a:latin typeface="+mn-lt"/>
                <a:ea typeface="微软雅黑" pitchFamily="34" charset="-122"/>
              </a:defRPr>
            </a:lvl1pPr>
            <a:lvl2pPr>
              <a:defRPr sz="2400" baseline="0">
                <a:latin typeface="Arial" panose="020B0604020202020204" pitchFamily="34" charset="0"/>
                <a:ea typeface="微软雅黑" pitchFamily="34" charset="-122"/>
              </a:defRPr>
            </a:lvl2pPr>
            <a:lvl3pPr>
              <a:defRPr baseline="0"/>
            </a:lvl3pPr>
            <a:lvl4pPr>
              <a:defRPr baseline="0"/>
            </a:lvl4pPr>
            <a:lvl5pPr>
              <a:defRPr baseline="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9E3ED583-47F1-4C9E-913E-9C8F8159BAED}" type="datetime1">
              <a:rPr lang="zh-CN" altLang="en-US" smtClean="0"/>
              <a:t>2025/9/25</a:t>
            </a:fld>
            <a:endParaRPr lang="zh-CN" altLang="en-US"/>
          </a:p>
        </p:txBody>
      </p:sp>
      <p:sp>
        <p:nvSpPr>
          <p:cNvPr id="2" name="标题 1"/>
          <p:cNvSpPr>
            <a:spLocks noGrp="1"/>
          </p:cNvSpPr>
          <p:nvPr>
            <p:ph type="title" hasCustomPrompt="1"/>
          </p:nvPr>
        </p:nvSpPr>
        <p:spPr>
          <a:xfrm>
            <a:off x="666712" y="142852"/>
            <a:ext cx="10763325" cy="725470"/>
          </a:xfrm>
        </p:spPr>
        <p:txBody>
          <a:bodyPr>
            <a:normAutofit/>
          </a:bodyPr>
          <a:lstStyle>
            <a:lvl1pPr algn="ctr">
              <a:defRPr sz="4000" b="1" baseline="0">
                <a:solidFill>
                  <a:srgbClr val="C00000"/>
                </a:solidFill>
                <a:effectLst/>
                <a:latin typeface="Arial Black" panose="020B0A04020102020204" pitchFamily="34" charset="0"/>
                <a:ea typeface="微软雅黑" pitchFamily="34" charset="-122"/>
                <a:cs typeface="Arial" panose="020B0604020202020204" pitchFamily="34" charset="0"/>
              </a:defRPr>
            </a:lvl1pPr>
          </a:lstStyle>
          <a:p>
            <a:r>
              <a:rPr lang="zh-CN" altLang="en-US" dirty="0"/>
              <a:t>单击此处编辑母版标题样式</a:t>
            </a:r>
          </a:p>
        </p:txBody>
      </p:sp>
      <p:sp>
        <p:nvSpPr>
          <p:cNvPr id="15" name="矩形 14"/>
          <p:cNvSpPr/>
          <p:nvPr userDrawn="1"/>
        </p:nvSpPr>
        <p:spPr>
          <a:xfrm>
            <a:off x="0" y="6750024"/>
            <a:ext cx="12192000" cy="10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6" name="矩形 15"/>
          <p:cNvSpPr/>
          <p:nvPr userDrawn="1"/>
        </p:nvSpPr>
        <p:spPr>
          <a:xfrm>
            <a:off x="2476476" y="6750024"/>
            <a:ext cx="9715525" cy="108000"/>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8" name="矩形 17"/>
          <p:cNvSpPr/>
          <p:nvPr userDrawn="1"/>
        </p:nvSpPr>
        <p:spPr>
          <a:xfrm>
            <a:off x="-1" y="937526"/>
            <a:ext cx="12192000" cy="108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23" name="矩形 22"/>
          <p:cNvSpPr/>
          <p:nvPr userDrawn="1"/>
        </p:nvSpPr>
        <p:spPr>
          <a:xfrm>
            <a:off x="0" y="0"/>
            <a:ext cx="285709" cy="91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5" name="页脚占位符 4"/>
          <p:cNvSpPr>
            <a:spLocks noGrp="1"/>
          </p:cNvSpPr>
          <p:nvPr>
            <p:ph type="ftr" sz="quarter" idx="11"/>
          </p:nvPr>
        </p:nvSpPr>
        <p:spPr>
          <a:xfrm>
            <a:off x="3586586" y="6386391"/>
            <a:ext cx="5040560" cy="354977"/>
          </a:xfrm>
        </p:spPr>
        <p:txBody>
          <a:bodyPr/>
          <a:lstStyle/>
          <a:p>
            <a:r>
              <a:rPr lang="en-US" altLang="zh-CN"/>
              <a:t>CEPC Detector Ref-TDR Review</a:t>
            </a:r>
            <a:endParaRPr lang="zh-CN" altLang="en-US" dirty="0"/>
          </a:p>
        </p:txBody>
      </p:sp>
      <p:sp>
        <p:nvSpPr>
          <p:cNvPr id="6" name="灯片编号占位符 5"/>
          <p:cNvSpPr>
            <a:spLocks noGrp="1"/>
          </p:cNvSpPr>
          <p:nvPr>
            <p:ph type="sldNum" sz="quarter" idx="12"/>
          </p:nvPr>
        </p:nvSpPr>
        <p:spPr/>
        <p:txBody>
          <a:bodyPr/>
          <a:lstStyle/>
          <a:p>
            <a:fld id="{F15E9139-A00B-4B2A-98A6-095DC08F1345}"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0F67FF2-22DD-4CF8-BE9E-25F2457D970D}" type="datetime1">
              <a:rPr lang="zh-CN" altLang="en-US" smtClean="0"/>
              <a:t>2025/9/25</a:t>
            </a:fld>
            <a:endParaRPr lang="zh-CN" altLang="en-US"/>
          </a:p>
        </p:txBody>
      </p:sp>
      <p:sp>
        <p:nvSpPr>
          <p:cNvPr id="4" name="灯片编号占位符 3"/>
          <p:cNvSpPr>
            <a:spLocks noGrp="1"/>
          </p:cNvSpPr>
          <p:nvPr>
            <p:ph type="sldNum" sz="quarter" idx="12"/>
          </p:nvPr>
        </p:nvSpPr>
        <p:spPr/>
        <p:txBody>
          <a:bodyPr/>
          <a:lstStyle/>
          <a:p>
            <a:fld id="{F15E9139-A00B-4B2A-98A6-095DC08F1345}" type="slidenum">
              <a:rPr lang="zh-CN" altLang="en-US" smtClean="0"/>
              <a:pPr/>
              <a:t>‹#›</a:t>
            </a:fld>
            <a:endParaRPr lang="zh-CN" altLang="en-US"/>
          </a:p>
        </p:txBody>
      </p:sp>
      <p:sp>
        <p:nvSpPr>
          <p:cNvPr id="6" name="页脚占位符 4"/>
          <p:cNvSpPr>
            <a:spLocks noGrp="1"/>
          </p:cNvSpPr>
          <p:nvPr>
            <p:ph type="ftr" sz="quarter" idx="11"/>
          </p:nvPr>
        </p:nvSpPr>
        <p:spPr>
          <a:xfrm>
            <a:off x="3586586" y="6386391"/>
            <a:ext cx="5040560" cy="354977"/>
          </a:xfrm>
        </p:spPr>
        <p:txBody>
          <a:bodyPr/>
          <a:lstStyle/>
          <a:p>
            <a:r>
              <a:rPr lang="en-US" altLang="zh-CN"/>
              <a:t>CEPC Detector Ref-TDR Review</a:t>
            </a:r>
            <a:endParaRPr lang="zh-CN"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F97A9A-512A-4894-931E-4EFF37503AC0}" type="datetime1">
              <a:rPr lang="zh-CN" altLang="en-US" smtClean="0"/>
              <a:t>2025/9/25</a:t>
            </a:fld>
            <a:endParaRPr lang="zh-CN" altLang="en-US"/>
          </a:p>
        </p:txBody>
      </p:sp>
      <p:sp>
        <p:nvSpPr>
          <p:cNvPr id="5" name="页脚占位符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zh-CN"/>
              <a:t>CEPC Detector Ref-TDR Review</a:t>
            </a:r>
            <a:endParaRPr lang="zh-CN" altLang="en-US" dirty="0"/>
          </a:p>
        </p:txBody>
      </p:sp>
      <p:sp>
        <p:nvSpPr>
          <p:cNvPr id="6" name="灯片编号占位符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E9139-A00B-4B2A-98A6-095DC08F1345}" type="slidenum">
              <a:rPr lang="zh-CN" altLang="en-US" smtClean="0"/>
              <a:pPr/>
              <a:t>‹#›</a:t>
            </a:fld>
            <a:endParaRPr lang="zh-CN" altLang="en-US" dirty="0"/>
          </a:p>
        </p:txBody>
      </p:sp>
    </p:spTree>
  </p:cSld>
  <p:clrMap bg1="lt1" tx1="dk1" bg2="lt2" tx2="dk2" accent1="accent1" accent2="accent2" accent3="accent3" accent4="accent4" accent5="accent5" accent6="accent6" hlink="hlink" folHlink="folHlink"/>
  <p:sldLayoutIdLst>
    <p:sldLayoutId id="2147483673" r:id="rId1"/>
    <p:sldLayoutId id="2147483650" r:id="rId2"/>
    <p:sldLayoutId id="2147483655"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indico.ihep.ac.cn/event/2740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123D0-3BDE-5B32-BD96-1B8C7C77547A}"/>
              </a:ext>
            </a:extLst>
          </p:cNvPr>
          <p:cNvSpPr>
            <a:spLocks noGrp="1"/>
          </p:cNvSpPr>
          <p:nvPr>
            <p:ph type="title"/>
          </p:nvPr>
        </p:nvSpPr>
        <p:spPr/>
        <p:txBody>
          <a:bodyPr/>
          <a:lstStyle/>
          <a:p>
            <a:r>
              <a:rPr lang="en-CN" altLang="zh-CN" dirty="0">
                <a:latin typeface="Arial" panose="020B0604020202020204" pitchFamily="34" charset="0"/>
                <a:cs typeface="Arial" panose="020B0604020202020204" pitchFamily="34" charset="0"/>
              </a:rPr>
              <a:t>CEPC</a:t>
            </a:r>
            <a:r>
              <a:rPr lang="zh-CN" altLang="en-US" dirty="0">
                <a:latin typeface="Arial" panose="020B0604020202020204" pitchFamily="34" charset="0"/>
                <a:cs typeface="Arial" panose="020B0604020202020204" pitchFamily="34" charset="0"/>
              </a:rPr>
              <a:t> </a:t>
            </a:r>
            <a:r>
              <a:rPr lang="en-US" altLang="zh-CN" dirty="0">
                <a:latin typeface="Arial" panose="020B0604020202020204" pitchFamily="34" charset="0"/>
                <a:cs typeface="Arial" panose="020B0604020202020204" pitchFamily="34" charset="0"/>
              </a:rPr>
              <a:t>Ref-TDR</a:t>
            </a:r>
            <a:r>
              <a:rPr lang="zh-CN" altLang="en-US" dirty="0">
                <a:latin typeface="Arial" panose="020B0604020202020204" pitchFamily="34" charset="0"/>
                <a:cs typeface="Arial" panose="020B0604020202020204" pitchFamily="34" charset="0"/>
              </a:rPr>
              <a:t> </a:t>
            </a:r>
            <a:r>
              <a:rPr lang="en-US" altLang="zh-CN" dirty="0">
                <a:latin typeface="Arial" panose="020B0604020202020204" pitchFamily="34" charset="0"/>
                <a:cs typeface="Arial" panose="020B0604020202020204" pitchFamily="34" charset="0"/>
              </a:rPr>
              <a:t>author</a:t>
            </a:r>
            <a:r>
              <a:rPr lang="zh-CN" altLang="en-US" dirty="0">
                <a:latin typeface="Arial" panose="020B0604020202020204" pitchFamily="34" charset="0"/>
                <a:cs typeface="Arial" panose="020B0604020202020204" pitchFamily="34" charset="0"/>
              </a:rPr>
              <a:t> </a:t>
            </a:r>
            <a:r>
              <a:rPr lang="en-US" altLang="zh-CN" dirty="0">
                <a:latin typeface="Arial" panose="020B0604020202020204" pitchFamily="34" charset="0"/>
                <a:cs typeface="Arial" panose="020B0604020202020204" pitchFamily="34" charset="0"/>
              </a:rPr>
              <a:t>collection</a:t>
            </a:r>
            <a:r>
              <a:rPr lang="zh-CN" altLang="en-US" dirty="0">
                <a:latin typeface="Arial" panose="020B0604020202020204" pitchFamily="34" charset="0"/>
                <a:cs typeface="Arial" panose="020B0604020202020204" pitchFamily="34" charset="0"/>
              </a:rPr>
              <a:t> </a:t>
            </a:r>
            <a:endParaRPr lang="en-US" altLang="zh-CN" dirty="0">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0663EFFA-D9FA-2900-DB5A-3D605C422850}"/>
              </a:ext>
            </a:extLst>
          </p:cNvPr>
          <p:cNvSpPr>
            <a:spLocks noGrp="1"/>
          </p:cNvSpPr>
          <p:nvPr>
            <p:ph type="sldNum" sz="quarter" idx="12"/>
          </p:nvPr>
        </p:nvSpPr>
        <p:spPr/>
        <p:txBody>
          <a:bodyPr/>
          <a:lstStyle/>
          <a:p>
            <a:fld id="{80293A8B-7656-41F7-B47F-4F4E036E5275}" type="slidenum">
              <a:rPr lang="en-US" altLang="zh-CN" smtClean="0"/>
              <a:t>1</a:t>
            </a:fld>
            <a:endParaRPr lang="zh-CN" altLang="en-US"/>
          </a:p>
        </p:txBody>
      </p:sp>
      <p:sp>
        <p:nvSpPr>
          <p:cNvPr id="4" name="Content Placeholder 3">
            <a:extLst>
              <a:ext uri="{FF2B5EF4-FFF2-40B4-BE49-F238E27FC236}">
                <a16:creationId xmlns:a16="http://schemas.microsoft.com/office/drawing/2014/main" id="{1E9E67B8-061C-1030-2876-BF0277EB01DC}"/>
              </a:ext>
            </a:extLst>
          </p:cNvPr>
          <p:cNvSpPr>
            <a:spLocks noGrp="1"/>
          </p:cNvSpPr>
          <p:nvPr>
            <p:ph idx="1"/>
          </p:nvPr>
        </p:nvSpPr>
        <p:spPr>
          <a:xfrm>
            <a:off x="271699" y="980728"/>
            <a:ext cx="11310701" cy="6265716"/>
          </a:xfrm>
          <a:ln>
            <a:noFill/>
          </a:ln>
        </p:spPr>
        <p:txBody>
          <a:bodyPr>
            <a:normAutofit fontScale="92500" lnSpcReduction="10000"/>
          </a:bodyPr>
          <a:lstStyle/>
          <a:p>
            <a:r>
              <a:rPr lang="zh-CN" altLang="en-US" dirty="0">
                <a:latin typeface="Arial" panose="020B0604020202020204" pitchFamily="34" charset="0"/>
                <a:cs typeface="Arial" panose="020B0604020202020204" pitchFamily="34" charset="0"/>
              </a:rPr>
              <a:t>请尽量在</a:t>
            </a:r>
            <a:r>
              <a:rPr lang="en-US" altLang="zh-CN" dirty="0">
                <a:latin typeface="Arial" panose="020B0604020202020204" pitchFamily="34" charset="0"/>
                <a:cs typeface="Arial" panose="020B0604020202020204" pitchFamily="34" charset="0"/>
              </a:rPr>
              <a:t>9</a:t>
            </a:r>
            <a:r>
              <a:rPr lang="zh-CN" altLang="en-US" dirty="0">
                <a:latin typeface="Arial" panose="020B0604020202020204" pitchFamily="34" charset="0"/>
                <a:cs typeface="Arial" panose="020B0604020202020204" pitchFamily="34" charset="0"/>
              </a:rPr>
              <a:t>月</a:t>
            </a:r>
            <a:r>
              <a:rPr lang="en-US" altLang="zh-CN" dirty="0">
                <a:latin typeface="Arial" panose="020B0604020202020204" pitchFamily="34" charset="0"/>
                <a:cs typeface="Arial" panose="020B0604020202020204" pitchFamily="34" charset="0"/>
              </a:rPr>
              <a:t>28</a:t>
            </a:r>
            <a:r>
              <a:rPr lang="zh-CN" altLang="en-US" dirty="0">
                <a:latin typeface="Arial" panose="020B0604020202020204" pitchFamily="34" charset="0"/>
                <a:cs typeface="Arial" panose="020B0604020202020204" pitchFamily="34" charset="0"/>
              </a:rPr>
              <a:t>日前完成， </a:t>
            </a:r>
            <a:r>
              <a:rPr lang="en-US" altLang="zh-CN" dirty="0">
                <a:latin typeface="Arial" panose="020B0604020202020204" pitchFamily="34" charset="0"/>
                <a:cs typeface="Arial" panose="020B0604020202020204" pitchFamily="34" charset="0"/>
              </a:rPr>
              <a:t>10</a:t>
            </a:r>
            <a:r>
              <a:rPr lang="zh-CN" altLang="en-US" dirty="0">
                <a:latin typeface="Arial" panose="020B0604020202020204" pitchFamily="34" charset="0"/>
                <a:cs typeface="Arial" panose="020B0604020202020204" pitchFamily="34" charset="0"/>
              </a:rPr>
              <a:t>月</a:t>
            </a:r>
            <a:r>
              <a:rPr lang="en-US" altLang="zh-CN" dirty="0">
                <a:latin typeface="Arial" panose="020B0604020202020204" pitchFamily="34" charset="0"/>
                <a:cs typeface="Arial" panose="020B0604020202020204" pitchFamily="34" charset="0"/>
              </a:rPr>
              <a:t>7</a:t>
            </a:r>
            <a:r>
              <a:rPr lang="zh-CN" altLang="en-US" dirty="0">
                <a:latin typeface="Arial" panose="020B0604020202020204" pitchFamily="34" charset="0"/>
                <a:cs typeface="Arial" panose="020B0604020202020204" pitchFamily="34" charset="0"/>
              </a:rPr>
              <a:t>号是正式截止</a:t>
            </a:r>
            <a:endParaRPr lang="en-US" altLang="zh-CN" dirty="0">
              <a:latin typeface="Arial" panose="020B0604020202020204" pitchFamily="34" charset="0"/>
              <a:cs typeface="Arial" panose="020B0604020202020204" pitchFamily="34" charset="0"/>
            </a:endParaRPr>
          </a:p>
          <a:p>
            <a:pPr lvl="1"/>
            <a:r>
              <a:rPr lang="zh-CN" altLang="en-US" dirty="0"/>
              <a:t>尊敬的高能物理学界同仁，您好！</a:t>
            </a:r>
          </a:p>
          <a:p>
            <a:pPr lvl="1"/>
            <a:r>
              <a:rPr lang="zh-CN" altLang="en-US" dirty="0"/>
              <a:t>在国内国际同行专家的共同努力、及国内国外众多单位的支持下，</a:t>
            </a:r>
            <a:r>
              <a:rPr lang="en-US" dirty="0"/>
              <a:t>CEPC</a:t>
            </a:r>
            <a:r>
              <a:rPr lang="zh-CN" altLang="en-US" dirty="0"/>
              <a:t>项目组近期已完成了技术设计报告（</a:t>
            </a:r>
            <a:r>
              <a:rPr lang="en-US" dirty="0"/>
              <a:t>TDR），</a:t>
            </a:r>
            <a:r>
              <a:rPr lang="zh-CN" altLang="en-US" dirty="0"/>
              <a:t>撰写已接近尾声并计划于年底发表，目前项目组正在广泛收集</a:t>
            </a:r>
            <a:r>
              <a:rPr lang="en-US" dirty="0"/>
              <a:t>TDR</a:t>
            </a:r>
            <a:r>
              <a:rPr lang="zh-CN" altLang="en-US" dirty="0"/>
              <a:t>作者名单，高能物理分会受</a:t>
            </a:r>
            <a:r>
              <a:rPr lang="en-US" dirty="0"/>
              <a:t>CEPC</a:t>
            </a:r>
            <a:r>
              <a:rPr lang="zh-CN" altLang="en-US" dirty="0"/>
              <a:t>项目组委托邀请高能物理学界的专家学者作为共同作者参与</a:t>
            </a:r>
            <a:r>
              <a:rPr lang="en-US" dirty="0"/>
              <a:t>CEPC TDR</a:t>
            </a:r>
            <a:r>
              <a:rPr lang="zh-CN" altLang="en-US" dirty="0"/>
              <a:t>的发表。相关个人和单位信息收集请见附件邀请信及相关链接。您的参与不仅对</a:t>
            </a:r>
            <a:r>
              <a:rPr lang="en-US" dirty="0"/>
              <a:t>CEPC TDR</a:t>
            </a:r>
            <a:r>
              <a:rPr lang="zh-CN" altLang="en-US" dirty="0"/>
              <a:t>的发表具有重要意义，也对推动</a:t>
            </a:r>
            <a:r>
              <a:rPr lang="en-US" dirty="0"/>
              <a:t>CEPC</a:t>
            </a:r>
            <a:r>
              <a:rPr lang="zh-CN" altLang="en-US" dirty="0"/>
              <a:t>项目预研、以及推动我国高能物理事业蓬勃发展具有重要作用！</a:t>
            </a:r>
          </a:p>
          <a:p>
            <a:pPr lvl="1"/>
            <a:r>
              <a:rPr lang="zh-CN" altLang="en-US" dirty="0"/>
              <a:t>顺致冬祺！</a:t>
            </a:r>
          </a:p>
          <a:p>
            <a:pPr lvl="1"/>
            <a:r>
              <a:rPr lang="zh-CN" altLang="en-US" dirty="0"/>
              <a:t>赵强（代表高能物理分会秘书处）</a:t>
            </a:r>
          </a:p>
          <a:p>
            <a:pPr lvl="1"/>
            <a:r>
              <a:rPr lang="en-US" altLang="zh-CN" dirty="0"/>
              <a:t>------</a:t>
            </a:r>
          </a:p>
          <a:p>
            <a:pPr lvl="1"/>
            <a:r>
              <a:rPr lang="zh-CN" altLang="en-US" dirty="0"/>
              <a:t>也可直接访问以下相关链接：</a:t>
            </a:r>
          </a:p>
          <a:p>
            <a:pPr lvl="1"/>
            <a:r>
              <a:rPr lang="en-US" altLang="zh-CN" dirty="0"/>
              <a:t>1</a:t>
            </a:r>
            <a:r>
              <a:rPr lang="zh-CN" altLang="en-US" dirty="0"/>
              <a:t>）</a:t>
            </a:r>
            <a:r>
              <a:rPr lang="en-US" dirty="0"/>
              <a:t>The latest version of CEPC Detector Reference TDR draft: </a:t>
            </a:r>
          </a:p>
          <a:p>
            <a:pPr lvl="1"/>
            <a:r>
              <a:rPr lang="en-US" dirty="0"/>
              <a:t>https://</a:t>
            </a:r>
            <a:r>
              <a:rPr lang="en-US" dirty="0" err="1"/>
              <a:t>docs.ihep.ac.cn</a:t>
            </a:r>
            <a:r>
              <a:rPr lang="en-US" dirty="0"/>
              <a:t>/link/AAE3245A0F543040E587B2B90B1B1A2783</a:t>
            </a:r>
          </a:p>
          <a:p>
            <a:pPr lvl="1"/>
            <a:r>
              <a:rPr lang="en-US" dirty="0"/>
              <a:t>2）TDR Authorship Collection page</a:t>
            </a:r>
            <a:r>
              <a:rPr lang="zh-CN" altLang="en-US" dirty="0">
                <a:sym typeface="Wingdings" pitchFamily="2" charset="2"/>
              </a:rPr>
              <a:t> </a:t>
            </a:r>
            <a:r>
              <a:rPr lang="en-US" altLang="zh-CN" dirty="0">
                <a:sym typeface="Wingdings" pitchFamily="2" charset="2"/>
              </a:rPr>
              <a:t>(deadline</a:t>
            </a:r>
            <a:r>
              <a:rPr lang="zh-CN" altLang="en-US" dirty="0">
                <a:sym typeface="Wingdings" pitchFamily="2" charset="2"/>
              </a:rPr>
              <a:t> </a:t>
            </a:r>
            <a:r>
              <a:rPr lang="en-US" altLang="zh-CN" dirty="0">
                <a:sym typeface="Wingdings" pitchFamily="2" charset="2"/>
              </a:rPr>
              <a:t>Sep</a:t>
            </a:r>
            <a:r>
              <a:rPr lang="zh-CN" altLang="en-US" dirty="0">
                <a:sym typeface="Wingdings" pitchFamily="2" charset="2"/>
              </a:rPr>
              <a:t> </a:t>
            </a:r>
            <a:r>
              <a:rPr lang="en-US" altLang="zh-CN" dirty="0">
                <a:sym typeface="Wingdings" pitchFamily="2" charset="2"/>
              </a:rPr>
              <a:t>28th</a:t>
            </a:r>
            <a:r>
              <a:rPr lang="zh-CN" altLang="en-US" dirty="0">
                <a:sym typeface="Wingdings" pitchFamily="2" charset="2"/>
              </a:rPr>
              <a:t> </a:t>
            </a:r>
            <a:r>
              <a:rPr lang="en-US" altLang="zh-CN" dirty="0">
                <a:sym typeface="Wingdings" pitchFamily="2" charset="2"/>
              </a:rPr>
              <a:t>)</a:t>
            </a:r>
            <a:endParaRPr lang="en-US" dirty="0"/>
          </a:p>
          <a:p>
            <a:pPr lvl="1"/>
            <a:r>
              <a:rPr lang="en-US" dirty="0"/>
              <a:t>https://</a:t>
            </a:r>
            <a:r>
              <a:rPr lang="en-US" dirty="0" err="1"/>
              <a:t>indico.ihep.ac.cn</a:t>
            </a:r>
            <a:r>
              <a:rPr lang="en-US" dirty="0"/>
              <a:t>/event/27252/registrations/</a:t>
            </a:r>
            <a:endParaRPr lang="en-CN" dirty="0"/>
          </a:p>
        </p:txBody>
      </p:sp>
    </p:spTree>
    <p:extLst>
      <p:ext uri="{BB962C8B-B14F-4D97-AF65-F5344CB8AC3E}">
        <p14:creationId xmlns:p14="http://schemas.microsoft.com/office/powerpoint/2010/main" val="3909992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CB986E-F54C-FC46-84FD-39DB1E5C3820}"/>
              </a:ext>
            </a:extLst>
          </p:cNvPr>
          <p:cNvSpPr>
            <a:spLocks noGrp="1"/>
          </p:cNvSpPr>
          <p:nvPr>
            <p:ph idx="1"/>
          </p:nvPr>
        </p:nvSpPr>
        <p:spPr>
          <a:xfrm>
            <a:off x="561974" y="1124744"/>
            <a:ext cx="10972800" cy="4840303"/>
          </a:xfrm>
        </p:spPr>
        <p:txBody>
          <a:bodyPr/>
          <a:lstStyle/>
          <a:p>
            <a:r>
              <a:rPr lang="en-US" altLang="zh-CN" dirty="0"/>
              <a:t>Please</a:t>
            </a:r>
            <a:r>
              <a:rPr lang="zh-CN" altLang="en-US" dirty="0"/>
              <a:t> </a:t>
            </a:r>
            <a:r>
              <a:rPr lang="en-US" altLang="zh-CN" dirty="0"/>
              <a:t>switch</a:t>
            </a:r>
            <a:r>
              <a:rPr lang="zh-CN" altLang="en-US" dirty="0"/>
              <a:t> </a:t>
            </a:r>
            <a:r>
              <a:rPr lang="en-US" altLang="zh-CN" dirty="0"/>
              <a:t>to</a:t>
            </a:r>
            <a:r>
              <a:rPr lang="zh-CN" altLang="en-US" dirty="0"/>
              <a:t> </a:t>
            </a:r>
            <a:r>
              <a:rPr lang="en-US" altLang="zh-CN" dirty="0"/>
              <a:t>new</a:t>
            </a:r>
            <a:r>
              <a:rPr lang="zh-CN" altLang="en-US" dirty="0"/>
              <a:t> </a:t>
            </a:r>
            <a:r>
              <a:rPr lang="en-US" altLang="zh-CN" dirty="0"/>
              <a:t>Overleaf</a:t>
            </a:r>
            <a:r>
              <a:rPr lang="zh-CN" altLang="en-US" dirty="0"/>
              <a:t> </a:t>
            </a:r>
            <a:r>
              <a:rPr lang="en-US" altLang="zh-CN" dirty="0"/>
              <a:t>website</a:t>
            </a:r>
            <a:r>
              <a:rPr lang="zh-CN" altLang="en-US" dirty="0"/>
              <a:t> </a:t>
            </a:r>
            <a:r>
              <a:rPr lang="en-US" altLang="zh-CN" dirty="0"/>
              <a:t>for</a:t>
            </a:r>
            <a:r>
              <a:rPr lang="zh-CN" altLang="en-US" dirty="0"/>
              <a:t> </a:t>
            </a:r>
            <a:r>
              <a:rPr lang="en-US" altLang="zh-CN" dirty="0"/>
              <a:t>TDR</a:t>
            </a:r>
            <a:r>
              <a:rPr lang="zh-CN" altLang="en-US" dirty="0"/>
              <a:t> </a:t>
            </a:r>
            <a:r>
              <a:rPr lang="en-US" altLang="zh-CN" dirty="0"/>
              <a:t>editing</a:t>
            </a:r>
            <a:r>
              <a:rPr lang="zh-CN" altLang="en-US" dirty="0"/>
              <a:t> </a:t>
            </a:r>
            <a:endParaRPr lang="en-US" altLang="zh-CN" dirty="0"/>
          </a:p>
          <a:p>
            <a:r>
              <a:rPr lang="en-US" dirty="0"/>
              <a:t>https://</a:t>
            </a:r>
            <a:r>
              <a:rPr lang="en-US" dirty="0" err="1"/>
              <a:t>www.overleaf.com</a:t>
            </a:r>
            <a:r>
              <a:rPr lang="en-US" dirty="0"/>
              <a:t>/project/68cc26ccacaeefdf185cd80e</a:t>
            </a:r>
          </a:p>
          <a:p>
            <a:endParaRPr lang="en-CN" dirty="0"/>
          </a:p>
        </p:txBody>
      </p:sp>
      <p:sp>
        <p:nvSpPr>
          <p:cNvPr id="3" name="Title 2">
            <a:extLst>
              <a:ext uri="{FF2B5EF4-FFF2-40B4-BE49-F238E27FC236}">
                <a16:creationId xmlns:a16="http://schemas.microsoft.com/office/drawing/2014/main" id="{6618ACBA-49F9-2446-B629-236ECAF6B7FF}"/>
              </a:ext>
            </a:extLst>
          </p:cNvPr>
          <p:cNvSpPr>
            <a:spLocks noGrp="1"/>
          </p:cNvSpPr>
          <p:nvPr>
            <p:ph type="title"/>
          </p:nvPr>
        </p:nvSpPr>
        <p:spPr/>
        <p:txBody>
          <a:bodyPr/>
          <a:lstStyle/>
          <a:p>
            <a:r>
              <a:rPr lang="en-US" altLang="zh-CN" dirty="0"/>
              <a:t>New</a:t>
            </a:r>
            <a:r>
              <a:rPr lang="zh-CN" altLang="en-US" dirty="0"/>
              <a:t> </a:t>
            </a:r>
            <a:r>
              <a:rPr lang="en-US" altLang="zh-CN" dirty="0"/>
              <a:t>Overleaf</a:t>
            </a:r>
            <a:r>
              <a:rPr lang="zh-CN" altLang="en-US" dirty="0"/>
              <a:t> </a:t>
            </a:r>
            <a:r>
              <a:rPr lang="en-US" altLang="zh-CN" dirty="0"/>
              <a:t>for</a:t>
            </a:r>
            <a:r>
              <a:rPr lang="zh-CN" altLang="en-US" dirty="0"/>
              <a:t> </a:t>
            </a:r>
            <a:r>
              <a:rPr lang="en-US" altLang="zh-CN" dirty="0"/>
              <a:t>Ref-TDR</a:t>
            </a:r>
            <a:r>
              <a:rPr lang="zh-CN" altLang="en-US" dirty="0"/>
              <a:t> </a:t>
            </a:r>
            <a:r>
              <a:rPr lang="en-US" altLang="zh-CN" dirty="0" err="1"/>
              <a:t>editoring</a:t>
            </a:r>
            <a:r>
              <a:rPr lang="zh-CN" altLang="en-US" dirty="0"/>
              <a:t> </a:t>
            </a:r>
            <a:endParaRPr lang="en-CN" dirty="0"/>
          </a:p>
        </p:txBody>
      </p:sp>
      <p:sp>
        <p:nvSpPr>
          <p:cNvPr id="4" name="Slide Number Placeholder 3">
            <a:extLst>
              <a:ext uri="{FF2B5EF4-FFF2-40B4-BE49-F238E27FC236}">
                <a16:creationId xmlns:a16="http://schemas.microsoft.com/office/drawing/2014/main" id="{0F003E34-083D-1A4D-B276-CD2B680D5F91}"/>
              </a:ext>
            </a:extLst>
          </p:cNvPr>
          <p:cNvSpPr>
            <a:spLocks noGrp="1"/>
          </p:cNvSpPr>
          <p:nvPr>
            <p:ph type="sldNum" sz="quarter" idx="12"/>
          </p:nvPr>
        </p:nvSpPr>
        <p:spPr/>
        <p:txBody>
          <a:bodyPr/>
          <a:lstStyle/>
          <a:p>
            <a:fld id="{F15E9139-A00B-4B2A-98A6-095DC08F1345}" type="slidenum">
              <a:rPr lang="zh-CN" altLang="en-US" smtClean="0"/>
              <a:pPr/>
              <a:t>2</a:t>
            </a:fld>
            <a:endParaRPr lang="zh-CN" altLang="en-US"/>
          </a:p>
        </p:txBody>
      </p:sp>
      <p:pic>
        <p:nvPicPr>
          <p:cNvPr id="5" name="Picture 4">
            <a:extLst>
              <a:ext uri="{FF2B5EF4-FFF2-40B4-BE49-F238E27FC236}">
                <a16:creationId xmlns:a16="http://schemas.microsoft.com/office/drawing/2014/main" id="{8D344239-0095-9946-A949-DFA698B575C7}"/>
              </a:ext>
            </a:extLst>
          </p:cNvPr>
          <p:cNvPicPr>
            <a:picLocks noChangeAspect="1"/>
          </p:cNvPicPr>
          <p:nvPr/>
        </p:nvPicPr>
        <p:blipFill>
          <a:blip r:embed="rId2"/>
          <a:stretch>
            <a:fillRect/>
          </a:stretch>
        </p:blipFill>
        <p:spPr>
          <a:xfrm>
            <a:off x="101601" y="2635251"/>
            <a:ext cx="5712515" cy="3170013"/>
          </a:xfrm>
          <a:prstGeom prst="rect">
            <a:avLst/>
          </a:prstGeom>
        </p:spPr>
      </p:pic>
      <p:pic>
        <p:nvPicPr>
          <p:cNvPr id="6" name="Picture 5">
            <a:extLst>
              <a:ext uri="{FF2B5EF4-FFF2-40B4-BE49-F238E27FC236}">
                <a16:creationId xmlns:a16="http://schemas.microsoft.com/office/drawing/2014/main" id="{517E3EC6-B375-AD41-BA89-88561CE42465}"/>
              </a:ext>
            </a:extLst>
          </p:cNvPr>
          <p:cNvPicPr>
            <a:picLocks noChangeAspect="1"/>
          </p:cNvPicPr>
          <p:nvPr/>
        </p:nvPicPr>
        <p:blipFill>
          <a:blip r:embed="rId3"/>
          <a:stretch>
            <a:fillRect/>
          </a:stretch>
        </p:blipFill>
        <p:spPr>
          <a:xfrm>
            <a:off x="5927590" y="2684426"/>
            <a:ext cx="6264410" cy="3476273"/>
          </a:xfrm>
          <a:prstGeom prst="rect">
            <a:avLst/>
          </a:prstGeom>
        </p:spPr>
      </p:pic>
    </p:spTree>
    <p:extLst>
      <p:ext uri="{BB962C8B-B14F-4D97-AF65-F5344CB8AC3E}">
        <p14:creationId xmlns:p14="http://schemas.microsoft.com/office/powerpoint/2010/main" val="215807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8B5406C-20A6-A544-8CB8-000491A0F96D}"/>
              </a:ext>
            </a:extLst>
          </p:cNvPr>
          <p:cNvSpPr>
            <a:spLocks noGrp="1"/>
          </p:cNvSpPr>
          <p:nvPr>
            <p:ph idx="1"/>
          </p:nvPr>
        </p:nvSpPr>
        <p:spPr>
          <a:xfrm>
            <a:off x="561974" y="1173566"/>
            <a:ext cx="10972800" cy="4840303"/>
          </a:xfrm>
        </p:spPr>
        <p:txBody>
          <a:bodyPr/>
          <a:lstStyle/>
          <a:p>
            <a:r>
              <a:rPr lang="en-US" dirty="0"/>
              <a:t>L2381-2395: a bit hard to follow the numbers around, with RSU, module, sensor mixed up. Do we have a highlight table shows the number of RSUs or pixel sensors in each layer?</a:t>
            </a:r>
          </a:p>
          <a:p>
            <a:endParaRPr lang="en-CN" dirty="0"/>
          </a:p>
        </p:txBody>
      </p:sp>
      <p:sp>
        <p:nvSpPr>
          <p:cNvPr id="3" name="Title 2">
            <a:extLst>
              <a:ext uri="{FF2B5EF4-FFF2-40B4-BE49-F238E27FC236}">
                <a16:creationId xmlns:a16="http://schemas.microsoft.com/office/drawing/2014/main" id="{CD4B92D1-027F-514B-BD44-F2F3242DB462}"/>
              </a:ext>
            </a:extLst>
          </p:cNvPr>
          <p:cNvSpPr>
            <a:spLocks noGrp="1"/>
          </p:cNvSpPr>
          <p:nvPr>
            <p:ph type="title"/>
          </p:nvPr>
        </p:nvSpPr>
        <p:spPr/>
        <p:txBody>
          <a:bodyPr/>
          <a:lstStyle/>
          <a:p>
            <a:r>
              <a:rPr lang="en-US" altLang="zh-CN" dirty="0"/>
              <a:t>Comments</a:t>
            </a:r>
            <a:r>
              <a:rPr lang="zh-CN" altLang="en-US" dirty="0"/>
              <a:t> </a:t>
            </a:r>
            <a:r>
              <a:rPr lang="en-US" altLang="zh-CN" dirty="0"/>
              <a:t>from</a:t>
            </a:r>
            <a:r>
              <a:rPr lang="zh-CN" altLang="en-US" dirty="0"/>
              <a:t> </a:t>
            </a:r>
            <a:r>
              <a:rPr lang="en-US" altLang="zh-CN" dirty="0" err="1"/>
              <a:t>Yanyan</a:t>
            </a:r>
            <a:r>
              <a:rPr lang="zh-CN" altLang="en-US" dirty="0"/>
              <a:t> </a:t>
            </a:r>
            <a:r>
              <a:rPr lang="en-US" altLang="zh-CN" dirty="0"/>
              <a:t>Gao</a:t>
            </a:r>
            <a:endParaRPr lang="en-CN" dirty="0"/>
          </a:p>
        </p:txBody>
      </p:sp>
      <p:sp>
        <p:nvSpPr>
          <p:cNvPr id="4" name="Slide Number Placeholder 3">
            <a:extLst>
              <a:ext uri="{FF2B5EF4-FFF2-40B4-BE49-F238E27FC236}">
                <a16:creationId xmlns:a16="http://schemas.microsoft.com/office/drawing/2014/main" id="{2EBD69C4-85A0-D44F-8790-7AE07931B80B}"/>
              </a:ext>
            </a:extLst>
          </p:cNvPr>
          <p:cNvSpPr>
            <a:spLocks noGrp="1"/>
          </p:cNvSpPr>
          <p:nvPr>
            <p:ph type="sldNum" sz="quarter" idx="12"/>
          </p:nvPr>
        </p:nvSpPr>
        <p:spPr/>
        <p:txBody>
          <a:bodyPr/>
          <a:lstStyle/>
          <a:p>
            <a:fld id="{F15E9139-A00B-4B2A-98A6-095DC08F1345}" type="slidenum">
              <a:rPr lang="zh-CN" altLang="en-US" smtClean="0"/>
              <a:pPr/>
              <a:t>3</a:t>
            </a:fld>
            <a:endParaRPr lang="zh-CN" altLang="en-US"/>
          </a:p>
        </p:txBody>
      </p:sp>
      <p:pic>
        <p:nvPicPr>
          <p:cNvPr id="5" name="Picture 4">
            <a:extLst>
              <a:ext uri="{FF2B5EF4-FFF2-40B4-BE49-F238E27FC236}">
                <a16:creationId xmlns:a16="http://schemas.microsoft.com/office/drawing/2014/main" id="{D7B11561-21BC-5649-98A2-4696FE4111A6}"/>
              </a:ext>
            </a:extLst>
          </p:cNvPr>
          <p:cNvPicPr>
            <a:picLocks noChangeAspect="1"/>
          </p:cNvPicPr>
          <p:nvPr/>
        </p:nvPicPr>
        <p:blipFill>
          <a:blip r:embed="rId2"/>
          <a:stretch>
            <a:fillRect/>
          </a:stretch>
        </p:blipFill>
        <p:spPr>
          <a:xfrm>
            <a:off x="2328850" y="2840389"/>
            <a:ext cx="7534300" cy="3700520"/>
          </a:xfrm>
          <a:prstGeom prst="rect">
            <a:avLst/>
          </a:prstGeom>
        </p:spPr>
      </p:pic>
    </p:spTree>
    <p:extLst>
      <p:ext uri="{BB962C8B-B14F-4D97-AF65-F5344CB8AC3E}">
        <p14:creationId xmlns:p14="http://schemas.microsoft.com/office/powerpoint/2010/main" val="2155386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F837359-44FE-904F-880C-5BA77B51BD3C}"/>
              </a:ext>
            </a:extLst>
          </p:cNvPr>
          <p:cNvSpPr>
            <a:spLocks noGrp="1"/>
          </p:cNvSpPr>
          <p:nvPr>
            <p:ph idx="1"/>
          </p:nvPr>
        </p:nvSpPr>
        <p:spPr/>
        <p:txBody>
          <a:bodyPr/>
          <a:lstStyle/>
          <a:p>
            <a:r>
              <a:rPr lang="en-US" dirty="0"/>
              <a:t>L2406: FPC is just mentioned without a brief intro in the text, e.g. multi-layer with Al as the conductor, total thickness etc.</a:t>
            </a:r>
          </a:p>
          <a:p>
            <a:pPr lvl="1"/>
            <a:r>
              <a:rPr lang="en-US" altLang="zh-CN" dirty="0"/>
              <a:t>We</a:t>
            </a:r>
            <a:r>
              <a:rPr lang="zh-CN" altLang="en-US" dirty="0"/>
              <a:t> </a:t>
            </a:r>
            <a:r>
              <a:rPr lang="en-US" altLang="zh-CN" dirty="0"/>
              <a:t>added</a:t>
            </a:r>
            <a:r>
              <a:rPr lang="zh-CN" altLang="en-US" dirty="0"/>
              <a:t> </a:t>
            </a:r>
            <a:r>
              <a:rPr lang="en-US" altLang="zh-CN" dirty="0"/>
              <a:t>linked</a:t>
            </a:r>
            <a:r>
              <a:rPr lang="zh-CN" altLang="en-US" dirty="0"/>
              <a:t> </a:t>
            </a:r>
            <a:r>
              <a:rPr lang="en-US" altLang="zh-CN" dirty="0"/>
              <a:t>to</a:t>
            </a:r>
            <a:r>
              <a:rPr lang="zh-CN" altLang="en-US" dirty="0"/>
              <a:t> </a:t>
            </a:r>
            <a:r>
              <a:rPr lang="en-US" altLang="zh-CN" dirty="0"/>
              <a:t>Figure</a:t>
            </a:r>
            <a:r>
              <a:rPr lang="zh-CN" altLang="en-US" dirty="0"/>
              <a:t> </a:t>
            </a:r>
            <a:r>
              <a:rPr lang="en-US" altLang="zh-CN" dirty="0"/>
              <a:t>4.6</a:t>
            </a:r>
            <a:endParaRPr lang="en-CN" dirty="0"/>
          </a:p>
        </p:txBody>
      </p:sp>
      <p:sp>
        <p:nvSpPr>
          <p:cNvPr id="3" name="Title 2">
            <a:extLst>
              <a:ext uri="{FF2B5EF4-FFF2-40B4-BE49-F238E27FC236}">
                <a16:creationId xmlns:a16="http://schemas.microsoft.com/office/drawing/2014/main" id="{67EE682C-8495-5F40-B5F3-DA36ADA21E24}"/>
              </a:ext>
            </a:extLst>
          </p:cNvPr>
          <p:cNvSpPr>
            <a:spLocks noGrp="1"/>
          </p:cNvSpPr>
          <p:nvPr>
            <p:ph type="title"/>
          </p:nvPr>
        </p:nvSpPr>
        <p:spPr/>
        <p:txBody>
          <a:bodyPr/>
          <a:lstStyle/>
          <a:p>
            <a:r>
              <a:rPr lang="en-US" altLang="zh-CN" dirty="0"/>
              <a:t>Comments</a:t>
            </a:r>
            <a:r>
              <a:rPr lang="zh-CN" altLang="en-US" dirty="0"/>
              <a:t> </a:t>
            </a:r>
            <a:r>
              <a:rPr lang="en-US" altLang="zh-CN" dirty="0"/>
              <a:t>from</a:t>
            </a:r>
            <a:r>
              <a:rPr lang="zh-CN" altLang="en-US" dirty="0"/>
              <a:t> </a:t>
            </a:r>
            <a:r>
              <a:rPr lang="en-US" altLang="zh-CN" dirty="0" err="1"/>
              <a:t>Yanyan</a:t>
            </a:r>
            <a:r>
              <a:rPr lang="zh-CN" altLang="en-US" dirty="0"/>
              <a:t> </a:t>
            </a:r>
            <a:r>
              <a:rPr lang="en-US" altLang="zh-CN" dirty="0"/>
              <a:t>Gao</a:t>
            </a:r>
            <a:endParaRPr lang="en-CN" dirty="0"/>
          </a:p>
        </p:txBody>
      </p:sp>
      <p:sp>
        <p:nvSpPr>
          <p:cNvPr id="4" name="Slide Number Placeholder 3">
            <a:extLst>
              <a:ext uri="{FF2B5EF4-FFF2-40B4-BE49-F238E27FC236}">
                <a16:creationId xmlns:a16="http://schemas.microsoft.com/office/drawing/2014/main" id="{3FA7E737-161B-8846-A8E0-BFBF2DCFFC42}"/>
              </a:ext>
            </a:extLst>
          </p:cNvPr>
          <p:cNvSpPr>
            <a:spLocks noGrp="1"/>
          </p:cNvSpPr>
          <p:nvPr>
            <p:ph type="sldNum" sz="quarter" idx="12"/>
          </p:nvPr>
        </p:nvSpPr>
        <p:spPr/>
        <p:txBody>
          <a:bodyPr/>
          <a:lstStyle/>
          <a:p>
            <a:fld id="{F15E9139-A00B-4B2A-98A6-095DC08F1345}" type="slidenum">
              <a:rPr lang="zh-CN" altLang="en-US" smtClean="0"/>
              <a:pPr/>
              <a:t>4</a:t>
            </a:fld>
            <a:endParaRPr lang="zh-CN" altLang="en-US"/>
          </a:p>
        </p:txBody>
      </p:sp>
      <p:pic>
        <p:nvPicPr>
          <p:cNvPr id="5" name="Picture 4">
            <a:extLst>
              <a:ext uri="{FF2B5EF4-FFF2-40B4-BE49-F238E27FC236}">
                <a16:creationId xmlns:a16="http://schemas.microsoft.com/office/drawing/2014/main" id="{FD92DC29-ED66-314E-A201-B7F8DAEB1896}"/>
              </a:ext>
            </a:extLst>
          </p:cNvPr>
          <p:cNvPicPr>
            <a:picLocks noChangeAspect="1"/>
          </p:cNvPicPr>
          <p:nvPr/>
        </p:nvPicPr>
        <p:blipFill>
          <a:blip r:embed="rId2"/>
          <a:stretch>
            <a:fillRect/>
          </a:stretch>
        </p:blipFill>
        <p:spPr>
          <a:xfrm>
            <a:off x="6240016" y="2464825"/>
            <a:ext cx="4536504" cy="3982897"/>
          </a:xfrm>
          <a:prstGeom prst="rect">
            <a:avLst/>
          </a:prstGeom>
        </p:spPr>
      </p:pic>
    </p:spTree>
    <p:extLst>
      <p:ext uri="{BB962C8B-B14F-4D97-AF65-F5344CB8AC3E}">
        <p14:creationId xmlns:p14="http://schemas.microsoft.com/office/powerpoint/2010/main" val="3522222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DDE8575-E29F-3C4E-A8B5-C2BC4393C917}"/>
              </a:ext>
            </a:extLst>
          </p:cNvPr>
          <p:cNvSpPr>
            <a:spLocks noGrp="1"/>
          </p:cNvSpPr>
          <p:nvPr>
            <p:ph idx="1"/>
          </p:nvPr>
        </p:nvSpPr>
        <p:spPr/>
        <p:txBody>
          <a:bodyPr>
            <a:normAutofit/>
          </a:bodyPr>
          <a:lstStyle/>
          <a:p>
            <a:r>
              <a:rPr lang="en-US" dirty="0"/>
              <a:t>L2524: how do we test and calibrate without individual TDAC?</a:t>
            </a:r>
          </a:p>
          <a:p>
            <a:pPr lvl="1"/>
            <a:r>
              <a:rPr lang="en-US" dirty="0"/>
              <a:t>“Every pixel can be tested and calibrated individually, combining charge injection scans and threshold scans.“ which refers to the process of performing signal scanning for each pixel using the charge injection structure within the pixel to obtain the voltage threshold. Subsequently, the threshold charge for the pixel is determined by combining the simulated or tested results of the charge-to-voltage conversion ratio. To avoid misunderstanding, the original text has been revised.</a:t>
            </a:r>
          </a:p>
          <a:p>
            <a:r>
              <a:rPr lang="en-US" dirty="0"/>
              <a:t>Table 4.10: LRB power density is 485 </a:t>
            </a:r>
            <a:r>
              <a:rPr lang="en-US" dirty="0" err="1"/>
              <a:t>mW</a:t>
            </a:r>
            <a:r>
              <a:rPr lang="en-US" dirty="0"/>
              <a:t>/cm^2, a factor of 12 larger than the RSU (38 </a:t>
            </a:r>
            <a:r>
              <a:rPr lang="en-US" dirty="0" err="1"/>
              <a:t>mW</a:t>
            </a:r>
            <a:r>
              <a:rPr lang="en-US" dirty="0"/>
              <a:t>/cm^2). Does this create heat hot spot?</a:t>
            </a:r>
          </a:p>
          <a:p>
            <a:endParaRPr lang="en-CN" dirty="0"/>
          </a:p>
        </p:txBody>
      </p:sp>
      <p:sp>
        <p:nvSpPr>
          <p:cNvPr id="3" name="Title 2">
            <a:extLst>
              <a:ext uri="{FF2B5EF4-FFF2-40B4-BE49-F238E27FC236}">
                <a16:creationId xmlns:a16="http://schemas.microsoft.com/office/drawing/2014/main" id="{89536A84-260A-DF49-A1DE-243C7E025FB3}"/>
              </a:ext>
            </a:extLst>
          </p:cNvPr>
          <p:cNvSpPr>
            <a:spLocks noGrp="1"/>
          </p:cNvSpPr>
          <p:nvPr>
            <p:ph type="title"/>
          </p:nvPr>
        </p:nvSpPr>
        <p:spPr/>
        <p:txBody>
          <a:bodyPr/>
          <a:lstStyle/>
          <a:p>
            <a:r>
              <a:rPr lang="en-US" altLang="zh-CN" dirty="0"/>
              <a:t>Comments</a:t>
            </a:r>
            <a:r>
              <a:rPr lang="zh-CN" altLang="en-US" dirty="0"/>
              <a:t> </a:t>
            </a:r>
            <a:r>
              <a:rPr lang="en-US" altLang="zh-CN" dirty="0"/>
              <a:t>from</a:t>
            </a:r>
            <a:r>
              <a:rPr lang="zh-CN" altLang="en-US" dirty="0"/>
              <a:t> </a:t>
            </a:r>
            <a:r>
              <a:rPr lang="en-US" altLang="zh-CN" dirty="0" err="1"/>
              <a:t>Yanyan</a:t>
            </a:r>
            <a:r>
              <a:rPr lang="zh-CN" altLang="en-US" dirty="0"/>
              <a:t> </a:t>
            </a:r>
            <a:r>
              <a:rPr lang="en-US" altLang="zh-CN" dirty="0"/>
              <a:t>Gao</a:t>
            </a:r>
            <a:endParaRPr lang="en-CN" dirty="0"/>
          </a:p>
        </p:txBody>
      </p:sp>
      <p:sp>
        <p:nvSpPr>
          <p:cNvPr id="4" name="Slide Number Placeholder 3">
            <a:extLst>
              <a:ext uri="{FF2B5EF4-FFF2-40B4-BE49-F238E27FC236}">
                <a16:creationId xmlns:a16="http://schemas.microsoft.com/office/drawing/2014/main" id="{D2EFFF3E-16E1-DB41-A32E-C61FC305F51E}"/>
              </a:ext>
            </a:extLst>
          </p:cNvPr>
          <p:cNvSpPr>
            <a:spLocks noGrp="1"/>
          </p:cNvSpPr>
          <p:nvPr>
            <p:ph type="sldNum" sz="quarter" idx="12"/>
          </p:nvPr>
        </p:nvSpPr>
        <p:spPr/>
        <p:txBody>
          <a:bodyPr/>
          <a:lstStyle/>
          <a:p>
            <a:fld id="{F15E9139-A00B-4B2A-98A6-095DC08F1345}" type="slidenum">
              <a:rPr lang="zh-CN" altLang="en-US" smtClean="0"/>
              <a:pPr/>
              <a:t>5</a:t>
            </a:fld>
            <a:endParaRPr lang="zh-CN" altLang="en-US"/>
          </a:p>
        </p:txBody>
      </p:sp>
    </p:spTree>
    <p:extLst>
      <p:ext uri="{BB962C8B-B14F-4D97-AF65-F5344CB8AC3E}">
        <p14:creationId xmlns:p14="http://schemas.microsoft.com/office/powerpoint/2010/main" val="123364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36AC810-D57C-3745-A767-06E9734544AE}"/>
              </a:ext>
            </a:extLst>
          </p:cNvPr>
          <p:cNvSpPr>
            <a:spLocks noGrp="1"/>
          </p:cNvSpPr>
          <p:nvPr>
            <p:ph idx="1"/>
          </p:nvPr>
        </p:nvSpPr>
        <p:spPr/>
        <p:txBody>
          <a:bodyPr/>
          <a:lstStyle/>
          <a:p>
            <a:r>
              <a:rPr lang="en-US" dirty="0"/>
              <a:t>Section 4.4: </a:t>
            </a:r>
            <a:r>
              <a:rPr lang="en-US" dirty="0" err="1"/>
              <a:t>i</a:t>
            </a:r>
            <a:r>
              <a:rPr lang="en-US" dirty="0"/>
              <a:t> don't follow the details of this laser calibration. Does this produce a sensor by sensor movement and what is the precision?</a:t>
            </a:r>
          </a:p>
          <a:p>
            <a:pPr lvl="1"/>
            <a:r>
              <a:rPr lang="en-US" altLang="zh-CN" dirty="0"/>
              <a:t>It</a:t>
            </a:r>
            <a:r>
              <a:rPr lang="zh-CN" altLang="en-US" dirty="0"/>
              <a:t> </a:t>
            </a:r>
            <a:r>
              <a:rPr lang="en-US" altLang="zh-CN" dirty="0"/>
              <a:t>produce</a:t>
            </a:r>
            <a:r>
              <a:rPr lang="zh-CN" altLang="en-US" dirty="0"/>
              <a:t> </a:t>
            </a:r>
            <a:r>
              <a:rPr lang="en-US" altLang="zh-CN" dirty="0"/>
              <a:t>sensor</a:t>
            </a:r>
            <a:r>
              <a:rPr lang="zh-CN" altLang="en-US" dirty="0"/>
              <a:t> </a:t>
            </a:r>
            <a:r>
              <a:rPr lang="en-US" altLang="zh-CN" dirty="0"/>
              <a:t>by</a:t>
            </a:r>
            <a:r>
              <a:rPr lang="zh-CN" altLang="en-US" dirty="0"/>
              <a:t> </a:t>
            </a:r>
            <a:r>
              <a:rPr lang="en-US" altLang="zh-CN" dirty="0"/>
              <a:t>sensor,</a:t>
            </a:r>
            <a:r>
              <a:rPr lang="zh-CN" altLang="en-US" dirty="0"/>
              <a:t> </a:t>
            </a:r>
            <a:r>
              <a:rPr lang="en-US" altLang="zh-CN" dirty="0"/>
              <a:t>precision</a:t>
            </a:r>
            <a:r>
              <a:rPr lang="zh-CN" altLang="en-US" dirty="0"/>
              <a:t> </a:t>
            </a:r>
            <a:r>
              <a:rPr lang="en-US" altLang="zh-CN" dirty="0"/>
              <a:t>is</a:t>
            </a:r>
            <a:r>
              <a:rPr lang="zh-CN" altLang="en-US" dirty="0"/>
              <a:t> </a:t>
            </a:r>
            <a:r>
              <a:rPr lang="en-US" altLang="zh-CN" dirty="0"/>
              <a:t>about</a:t>
            </a:r>
            <a:r>
              <a:rPr lang="zh-CN" altLang="en-US" dirty="0"/>
              <a:t> </a:t>
            </a:r>
            <a:r>
              <a:rPr lang="en-US" altLang="zh-CN" dirty="0"/>
              <a:t>um</a:t>
            </a:r>
            <a:r>
              <a:rPr lang="zh-CN" altLang="en-US" dirty="0"/>
              <a:t> </a:t>
            </a:r>
            <a:r>
              <a:rPr lang="en-US" altLang="zh-CN" dirty="0"/>
              <a:t>level</a:t>
            </a:r>
            <a:endParaRPr lang="en-US" dirty="0"/>
          </a:p>
          <a:p>
            <a:pPr marL="0" indent="0">
              <a:buNone/>
            </a:pPr>
            <a:endParaRPr lang="en-US" dirty="0"/>
          </a:p>
          <a:p>
            <a:endParaRPr lang="en-US" dirty="0"/>
          </a:p>
          <a:p>
            <a:r>
              <a:rPr lang="en-US" dirty="0"/>
              <a:t>Section 4.5.2: how many wafers were produced for </a:t>
            </a:r>
            <a:r>
              <a:rPr lang="en-US" dirty="0" err="1"/>
              <a:t>TaichuPix</a:t>
            </a:r>
            <a:r>
              <a:rPr lang="en-US" dirty="0"/>
              <a:t>, what is the approximate yield?</a:t>
            </a:r>
          </a:p>
          <a:p>
            <a:pPr lvl="1"/>
            <a:r>
              <a:rPr lang="en-US" altLang="zh-CN" dirty="0"/>
              <a:t>12</a:t>
            </a:r>
            <a:r>
              <a:rPr lang="zh-CN" altLang="en-US" dirty="0"/>
              <a:t> </a:t>
            </a:r>
            <a:r>
              <a:rPr lang="en-US" altLang="zh-CN" dirty="0"/>
              <a:t>wafers,</a:t>
            </a:r>
            <a:r>
              <a:rPr lang="zh-CN" altLang="en-US" dirty="0"/>
              <a:t> </a:t>
            </a:r>
            <a:r>
              <a:rPr lang="en-US" altLang="zh-CN" dirty="0"/>
              <a:t>70-80%</a:t>
            </a:r>
            <a:r>
              <a:rPr lang="zh-CN" altLang="en-US" dirty="0"/>
              <a:t> </a:t>
            </a:r>
            <a:r>
              <a:rPr lang="en-US" altLang="zh-CN" dirty="0"/>
              <a:t>yield</a:t>
            </a:r>
            <a:r>
              <a:rPr lang="zh-CN" altLang="en-US" dirty="0"/>
              <a:t> </a:t>
            </a:r>
            <a:endParaRPr lang="en-US" dirty="0"/>
          </a:p>
          <a:p>
            <a:endParaRPr lang="en-US" dirty="0"/>
          </a:p>
          <a:p>
            <a:endParaRPr lang="en-CN" dirty="0"/>
          </a:p>
        </p:txBody>
      </p:sp>
      <p:sp>
        <p:nvSpPr>
          <p:cNvPr id="3" name="Title 2">
            <a:extLst>
              <a:ext uri="{FF2B5EF4-FFF2-40B4-BE49-F238E27FC236}">
                <a16:creationId xmlns:a16="http://schemas.microsoft.com/office/drawing/2014/main" id="{4C054B64-A4F5-B64B-8242-F91CD0B2F658}"/>
              </a:ext>
            </a:extLst>
          </p:cNvPr>
          <p:cNvSpPr>
            <a:spLocks noGrp="1"/>
          </p:cNvSpPr>
          <p:nvPr>
            <p:ph type="title"/>
          </p:nvPr>
        </p:nvSpPr>
        <p:spPr/>
        <p:txBody>
          <a:bodyPr/>
          <a:lstStyle/>
          <a:p>
            <a:r>
              <a:rPr lang="en-US" altLang="zh-CN" dirty="0"/>
              <a:t>Comments</a:t>
            </a:r>
            <a:r>
              <a:rPr lang="zh-CN" altLang="en-US" dirty="0"/>
              <a:t> </a:t>
            </a:r>
            <a:r>
              <a:rPr lang="en-US" altLang="zh-CN" dirty="0"/>
              <a:t>from</a:t>
            </a:r>
            <a:r>
              <a:rPr lang="zh-CN" altLang="en-US" dirty="0"/>
              <a:t> </a:t>
            </a:r>
            <a:r>
              <a:rPr lang="en-US" altLang="zh-CN" dirty="0" err="1"/>
              <a:t>Yanyan</a:t>
            </a:r>
            <a:r>
              <a:rPr lang="zh-CN" altLang="en-US" dirty="0"/>
              <a:t> </a:t>
            </a:r>
            <a:r>
              <a:rPr lang="en-US" altLang="zh-CN" dirty="0"/>
              <a:t>Gao</a:t>
            </a:r>
            <a:endParaRPr lang="en-CN" dirty="0"/>
          </a:p>
        </p:txBody>
      </p:sp>
      <p:sp>
        <p:nvSpPr>
          <p:cNvPr id="4" name="Slide Number Placeholder 3">
            <a:extLst>
              <a:ext uri="{FF2B5EF4-FFF2-40B4-BE49-F238E27FC236}">
                <a16:creationId xmlns:a16="http://schemas.microsoft.com/office/drawing/2014/main" id="{D2974C70-C0F1-F543-BE4B-E10A1F09AB3E}"/>
              </a:ext>
            </a:extLst>
          </p:cNvPr>
          <p:cNvSpPr>
            <a:spLocks noGrp="1"/>
          </p:cNvSpPr>
          <p:nvPr>
            <p:ph type="sldNum" sz="quarter" idx="12"/>
          </p:nvPr>
        </p:nvSpPr>
        <p:spPr/>
        <p:txBody>
          <a:bodyPr/>
          <a:lstStyle/>
          <a:p>
            <a:fld id="{F15E9139-A00B-4B2A-98A6-095DC08F1345}" type="slidenum">
              <a:rPr lang="zh-CN" altLang="en-US" smtClean="0"/>
              <a:pPr/>
              <a:t>6</a:t>
            </a:fld>
            <a:endParaRPr lang="zh-CN" altLang="en-US"/>
          </a:p>
        </p:txBody>
      </p:sp>
    </p:spTree>
    <p:extLst>
      <p:ext uri="{BB962C8B-B14F-4D97-AF65-F5344CB8AC3E}">
        <p14:creationId xmlns:p14="http://schemas.microsoft.com/office/powerpoint/2010/main" val="3761330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031D1E4-39D3-5B4C-B389-EA32D1D75000}"/>
              </a:ext>
            </a:extLst>
          </p:cNvPr>
          <p:cNvSpPr>
            <a:spLocks noGrp="1"/>
          </p:cNvSpPr>
          <p:nvPr>
            <p:ph idx="1"/>
          </p:nvPr>
        </p:nvSpPr>
        <p:spPr>
          <a:xfrm>
            <a:off x="609600" y="1109023"/>
            <a:ext cx="10972800" cy="4840303"/>
          </a:xfrm>
        </p:spPr>
        <p:txBody>
          <a:bodyPr/>
          <a:lstStyle/>
          <a:p>
            <a:r>
              <a:rPr lang="en-US" dirty="0"/>
              <a:t>Radiation tolerance as 2E14 is not exactly trivial, however not much discussion is devoted into this. Are there plans for detailed irradiation? All the performance so far is based on non-irradiated </a:t>
            </a:r>
            <a:r>
              <a:rPr lang="en-US" dirty="0" err="1"/>
              <a:t>TaiChu</a:t>
            </a:r>
            <a:r>
              <a:rPr lang="en-US" dirty="0"/>
              <a:t> Pix.</a:t>
            </a:r>
          </a:p>
          <a:p>
            <a:pPr lvl="1"/>
            <a:r>
              <a:rPr lang="en-US" altLang="zh-CN" dirty="0">
                <a:solidFill>
                  <a:srgbClr val="FF0000"/>
                </a:solidFill>
              </a:rPr>
              <a:t>Proton</a:t>
            </a:r>
            <a:r>
              <a:rPr lang="zh-CN" altLang="en-US" dirty="0">
                <a:solidFill>
                  <a:srgbClr val="FF0000"/>
                </a:solidFill>
              </a:rPr>
              <a:t> </a:t>
            </a:r>
            <a:r>
              <a:rPr lang="en-US" dirty="0">
                <a:solidFill>
                  <a:srgbClr val="FF0000"/>
                </a:solidFill>
              </a:rPr>
              <a:t>I</a:t>
            </a:r>
            <a:r>
              <a:rPr lang="en-CN" dirty="0">
                <a:solidFill>
                  <a:srgbClr val="FF0000"/>
                </a:solidFill>
              </a:rPr>
              <a:t>rr</a:t>
            </a:r>
            <a:r>
              <a:rPr lang="en-US" altLang="zh-CN" dirty="0">
                <a:solidFill>
                  <a:srgbClr val="FF0000"/>
                </a:solidFill>
              </a:rPr>
              <a:t>adiation</a:t>
            </a:r>
            <a:r>
              <a:rPr lang="zh-CN" altLang="en-US" dirty="0">
                <a:solidFill>
                  <a:srgbClr val="FF0000"/>
                </a:solidFill>
              </a:rPr>
              <a:t> </a:t>
            </a:r>
            <a:r>
              <a:rPr lang="en-US" altLang="zh-CN" dirty="0">
                <a:solidFill>
                  <a:srgbClr val="FF0000"/>
                </a:solidFill>
              </a:rPr>
              <a:t>tests</a:t>
            </a:r>
            <a:r>
              <a:rPr lang="zh-CN" altLang="en-US" dirty="0">
                <a:solidFill>
                  <a:srgbClr val="FF0000"/>
                </a:solidFill>
              </a:rPr>
              <a:t> </a:t>
            </a:r>
            <a:r>
              <a:rPr lang="en-US" altLang="zh-CN" dirty="0">
                <a:solidFill>
                  <a:srgbClr val="FF0000"/>
                </a:solidFill>
              </a:rPr>
              <a:t>up</a:t>
            </a:r>
            <a:r>
              <a:rPr lang="zh-CN" altLang="en-US" dirty="0">
                <a:solidFill>
                  <a:srgbClr val="FF0000"/>
                </a:solidFill>
              </a:rPr>
              <a:t> </a:t>
            </a:r>
            <a:r>
              <a:rPr lang="en-US" altLang="zh-CN" dirty="0">
                <a:solidFill>
                  <a:srgbClr val="FF0000"/>
                </a:solidFill>
              </a:rPr>
              <a:t>to</a:t>
            </a:r>
            <a:r>
              <a:rPr lang="zh-CN" altLang="en-US" dirty="0">
                <a:solidFill>
                  <a:srgbClr val="FF0000"/>
                </a:solidFill>
              </a:rPr>
              <a:t> </a:t>
            </a:r>
            <a:r>
              <a:rPr lang="en-US" dirty="0">
                <a:solidFill>
                  <a:srgbClr val="FF0000"/>
                </a:solidFill>
              </a:rPr>
              <a:t>2E14</a:t>
            </a:r>
            <a:r>
              <a:rPr lang="zh-CN" altLang="en-US" dirty="0">
                <a:solidFill>
                  <a:srgbClr val="FF0000"/>
                </a:solidFill>
              </a:rPr>
              <a:t> </a:t>
            </a:r>
            <a:r>
              <a:rPr lang="en-US" altLang="zh-CN" dirty="0">
                <a:solidFill>
                  <a:srgbClr val="FF0000"/>
                </a:solidFill>
              </a:rPr>
              <a:t>has</a:t>
            </a:r>
            <a:r>
              <a:rPr lang="zh-CN" altLang="en-US" dirty="0">
                <a:solidFill>
                  <a:srgbClr val="FF0000"/>
                </a:solidFill>
              </a:rPr>
              <a:t> </a:t>
            </a:r>
            <a:r>
              <a:rPr lang="en-US" altLang="zh-CN" dirty="0">
                <a:solidFill>
                  <a:srgbClr val="FF0000"/>
                </a:solidFill>
              </a:rPr>
              <a:t>been</a:t>
            </a:r>
            <a:r>
              <a:rPr lang="zh-CN" altLang="en-US" dirty="0">
                <a:solidFill>
                  <a:srgbClr val="FF0000"/>
                </a:solidFill>
              </a:rPr>
              <a:t> </a:t>
            </a:r>
            <a:r>
              <a:rPr lang="en-US" altLang="zh-CN" dirty="0">
                <a:solidFill>
                  <a:srgbClr val="FF0000"/>
                </a:solidFill>
              </a:rPr>
              <a:t>performed</a:t>
            </a:r>
            <a:r>
              <a:rPr lang="zh-CN" altLang="en-US" dirty="0">
                <a:solidFill>
                  <a:srgbClr val="FF0000"/>
                </a:solidFill>
              </a:rPr>
              <a:t> </a:t>
            </a:r>
            <a:endParaRPr lang="en-CN" dirty="0">
              <a:solidFill>
                <a:srgbClr val="FF0000"/>
              </a:solidFill>
            </a:endParaRPr>
          </a:p>
        </p:txBody>
      </p:sp>
      <p:sp>
        <p:nvSpPr>
          <p:cNvPr id="3" name="Title 2">
            <a:extLst>
              <a:ext uri="{FF2B5EF4-FFF2-40B4-BE49-F238E27FC236}">
                <a16:creationId xmlns:a16="http://schemas.microsoft.com/office/drawing/2014/main" id="{44C170B7-5143-C14C-913B-A3F019B10693}"/>
              </a:ext>
            </a:extLst>
          </p:cNvPr>
          <p:cNvSpPr>
            <a:spLocks noGrp="1"/>
          </p:cNvSpPr>
          <p:nvPr>
            <p:ph type="title"/>
          </p:nvPr>
        </p:nvSpPr>
        <p:spPr/>
        <p:txBody>
          <a:bodyPr/>
          <a:lstStyle/>
          <a:p>
            <a:r>
              <a:rPr lang="en-US" altLang="zh-CN" dirty="0"/>
              <a:t>Comments</a:t>
            </a:r>
            <a:r>
              <a:rPr lang="zh-CN" altLang="en-US" dirty="0"/>
              <a:t> </a:t>
            </a:r>
            <a:r>
              <a:rPr lang="en-US" altLang="zh-CN" dirty="0"/>
              <a:t>from</a:t>
            </a:r>
            <a:r>
              <a:rPr lang="zh-CN" altLang="en-US" dirty="0"/>
              <a:t> </a:t>
            </a:r>
            <a:r>
              <a:rPr lang="en-US" altLang="zh-CN" dirty="0" err="1"/>
              <a:t>Yanyan</a:t>
            </a:r>
            <a:r>
              <a:rPr lang="zh-CN" altLang="en-US" dirty="0"/>
              <a:t> </a:t>
            </a:r>
            <a:r>
              <a:rPr lang="en-US" altLang="zh-CN" dirty="0"/>
              <a:t>Gao</a:t>
            </a:r>
            <a:endParaRPr lang="en-CN" dirty="0"/>
          </a:p>
        </p:txBody>
      </p:sp>
      <p:sp>
        <p:nvSpPr>
          <p:cNvPr id="4" name="Slide Number Placeholder 3">
            <a:extLst>
              <a:ext uri="{FF2B5EF4-FFF2-40B4-BE49-F238E27FC236}">
                <a16:creationId xmlns:a16="http://schemas.microsoft.com/office/drawing/2014/main" id="{4282A8C2-D9F2-BC49-98FD-BEEE3E725571}"/>
              </a:ext>
            </a:extLst>
          </p:cNvPr>
          <p:cNvSpPr>
            <a:spLocks noGrp="1"/>
          </p:cNvSpPr>
          <p:nvPr>
            <p:ph type="sldNum" sz="quarter" idx="12"/>
          </p:nvPr>
        </p:nvSpPr>
        <p:spPr/>
        <p:txBody>
          <a:bodyPr/>
          <a:lstStyle/>
          <a:p>
            <a:fld id="{F15E9139-A00B-4B2A-98A6-095DC08F1345}" type="slidenum">
              <a:rPr lang="zh-CN" altLang="en-US" smtClean="0"/>
              <a:pPr/>
              <a:t>7</a:t>
            </a:fld>
            <a:endParaRPr lang="zh-CN" altLang="en-US"/>
          </a:p>
        </p:txBody>
      </p:sp>
      <p:pic>
        <p:nvPicPr>
          <p:cNvPr id="5" name="Picture 4">
            <a:extLst>
              <a:ext uri="{FF2B5EF4-FFF2-40B4-BE49-F238E27FC236}">
                <a16:creationId xmlns:a16="http://schemas.microsoft.com/office/drawing/2014/main" id="{9B3CCF4C-E210-004A-AB1D-D75507AB223A}"/>
              </a:ext>
            </a:extLst>
          </p:cNvPr>
          <p:cNvPicPr>
            <a:picLocks noChangeAspect="1"/>
          </p:cNvPicPr>
          <p:nvPr/>
        </p:nvPicPr>
        <p:blipFill>
          <a:blip r:embed="rId2"/>
          <a:stretch>
            <a:fillRect/>
          </a:stretch>
        </p:blipFill>
        <p:spPr>
          <a:xfrm>
            <a:off x="3287688" y="3311749"/>
            <a:ext cx="5038328" cy="3227164"/>
          </a:xfrm>
          <a:prstGeom prst="rect">
            <a:avLst/>
          </a:prstGeom>
        </p:spPr>
      </p:pic>
    </p:spTree>
    <p:extLst>
      <p:ext uri="{BB962C8B-B14F-4D97-AF65-F5344CB8AC3E}">
        <p14:creationId xmlns:p14="http://schemas.microsoft.com/office/powerpoint/2010/main" val="2721839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7EED8A9-E1FB-FC4C-8DFE-C3F8BA80B555}"/>
              </a:ext>
            </a:extLst>
          </p:cNvPr>
          <p:cNvSpPr>
            <a:spLocks noGrp="1"/>
          </p:cNvSpPr>
          <p:nvPr>
            <p:ph idx="1"/>
          </p:nvPr>
        </p:nvSpPr>
        <p:spPr>
          <a:xfrm>
            <a:off x="609600" y="1008848"/>
            <a:ext cx="10972800" cy="4840303"/>
          </a:xfrm>
        </p:spPr>
        <p:txBody>
          <a:bodyPr/>
          <a:lstStyle/>
          <a:p>
            <a:r>
              <a:rPr lang="en-US" altLang="zh-CN" dirty="0"/>
              <a:t>Background</a:t>
            </a:r>
            <a:r>
              <a:rPr lang="zh-CN" altLang="en-US" dirty="0"/>
              <a:t> </a:t>
            </a:r>
            <a:r>
              <a:rPr lang="en-US" altLang="zh-CN" dirty="0"/>
              <a:t>estimation</a:t>
            </a:r>
            <a:r>
              <a:rPr lang="zh-CN" altLang="en-US" dirty="0"/>
              <a:t> </a:t>
            </a:r>
            <a:r>
              <a:rPr lang="en-US" altLang="zh-CN" dirty="0"/>
              <a:t>will</a:t>
            </a:r>
            <a:r>
              <a:rPr lang="zh-CN" altLang="en-US" dirty="0"/>
              <a:t> </a:t>
            </a:r>
            <a:r>
              <a:rPr lang="en-US" altLang="zh-CN" dirty="0"/>
              <a:t>be</a:t>
            </a:r>
            <a:r>
              <a:rPr lang="zh-CN" altLang="en-US" dirty="0"/>
              <a:t> </a:t>
            </a:r>
            <a:r>
              <a:rPr lang="en-US" altLang="zh-CN" dirty="0"/>
              <a:t>updated</a:t>
            </a:r>
            <a:r>
              <a:rPr lang="zh-CN" altLang="en-US" dirty="0"/>
              <a:t> </a:t>
            </a:r>
            <a:endParaRPr lang="en-US" altLang="zh-CN" dirty="0"/>
          </a:p>
          <a:p>
            <a:pPr lvl="1"/>
            <a:r>
              <a:rPr lang="zh-CN" altLang="en-US" dirty="0"/>
              <a:t> </a:t>
            </a:r>
            <a:r>
              <a:rPr lang="en-US" altLang="zh-CN" dirty="0"/>
              <a:t>single</a:t>
            </a:r>
            <a:r>
              <a:rPr lang="zh-CN" altLang="en-US" dirty="0"/>
              <a:t> </a:t>
            </a:r>
            <a:r>
              <a:rPr lang="en-US" altLang="zh-CN" dirty="0"/>
              <a:t>beam</a:t>
            </a:r>
            <a:r>
              <a:rPr lang="zh-CN" altLang="en-US" dirty="0"/>
              <a:t> </a:t>
            </a:r>
            <a:r>
              <a:rPr lang="en-US" altLang="zh-CN" dirty="0"/>
              <a:t>+</a:t>
            </a:r>
            <a:r>
              <a:rPr lang="zh-CN" altLang="en-US" dirty="0"/>
              <a:t> </a:t>
            </a:r>
            <a:r>
              <a:rPr lang="en-US" altLang="zh-CN" dirty="0"/>
              <a:t>pair</a:t>
            </a:r>
            <a:r>
              <a:rPr lang="zh-CN" altLang="en-US" dirty="0"/>
              <a:t> </a:t>
            </a:r>
            <a:r>
              <a:rPr lang="en-US" altLang="zh-CN" dirty="0"/>
              <a:t>production</a:t>
            </a:r>
            <a:r>
              <a:rPr lang="zh-CN" altLang="en-US" dirty="0"/>
              <a:t> </a:t>
            </a:r>
            <a:r>
              <a:rPr lang="en-US" altLang="zh-CN" dirty="0"/>
              <a:t>?</a:t>
            </a:r>
          </a:p>
          <a:p>
            <a:r>
              <a:rPr lang="en-US" altLang="zh-CN" dirty="0"/>
              <a:t>Performance</a:t>
            </a:r>
            <a:r>
              <a:rPr lang="zh-CN" altLang="en-US" dirty="0"/>
              <a:t> </a:t>
            </a:r>
            <a:r>
              <a:rPr lang="en-US" altLang="zh-CN" dirty="0"/>
              <a:t>section</a:t>
            </a:r>
            <a:r>
              <a:rPr lang="zh-CN" altLang="en-US" dirty="0"/>
              <a:t> </a:t>
            </a:r>
            <a:r>
              <a:rPr lang="en-US" altLang="zh-CN" dirty="0"/>
              <a:t>need</a:t>
            </a:r>
            <a:r>
              <a:rPr lang="zh-CN" altLang="en-US" dirty="0"/>
              <a:t> </a:t>
            </a:r>
            <a:r>
              <a:rPr lang="en-US" altLang="zh-CN" dirty="0"/>
              <a:t>update</a:t>
            </a:r>
            <a:r>
              <a:rPr lang="zh-CN" altLang="en-US" dirty="0"/>
              <a:t> </a:t>
            </a:r>
            <a:r>
              <a:rPr lang="en-US" altLang="zh-CN" dirty="0"/>
              <a:t>?</a:t>
            </a:r>
            <a:r>
              <a:rPr lang="zh-CN" altLang="en-US" dirty="0"/>
              <a:t> </a:t>
            </a:r>
            <a:endParaRPr lang="en-CN" dirty="0"/>
          </a:p>
        </p:txBody>
      </p:sp>
      <p:sp>
        <p:nvSpPr>
          <p:cNvPr id="3" name="Title 2">
            <a:extLst>
              <a:ext uri="{FF2B5EF4-FFF2-40B4-BE49-F238E27FC236}">
                <a16:creationId xmlns:a16="http://schemas.microsoft.com/office/drawing/2014/main" id="{08C59F21-32EC-2748-A5C2-DACAEC5F87A4}"/>
              </a:ext>
            </a:extLst>
          </p:cNvPr>
          <p:cNvSpPr>
            <a:spLocks noGrp="1"/>
          </p:cNvSpPr>
          <p:nvPr>
            <p:ph type="title"/>
          </p:nvPr>
        </p:nvSpPr>
        <p:spPr/>
        <p:txBody>
          <a:bodyPr/>
          <a:lstStyle/>
          <a:p>
            <a:r>
              <a:rPr lang="en-US" altLang="zh-CN" dirty="0"/>
              <a:t>Remaining</a:t>
            </a:r>
            <a:r>
              <a:rPr lang="zh-CN" altLang="en-US" dirty="0"/>
              <a:t> </a:t>
            </a:r>
            <a:r>
              <a:rPr lang="en-US" altLang="zh-CN" dirty="0"/>
              <a:t>item</a:t>
            </a:r>
            <a:r>
              <a:rPr lang="zh-CN" altLang="en-US" dirty="0"/>
              <a:t> </a:t>
            </a:r>
            <a:r>
              <a:rPr lang="en-US" altLang="zh-CN" dirty="0"/>
              <a:t>for</a:t>
            </a:r>
            <a:r>
              <a:rPr lang="zh-CN" altLang="en-US" dirty="0"/>
              <a:t> </a:t>
            </a:r>
            <a:r>
              <a:rPr lang="en-US" altLang="zh-CN" dirty="0"/>
              <a:t>Ref-TDR</a:t>
            </a:r>
            <a:r>
              <a:rPr lang="zh-CN" altLang="en-US" dirty="0"/>
              <a:t> </a:t>
            </a:r>
            <a:endParaRPr lang="en-CN" dirty="0"/>
          </a:p>
        </p:txBody>
      </p:sp>
      <p:sp>
        <p:nvSpPr>
          <p:cNvPr id="4" name="Slide Number Placeholder 3">
            <a:extLst>
              <a:ext uri="{FF2B5EF4-FFF2-40B4-BE49-F238E27FC236}">
                <a16:creationId xmlns:a16="http://schemas.microsoft.com/office/drawing/2014/main" id="{C3DD7DB3-9063-4449-B0D5-876FFDB69CAA}"/>
              </a:ext>
            </a:extLst>
          </p:cNvPr>
          <p:cNvSpPr>
            <a:spLocks noGrp="1"/>
          </p:cNvSpPr>
          <p:nvPr>
            <p:ph type="sldNum" sz="quarter" idx="12"/>
          </p:nvPr>
        </p:nvSpPr>
        <p:spPr/>
        <p:txBody>
          <a:bodyPr/>
          <a:lstStyle/>
          <a:p>
            <a:fld id="{F15E9139-A00B-4B2A-98A6-095DC08F1345}" type="slidenum">
              <a:rPr lang="zh-CN" altLang="en-US" smtClean="0"/>
              <a:pPr/>
              <a:t>8</a:t>
            </a:fld>
            <a:endParaRPr lang="zh-CN" altLang="en-US"/>
          </a:p>
        </p:txBody>
      </p:sp>
      <p:pic>
        <p:nvPicPr>
          <p:cNvPr id="5" name="Picture 4">
            <a:extLst>
              <a:ext uri="{FF2B5EF4-FFF2-40B4-BE49-F238E27FC236}">
                <a16:creationId xmlns:a16="http://schemas.microsoft.com/office/drawing/2014/main" id="{999A604F-C55B-094D-8C8D-CE5FF3B397AF}"/>
              </a:ext>
            </a:extLst>
          </p:cNvPr>
          <p:cNvPicPr>
            <a:picLocks noChangeAspect="1"/>
          </p:cNvPicPr>
          <p:nvPr/>
        </p:nvPicPr>
        <p:blipFill>
          <a:blip r:embed="rId2"/>
          <a:stretch>
            <a:fillRect/>
          </a:stretch>
        </p:blipFill>
        <p:spPr>
          <a:xfrm>
            <a:off x="1775520" y="2606745"/>
            <a:ext cx="7909430" cy="3918598"/>
          </a:xfrm>
          <a:prstGeom prst="rect">
            <a:avLst/>
          </a:prstGeom>
        </p:spPr>
      </p:pic>
    </p:spTree>
    <p:extLst>
      <p:ext uri="{BB962C8B-B14F-4D97-AF65-F5344CB8AC3E}">
        <p14:creationId xmlns:p14="http://schemas.microsoft.com/office/powerpoint/2010/main" val="4151914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123D0-3BDE-5B32-BD96-1B8C7C77547A}"/>
              </a:ext>
            </a:extLst>
          </p:cNvPr>
          <p:cNvSpPr>
            <a:spLocks noGrp="1"/>
          </p:cNvSpPr>
          <p:nvPr>
            <p:ph type="title"/>
          </p:nvPr>
        </p:nvSpPr>
        <p:spPr/>
        <p:txBody>
          <a:bodyPr/>
          <a:lstStyle/>
          <a:p>
            <a:r>
              <a:rPr lang="en-US" altLang="zh-CN" dirty="0"/>
              <a:t>Introduction:</a:t>
            </a:r>
            <a:r>
              <a:rPr lang="zh-CN" altLang="en-US" dirty="0"/>
              <a:t> </a:t>
            </a:r>
            <a:r>
              <a:rPr lang="en-US" altLang="zh-CN" dirty="0"/>
              <a:t>vertex</a:t>
            </a:r>
            <a:r>
              <a:rPr lang="zh-CN" altLang="en-US" dirty="0"/>
              <a:t> </a:t>
            </a:r>
            <a:r>
              <a:rPr lang="en-US" altLang="zh-CN" dirty="0"/>
              <a:t>detector</a:t>
            </a:r>
            <a:r>
              <a:rPr lang="zh-CN" altLang="en-US" dirty="0"/>
              <a:t> </a:t>
            </a:r>
            <a:endParaRPr lang="en-CN" dirty="0"/>
          </a:p>
        </p:txBody>
      </p:sp>
      <p:sp>
        <p:nvSpPr>
          <p:cNvPr id="3" name="Slide Number Placeholder 2">
            <a:extLst>
              <a:ext uri="{FF2B5EF4-FFF2-40B4-BE49-F238E27FC236}">
                <a16:creationId xmlns:a16="http://schemas.microsoft.com/office/drawing/2014/main" id="{0663EFFA-D9FA-2900-DB5A-3D605C422850}"/>
              </a:ext>
            </a:extLst>
          </p:cNvPr>
          <p:cNvSpPr>
            <a:spLocks noGrp="1"/>
          </p:cNvSpPr>
          <p:nvPr>
            <p:ph type="sldNum" sz="quarter" idx="12"/>
          </p:nvPr>
        </p:nvSpPr>
        <p:spPr/>
        <p:txBody>
          <a:bodyPr/>
          <a:lstStyle/>
          <a:p>
            <a:fld id="{80293A8B-7656-41F7-B47F-4F4E036E5275}" type="slidenum">
              <a:rPr lang="en-US" altLang="zh-CN" smtClean="0"/>
              <a:t>9</a:t>
            </a:fld>
            <a:endParaRPr lang="zh-CN" altLang="en-US"/>
          </a:p>
        </p:txBody>
      </p:sp>
      <p:sp>
        <p:nvSpPr>
          <p:cNvPr id="4" name="Content Placeholder 3">
            <a:extLst>
              <a:ext uri="{FF2B5EF4-FFF2-40B4-BE49-F238E27FC236}">
                <a16:creationId xmlns:a16="http://schemas.microsoft.com/office/drawing/2014/main" id="{1E9E67B8-061C-1030-2876-BF0277EB01DC}"/>
              </a:ext>
            </a:extLst>
          </p:cNvPr>
          <p:cNvSpPr>
            <a:spLocks noGrp="1"/>
          </p:cNvSpPr>
          <p:nvPr>
            <p:ph idx="1"/>
          </p:nvPr>
        </p:nvSpPr>
        <p:spPr>
          <a:xfrm>
            <a:off x="119336" y="907700"/>
            <a:ext cx="14391034" cy="5950300"/>
          </a:xfrm>
          <a:ln>
            <a:noFill/>
          </a:ln>
        </p:spPr>
        <p:txBody>
          <a:bodyPr>
            <a:normAutofit fontScale="92500" lnSpcReduction="10000"/>
          </a:bodyPr>
          <a:lstStyle/>
          <a:p>
            <a:r>
              <a:rPr lang="en-US" altLang="zh-CN" dirty="0">
                <a:latin typeface="Arial" panose="020B0604020202020204" pitchFamily="34" charset="0"/>
                <a:cs typeface="Arial" panose="020B0604020202020204" pitchFamily="34" charset="0"/>
              </a:rPr>
              <a:t>Next</a:t>
            </a:r>
            <a:r>
              <a:rPr lang="zh-CN" altLang="en-US" dirty="0">
                <a:latin typeface="Arial" panose="020B0604020202020204" pitchFamily="34" charset="0"/>
                <a:cs typeface="Arial" panose="020B0604020202020204" pitchFamily="34" charset="0"/>
              </a:rPr>
              <a:t> </a:t>
            </a:r>
            <a:r>
              <a:rPr lang="en-US" altLang="zh-CN" dirty="0">
                <a:latin typeface="Arial" panose="020B0604020202020204" pitchFamily="34" charset="0"/>
                <a:cs typeface="Arial" panose="020B0604020202020204" pitchFamily="34" charset="0"/>
              </a:rPr>
              <a:t>CEPC</a:t>
            </a:r>
            <a:r>
              <a:rPr lang="zh-CN" altLang="en-US" dirty="0">
                <a:latin typeface="Arial" panose="020B0604020202020204" pitchFamily="34" charset="0"/>
                <a:cs typeface="Arial" panose="020B0604020202020204" pitchFamily="34" charset="0"/>
              </a:rPr>
              <a:t> </a:t>
            </a:r>
            <a:r>
              <a:rPr lang="en-US" altLang="zh-CN" dirty="0">
                <a:latin typeface="Arial" panose="020B0604020202020204" pitchFamily="34" charset="0"/>
                <a:cs typeface="Arial" panose="020B0604020202020204" pitchFamily="34" charset="0"/>
              </a:rPr>
              <a:t>day</a:t>
            </a:r>
            <a:r>
              <a:rPr lang="zh-CN" altLang="en-US" dirty="0">
                <a:latin typeface="Arial" panose="020B0604020202020204" pitchFamily="34" charset="0"/>
                <a:cs typeface="Arial" panose="020B0604020202020204" pitchFamily="34" charset="0"/>
              </a:rPr>
              <a:t> </a:t>
            </a:r>
            <a:r>
              <a:rPr lang="en-US" altLang="zh-CN" dirty="0">
                <a:latin typeface="Arial" panose="020B0604020202020204" pitchFamily="34" charset="0"/>
                <a:cs typeface="Arial" panose="020B0604020202020204" pitchFamily="34" charset="0"/>
              </a:rPr>
              <a:t>in</a:t>
            </a:r>
            <a:r>
              <a:rPr lang="zh-CN" altLang="en-US" dirty="0">
                <a:latin typeface="Arial" panose="020B0604020202020204" pitchFamily="34" charset="0"/>
                <a:cs typeface="Arial" panose="020B0604020202020204" pitchFamily="34" charset="0"/>
              </a:rPr>
              <a:t> </a:t>
            </a:r>
            <a:r>
              <a:rPr lang="en-US" altLang="zh-CN" dirty="0">
                <a:latin typeface="Arial" panose="020B0604020202020204" pitchFamily="34" charset="0"/>
                <a:cs typeface="Arial" panose="020B0604020202020204" pitchFamily="34" charset="0"/>
              </a:rPr>
              <a:t>Oct</a:t>
            </a:r>
            <a:r>
              <a:rPr lang="zh-CN" altLang="en-US" dirty="0">
                <a:latin typeface="Arial" panose="020B0604020202020204" pitchFamily="34" charset="0"/>
                <a:cs typeface="Arial" panose="020B0604020202020204" pitchFamily="34" charset="0"/>
              </a:rPr>
              <a:t> </a:t>
            </a:r>
            <a:r>
              <a:rPr lang="en-US" altLang="zh-CN" dirty="0">
                <a:latin typeface="Arial" panose="020B0604020202020204" pitchFamily="34" charset="0"/>
                <a:cs typeface="Arial" panose="020B0604020202020204" pitchFamily="34" charset="0"/>
              </a:rPr>
              <a:t>16</a:t>
            </a:r>
            <a:r>
              <a:rPr lang="zh-CN" altLang="en-US" dirty="0">
                <a:latin typeface="Arial" panose="020B0604020202020204" pitchFamily="34" charset="0"/>
                <a:cs typeface="Arial" panose="020B0604020202020204" pitchFamily="34" charset="0"/>
              </a:rPr>
              <a:t> </a:t>
            </a:r>
            <a:r>
              <a:rPr lang="en-US" altLang="zh-CN" dirty="0">
                <a:latin typeface="Arial" panose="020B0604020202020204" pitchFamily="34" charset="0"/>
                <a:cs typeface="Arial" panose="020B0604020202020204" pitchFamily="34" charset="0"/>
              </a:rPr>
              <a:t>morning:</a:t>
            </a:r>
            <a:r>
              <a:rPr lang="zh-CN" altLang="en-US" dirty="0">
                <a:latin typeface="Arial" panose="020B0604020202020204" pitchFamily="34" charset="0"/>
                <a:cs typeface="Arial" panose="020B0604020202020204" pitchFamily="34" charset="0"/>
              </a:rPr>
              <a:t> </a:t>
            </a:r>
            <a:r>
              <a:rPr lang="en-US" b="0" i="0" dirty="0">
                <a:effectLst/>
                <a:latin typeface="Helvetica" pitchFamily="2" charset="0"/>
                <a:hlinkClick r:id="rId3" tooltip="https://indico.ihep.ac.cn/event/27408/"/>
              </a:rPr>
              <a:t>https://indico.ihep.ac.cn/event/27408/</a:t>
            </a:r>
            <a:endParaRPr lang="en-US" altLang="zh-CN" dirty="0">
              <a:latin typeface="Arial" panose="020B0604020202020204" pitchFamily="34" charset="0"/>
              <a:cs typeface="Arial" panose="020B0604020202020204" pitchFamily="34" charset="0"/>
            </a:endParaRPr>
          </a:p>
          <a:p>
            <a:pPr lvl="1"/>
            <a:r>
              <a:rPr lang="en-US" altLang="zh-CN" dirty="0">
                <a:cs typeface="Arial" panose="020B0604020202020204" pitchFamily="34" charset="0"/>
              </a:rPr>
              <a:t>Development</a:t>
            </a:r>
            <a:r>
              <a:rPr lang="zh-CN" altLang="en-US" dirty="0">
                <a:cs typeface="Arial" panose="020B0604020202020204" pitchFamily="34" charset="0"/>
              </a:rPr>
              <a:t> </a:t>
            </a:r>
            <a:r>
              <a:rPr lang="en-US" altLang="zh-CN" dirty="0">
                <a:cs typeface="Arial" panose="020B0604020202020204" pitchFamily="34" charset="0"/>
              </a:rPr>
              <a:t>plan</a:t>
            </a:r>
            <a:r>
              <a:rPr lang="zh-CN" altLang="en-US" dirty="0">
                <a:cs typeface="Arial" panose="020B0604020202020204" pitchFamily="34" charset="0"/>
              </a:rPr>
              <a:t> </a:t>
            </a:r>
            <a:r>
              <a:rPr lang="en-US" altLang="zh-CN" dirty="0">
                <a:cs typeface="Arial" panose="020B0604020202020204" pitchFamily="34" charset="0"/>
              </a:rPr>
              <a:t>(merging</a:t>
            </a:r>
            <a:r>
              <a:rPr lang="zh-CN" altLang="en-US" dirty="0">
                <a:cs typeface="Arial" panose="020B0604020202020204" pitchFamily="34" charset="0"/>
              </a:rPr>
              <a:t> </a:t>
            </a:r>
            <a:r>
              <a:rPr lang="en-US" altLang="zh-CN" dirty="0" err="1">
                <a:cs typeface="Arial" panose="020B0604020202020204" pitchFamily="34" charset="0"/>
              </a:rPr>
              <a:t>Taichu</a:t>
            </a:r>
            <a:r>
              <a:rPr lang="zh-CN" altLang="en-US" dirty="0">
                <a:cs typeface="Arial" panose="020B0604020202020204" pitchFamily="34" charset="0"/>
              </a:rPr>
              <a:t> </a:t>
            </a:r>
            <a:r>
              <a:rPr lang="en-US" altLang="zh-CN" dirty="0">
                <a:cs typeface="Arial" panose="020B0604020202020204" pitchFamily="34" charset="0"/>
              </a:rPr>
              <a:t>and</a:t>
            </a:r>
            <a:r>
              <a:rPr lang="zh-CN" altLang="en-US" dirty="0">
                <a:cs typeface="Arial" panose="020B0604020202020204" pitchFamily="34" charset="0"/>
              </a:rPr>
              <a:t> </a:t>
            </a:r>
            <a:r>
              <a:rPr lang="en-US" altLang="zh-CN" dirty="0" err="1">
                <a:cs typeface="Arial" panose="020B0604020202020204" pitchFamily="34" charset="0"/>
              </a:rPr>
              <a:t>Jadepix</a:t>
            </a:r>
            <a:r>
              <a:rPr lang="en-US" altLang="zh-CN" dirty="0">
                <a:cs typeface="Arial" panose="020B0604020202020204" pitchFamily="34" charset="0"/>
              </a:rPr>
              <a:t>)</a:t>
            </a:r>
            <a:r>
              <a:rPr lang="zh-CN" altLang="en-US" dirty="0">
                <a:cs typeface="Arial" panose="020B0604020202020204" pitchFamily="34" charset="0"/>
              </a:rPr>
              <a:t> </a:t>
            </a:r>
            <a:r>
              <a:rPr lang="en-US" altLang="zh-CN" dirty="0">
                <a:cs typeface="Arial" panose="020B0604020202020204" pitchFamily="34" charset="0"/>
              </a:rPr>
              <a:t>,</a:t>
            </a:r>
            <a:r>
              <a:rPr lang="zh-CN" altLang="en-US" dirty="0">
                <a:cs typeface="Arial" panose="020B0604020202020204" pitchFamily="34" charset="0"/>
              </a:rPr>
              <a:t> </a:t>
            </a:r>
            <a:endParaRPr lang="en-US" altLang="zh-CN" dirty="0">
              <a:cs typeface="Arial" panose="020B0604020202020204" pitchFamily="34" charset="0"/>
            </a:endParaRPr>
          </a:p>
          <a:p>
            <a:pPr lvl="2"/>
            <a:r>
              <a:rPr lang="en-US" altLang="zh-CN" dirty="0">
                <a:cs typeface="Arial" panose="020B0604020202020204" pitchFamily="34" charset="0"/>
              </a:rPr>
              <a:t>Review</a:t>
            </a:r>
            <a:r>
              <a:rPr lang="zh-CN" altLang="en-US" dirty="0">
                <a:cs typeface="Arial" panose="020B0604020202020204" pitchFamily="34" charset="0"/>
              </a:rPr>
              <a:t> </a:t>
            </a:r>
            <a:r>
              <a:rPr lang="en-US" altLang="zh-CN" dirty="0" err="1">
                <a:cs typeface="Arial" panose="020B0604020202020204" pitchFamily="34" charset="0"/>
              </a:rPr>
              <a:t>Taichu</a:t>
            </a:r>
            <a:r>
              <a:rPr lang="zh-CN" altLang="en-US" dirty="0">
                <a:cs typeface="Arial" panose="020B0604020202020204" pitchFamily="34" charset="0"/>
              </a:rPr>
              <a:t> </a:t>
            </a:r>
            <a:r>
              <a:rPr lang="en-US" altLang="zh-CN" dirty="0">
                <a:cs typeface="Arial" panose="020B0604020202020204" pitchFamily="34" charset="0"/>
              </a:rPr>
              <a:t>and</a:t>
            </a:r>
            <a:r>
              <a:rPr lang="zh-CN" altLang="en-US" dirty="0">
                <a:cs typeface="Arial" panose="020B0604020202020204" pitchFamily="34" charset="0"/>
              </a:rPr>
              <a:t> </a:t>
            </a:r>
            <a:r>
              <a:rPr lang="en-US" altLang="zh-CN" dirty="0" err="1">
                <a:cs typeface="Arial" panose="020B0604020202020204" pitchFamily="34" charset="0"/>
              </a:rPr>
              <a:t>Jadepix</a:t>
            </a:r>
            <a:r>
              <a:rPr lang="zh-CN" altLang="en-US" dirty="0">
                <a:cs typeface="Arial" panose="020B0604020202020204" pitchFamily="34" charset="0"/>
              </a:rPr>
              <a:t> </a:t>
            </a:r>
            <a:r>
              <a:rPr lang="en-US" altLang="zh-CN" dirty="0">
                <a:cs typeface="Arial" panose="020B0604020202020204" pitchFamily="34" charset="0"/>
              </a:rPr>
              <a:t>development</a:t>
            </a:r>
            <a:r>
              <a:rPr lang="zh-CN" altLang="en-US" dirty="0">
                <a:cs typeface="Arial" panose="020B0604020202020204" pitchFamily="34" charset="0"/>
              </a:rPr>
              <a:t> </a:t>
            </a:r>
            <a:r>
              <a:rPr lang="en-US" altLang="zh-CN" dirty="0">
                <a:cs typeface="Arial" panose="020B0604020202020204" pitchFamily="34" charset="0"/>
              </a:rPr>
              <a:t>(</a:t>
            </a:r>
            <a:r>
              <a:rPr lang="zh-CN" altLang="en-US" dirty="0">
                <a:cs typeface="Arial" panose="020B0604020202020204" pitchFamily="34" charset="0"/>
              </a:rPr>
              <a:t>重要指标，异同），各自研发历程</a:t>
            </a:r>
            <a:endParaRPr lang="en-US" altLang="zh-CN" dirty="0">
              <a:cs typeface="Arial" panose="020B0604020202020204" pitchFamily="34" charset="0"/>
            </a:endParaRPr>
          </a:p>
          <a:p>
            <a:pPr lvl="3"/>
            <a:r>
              <a:rPr lang="zh-CN" altLang="en-US" dirty="0">
                <a:cs typeface="Arial" panose="020B0604020202020204" pitchFamily="34" charset="0"/>
              </a:rPr>
              <a:t>空间分辨</a:t>
            </a:r>
            <a:endParaRPr lang="en-US" altLang="zh-CN" dirty="0">
              <a:cs typeface="Arial" panose="020B0604020202020204" pitchFamily="34" charset="0"/>
            </a:endParaRPr>
          </a:p>
          <a:p>
            <a:pPr lvl="3"/>
            <a:r>
              <a:rPr lang="zh-CN" altLang="en-US" dirty="0">
                <a:cs typeface="Arial" panose="020B0604020202020204" pitchFamily="34" charset="0"/>
              </a:rPr>
              <a:t>高本底</a:t>
            </a:r>
            <a:endParaRPr lang="en-US" altLang="zh-CN" dirty="0">
              <a:cs typeface="Arial" panose="020B0604020202020204" pitchFamily="34" charset="0"/>
            </a:endParaRPr>
          </a:p>
          <a:p>
            <a:pPr lvl="2"/>
            <a:r>
              <a:rPr lang="en-US" altLang="zh-CN" dirty="0">
                <a:cs typeface="Arial" panose="020B0604020202020204" pitchFamily="34" charset="0"/>
              </a:rPr>
              <a:t>Plan</a:t>
            </a:r>
            <a:r>
              <a:rPr lang="zh-CN" altLang="en-US" dirty="0">
                <a:cs typeface="Arial" panose="020B0604020202020204" pitchFamily="34" charset="0"/>
              </a:rPr>
              <a:t> </a:t>
            </a:r>
            <a:r>
              <a:rPr lang="en-US" altLang="zh-CN" dirty="0">
                <a:cs typeface="Arial" panose="020B0604020202020204" pitchFamily="34" charset="0"/>
              </a:rPr>
              <a:t>for</a:t>
            </a:r>
            <a:r>
              <a:rPr lang="zh-CN" altLang="en-US" dirty="0">
                <a:cs typeface="Arial" panose="020B0604020202020204" pitchFamily="34" charset="0"/>
              </a:rPr>
              <a:t> </a:t>
            </a:r>
            <a:r>
              <a:rPr lang="en-US" altLang="zh-CN" dirty="0">
                <a:cs typeface="Arial" panose="020B0604020202020204" pitchFamily="34" charset="0"/>
              </a:rPr>
              <a:t>the</a:t>
            </a:r>
            <a:r>
              <a:rPr lang="zh-CN" altLang="en-US" dirty="0">
                <a:cs typeface="Arial" panose="020B0604020202020204" pitchFamily="34" charset="0"/>
              </a:rPr>
              <a:t> </a:t>
            </a:r>
            <a:r>
              <a:rPr lang="en-US" altLang="zh-CN" dirty="0">
                <a:cs typeface="Arial" panose="020B0604020202020204" pitchFamily="34" charset="0"/>
              </a:rPr>
              <a:t>future</a:t>
            </a:r>
            <a:r>
              <a:rPr lang="zh-CN" altLang="en-US" dirty="0">
                <a:cs typeface="Arial" panose="020B0604020202020204" pitchFamily="34" charset="0"/>
              </a:rPr>
              <a:t> （</a:t>
            </a:r>
            <a:r>
              <a:rPr lang="en-US" altLang="zh-CN" dirty="0">
                <a:cs typeface="Arial" panose="020B0604020202020204" pitchFamily="34" charset="0"/>
              </a:rPr>
              <a:t>MOST3,</a:t>
            </a:r>
            <a:r>
              <a:rPr lang="zh-CN" altLang="en-US" dirty="0">
                <a:cs typeface="Arial" panose="020B0604020202020204" pitchFamily="34" charset="0"/>
              </a:rPr>
              <a:t> </a:t>
            </a:r>
            <a:r>
              <a:rPr lang="en-US" altLang="zh-CN" dirty="0">
                <a:cs typeface="Arial" panose="020B0604020202020204" pitchFamily="34" charset="0"/>
              </a:rPr>
              <a:t>stitching</a:t>
            </a:r>
            <a:r>
              <a:rPr lang="zh-CN" altLang="en-US" dirty="0">
                <a:cs typeface="Arial" panose="020B0604020202020204" pitchFamily="34" charset="0"/>
              </a:rPr>
              <a:t> </a:t>
            </a:r>
            <a:r>
              <a:rPr lang="en-US" altLang="zh-CN" dirty="0">
                <a:cs typeface="Arial" panose="020B0604020202020204" pitchFamily="34" charset="0"/>
              </a:rPr>
              <a:t>)</a:t>
            </a:r>
            <a:r>
              <a:rPr lang="zh-CN" altLang="en-US" dirty="0">
                <a:cs typeface="Arial" panose="020B0604020202020204" pitchFamily="34" charset="0"/>
              </a:rPr>
              <a:t>，提一下华力</a:t>
            </a:r>
            <a:endParaRPr lang="en-US" altLang="zh-CN" dirty="0">
              <a:cs typeface="Arial" panose="020B0604020202020204" pitchFamily="34" charset="0"/>
            </a:endParaRPr>
          </a:p>
          <a:p>
            <a:pPr lvl="2"/>
            <a:r>
              <a:rPr lang="en-US" altLang="zh-CN" dirty="0">
                <a:cs typeface="Arial" panose="020B0604020202020204" pitchFamily="34" charset="0"/>
              </a:rPr>
              <a:t>CEPC</a:t>
            </a:r>
            <a:r>
              <a:rPr lang="zh-CN" altLang="en-US" dirty="0">
                <a:cs typeface="Arial" panose="020B0604020202020204" pitchFamily="34" charset="0"/>
              </a:rPr>
              <a:t> 最终指标是不是要</a:t>
            </a:r>
            <a:r>
              <a:rPr lang="en-US" altLang="zh-CN" dirty="0">
                <a:cs typeface="Arial" panose="020B0604020202020204" pitchFamily="34" charset="0"/>
              </a:rPr>
              <a:t>3</a:t>
            </a:r>
            <a:r>
              <a:rPr lang="zh-CN" altLang="en-US" dirty="0">
                <a:cs typeface="Arial" panose="020B0604020202020204" pitchFamily="34" charset="0"/>
              </a:rPr>
              <a:t>微米？</a:t>
            </a:r>
            <a:endParaRPr lang="en-US" altLang="zh-CN" dirty="0">
              <a:cs typeface="Arial" panose="020B0604020202020204" pitchFamily="34" charset="0"/>
            </a:endParaRPr>
          </a:p>
          <a:p>
            <a:pPr lvl="3"/>
            <a:r>
              <a:rPr lang="zh-CN" altLang="en-US" dirty="0">
                <a:cs typeface="Arial" panose="020B0604020202020204" pitchFamily="34" charset="0"/>
              </a:rPr>
              <a:t>目前</a:t>
            </a:r>
            <a:r>
              <a:rPr lang="en-US" altLang="zh-CN" dirty="0">
                <a:cs typeface="Arial" panose="020B0604020202020204" pitchFamily="34" charset="0"/>
              </a:rPr>
              <a:t>ref-TDR</a:t>
            </a:r>
            <a:r>
              <a:rPr lang="zh-CN" altLang="en-US" dirty="0">
                <a:cs typeface="Arial" panose="020B0604020202020204" pitchFamily="34" charset="0"/>
              </a:rPr>
              <a:t>， </a:t>
            </a:r>
            <a:r>
              <a:rPr lang="en-US" altLang="zh-CN" dirty="0">
                <a:cs typeface="Arial" panose="020B0604020202020204" pitchFamily="34" charset="0"/>
              </a:rPr>
              <a:t>25</a:t>
            </a:r>
            <a:r>
              <a:rPr lang="zh-CN" altLang="en-US" dirty="0">
                <a:cs typeface="Arial" panose="020B0604020202020204" pitchFamily="34" charset="0"/>
              </a:rPr>
              <a:t>*</a:t>
            </a:r>
            <a:r>
              <a:rPr lang="en-US" altLang="zh-CN" dirty="0">
                <a:cs typeface="Arial" panose="020B0604020202020204" pitchFamily="34" charset="0"/>
              </a:rPr>
              <a:t>25</a:t>
            </a:r>
            <a:r>
              <a:rPr lang="zh-CN" altLang="en-US" dirty="0">
                <a:cs typeface="Arial" panose="020B0604020202020204" pitchFamily="34" charset="0"/>
              </a:rPr>
              <a:t>微米</a:t>
            </a:r>
            <a:endParaRPr lang="en-US" altLang="zh-CN" dirty="0">
              <a:cs typeface="Arial" panose="020B0604020202020204" pitchFamily="34" charset="0"/>
            </a:endParaRPr>
          </a:p>
          <a:p>
            <a:pPr lvl="3"/>
            <a:r>
              <a:rPr lang="en-US" altLang="zh-CN" dirty="0">
                <a:cs typeface="Arial" panose="020B0604020202020204" pitchFamily="34" charset="0"/>
              </a:rPr>
              <a:t>d0~3</a:t>
            </a:r>
            <a:r>
              <a:rPr lang="zh-CN" altLang="en-US" dirty="0">
                <a:cs typeface="Arial" panose="020B0604020202020204" pitchFamily="34" charset="0"/>
              </a:rPr>
              <a:t>微米</a:t>
            </a:r>
            <a:r>
              <a:rPr lang="en-US" altLang="zh-CN" dirty="0">
                <a:cs typeface="Arial" panose="020B0604020202020204" pitchFamily="34" charset="0"/>
              </a:rPr>
              <a:t>,</a:t>
            </a:r>
            <a:r>
              <a:rPr lang="zh-CN" altLang="en-US" dirty="0">
                <a:cs typeface="Arial" panose="020B0604020202020204" pitchFamily="34" charset="0"/>
              </a:rPr>
              <a:t> </a:t>
            </a:r>
            <a:r>
              <a:rPr lang="en-US" altLang="zh-CN" dirty="0">
                <a:cs typeface="Arial" panose="020B0604020202020204" pitchFamily="34" charset="0"/>
              </a:rPr>
              <a:t>z0</a:t>
            </a:r>
            <a:r>
              <a:rPr lang="zh-CN" altLang="en-US" dirty="0">
                <a:cs typeface="Arial" panose="020B0604020202020204" pitchFamily="34" charset="0"/>
              </a:rPr>
              <a:t> 变差 </a:t>
            </a:r>
            <a:r>
              <a:rPr lang="en-US" altLang="zh-CN" dirty="0">
                <a:cs typeface="Arial" panose="020B0604020202020204" pitchFamily="34" charset="0"/>
              </a:rPr>
              <a:t>,</a:t>
            </a:r>
            <a:r>
              <a:rPr lang="zh-CN" altLang="en-US" dirty="0">
                <a:cs typeface="Arial" panose="020B0604020202020204" pitchFamily="34" charset="0"/>
              </a:rPr>
              <a:t> </a:t>
            </a:r>
            <a:r>
              <a:rPr lang="en-US" altLang="zh-CN" dirty="0">
                <a:cs typeface="Arial" panose="020B0604020202020204" pitchFamily="34" charset="0"/>
              </a:rPr>
              <a:t>D0,</a:t>
            </a:r>
            <a:r>
              <a:rPr lang="zh-CN" altLang="en-US" dirty="0">
                <a:cs typeface="Arial" panose="020B0604020202020204" pitchFamily="34" charset="0"/>
              </a:rPr>
              <a:t> </a:t>
            </a:r>
            <a:r>
              <a:rPr lang="en-US" altLang="zh-CN" dirty="0">
                <a:cs typeface="Arial" panose="020B0604020202020204" pitchFamily="34" charset="0"/>
              </a:rPr>
              <a:t>Z0</a:t>
            </a:r>
            <a:r>
              <a:rPr lang="zh-CN" altLang="en-US" dirty="0">
                <a:cs typeface="Arial" panose="020B0604020202020204" pitchFamily="34" charset="0"/>
              </a:rPr>
              <a:t> ， </a:t>
            </a:r>
            <a:r>
              <a:rPr lang="en-US" altLang="zh-CN" dirty="0">
                <a:cs typeface="Arial" panose="020B0604020202020204" pitchFamily="34" charset="0"/>
              </a:rPr>
              <a:t>3</a:t>
            </a:r>
            <a:r>
              <a:rPr lang="zh-CN" altLang="en-US" dirty="0">
                <a:cs typeface="Arial" panose="020B0604020202020204" pitchFamily="34" charset="0"/>
              </a:rPr>
              <a:t>微米 （</a:t>
            </a:r>
            <a:r>
              <a:rPr lang="en-US" altLang="zh-CN" dirty="0">
                <a:cs typeface="Arial" panose="020B0604020202020204" pitchFamily="34" charset="0"/>
              </a:rPr>
              <a:t>16</a:t>
            </a:r>
            <a:r>
              <a:rPr lang="zh-CN" altLang="en-US" dirty="0">
                <a:cs typeface="Arial" panose="020B0604020202020204" pitchFamily="34" charset="0"/>
              </a:rPr>
              <a:t>*</a:t>
            </a:r>
            <a:r>
              <a:rPr lang="en-US" altLang="zh-CN" dirty="0">
                <a:cs typeface="Arial" panose="020B0604020202020204" pitchFamily="34" charset="0"/>
              </a:rPr>
              <a:t>16</a:t>
            </a:r>
            <a:r>
              <a:rPr lang="zh-CN" altLang="en-US" dirty="0">
                <a:cs typeface="Arial" panose="020B0604020202020204" pitchFamily="34" charset="0"/>
              </a:rPr>
              <a:t>微米），功耗，散热</a:t>
            </a:r>
            <a:endParaRPr lang="en-US" altLang="zh-CN" dirty="0">
              <a:cs typeface="Arial" panose="020B0604020202020204" pitchFamily="34" charset="0"/>
            </a:endParaRPr>
          </a:p>
          <a:p>
            <a:pPr lvl="3"/>
            <a:r>
              <a:rPr lang="zh-CN" altLang="en-US" dirty="0">
                <a:cs typeface="Arial" panose="020B0604020202020204" pitchFamily="34" charset="0"/>
              </a:rPr>
              <a:t>（</a:t>
            </a:r>
            <a:r>
              <a:rPr lang="en-US" altLang="zh-CN" dirty="0">
                <a:cs typeface="Arial" panose="020B0604020202020204" pitchFamily="34" charset="0"/>
              </a:rPr>
              <a:t>16</a:t>
            </a:r>
            <a:r>
              <a:rPr lang="zh-CN" altLang="en-US" dirty="0">
                <a:cs typeface="Arial" panose="020B0604020202020204" pitchFamily="34" charset="0"/>
              </a:rPr>
              <a:t>*</a:t>
            </a:r>
            <a:r>
              <a:rPr lang="en-US" altLang="zh-CN" dirty="0">
                <a:cs typeface="Arial" panose="020B0604020202020204" pitchFamily="34" charset="0"/>
              </a:rPr>
              <a:t>40</a:t>
            </a:r>
            <a:r>
              <a:rPr lang="zh-CN" altLang="en-US" dirty="0">
                <a:cs typeface="Arial" panose="020B0604020202020204" pitchFamily="34" charset="0"/>
              </a:rPr>
              <a:t>微米）  </a:t>
            </a:r>
            <a:endParaRPr lang="en-US" altLang="zh-CN" dirty="0">
              <a:cs typeface="Arial" panose="020B0604020202020204" pitchFamily="34" charset="0"/>
            </a:endParaRPr>
          </a:p>
          <a:p>
            <a:pPr lvl="3"/>
            <a:r>
              <a:rPr lang="zh-CN" altLang="en-US" dirty="0">
                <a:cs typeface="Arial" panose="020B0604020202020204" pitchFamily="34" charset="0"/>
              </a:rPr>
              <a:t>不同半径 </a:t>
            </a:r>
            <a:r>
              <a:rPr lang="en-US" altLang="zh-CN" dirty="0">
                <a:cs typeface="Arial" panose="020B0604020202020204" pitchFamily="34" charset="0"/>
              </a:rPr>
              <a:t>11mm,</a:t>
            </a:r>
            <a:r>
              <a:rPr lang="zh-CN" altLang="en-US" dirty="0">
                <a:cs typeface="Arial" panose="020B0604020202020204" pitchFamily="34" charset="0"/>
              </a:rPr>
              <a:t> </a:t>
            </a:r>
            <a:r>
              <a:rPr lang="en-US" altLang="zh-CN" dirty="0">
                <a:cs typeface="Arial" panose="020B0604020202020204" pitchFamily="34" charset="0"/>
              </a:rPr>
              <a:t>12mm,</a:t>
            </a:r>
            <a:r>
              <a:rPr lang="zh-CN" altLang="en-US" dirty="0">
                <a:cs typeface="Arial" panose="020B0604020202020204" pitchFamily="34" charset="0"/>
              </a:rPr>
              <a:t> </a:t>
            </a:r>
            <a:r>
              <a:rPr lang="en-US" altLang="zh-CN" dirty="0">
                <a:cs typeface="Arial" panose="020B0604020202020204" pitchFamily="34" charset="0"/>
              </a:rPr>
              <a:t>13mm</a:t>
            </a:r>
          </a:p>
          <a:p>
            <a:pPr lvl="2"/>
            <a:r>
              <a:rPr lang="en-US" altLang="zh-CN" dirty="0">
                <a:cs typeface="Arial" panose="020B0604020202020204" pitchFamily="34" charset="0"/>
              </a:rPr>
              <a:t>MOST3</a:t>
            </a:r>
            <a:r>
              <a:rPr lang="zh-CN" altLang="en-US" dirty="0">
                <a:cs typeface="Arial" panose="020B0604020202020204" pitchFamily="34" charset="0"/>
              </a:rPr>
              <a:t> </a:t>
            </a:r>
            <a:r>
              <a:rPr lang="en-US" altLang="zh-CN" dirty="0">
                <a:cs typeface="Arial" panose="020B0604020202020204" pitchFamily="34" charset="0"/>
              </a:rPr>
              <a:t>(3</a:t>
            </a:r>
            <a:r>
              <a:rPr lang="zh-CN" altLang="en-US" dirty="0">
                <a:cs typeface="Arial" panose="020B0604020202020204" pitchFamily="34" charset="0"/>
              </a:rPr>
              <a:t>微米</a:t>
            </a:r>
            <a:r>
              <a:rPr lang="en-US" altLang="zh-CN" dirty="0">
                <a:cs typeface="Arial" panose="020B0604020202020204" pitchFamily="34" charset="0"/>
              </a:rPr>
              <a:t>,</a:t>
            </a:r>
            <a:r>
              <a:rPr lang="zh-CN" altLang="en-US" dirty="0">
                <a:cs typeface="Arial" panose="020B0604020202020204" pitchFamily="34" charset="0"/>
              </a:rPr>
              <a:t> 指标）</a:t>
            </a:r>
            <a:endParaRPr lang="en-US" altLang="zh-CN" dirty="0">
              <a:cs typeface="Arial" panose="020B0604020202020204" pitchFamily="34" charset="0"/>
            </a:endParaRPr>
          </a:p>
          <a:p>
            <a:pPr lvl="3"/>
            <a:r>
              <a:rPr lang="zh-CN" altLang="en-US" dirty="0">
                <a:solidFill>
                  <a:srgbClr val="0070C0"/>
                </a:solidFill>
                <a:cs typeface="Arial" panose="020B0604020202020204" pitchFamily="34" charset="0"/>
              </a:rPr>
              <a:t>第一步，双面</a:t>
            </a:r>
            <a:r>
              <a:rPr lang="en-US" altLang="zh-CN" dirty="0">
                <a:solidFill>
                  <a:srgbClr val="0070C0"/>
                </a:solidFill>
                <a:cs typeface="Arial" panose="020B0604020202020204" pitchFamily="34" charset="0"/>
              </a:rPr>
              <a:t>PCB</a:t>
            </a:r>
            <a:r>
              <a:rPr lang="zh-CN" altLang="en-US" dirty="0">
                <a:solidFill>
                  <a:srgbClr val="0070C0"/>
                </a:solidFill>
                <a:cs typeface="Arial" panose="020B0604020202020204" pitchFamily="34" charset="0"/>
              </a:rPr>
              <a:t>的束流测试（一面</a:t>
            </a:r>
            <a:r>
              <a:rPr lang="en-US" altLang="zh-CN" dirty="0" err="1">
                <a:solidFill>
                  <a:srgbClr val="0070C0"/>
                </a:solidFill>
                <a:cs typeface="Arial" panose="020B0604020202020204" pitchFamily="34" charset="0"/>
              </a:rPr>
              <a:t>Taichu</a:t>
            </a:r>
            <a:r>
              <a:rPr lang="zh-CN" altLang="en-US" dirty="0">
                <a:solidFill>
                  <a:srgbClr val="0070C0"/>
                </a:solidFill>
                <a:cs typeface="Arial" panose="020B0604020202020204" pitchFamily="34" charset="0"/>
              </a:rPr>
              <a:t>，一面</a:t>
            </a:r>
            <a:r>
              <a:rPr lang="en-US" altLang="zh-CN" dirty="0" err="1">
                <a:solidFill>
                  <a:srgbClr val="0070C0"/>
                </a:solidFill>
                <a:cs typeface="Arial" panose="020B0604020202020204" pitchFamily="34" charset="0"/>
              </a:rPr>
              <a:t>Jadepix</a:t>
            </a:r>
            <a:r>
              <a:rPr lang="zh-CN" altLang="en-US" dirty="0">
                <a:solidFill>
                  <a:srgbClr val="0070C0"/>
                </a:solidFill>
                <a:cs typeface="Arial" panose="020B0604020202020204" pitchFamily="34" charset="0"/>
              </a:rPr>
              <a:t>）</a:t>
            </a:r>
            <a:endParaRPr lang="en-US" altLang="zh-CN" dirty="0">
              <a:solidFill>
                <a:srgbClr val="0070C0"/>
              </a:solidFill>
              <a:cs typeface="Arial" panose="020B0604020202020204" pitchFamily="34" charset="0"/>
            </a:endParaRPr>
          </a:p>
          <a:p>
            <a:pPr lvl="3"/>
            <a:r>
              <a:rPr lang="zh-CN" altLang="en-US" dirty="0">
                <a:solidFill>
                  <a:srgbClr val="0070C0"/>
                </a:solidFill>
                <a:cs typeface="Arial" panose="020B0604020202020204" pitchFamily="34" charset="0"/>
              </a:rPr>
              <a:t>第二步，流片工程批（一半面积是</a:t>
            </a:r>
            <a:r>
              <a:rPr lang="en-US" altLang="zh-CN" dirty="0" err="1">
                <a:solidFill>
                  <a:srgbClr val="0070C0"/>
                </a:solidFill>
                <a:cs typeface="Arial" panose="020B0604020202020204" pitchFamily="34" charset="0"/>
              </a:rPr>
              <a:t>Taichu</a:t>
            </a:r>
            <a:r>
              <a:rPr lang="zh-CN" altLang="en-US" dirty="0">
                <a:solidFill>
                  <a:srgbClr val="0070C0"/>
                </a:solidFill>
                <a:cs typeface="Arial" panose="020B0604020202020204" pitchFamily="34" charset="0"/>
              </a:rPr>
              <a:t>，一半是</a:t>
            </a:r>
            <a:r>
              <a:rPr lang="en-US" altLang="zh-CN" dirty="0" err="1">
                <a:solidFill>
                  <a:srgbClr val="0070C0"/>
                </a:solidFill>
                <a:cs typeface="Arial" panose="020B0604020202020204" pitchFamily="34" charset="0"/>
              </a:rPr>
              <a:t>Jadepix</a:t>
            </a:r>
            <a:r>
              <a:rPr lang="zh-CN" altLang="en-US" dirty="0">
                <a:solidFill>
                  <a:srgbClr val="0070C0"/>
                </a:solidFill>
                <a:cs typeface="Arial" panose="020B0604020202020204" pitchFamily="34" charset="0"/>
              </a:rPr>
              <a:t>）</a:t>
            </a:r>
            <a:endParaRPr lang="en-US" altLang="zh-CN" dirty="0">
              <a:solidFill>
                <a:srgbClr val="0070C0"/>
              </a:solidFill>
              <a:cs typeface="Arial" panose="020B0604020202020204" pitchFamily="34" charset="0"/>
            </a:endParaRPr>
          </a:p>
          <a:p>
            <a:pPr lvl="3"/>
            <a:r>
              <a:rPr lang="zh-CN" altLang="en-US" dirty="0">
                <a:solidFill>
                  <a:srgbClr val="0070C0"/>
                </a:solidFill>
                <a:cs typeface="Arial" panose="020B0604020202020204" pitchFamily="34" charset="0"/>
              </a:rPr>
              <a:t>第三步：</a:t>
            </a:r>
            <a:r>
              <a:rPr lang="en-US" altLang="zh-CN" dirty="0">
                <a:solidFill>
                  <a:srgbClr val="0070C0"/>
                </a:solidFill>
                <a:cs typeface="Arial" panose="020B0604020202020204" pitchFamily="34" charset="0"/>
              </a:rPr>
              <a:t>65/55nm</a:t>
            </a:r>
            <a:r>
              <a:rPr lang="zh-CN" altLang="en-US" dirty="0">
                <a:solidFill>
                  <a:srgbClr val="0070C0"/>
                </a:solidFill>
                <a:cs typeface="Arial" panose="020B0604020202020204" pitchFamily="34" charset="0"/>
              </a:rPr>
              <a:t>流片</a:t>
            </a:r>
            <a:endParaRPr lang="en-US" altLang="zh-CN" dirty="0">
              <a:solidFill>
                <a:srgbClr val="0070C0"/>
              </a:solidFill>
              <a:cs typeface="Arial" panose="020B0604020202020204" pitchFamily="34" charset="0"/>
            </a:endParaRPr>
          </a:p>
          <a:p>
            <a:pPr lvl="2"/>
            <a:r>
              <a:rPr lang="en-US" altLang="zh-CN" dirty="0">
                <a:cs typeface="Arial" panose="020B0604020202020204" pitchFamily="34" charset="0"/>
              </a:rPr>
              <a:t>define</a:t>
            </a:r>
            <a:r>
              <a:rPr lang="zh-CN" altLang="en-US" dirty="0">
                <a:cs typeface="Arial" panose="020B0604020202020204" pitchFamily="34" charset="0"/>
              </a:rPr>
              <a:t> </a:t>
            </a:r>
            <a:r>
              <a:rPr lang="en-US" altLang="zh-CN" dirty="0">
                <a:cs typeface="Arial" panose="020B0604020202020204" pitchFamily="34" charset="0"/>
              </a:rPr>
              <a:t>new</a:t>
            </a:r>
            <a:r>
              <a:rPr lang="zh-CN" altLang="en-US" dirty="0">
                <a:cs typeface="Arial" panose="020B0604020202020204" pitchFamily="34" charset="0"/>
              </a:rPr>
              <a:t> </a:t>
            </a:r>
            <a:r>
              <a:rPr lang="en-US" altLang="zh-CN" dirty="0">
                <a:cs typeface="Arial" panose="020B0604020202020204" pitchFamily="34" charset="0"/>
              </a:rPr>
              <a:t>name</a:t>
            </a:r>
            <a:r>
              <a:rPr lang="zh-CN" altLang="en-US" dirty="0">
                <a:cs typeface="Arial" panose="020B0604020202020204" pitchFamily="34" charset="0"/>
              </a:rPr>
              <a:t> </a:t>
            </a:r>
            <a:r>
              <a:rPr lang="en-US" altLang="zh-CN" dirty="0">
                <a:cs typeface="Arial" panose="020B0604020202020204" pitchFamily="34" charset="0"/>
              </a:rPr>
              <a:t>of</a:t>
            </a:r>
            <a:r>
              <a:rPr lang="zh-CN" altLang="en-US" dirty="0">
                <a:cs typeface="Arial" panose="020B0604020202020204" pitchFamily="34" charset="0"/>
              </a:rPr>
              <a:t> </a:t>
            </a:r>
            <a:r>
              <a:rPr lang="en-US" altLang="zh-CN" dirty="0">
                <a:cs typeface="Arial" panose="020B0604020202020204" pitchFamily="34" charset="0"/>
              </a:rPr>
              <a:t>the</a:t>
            </a:r>
            <a:r>
              <a:rPr lang="zh-CN" altLang="en-US" dirty="0">
                <a:cs typeface="Arial" panose="020B0604020202020204" pitchFamily="34" charset="0"/>
              </a:rPr>
              <a:t> </a:t>
            </a:r>
            <a:r>
              <a:rPr lang="en-US" altLang="zh-CN" dirty="0">
                <a:cs typeface="Arial" panose="020B0604020202020204" pitchFamily="34" charset="0"/>
              </a:rPr>
              <a:t>chip</a:t>
            </a:r>
            <a:r>
              <a:rPr lang="zh-CN" altLang="en-US" dirty="0">
                <a:cs typeface="Arial" panose="020B0604020202020204" pitchFamily="34" charset="0"/>
              </a:rPr>
              <a:t> </a:t>
            </a:r>
            <a:endParaRPr lang="en-US" altLang="zh-CN" dirty="0">
              <a:cs typeface="Arial" panose="020B0604020202020204" pitchFamily="34" charset="0"/>
            </a:endParaRPr>
          </a:p>
          <a:p>
            <a:pPr lvl="1"/>
            <a:endParaRPr lang="en-US" altLang="zh-CN" dirty="0">
              <a:cs typeface="Arial" panose="020B0604020202020204" pitchFamily="34" charset="0"/>
            </a:endParaRPr>
          </a:p>
          <a:p>
            <a:pPr lvl="1"/>
            <a:endParaRPr lang="en-CN" dirty="0"/>
          </a:p>
        </p:txBody>
      </p:sp>
    </p:spTree>
    <p:extLst>
      <p:ext uri="{BB962C8B-B14F-4D97-AF65-F5344CB8AC3E}">
        <p14:creationId xmlns:p14="http://schemas.microsoft.com/office/powerpoint/2010/main" val="311393039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45233</TotalTime>
  <Words>780</Words>
  <Application>Microsoft Macintosh PowerPoint</Application>
  <PresentationFormat>Widescreen</PresentationFormat>
  <Paragraphs>66</Paragraphs>
  <Slides>9</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等线</vt:lpstr>
      <vt:lpstr>微软雅黑</vt:lpstr>
      <vt:lpstr>Arial</vt:lpstr>
      <vt:lpstr>Arial Black</vt:lpstr>
      <vt:lpstr>Calibri</vt:lpstr>
      <vt:lpstr>Helvetica</vt:lpstr>
      <vt:lpstr>Wingdings</vt:lpstr>
      <vt:lpstr>Office 主题</vt:lpstr>
      <vt:lpstr>CEPC Ref-TDR author collection </vt:lpstr>
      <vt:lpstr>New Overleaf for Ref-TDR editoring </vt:lpstr>
      <vt:lpstr>Comments from Yanyan Gao</vt:lpstr>
      <vt:lpstr>Comments from Yanyan Gao</vt:lpstr>
      <vt:lpstr>Comments from Yanyan Gao</vt:lpstr>
      <vt:lpstr>Comments from Yanyan Gao</vt:lpstr>
      <vt:lpstr>Comments from Yanyan Gao</vt:lpstr>
      <vt:lpstr>Remaining item for Ref-TDR </vt:lpstr>
      <vt:lpstr>Introduction: vertex detector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vivi</dc:creator>
  <cp:lastModifiedBy>Microsoft Office User</cp:lastModifiedBy>
  <cp:revision>2171</cp:revision>
  <cp:lastPrinted>2022-11-06T05:19:21Z</cp:lastPrinted>
  <dcterms:created xsi:type="dcterms:W3CDTF">2012-09-04T11:33:36Z</dcterms:created>
  <dcterms:modified xsi:type="dcterms:W3CDTF">2025-09-25T05:55:49Z</dcterms:modified>
</cp:coreProperties>
</file>