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4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  <a:endParaRPr lang="en-US" altLang="zh-CN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3200" dirty="0"/>
              <a:t>2025/9/</a:t>
            </a:r>
            <a:r>
              <a:rPr lang="en-US" altLang="zh-CN" sz="3200" dirty="0"/>
              <a:t>26</a:t>
            </a:r>
            <a:endParaRPr lang="en-US" altLang="zh-CN" sz="32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1"/>
              <p:cNvSpPr>
                <a:spLocks noGrp="1"/>
              </p:cNvSpPr>
              <p:nvPr/>
            </p:nvSpPr>
            <p:spPr>
              <a:xfrm>
                <a:off x="171520" y="111830"/>
                <a:ext cx="10969200" cy="705600"/>
              </a:xfrm>
              <a:prstGeom prst="rect">
                <a:avLst/>
              </a:prstGeom>
            </p:spPr>
            <p:txBody>
              <a:bodyPr vert="horz" lIns="90000" tIns="46800" rIns="90000" bIns="46800" rtlCol="0" anchor="ctr" anchorCtr="0">
                <a:normAutofit/>
              </a:bodyPr>
              <a:lstStyle>
                <a:lvl1pPr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600" b="0" u="none" strike="noStrike" kern="1200" cap="none" spc="300" normalizeH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+mj-lt"/>
                    <a:ea typeface="+mj-ea"/>
                    <a:cs typeface="+mj-cs"/>
                  </a:defRPr>
                </a:lvl1pPr>
              </a:lstStyle>
              <a:p>
                <a:pPr indent="0" algn="l">
                  <a:buFont typeface="Wingdings" panose="05000000000000000000" charset="0"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2800">
                    <a:cs typeface="+mj-lt"/>
                  </a:rPr>
                  <a:t> </a:t>
                </a:r>
                <a:r>
                  <a:rPr lang="en-US" altLang="zh-CN" sz="2800">
                    <a:latin typeface="Cambria Math" panose="02040503050406030204" charset="0"/>
                    <a:cs typeface="Cambria Math" panose="02040503050406030204" charset="0"/>
                  </a:rPr>
                  <a:t>Background</a:t>
                </a:r>
                <a:endParaRPr lang="en-US" altLang="zh-CN" sz="2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0" y="111830"/>
                <a:ext cx="10969200" cy="705600"/>
              </a:xfrm>
              <a:prstGeom prst="rect">
                <a:avLst/>
              </a:prstGeom>
              <a:blipFill rotWithShape="1">
                <a:blip r:embed="rId1"/>
                <a:stretch>
                  <a:fillRect l="-1" t="-10" r="3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50190" y="817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Topology analysis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6845"/>
            <a:ext cx="4117975" cy="3006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185" y="2696845"/>
            <a:ext cx="4151630" cy="30067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490" y="2667000"/>
            <a:ext cx="4080510" cy="29133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21460" y="5979160"/>
            <a:ext cx="119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 peak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7556500" y="6070600"/>
                <a:ext cx="2571750" cy="380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chemeClr val="accent1"/>
                    </a:solidFill>
                  </a:rPr>
                  <a:t>peak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chemeClr val="accent1"/>
                    </a:solidFill>
                  </a:rPr>
                  <a:t> mass</a:t>
                </a:r>
                <a:endParaRPr lang="en-US" altLang="zh-CN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0" y="6070600"/>
                <a:ext cx="2571750" cy="3803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/>
          <p:nvPr/>
        </p:nvCxnSpPr>
        <p:spPr>
          <a:xfrm flipH="1" flipV="1">
            <a:off x="5617845" y="4917440"/>
            <a:ext cx="1943735" cy="1174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9653905" y="5213985"/>
            <a:ext cx="215900" cy="945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755" y="-635"/>
            <a:ext cx="4295775" cy="23463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0690" y="29845"/>
            <a:ext cx="3869690" cy="238569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50190" y="1372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plots with no CSMVA cut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1"/>
              <p:cNvSpPr>
                <a:spLocks noGrp="1"/>
              </p:cNvSpPr>
              <p:nvPr/>
            </p:nvSpPr>
            <p:spPr>
              <a:xfrm>
                <a:off x="171520" y="111830"/>
                <a:ext cx="10969200" cy="705600"/>
              </a:xfrm>
              <a:prstGeom prst="rect">
                <a:avLst/>
              </a:prstGeom>
            </p:spPr>
            <p:txBody>
              <a:bodyPr vert="horz" lIns="90000" tIns="46800" rIns="90000" bIns="46800" rtlCol="0" anchor="ctr" anchorCtr="0">
                <a:normAutofit/>
              </a:bodyPr>
              <a:lstStyle>
                <a:lvl1pPr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600" b="0" u="none" strike="noStrike" kern="1200" cap="none" spc="300" normalizeH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+mj-lt"/>
                    <a:ea typeface="+mj-ea"/>
                    <a:cs typeface="+mj-cs"/>
                  </a:defRPr>
                </a:lvl1pPr>
              </a:lstStyle>
              <a:p>
                <a:pPr indent="0" algn="l">
                  <a:buFont typeface="Wingdings" panose="05000000000000000000" charset="0"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2800">
                    <a:cs typeface="+mj-lt"/>
                  </a:rPr>
                  <a:t> </a:t>
                </a:r>
                <a:r>
                  <a:rPr lang="en-US" altLang="zh-CN" sz="2800">
                    <a:latin typeface="Cambria Math" panose="02040503050406030204" charset="0"/>
                    <a:cs typeface="Cambria Math" panose="02040503050406030204" charset="0"/>
                  </a:rPr>
                  <a:t>Background</a:t>
                </a:r>
                <a:endParaRPr lang="en-US" altLang="zh-CN" sz="2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0" y="111830"/>
                <a:ext cx="10969200" cy="705600"/>
              </a:xfrm>
              <a:prstGeom prst="rect">
                <a:avLst/>
              </a:prstGeom>
              <a:blipFill rotWithShape="1">
                <a:blip r:embed="rId1"/>
                <a:stretch>
                  <a:fillRect l="-1" t="-10" r="3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349885" y="817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can not fit the peak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3806825"/>
            <a:ext cx="4236085" cy="3051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10" y="448945"/>
            <a:ext cx="4204970" cy="3001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330" y="3577590"/>
            <a:ext cx="4236720" cy="305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591550" y="4489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plots with CSMVA cut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77300" y="10299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before :  616</a:t>
            </a:r>
            <a:endParaRPr lang="en-US" altLang="zh-CN"/>
          </a:p>
          <a:p>
            <a:r>
              <a:rPr lang="en-US" altLang="zh-CN"/>
              <a:t>after :   73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8500110" y="1887855"/>
                <a:ext cx="5457190" cy="92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/>
                  <a:t>charm veto[Babar]:</a:t>
                </a:r>
                <a:endParaRPr lang="en-US" altLang="zh-CN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815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m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bSup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)&lt;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899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/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110" y="1887855"/>
                <a:ext cx="5457190" cy="9245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655050" y="2538730"/>
            <a:ext cx="4064000" cy="2028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BBbkg</a:t>
            </a:r>
            <a:endParaRPr lang="en-US" altLang="zh-CN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entries: 73</a:t>
            </a:r>
            <a:r>
              <a:rPr lang="en-US" altLang="zh-CN"/>
              <a:t>→68</a:t>
            </a:r>
            <a:endParaRPr lang="en-US" altLang="zh-CN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signal eff</a:t>
            </a:r>
            <a:endParaRPr lang="en-US" altLang="zh-CN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entries: 287276</a:t>
            </a:r>
            <a:r>
              <a:rPr lang="en-US" altLang="zh-CN"/>
              <a:t>→282278</a:t>
            </a:r>
            <a:endParaRPr lang="en-US" altLang="zh-CN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/>
              <a:t>eff:14.36%</a:t>
            </a:r>
            <a:r>
              <a:rPr lang="en-US" altLang="zh-CN">
                <a:sym typeface="+mn-ea"/>
              </a:rPr>
              <a:t>→14.11%</a:t>
            </a:r>
            <a:endParaRPr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1146810"/>
            <a:ext cx="3859530" cy="27565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indent="0" algn="l">
              <a:buFont typeface="Wingdings" panose="05000000000000000000" charset="0"/>
            </a:pP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ToyMC </a:t>
            </a: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study</a:t>
            </a:r>
            <a:endParaRPr lang="en-US" altLang="zh-CN" sz="28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817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1000 </a:t>
            </a:r>
            <a:r>
              <a:rPr lang="en-US" altLang="zh-CN"/>
              <a:t>samples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7590" y="-12065"/>
            <a:ext cx="3837556" cy="36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340" y="-12065"/>
            <a:ext cx="3818144" cy="360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90" y="3275965"/>
            <a:ext cx="3824752" cy="36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05" y="3275965"/>
            <a:ext cx="3810954" cy="3600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indent="0" algn="l">
              <a:buFont typeface="Wingdings" panose="05000000000000000000" charset="0"/>
            </a:pP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ToyMC </a:t>
            </a: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study</a:t>
            </a:r>
            <a:endParaRPr lang="en-US" altLang="zh-CN" sz="28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817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1000 </a:t>
            </a:r>
            <a:r>
              <a:rPr lang="en-US" altLang="zh-CN"/>
              <a:t>samples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935095" y="1136015"/>
                <a:ext cx="4064000" cy="47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pull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𝑓𝑖𝑡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den>
                    </m:f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95" y="1136015"/>
                <a:ext cx="4064000" cy="4781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pull_pl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28470"/>
            <a:ext cx="11391900" cy="3543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indent="0" algn="l">
              <a:buFont typeface="Wingdings" panose="05000000000000000000" charset="0"/>
            </a:pP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ToyMC </a:t>
            </a: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study</a:t>
            </a:r>
            <a:endParaRPr lang="en-US" altLang="zh-CN" sz="28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85" y="8172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BBbar toymc samples exam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885" y="1185545"/>
            <a:ext cx="3355606" cy="32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40" y="0"/>
            <a:ext cx="3400767" cy="32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315" y="0"/>
            <a:ext cx="3450624" cy="32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85" y="3484245"/>
            <a:ext cx="3406140" cy="32118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240" y="3324860"/>
            <a:ext cx="3377638" cy="324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665" y="3239770"/>
            <a:ext cx="3449470" cy="3240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indent="0" algn="l">
              <a:buFont typeface="Wingdings" panose="05000000000000000000" charset="0"/>
            </a:pP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ToyMC </a:t>
            </a: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study</a:t>
            </a:r>
            <a:endParaRPr lang="en-US" altLang="zh-CN" sz="28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930" y="817245"/>
            <a:ext cx="7706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New PDF </a:t>
            </a:r>
            <a:r>
              <a:rPr lang="zh-CN" altLang="en-US"/>
              <a:t>：</a:t>
            </a:r>
            <a:r>
              <a:rPr lang="en-US" altLang="zh-CN"/>
              <a:t>  lower order Chebyshev Polys </a:t>
            </a:r>
            <a:r>
              <a:rPr lang="en-US" altLang="zh-CN"/>
              <a:t>for qqbar and BBbar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0785" y="1712595"/>
            <a:ext cx="4662805" cy="4388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" y="1712595"/>
            <a:ext cx="4703445" cy="4601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indent="0" algn="l">
              <a:buFont typeface="Wingdings" panose="05000000000000000000" charset="0"/>
            </a:pP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ToyMC </a:t>
            </a: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study</a:t>
            </a:r>
            <a:endParaRPr lang="en-US" altLang="zh-CN" sz="28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1220" y="3644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Using different number of bins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705485"/>
            <a:ext cx="9925685" cy="30873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30" y="3789680"/>
            <a:ext cx="9663430" cy="2929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67060" y="13970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45 40 25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0767060" y="4812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55 55 22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71520" y="11183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indent="0" algn="l">
              <a:buFont typeface="Wingdings" panose="05000000000000000000" charset="0"/>
            </a:pP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ToyMC </a:t>
            </a:r>
            <a:r>
              <a:rPr lang="en-US" altLang="zh-CN" sz="2800">
                <a:latin typeface="Cambria Math" panose="02040503050406030204" charset="0"/>
                <a:cs typeface="Cambria Math" panose="02040503050406030204" charset="0"/>
              </a:rPr>
              <a:t>study</a:t>
            </a:r>
            <a:endParaRPr lang="en-US" altLang="zh-CN" sz="2800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1220" y="364490"/>
            <a:ext cx="4938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Test number of bins </a:t>
            </a:r>
            <a:r>
              <a:rPr lang="en-US" altLang="zh-CN"/>
              <a:t>vs means of fit results</a:t>
            </a:r>
            <a:endParaRPr lang="zh-CN" altLang="en-US"/>
          </a:p>
        </p:txBody>
      </p:sp>
      <p:pic>
        <p:nvPicPr>
          <p:cNvPr id="8" name="图片 7" descr="plot_q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7020" y="1197610"/>
            <a:ext cx="4258293" cy="3060000"/>
          </a:xfrm>
          <a:prstGeom prst="rect">
            <a:avLst/>
          </a:prstGeom>
        </p:spPr>
      </p:pic>
      <p:pic>
        <p:nvPicPr>
          <p:cNvPr id="9" name="图片 8" descr="pl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130" y="1197610"/>
            <a:ext cx="4258293" cy="3060000"/>
          </a:xfrm>
          <a:prstGeom prst="rect">
            <a:avLst/>
          </a:prstGeom>
        </p:spPr>
      </p:pic>
      <p:pic>
        <p:nvPicPr>
          <p:cNvPr id="10" name="图片 9" descr="plot_si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" y="1197610"/>
            <a:ext cx="4258293" cy="306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WPS 演示</Application>
  <PresentationFormat>宽屏</PresentationFormat>
  <Paragraphs>82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Cambria Math</vt:lpstr>
      <vt:lpstr>微软雅黑</vt:lpstr>
      <vt:lpstr>Arial Unicode MS</vt:lpstr>
      <vt:lpstr>Calibri</vt:lpstr>
      <vt:lpstr>WPS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张旺</cp:lastModifiedBy>
  <cp:revision>253</cp:revision>
  <dcterms:created xsi:type="dcterms:W3CDTF">2019-06-19T02:08:00Z</dcterms:created>
  <dcterms:modified xsi:type="dcterms:W3CDTF">2025-09-26T04:12:14Z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E847FB058A2747E9B7E1F1E2FB0CF2BC_13</vt:lpwstr>
  </property>
</Properties>
</file>