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58" r:id="rId3"/>
    <p:sldId id="256" r:id="rId4"/>
    <p:sldId id="259" r:id="rId5"/>
    <p:sldId id="257" r:id="rId6"/>
    <p:sldId id="26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8690D-C72D-4CDC-845B-14FBAC8BECB2}" type="datetimeFigureOut">
              <a:rPr lang="zh-CN" altLang="en-US" smtClean="0"/>
              <a:t>2025/10/11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8948E-C9E2-4D4A-BB29-5739406F2E41}" type="slidenum">
              <a:rPr lang="zh-CN" altLang="en-US" smtClean="0"/>
              <a:t>‹#›</a:t>
            </a:fld>
            <a:endParaRPr lang="zh-CN" altLang="en-US"/>
          </a:p>
        </p:txBody>
      </p:sp>
    </p:spTree>
    <p:extLst>
      <p:ext uri="{BB962C8B-B14F-4D97-AF65-F5344CB8AC3E}">
        <p14:creationId xmlns:p14="http://schemas.microsoft.com/office/powerpoint/2010/main" val="383996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08948E-C9E2-4D4A-BB29-5739406F2E41}" type="slidenum">
              <a:rPr lang="zh-CN" altLang="en-US" smtClean="0"/>
              <a:t>3</a:t>
            </a:fld>
            <a:endParaRPr lang="zh-CN" altLang="en-US"/>
          </a:p>
        </p:txBody>
      </p:sp>
    </p:spTree>
    <p:extLst>
      <p:ext uri="{BB962C8B-B14F-4D97-AF65-F5344CB8AC3E}">
        <p14:creationId xmlns:p14="http://schemas.microsoft.com/office/powerpoint/2010/main" val="307256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67722F-0E0F-4101-9DD1-96E1018ED83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45D1A15-1544-4285-A4A1-7E4B70435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E6D81E-7FAD-4F2B-8A7A-DCB91BA31155}"/>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D3DC4187-92DA-4F89-9EE1-C48A515D18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CC1B4D-F1D2-4BE1-B643-7F272086BEB7}"/>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14522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155CE3-96F8-4D77-BE1D-B03FC5F2EC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26FA9E3-95AC-4075-9926-D2E1FB98F91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130E99-24FD-4A12-82A6-61BD92292472}"/>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D3660626-BBE8-403D-84BA-A4CDCF5A21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BF535B-86EA-4071-A07B-73014ED41408}"/>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291999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0431EED-8A60-46FB-B89E-AC0DD622BC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274C86-C757-4AFD-9223-D4277E92D8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009C1C-D139-49B4-B280-6130E7EC3FFD}"/>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9D0CC378-7B23-4023-AE8C-D83576AB56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24736C-C9C2-4E81-AD95-D296BAEE317E}"/>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43523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1134A-E2B9-4F5D-BF64-0329712E06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389F5-5F8B-4A10-AAAF-91AE874F9FD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6C95BD-D61F-4BF2-A134-9ACDF20CB8D5}"/>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0F472633-CB61-457A-A58F-C0430CFE75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8EDF46-9EAF-4930-96BE-13A2375B2630}"/>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273847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FC0912-A1CC-4F1F-BD05-051C107916B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C5FA25-6258-470D-8FD5-B1AD29C7E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0EC972-EB9E-4768-A02E-5D2D439DFC01}"/>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3344131D-BC2C-4073-8786-59BF6D98ED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1693C0-5A3F-4FC4-8EFC-D2FEE82A5320}"/>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37685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24D05-0477-4395-97AB-5FCA274314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CA8888-C4E0-4BAD-89E3-5DE81E88F8E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0793F52-234E-4B6C-AAE9-78669BBA548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EA856-081D-4CC8-A687-766B2103C3D0}"/>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3080AF5E-CC89-4B33-9AC9-949F51BADA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C0B821-4822-4AEB-B4B7-7FEC4D9CE973}"/>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251021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D0F91-3434-44E4-93BE-A0DFD8D30C0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316C87A-2363-4DBF-91D9-3E867819B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1C525EF-A0BF-4B09-89EA-1E48FCEDABE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E52EB0-2938-4CFE-B035-6D57BE470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D8FAE91-3C3F-4081-9104-6CAD8E565C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AFDB8E5-C3D9-4B59-9942-D5AB33FCCF33}"/>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8" name="页脚占位符 7">
            <a:extLst>
              <a:ext uri="{FF2B5EF4-FFF2-40B4-BE49-F238E27FC236}">
                <a16:creationId xmlns:a16="http://schemas.microsoft.com/office/drawing/2014/main" id="{B2F45F0D-23E2-4B92-BCC2-4B0813762D4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50FEB8-8316-4743-ADFD-17CA16388DBF}"/>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278357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F8A5A-C331-4770-B97B-B123253C81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0DEA7BE-940F-4E15-B44D-F5CAD7A47F45}"/>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4" name="页脚占位符 3">
            <a:extLst>
              <a:ext uri="{FF2B5EF4-FFF2-40B4-BE49-F238E27FC236}">
                <a16:creationId xmlns:a16="http://schemas.microsoft.com/office/drawing/2014/main" id="{3260948B-6A72-4A8D-8BA8-A2747BF56A5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C8F1AF6-6E50-4DC0-AC59-597896762FEF}"/>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40742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AFC8A28-9895-4AAA-BF6F-111898A3A2D3}"/>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3" name="页脚占位符 2">
            <a:extLst>
              <a:ext uri="{FF2B5EF4-FFF2-40B4-BE49-F238E27FC236}">
                <a16:creationId xmlns:a16="http://schemas.microsoft.com/office/drawing/2014/main" id="{B4B1F6A6-C01B-43CA-B96F-F2D23040CDF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98084D0-1CDC-4A39-9CDA-EA076A4427CE}"/>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150993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75D70-09DF-47D4-A23F-FB103029530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EB928AC-6158-4E91-8480-6EDEDFBC1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7F0FEE5-F37A-4270-8755-873B84318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2712FB-6322-46E8-82F6-F1966391E03A}"/>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C28084E5-E10A-4575-97F7-D99A0FB85A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FB64EF-499C-4E90-BF41-9EBDB07538E4}"/>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206689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D618A-DCF2-421E-BEE6-A586BB08A6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7602EE3-BEFA-4B1A-B8E2-1CB041937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13FE841-9922-4D27-87CA-91CF2404A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E538BC6-27F5-4581-B299-EFDDD553101E}"/>
              </a:ext>
            </a:extLst>
          </p:cNvPr>
          <p:cNvSpPr>
            <a:spLocks noGrp="1"/>
          </p:cNvSpPr>
          <p:nvPr>
            <p:ph type="dt" sz="half" idx="10"/>
          </p:nvPr>
        </p:nvSpPr>
        <p:spPr/>
        <p:txBody>
          <a:bodyPr/>
          <a:lstStyle/>
          <a:p>
            <a:fld id="{13B2642D-317D-4421-B8F8-8669F692301D}"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A9E8461A-FFF5-4A06-9EEF-22A3922659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E4AFE3-05B0-4717-AB04-6C1D7842C5B4}"/>
              </a:ext>
            </a:extLst>
          </p:cNvPr>
          <p:cNvSpPr>
            <a:spLocks noGrp="1"/>
          </p:cNvSpPr>
          <p:nvPr>
            <p:ph type="sldNum" sz="quarter" idx="12"/>
          </p:nvPr>
        </p:nvSpPr>
        <p:spPr/>
        <p:txBody>
          <a:body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47772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231C163-11C4-492B-A017-C40F0F300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23971EF-E53B-4B3C-B7BE-44A3C22A4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4D4DF8-AFC1-4186-A3C0-5B91965A8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2642D-317D-4421-B8F8-8669F692301D}"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36F7A66E-A282-41C7-9CA1-069117B7A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B5A334-3669-4183-8391-D08665509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06140-64B3-40D6-8C47-7ADBCE74A944}" type="slidenum">
              <a:rPr lang="zh-CN" altLang="en-US" smtClean="0"/>
              <a:t>‹#›</a:t>
            </a:fld>
            <a:endParaRPr lang="zh-CN" altLang="en-US"/>
          </a:p>
        </p:txBody>
      </p:sp>
    </p:spTree>
    <p:extLst>
      <p:ext uri="{BB962C8B-B14F-4D97-AF65-F5344CB8AC3E}">
        <p14:creationId xmlns:p14="http://schemas.microsoft.com/office/powerpoint/2010/main" val="186661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F88B7-DC2C-4B09-A7FD-C236A6B9E400}"/>
              </a:ext>
            </a:extLst>
          </p:cNvPr>
          <p:cNvSpPr>
            <a:spLocks noGrp="1"/>
          </p:cNvSpPr>
          <p:nvPr>
            <p:ph type="ctrTitle"/>
          </p:nvPr>
        </p:nvSpPr>
        <p:spPr>
          <a:xfrm>
            <a:off x="1379145" y="479833"/>
            <a:ext cx="9144000" cy="1119848"/>
          </a:xfrm>
        </p:spPr>
        <p:txBody>
          <a:bodyPr/>
          <a:lstStyle/>
          <a:p>
            <a:r>
              <a:rPr lang="zh-CN" altLang="en-US" dirty="0"/>
              <a:t>二氧化碳冷却问题</a:t>
            </a:r>
          </a:p>
        </p:txBody>
      </p:sp>
      <p:sp>
        <p:nvSpPr>
          <p:cNvPr id="4" name="文本框 3">
            <a:extLst>
              <a:ext uri="{FF2B5EF4-FFF2-40B4-BE49-F238E27FC236}">
                <a16:creationId xmlns:a16="http://schemas.microsoft.com/office/drawing/2014/main" id="{F640D15E-08D9-4C42-B4B4-857C8B36E9AA}"/>
              </a:ext>
            </a:extLst>
          </p:cNvPr>
          <p:cNvSpPr txBox="1"/>
          <p:nvPr/>
        </p:nvSpPr>
        <p:spPr>
          <a:xfrm>
            <a:off x="416458" y="1868920"/>
            <a:ext cx="11470742" cy="2585323"/>
          </a:xfrm>
          <a:prstGeom prst="rect">
            <a:avLst/>
          </a:prstGeom>
          <a:noFill/>
        </p:spPr>
        <p:txBody>
          <a:bodyPr wrap="square">
            <a:spAutoFit/>
          </a:bodyPr>
          <a:lstStyle/>
          <a:p>
            <a:r>
              <a:rPr lang="en-US" altLang="zh-CN" dirty="0"/>
              <a:t>"ITK Recommendations</a:t>
            </a:r>
          </a:p>
          <a:p>
            <a:endParaRPr lang="en-US" altLang="zh-CN" dirty="0"/>
          </a:p>
          <a:p>
            <a:r>
              <a:rPr lang="en-US" altLang="zh-CN" dirty="0"/>
              <a:t>With respect to cooling, the TDR should provide more detailed information about the thermal studies, in particular the origin and justification of the sensor thermal requirements, and </a:t>
            </a:r>
            <a:r>
              <a:rPr lang="en-US" altLang="zh-CN" dirty="0">
                <a:solidFill>
                  <a:srgbClr val="FF0000"/>
                </a:solidFill>
              </a:rPr>
              <a:t>should better quantify the motivation for considering CO₂ cooling. As the text currently acknowledges the sufficiency of the water-based solution, a clearer quantitative comparison of the two approaches would help to assess whether parallel R&amp;D is needed</a:t>
            </a:r>
          </a:p>
          <a:p>
            <a:r>
              <a:rPr lang="en-US" altLang="zh-CN" dirty="0"/>
              <a:t>The “Future Plans” subsection of the TDR should include a much more detailed schedule for the testing, redesigning, and manufacturing of the COFFEE ASIC family. This would provide a way to track progress and ensure that critical milestones for the ITK baseline are met in a timely manner."</a:t>
            </a:r>
            <a:endParaRPr lang="zh-CN" altLang="en-US" dirty="0"/>
          </a:p>
        </p:txBody>
      </p:sp>
    </p:spTree>
    <p:extLst>
      <p:ext uri="{BB962C8B-B14F-4D97-AF65-F5344CB8AC3E}">
        <p14:creationId xmlns:p14="http://schemas.microsoft.com/office/powerpoint/2010/main" val="30955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5D5703D-8A4D-4DEF-80B0-2ED811A18CA0}"/>
              </a:ext>
            </a:extLst>
          </p:cNvPr>
          <p:cNvSpPr txBox="1"/>
          <p:nvPr/>
        </p:nvSpPr>
        <p:spPr>
          <a:xfrm>
            <a:off x="389300" y="532769"/>
            <a:ext cx="11226296" cy="5509200"/>
          </a:xfrm>
          <a:prstGeom prst="rect">
            <a:avLst/>
          </a:prstGeom>
          <a:noFill/>
        </p:spPr>
        <p:txBody>
          <a:bodyPr wrap="square">
            <a:spAutoFit/>
          </a:bodyPr>
          <a:lstStyle/>
          <a:p>
            <a:pPr algn="l"/>
            <a:r>
              <a:rPr lang="zh-CN" altLang="en-US" sz="3200" b="1" i="0" dirty="0">
                <a:solidFill>
                  <a:srgbClr val="000000"/>
                </a:solidFill>
                <a:effectLst/>
                <a:latin typeface="Microsoft YaHei" panose="020B0503020204020204" pitchFamily="34" charset="-122"/>
                <a:ea typeface="Microsoft YaHei" panose="020B0503020204020204" pitchFamily="34" charset="-122"/>
              </a:rPr>
              <a:t>为何选择蒸发式</a:t>
            </a:r>
            <a:r>
              <a:rPr lang="en-US" altLang="zh-CN" sz="3200" b="1" i="0" dirty="0">
                <a:solidFill>
                  <a:srgbClr val="000000"/>
                </a:solidFill>
                <a:effectLst/>
                <a:latin typeface="Microsoft YaHei" panose="020B0503020204020204" pitchFamily="34" charset="-122"/>
                <a:ea typeface="Microsoft YaHei" panose="020B0503020204020204" pitchFamily="34" charset="-122"/>
              </a:rPr>
              <a:t>CO₂</a:t>
            </a:r>
            <a:r>
              <a:rPr lang="zh-CN" altLang="en-US" sz="3200" b="1" i="0" dirty="0">
                <a:solidFill>
                  <a:srgbClr val="000000"/>
                </a:solidFill>
                <a:effectLst/>
                <a:latin typeface="Microsoft YaHei" panose="020B0503020204020204" pitchFamily="34" charset="-122"/>
                <a:ea typeface="Microsoft YaHei" panose="020B0503020204020204" pitchFamily="34" charset="-122"/>
              </a:rPr>
              <a:t>冷却？</a:t>
            </a:r>
          </a:p>
          <a:p>
            <a:pPr algn="l"/>
            <a:endParaRPr lang="en-US" altLang="zh-CN" b="1" i="0" dirty="0">
              <a:solidFill>
                <a:srgbClr val="000000"/>
              </a:solidFill>
              <a:effectLst/>
              <a:latin typeface="Microsoft YaHei" panose="020B0503020204020204" pitchFamily="34" charset="-122"/>
              <a:ea typeface="Microsoft YaHei" panose="020B0503020204020204" pitchFamily="34" charset="-122"/>
            </a:endParaRP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超高传热效率</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传热系数高于单相 → 沸腾换热</a:t>
            </a:r>
            <a:endParaRPr lang="en-US" altLang="zh-CN" b="0" i="0" dirty="0">
              <a:solidFill>
                <a:srgbClr val="000000"/>
              </a:solidFill>
              <a:effectLst/>
              <a:latin typeface="Microsoft YaHei" panose="020B0503020204020204" pitchFamily="34" charset="-122"/>
              <a:ea typeface="Microsoft YaHei" panose="020B0503020204020204" pitchFamily="34" charset="-122"/>
            </a:endParaRP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低流量 </a:t>
            </a:r>
            <a:r>
              <a:rPr lang="en-US" altLang="zh-CN" b="1" i="0" dirty="0">
                <a:solidFill>
                  <a:srgbClr val="000000"/>
                </a:solidFill>
                <a:effectLst/>
                <a:latin typeface="Microsoft YaHei" panose="020B0503020204020204" pitchFamily="34" charset="-122"/>
                <a:ea typeface="Microsoft YaHei" panose="020B0503020204020204" pitchFamily="34" charset="-122"/>
              </a:rPr>
              <a:t>&amp; </a:t>
            </a:r>
            <a:r>
              <a:rPr lang="zh-CN" altLang="en-US" b="1" i="0" dirty="0">
                <a:solidFill>
                  <a:srgbClr val="000000"/>
                </a:solidFill>
                <a:effectLst/>
                <a:latin typeface="Microsoft YaHei" panose="020B0503020204020204" pitchFamily="34" charset="-122"/>
                <a:ea typeface="Microsoft YaHei" panose="020B0503020204020204" pitchFamily="34" charset="-122"/>
              </a:rPr>
              <a:t>紧凑设计</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质量流量（</a:t>
            </a:r>
            <a:r>
              <a:rPr lang="en-US" altLang="zh-CN" b="0" i="1" dirty="0">
                <a:solidFill>
                  <a:srgbClr val="000000"/>
                </a:solidFill>
                <a:effectLst/>
                <a:latin typeface="Microsoft YaHei" panose="020B0503020204020204" pitchFamily="34" charset="-122"/>
                <a:ea typeface="Microsoft YaHei" panose="020B0503020204020204" pitchFamily="34" charset="-122"/>
              </a:rPr>
              <a:t>ṁ</a:t>
            </a:r>
            <a:r>
              <a:rPr lang="zh-CN" altLang="en-US" b="0" i="0" dirty="0">
                <a:solidFill>
                  <a:srgbClr val="000000"/>
                </a:solidFill>
                <a:effectLst/>
                <a:latin typeface="Microsoft YaHei" panose="020B0503020204020204" pitchFamily="34" charset="-122"/>
                <a:ea typeface="Microsoft YaHei" panose="020B0503020204020204" pitchFamily="34" charset="-122"/>
              </a:rPr>
              <a:t>）低 → 管道直径更小 → 材料成本与体积减少</a:t>
            </a: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全域均匀冷却</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管道温度近乎恒定（仅受微小压差</a:t>
            </a:r>
            <a:r>
              <a:rPr lang="en-US" altLang="zh-CN" b="0" i="0" dirty="0" err="1">
                <a:solidFill>
                  <a:srgbClr val="000000"/>
                </a:solidFill>
                <a:effectLst/>
                <a:latin typeface="Microsoft YaHei" panose="020B0503020204020204" pitchFamily="34" charset="-122"/>
                <a:ea typeface="Microsoft YaHei" panose="020B0503020204020204" pitchFamily="34" charset="-122"/>
              </a:rPr>
              <a:t>Δp</a:t>
            </a:r>
            <a:r>
              <a:rPr lang="zh-CN" altLang="en-US" b="0" i="0" dirty="0">
                <a:solidFill>
                  <a:srgbClr val="000000"/>
                </a:solidFill>
                <a:effectLst/>
                <a:latin typeface="Microsoft YaHei" panose="020B0503020204020204" pitchFamily="34" charset="-122"/>
                <a:ea typeface="Microsoft YaHei" panose="020B0503020204020204" pitchFamily="34" charset="-122"/>
              </a:rPr>
              <a:t>影响） → 长距离管线仍保持稳定，避免因热应力引起的</a:t>
            </a:r>
            <a:r>
              <a:rPr lang="en-US" altLang="zh-CN" b="0" i="0" dirty="0">
                <a:solidFill>
                  <a:srgbClr val="000000"/>
                </a:solidFill>
                <a:effectLst/>
                <a:latin typeface="Microsoft YaHei" panose="020B0503020204020204" pitchFamily="34" charset="-122"/>
                <a:ea typeface="Microsoft YaHei" panose="020B0503020204020204" pitchFamily="34" charset="-122"/>
              </a:rPr>
              <a:t>sensor</a:t>
            </a:r>
            <a:r>
              <a:rPr lang="zh-CN" altLang="en-US" b="0" i="0" dirty="0">
                <a:solidFill>
                  <a:srgbClr val="000000"/>
                </a:solidFill>
                <a:effectLst/>
                <a:latin typeface="Microsoft YaHei" panose="020B0503020204020204" pitchFamily="34" charset="-122"/>
                <a:ea typeface="Microsoft YaHei" panose="020B0503020204020204" pitchFamily="34" charset="-122"/>
              </a:rPr>
              <a:t>变形和破裂</a:t>
            </a:r>
          </a:p>
          <a:p>
            <a:pPr algn="l"/>
            <a:endParaRPr lang="en-US" altLang="zh-CN" b="1" i="0" dirty="0">
              <a:solidFill>
                <a:srgbClr val="000000"/>
              </a:solidFill>
              <a:effectLst/>
              <a:latin typeface="Microsoft YaHei" panose="020B0503020204020204" pitchFamily="34" charset="-122"/>
              <a:ea typeface="Microsoft YaHei" panose="020B0503020204020204" pitchFamily="34" charset="-122"/>
            </a:endParaRPr>
          </a:p>
          <a:p>
            <a:pPr algn="l"/>
            <a:r>
              <a:rPr lang="zh-CN" altLang="en-US" sz="3200" b="1" i="0" dirty="0">
                <a:solidFill>
                  <a:srgbClr val="000000"/>
                </a:solidFill>
                <a:effectLst/>
                <a:latin typeface="Microsoft YaHei" panose="020B0503020204020204" pitchFamily="34" charset="-122"/>
                <a:ea typeface="Microsoft YaHei" panose="020B0503020204020204" pitchFamily="34" charset="-122"/>
              </a:rPr>
              <a:t>为何选择</a:t>
            </a:r>
            <a:r>
              <a:rPr lang="en-US" altLang="zh-CN" sz="3200" b="1" i="0" dirty="0">
                <a:solidFill>
                  <a:srgbClr val="000000"/>
                </a:solidFill>
                <a:effectLst/>
                <a:latin typeface="Microsoft YaHei" panose="020B0503020204020204" pitchFamily="34" charset="-122"/>
                <a:ea typeface="Microsoft YaHei" panose="020B0503020204020204" pitchFamily="34" charset="-122"/>
              </a:rPr>
              <a:t>CO₂</a:t>
            </a:r>
            <a:r>
              <a:rPr lang="zh-CN" altLang="en-US" sz="3200" b="1" i="0" dirty="0">
                <a:solidFill>
                  <a:srgbClr val="000000"/>
                </a:solidFill>
                <a:effectLst/>
                <a:latin typeface="Microsoft YaHei" panose="020B0503020204020204" pitchFamily="34" charset="-122"/>
                <a:ea typeface="Microsoft YaHei" panose="020B0503020204020204" pitchFamily="34" charset="-122"/>
              </a:rPr>
              <a:t>？</a:t>
            </a:r>
          </a:p>
          <a:p>
            <a:pPr algn="l">
              <a:buFont typeface="Arial" panose="020B0604020202020204" pitchFamily="34" charset="0"/>
              <a:buChar char="•"/>
            </a:pPr>
            <a:endParaRPr lang="en-US" altLang="zh-CN" b="1" i="0" dirty="0">
              <a:solidFill>
                <a:srgbClr val="000000"/>
              </a:solidFill>
              <a:effectLst/>
              <a:latin typeface="Microsoft YaHei" panose="020B0503020204020204" pitchFamily="34" charset="-122"/>
              <a:ea typeface="Microsoft YaHei" panose="020B0503020204020204" pitchFamily="34" charset="-122"/>
            </a:endParaRP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抗辐射性极强</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传统制冷剂易被电离辐射破坏，</a:t>
            </a:r>
            <a:r>
              <a:rPr lang="en-US" altLang="zh-CN" b="0" i="0" dirty="0">
                <a:solidFill>
                  <a:srgbClr val="000000"/>
                </a:solidFill>
                <a:effectLst/>
                <a:latin typeface="Microsoft YaHei" panose="020B0503020204020204" pitchFamily="34" charset="-122"/>
                <a:ea typeface="Microsoft YaHei" panose="020B0503020204020204" pitchFamily="34" charset="-122"/>
              </a:rPr>
              <a:t>CO₂</a:t>
            </a:r>
            <a:r>
              <a:rPr lang="zh-CN" altLang="en-US" b="0" i="0" dirty="0">
                <a:solidFill>
                  <a:srgbClr val="000000"/>
                </a:solidFill>
                <a:effectLst/>
                <a:latin typeface="Microsoft YaHei" panose="020B0503020204020204" pitchFamily="34" charset="-122"/>
                <a:ea typeface="Microsoft YaHei" panose="020B0503020204020204" pitchFamily="34" charset="-122"/>
              </a:rPr>
              <a:t>稳定性卓越</a:t>
            </a: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高压 </a:t>
            </a:r>
            <a:r>
              <a:rPr lang="en-US" altLang="zh-CN" b="1" i="0" dirty="0">
                <a:solidFill>
                  <a:srgbClr val="000000"/>
                </a:solidFill>
                <a:effectLst/>
                <a:latin typeface="Microsoft YaHei" panose="020B0503020204020204" pitchFamily="34" charset="-122"/>
                <a:ea typeface="Microsoft YaHei" panose="020B0503020204020204" pitchFamily="34" charset="-122"/>
              </a:rPr>
              <a:t>&amp; </a:t>
            </a:r>
            <a:r>
              <a:rPr lang="zh-CN" altLang="en-US" b="1" i="0" dirty="0">
                <a:solidFill>
                  <a:srgbClr val="000000"/>
                </a:solidFill>
                <a:effectLst/>
                <a:latin typeface="Microsoft YaHei" panose="020B0503020204020204" pitchFamily="34" charset="-122"/>
                <a:ea typeface="Microsoft YaHei" panose="020B0503020204020204" pitchFamily="34" charset="-122"/>
              </a:rPr>
              <a:t>小管径</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高压流体 → 温降（温度滑移）极小 → 适用于微型化系统</a:t>
            </a:r>
          </a:p>
          <a:p>
            <a:pPr algn="l">
              <a:buFont typeface="Arial" panose="020B0604020202020204" pitchFamily="34" charset="0"/>
              <a:buChar char="•"/>
            </a:pPr>
            <a:r>
              <a:rPr lang="zh-CN" altLang="en-US" b="1" i="0" dirty="0">
                <a:solidFill>
                  <a:srgbClr val="000000"/>
                </a:solidFill>
                <a:effectLst/>
                <a:latin typeface="Microsoft YaHei" panose="020B0503020204020204" pitchFamily="34" charset="-122"/>
                <a:ea typeface="Microsoft YaHei" panose="020B0503020204020204" pitchFamily="34" charset="-122"/>
              </a:rPr>
              <a:t>环保无毒</a:t>
            </a:r>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Microsoft YaHei" panose="020B0503020204020204" pitchFamily="34" charset="-122"/>
                <a:ea typeface="Microsoft YaHei" panose="020B0503020204020204" pitchFamily="34" charset="-122"/>
              </a:rPr>
              <a:t>→ 零臭氧层破坏（</a:t>
            </a:r>
            <a:r>
              <a:rPr lang="en-US" altLang="zh-CN" b="0" i="0" dirty="0">
                <a:solidFill>
                  <a:srgbClr val="000000"/>
                </a:solidFill>
                <a:effectLst/>
                <a:latin typeface="Microsoft YaHei" panose="020B0503020204020204" pitchFamily="34" charset="-122"/>
                <a:ea typeface="Microsoft YaHei" panose="020B0503020204020204" pitchFamily="34" charset="-122"/>
              </a:rPr>
              <a:t>ODP=0</a:t>
            </a:r>
            <a:r>
              <a:rPr lang="zh-CN" altLang="en-US" b="0" i="0" dirty="0">
                <a:solidFill>
                  <a:srgbClr val="000000"/>
                </a:solidFill>
                <a:effectLst/>
                <a:latin typeface="Microsoft YaHei" panose="020B0503020204020204" pitchFamily="34" charset="-122"/>
                <a:ea typeface="Microsoft YaHei" panose="020B0503020204020204" pitchFamily="34" charset="-122"/>
              </a:rPr>
              <a:t>） → 比</a:t>
            </a:r>
            <a:r>
              <a:rPr lang="en-US" altLang="zh-CN" b="0" i="0" dirty="0">
                <a:solidFill>
                  <a:srgbClr val="000000"/>
                </a:solidFill>
                <a:effectLst/>
                <a:latin typeface="Microsoft YaHei" panose="020B0503020204020204" pitchFamily="34" charset="-122"/>
                <a:ea typeface="Microsoft YaHei" panose="020B0503020204020204" pitchFamily="34" charset="-122"/>
              </a:rPr>
              <a:t>CFC</a:t>
            </a:r>
            <a:r>
              <a:rPr lang="zh-CN" altLang="en-US" b="0" i="0" dirty="0">
                <a:solidFill>
                  <a:srgbClr val="000000"/>
                </a:solidFill>
                <a:effectLst/>
                <a:latin typeface="Microsoft YaHei" panose="020B0503020204020204" pitchFamily="34" charset="-122"/>
                <a:ea typeface="Microsoft YaHei" panose="020B0503020204020204" pitchFamily="34" charset="-122"/>
              </a:rPr>
              <a:t>制冷剂更可持续</a:t>
            </a:r>
          </a:p>
        </p:txBody>
      </p:sp>
    </p:spTree>
    <p:extLst>
      <p:ext uri="{BB962C8B-B14F-4D97-AF65-F5344CB8AC3E}">
        <p14:creationId xmlns:p14="http://schemas.microsoft.com/office/powerpoint/2010/main" val="361996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F640C2F-E305-4F90-A481-B1B48530957A}"/>
              </a:ext>
            </a:extLst>
          </p:cNvPr>
          <p:cNvPicPr>
            <a:picLocks noChangeAspect="1"/>
          </p:cNvPicPr>
          <p:nvPr/>
        </p:nvPicPr>
        <p:blipFill>
          <a:blip r:embed="rId3"/>
          <a:stretch>
            <a:fillRect/>
          </a:stretch>
        </p:blipFill>
        <p:spPr>
          <a:xfrm>
            <a:off x="40056" y="3551521"/>
            <a:ext cx="12111887" cy="2935525"/>
          </a:xfrm>
          <a:prstGeom prst="rect">
            <a:avLst/>
          </a:prstGeom>
        </p:spPr>
      </p:pic>
      <p:sp>
        <p:nvSpPr>
          <p:cNvPr id="7" name="文本框 6">
            <a:extLst>
              <a:ext uri="{FF2B5EF4-FFF2-40B4-BE49-F238E27FC236}">
                <a16:creationId xmlns:a16="http://schemas.microsoft.com/office/drawing/2014/main" id="{6096D014-EC3A-45B7-B2C8-6CA26D90214E}"/>
              </a:ext>
            </a:extLst>
          </p:cNvPr>
          <p:cNvSpPr txBox="1"/>
          <p:nvPr/>
        </p:nvSpPr>
        <p:spPr>
          <a:xfrm>
            <a:off x="0" y="100315"/>
            <a:ext cx="12765387" cy="369332"/>
          </a:xfrm>
          <a:prstGeom prst="rect">
            <a:avLst/>
          </a:prstGeom>
          <a:noFill/>
        </p:spPr>
        <p:txBody>
          <a:bodyPr wrap="square" rtlCol="0">
            <a:spAutoFit/>
          </a:bodyPr>
          <a:lstStyle/>
          <a:p>
            <a:r>
              <a:rPr lang="en-US" altLang="zh-CN" b="0" i="0" dirty="0">
                <a:solidFill>
                  <a:srgbClr val="000000"/>
                </a:solidFill>
                <a:effectLst/>
                <a:latin typeface="微软雅黑" panose="020B0503020204020204" pitchFamily="34" charset="-122"/>
                <a:ea typeface="微软雅黑" panose="020B0503020204020204" pitchFamily="34" charset="-122"/>
              </a:rPr>
              <a:t>Comparison of water cooling and CO2 two-phase flow cooling of OTK (5680mm) under 5mm pipe diameters</a:t>
            </a:r>
            <a:endParaRPr lang="zh-CN" altLang="en-US" dirty="0"/>
          </a:p>
        </p:txBody>
      </p:sp>
      <p:pic>
        <p:nvPicPr>
          <p:cNvPr id="9" name="图片 8">
            <a:extLst>
              <a:ext uri="{FF2B5EF4-FFF2-40B4-BE49-F238E27FC236}">
                <a16:creationId xmlns:a16="http://schemas.microsoft.com/office/drawing/2014/main" id="{013A4AD3-E24D-491A-905D-4F5DAE22B14A}"/>
              </a:ext>
            </a:extLst>
          </p:cNvPr>
          <p:cNvPicPr>
            <a:picLocks noChangeAspect="1"/>
          </p:cNvPicPr>
          <p:nvPr/>
        </p:nvPicPr>
        <p:blipFill>
          <a:blip r:embed="rId4"/>
          <a:stretch>
            <a:fillRect/>
          </a:stretch>
        </p:blipFill>
        <p:spPr>
          <a:xfrm>
            <a:off x="72428" y="672770"/>
            <a:ext cx="10321398" cy="2649854"/>
          </a:xfrm>
          <a:prstGeom prst="rect">
            <a:avLst/>
          </a:prstGeom>
        </p:spPr>
      </p:pic>
      <p:sp>
        <p:nvSpPr>
          <p:cNvPr id="12" name="文本框 11">
            <a:extLst>
              <a:ext uri="{FF2B5EF4-FFF2-40B4-BE49-F238E27FC236}">
                <a16:creationId xmlns:a16="http://schemas.microsoft.com/office/drawing/2014/main" id="{5E160CCC-D46D-4D85-9267-0A04AB12FE23}"/>
              </a:ext>
            </a:extLst>
          </p:cNvPr>
          <p:cNvSpPr txBox="1"/>
          <p:nvPr/>
        </p:nvSpPr>
        <p:spPr>
          <a:xfrm>
            <a:off x="1059255" y="4530380"/>
            <a:ext cx="4293163" cy="369332"/>
          </a:xfrm>
          <a:prstGeom prst="rect">
            <a:avLst/>
          </a:prstGeom>
          <a:noFill/>
        </p:spPr>
        <p:txBody>
          <a:bodyPr wrap="none" rtlCol="0">
            <a:spAutoFit/>
          </a:bodyPr>
          <a:lstStyle/>
          <a:p>
            <a:r>
              <a:rPr lang="en-US" altLang="zh-CN" b="1" dirty="0">
                <a:solidFill>
                  <a:schemeClr val="accent1"/>
                </a:solidFill>
              </a:rPr>
              <a:t>Inlet CO</a:t>
            </a:r>
            <a:r>
              <a:rPr lang="en-US" altLang="zh-CN" b="1" baseline="-25000" dirty="0">
                <a:solidFill>
                  <a:schemeClr val="accent1"/>
                </a:solidFill>
              </a:rPr>
              <a:t>2</a:t>
            </a:r>
            <a:r>
              <a:rPr lang="zh-CN" altLang="en-US" b="1" dirty="0">
                <a:solidFill>
                  <a:schemeClr val="accent1"/>
                </a:solidFill>
              </a:rPr>
              <a:t>：</a:t>
            </a:r>
            <a:r>
              <a:rPr lang="en-US" altLang="zh-CN" b="1" dirty="0">
                <a:solidFill>
                  <a:schemeClr val="accent1"/>
                </a:solidFill>
              </a:rPr>
              <a:t>10.5g/s</a:t>
            </a:r>
            <a:r>
              <a:rPr lang="zh-CN" altLang="en-US" b="1" dirty="0">
                <a:solidFill>
                  <a:schemeClr val="accent1"/>
                </a:solidFill>
              </a:rPr>
              <a:t>；</a:t>
            </a:r>
            <a:r>
              <a:rPr lang="en-US" altLang="zh-CN" b="1" dirty="0">
                <a:solidFill>
                  <a:schemeClr val="accent1"/>
                </a:solidFill>
              </a:rPr>
              <a:t> 2MPa</a:t>
            </a:r>
            <a:r>
              <a:rPr lang="zh-CN" altLang="en-US" b="1" dirty="0">
                <a:solidFill>
                  <a:schemeClr val="accent1"/>
                </a:solidFill>
              </a:rPr>
              <a:t>；</a:t>
            </a:r>
            <a:r>
              <a:rPr lang="en-US" altLang="zh-CN" b="1" dirty="0">
                <a:solidFill>
                  <a:schemeClr val="accent1"/>
                </a:solidFill>
              </a:rPr>
              <a:t>-19.503</a:t>
            </a:r>
            <a:r>
              <a:rPr lang="zh-CN" altLang="en-US" b="1" dirty="0">
                <a:solidFill>
                  <a:schemeClr val="accent1"/>
                </a:solidFill>
              </a:rPr>
              <a:t>℃</a:t>
            </a:r>
          </a:p>
        </p:txBody>
      </p:sp>
      <p:cxnSp>
        <p:nvCxnSpPr>
          <p:cNvPr id="14" name="直接箭头连接符 13">
            <a:extLst>
              <a:ext uri="{FF2B5EF4-FFF2-40B4-BE49-F238E27FC236}">
                <a16:creationId xmlns:a16="http://schemas.microsoft.com/office/drawing/2014/main" id="{B48D41D5-5C0D-4736-9A72-591EB03E040A}"/>
              </a:ext>
            </a:extLst>
          </p:cNvPr>
          <p:cNvCxnSpPr/>
          <p:nvPr/>
        </p:nvCxnSpPr>
        <p:spPr>
          <a:xfrm>
            <a:off x="1059255" y="4997513"/>
            <a:ext cx="245349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直接箭头连接符 14">
            <a:extLst>
              <a:ext uri="{FF2B5EF4-FFF2-40B4-BE49-F238E27FC236}">
                <a16:creationId xmlns:a16="http://schemas.microsoft.com/office/drawing/2014/main" id="{5A484E87-8EF4-458E-B5E9-A16D004D6641}"/>
              </a:ext>
            </a:extLst>
          </p:cNvPr>
          <p:cNvCxnSpPr/>
          <p:nvPr/>
        </p:nvCxnSpPr>
        <p:spPr>
          <a:xfrm>
            <a:off x="1059255" y="5395702"/>
            <a:ext cx="245349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文本框 17">
            <a:extLst>
              <a:ext uri="{FF2B5EF4-FFF2-40B4-BE49-F238E27FC236}">
                <a16:creationId xmlns:a16="http://schemas.microsoft.com/office/drawing/2014/main" id="{36C01847-5DE0-4537-AE5C-C65CB4C1988A}"/>
              </a:ext>
            </a:extLst>
          </p:cNvPr>
          <p:cNvSpPr txBox="1"/>
          <p:nvPr/>
        </p:nvSpPr>
        <p:spPr>
          <a:xfrm>
            <a:off x="2130258" y="1255417"/>
            <a:ext cx="930063" cy="369332"/>
          </a:xfrm>
          <a:prstGeom prst="rect">
            <a:avLst/>
          </a:prstGeom>
          <a:noFill/>
        </p:spPr>
        <p:txBody>
          <a:bodyPr wrap="none" rtlCol="0">
            <a:spAutoFit/>
          </a:bodyPr>
          <a:lstStyle/>
          <a:p>
            <a:r>
              <a:rPr lang="en-US" altLang="zh-CN" b="1" dirty="0">
                <a:solidFill>
                  <a:schemeClr val="accent1"/>
                </a:solidFill>
              </a:rPr>
              <a:t>(39g/s)</a:t>
            </a:r>
            <a:endParaRPr lang="zh-CN" altLang="en-US" b="1" dirty="0">
              <a:solidFill>
                <a:schemeClr val="accent1"/>
              </a:solidFill>
            </a:endParaRPr>
          </a:p>
        </p:txBody>
      </p:sp>
      <p:sp>
        <p:nvSpPr>
          <p:cNvPr id="19" name="文本框 18">
            <a:extLst>
              <a:ext uri="{FF2B5EF4-FFF2-40B4-BE49-F238E27FC236}">
                <a16:creationId xmlns:a16="http://schemas.microsoft.com/office/drawing/2014/main" id="{61A4ED57-9D31-4CD9-BB2B-967BBEA1D843}"/>
              </a:ext>
            </a:extLst>
          </p:cNvPr>
          <p:cNvSpPr txBox="1"/>
          <p:nvPr/>
        </p:nvSpPr>
        <p:spPr>
          <a:xfrm>
            <a:off x="2933322" y="3244334"/>
            <a:ext cx="5282215" cy="369332"/>
          </a:xfrm>
          <a:prstGeom prst="rect">
            <a:avLst/>
          </a:prstGeom>
          <a:noFill/>
        </p:spPr>
        <p:txBody>
          <a:bodyPr wrap="none" rtlCol="0">
            <a:spAutoFit/>
          </a:bodyPr>
          <a:lstStyle/>
          <a:p>
            <a:r>
              <a:rPr lang="en-US" altLang="zh-CN" dirty="0"/>
              <a:t>Simulation result of water cooling for the OTK stave</a:t>
            </a:r>
          </a:p>
        </p:txBody>
      </p:sp>
      <p:sp>
        <p:nvSpPr>
          <p:cNvPr id="21" name="文本框 20">
            <a:extLst>
              <a:ext uri="{FF2B5EF4-FFF2-40B4-BE49-F238E27FC236}">
                <a16:creationId xmlns:a16="http://schemas.microsoft.com/office/drawing/2014/main" id="{ECEFCCCD-7548-4001-82C9-D62701E30755}"/>
              </a:ext>
            </a:extLst>
          </p:cNvPr>
          <p:cNvSpPr txBox="1"/>
          <p:nvPr/>
        </p:nvSpPr>
        <p:spPr>
          <a:xfrm>
            <a:off x="2933322" y="6302380"/>
            <a:ext cx="6405326" cy="369332"/>
          </a:xfrm>
          <a:prstGeom prst="rect">
            <a:avLst/>
          </a:prstGeom>
          <a:noFill/>
        </p:spPr>
        <p:txBody>
          <a:bodyPr wrap="square">
            <a:spAutoFit/>
          </a:bodyPr>
          <a:lstStyle/>
          <a:p>
            <a:r>
              <a:rPr lang="en-US" altLang="zh-CN" dirty="0"/>
              <a:t>Simulation result of co</a:t>
            </a:r>
            <a:r>
              <a:rPr lang="en-US" altLang="zh-CN" baseline="-25000" dirty="0"/>
              <a:t>2</a:t>
            </a:r>
            <a:r>
              <a:rPr lang="en-US" altLang="zh-CN" dirty="0"/>
              <a:t> cooling for the OTK stave</a:t>
            </a:r>
          </a:p>
        </p:txBody>
      </p:sp>
      <p:sp>
        <p:nvSpPr>
          <p:cNvPr id="13" name="文本框 12">
            <a:extLst>
              <a:ext uri="{FF2B5EF4-FFF2-40B4-BE49-F238E27FC236}">
                <a16:creationId xmlns:a16="http://schemas.microsoft.com/office/drawing/2014/main" id="{ED05AB83-A798-45F1-94FE-79B2BAD0653C}"/>
              </a:ext>
            </a:extLst>
          </p:cNvPr>
          <p:cNvSpPr txBox="1"/>
          <p:nvPr/>
        </p:nvSpPr>
        <p:spPr>
          <a:xfrm>
            <a:off x="5991131" y="5406264"/>
            <a:ext cx="3243404" cy="369332"/>
          </a:xfrm>
          <a:prstGeom prst="rect">
            <a:avLst/>
          </a:prstGeom>
          <a:noFill/>
        </p:spPr>
        <p:txBody>
          <a:bodyPr wrap="square">
            <a:spAutoFit/>
          </a:bodyPr>
          <a:lstStyle/>
          <a:p>
            <a:r>
              <a:rPr lang="en-US" altLang="zh-CN" b="0" i="0" dirty="0">
                <a:solidFill>
                  <a:srgbClr val="000000"/>
                </a:solidFill>
                <a:effectLst/>
                <a:latin typeface="微软雅黑" panose="020B0503020204020204" pitchFamily="34" charset="-122"/>
                <a:ea typeface="微软雅黑" panose="020B0503020204020204" pitchFamily="34" charset="-122"/>
              </a:rPr>
              <a:t>Outlet vapor quality: </a:t>
            </a:r>
            <a:r>
              <a:rPr lang="en-US" altLang="zh-CN" b="0" i="0" dirty="0">
                <a:solidFill>
                  <a:schemeClr val="accent1"/>
                </a:solidFill>
                <a:effectLst/>
                <a:latin typeface="微软雅黑" panose="020B0503020204020204" pitchFamily="34" charset="-122"/>
                <a:ea typeface="微软雅黑" panose="020B0503020204020204" pitchFamily="34" charset="-122"/>
              </a:rPr>
              <a:t>0.3</a:t>
            </a:r>
            <a:endParaRPr lang="zh-CN" altLang="en-US" dirty="0">
              <a:solidFill>
                <a:schemeClr val="accent1"/>
              </a:solidFill>
            </a:endParaRPr>
          </a:p>
        </p:txBody>
      </p:sp>
      <p:sp>
        <p:nvSpPr>
          <p:cNvPr id="16" name="文本框 15">
            <a:extLst>
              <a:ext uri="{FF2B5EF4-FFF2-40B4-BE49-F238E27FC236}">
                <a16:creationId xmlns:a16="http://schemas.microsoft.com/office/drawing/2014/main" id="{7109F0E7-9293-423C-9821-E387BC4D3CCA}"/>
              </a:ext>
            </a:extLst>
          </p:cNvPr>
          <p:cNvSpPr txBox="1"/>
          <p:nvPr/>
        </p:nvSpPr>
        <p:spPr>
          <a:xfrm>
            <a:off x="6618083" y="4253381"/>
            <a:ext cx="1779654" cy="646331"/>
          </a:xfrm>
          <a:prstGeom prst="rect">
            <a:avLst/>
          </a:prstGeom>
          <a:noFill/>
        </p:spPr>
        <p:txBody>
          <a:bodyPr wrap="none" rtlCol="0">
            <a:spAutoFit/>
          </a:bodyPr>
          <a:lstStyle/>
          <a:p>
            <a:r>
              <a:rPr lang="en-US" altLang="zh-CN" b="1" dirty="0">
                <a:solidFill>
                  <a:schemeClr val="accent2"/>
                </a:solidFill>
              </a:rPr>
              <a:t>Max</a:t>
            </a:r>
            <a:r>
              <a:rPr lang="zh-CN" altLang="en-US" b="1" dirty="0">
                <a:solidFill>
                  <a:schemeClr val="accent2"/>
                </a:solidFill>
              </a:rPr>
              <a:t>：</a:t>
            </a:r>
            <a:r>
              <a:rPr lang="en-US" altLang="zh-CN" b="1" dirty="0">
                <a:solidFill>
                  <a:schemeClr val="accent2"/>
                </a:solidFill>
              </a:rPr>
              <a:t>-13.76</a:t>
            </a:r>
            <a:r>
              <a:rPr lang="zh-CN" altLang="en-US" b="1" dirty="0">
                <a:solidFill>
                  <a:schemeClr val="accent2"/>
                </a:solidFill>
              </a:rPr>
              <a:t>℃</a:t>
            </a:r>
            <a:endParaRPr lang="en-US" altLang="zh-CN" b="1" dirty="0">
              <a:solidFill>
                <a:schemeClr val="accent2"/>
              </a:solidFill>
            </a:endParaRPr>
          </a:p>
          <a:p>
            <a:r>
              <a:rPr lang="en-US" altLang="zh-CN" b="1" dirty="0">
                <a:solidFill>
                  <a:schemeClr val="accent1"/>
                </a:solidFill>
              </a:rPr>
              <a:t>Min</a:t>
            </a:r>
            <a:r>
              <a:rPr lang="zh-CN" altLang="en-US" b="1" dirty="0">
                <a:solidFill>
                  <a:schemeClr val="accent1"/>
                </a:solidFill>
              </a:rPr>
              <a:t>：</a:t>
            </a:r>
            <a:r>
              <a:rPr lang="en-US" altLang="zh-CN" b="1" dirty="0">
                <a:solidFill>
                  <a:schemeClr val="accent1"/>
                </a:solidFill>
              </a:rPr>
              <a:t>-16.87</a:t>
            </a:r>
            <a:r>
              <a:rPr lang="zh-CN" altLang="en-US" b="1" dirty="0">
                <a:solidFill>
                  <a:schemeClr val="accent1"/>
                </a:solidFill>
              </a:rPr>
              <a:t>℃</a:t>
            </a:r>
          </a:p>
        </p:txBody>
      </p:sp>
      <p:sp>
        <p:nvSpPr>
          <p:cNvPr id="17" name="文本框 16">
            <a:extLst>
              <a:ext uri="{FF2B5EF4-FFF2-40B4-BE49-F238E27FC236}">
                <a16:creationId xmlns:a16="http://schemas.microsoft.com/office/drawing/2014/main" id="{4E34DA9F-BE10-45A8-9422-639AA7C6C298}"/>
              </a:ext>
            </a:extLst>
          </p:cNvPr>
          <p:cNvSpPr txBox="1"/>
          <p:nvPr/>
        </p:nvSpPr>
        <p:spPr>
          <a:xfrm>
            <a:off x="6535093" y="855255"/>
            <a:ext cx="1664238" cy="646331"/>
          </a:xfrm>
          <a:prstGeom prst="rect">
            <a:avLst/>
          </a:prstGeom>
          <a:noFill/>
        </p:spPr>
        <p:txBody>
          <a:bodyPr wrap="none" rtlCol="0">
            <a:spAutoFit/>
          </a:bodyPr>
          <a:lstStyle/>
          <a:p>
            <a:r>
              <a:rPr lang="en-US" altLang="zh-CN" b="1" dirty="0">
                <a:solidFill>
                  <a:schemeClr val="accent2"/>
                </a:solidFill>
              </a:rPr>
              <a:t>Max</a:t>
            </a:r>
            <a:r>
              <a:rPr lang="zh-CN" altLang="en-US" b="1" dirty="0">
                <a:solidFill>
                  <a:schemeClr val="accent2"/>
                </a:solidFill>
              </a:rPr>
              <a:t>：</a:t>
            </a:r>
            <a:r>
              <a:rPr lang="en-US" altLang="zh-CN" b="1" dirty="0">
                <a:solidFill>
                  <a:schemeClr val="accent2"/>
                </a:solidFill>
              </a:rPr>
              <a:t>14.64</a:t>
            </a:r>
            <a:r>
              <a:rPr lang="zh-CN" altLang="en-US" b="1" dirty="0">
                <a:solidFill>
                  <a:schemeClr val="accent2"/>
                </a:solidFill>
              </a:rPr>
              <a:t>℃</a:t>
            </a:r>
            <a:endParaRPr lang="en-US" altLang="zh-CN" b="1" dirty="0">
              <a:solidFill>
                <a:schemeClr val="accent2"/>
              </a:solidFill>
            </a:endParaRPr>
          </a:p>
          <a:p>
            <a:r>
              <a:rPr lang="en-US" altLang="zh-CN" b="1" dirty="0">
                <a:solidFill>
                  <a:schemeClr val="accent1"/>
                </a:solidFill>
              </a:rPr>
              <a:t>Min</a:t>
            </a:r>
            <a:r>
              <a:rPr lang="zh-CN" altLang="en-US" b="1" dirty="0">
                <a:solidFill>
                  <a:schemeClr val="accent1"/>
                </a:solidFill>
              </a:rPr>
              <a:t>：</a:t>
            </a:r>
            <a:r>
              <a:rPr lang="en-US" altLang="zh-CN" b="1" dirty="0">
                <a:solidFill>
                  <a:schemeClr val="accent1"/>
                </a:solidFill>
              </a:rPr>
              <a:t>6.05</a:t>
            </a:r>
            <a:r>
              <a:rPr lang="zh-CN" altLang="en-US" b="1" dirty="0">
                <a:solidFill>
                  <a:schemeClr val="accent1"/>
                </a:solidFill>
              </a:rPr>
              <a:t>℃</a:t>
            </a:r>
          </a:p>
        </p:txBody>
      </p:sp>
    </p:spTree>
    <p:extLst>
      <p:ext uri="{BB962C8B-B14F-4D97-AF65-F5344CB8AC3E}">
        <p14:creationId xmlns:p14="http://schemas.microsoft.com/office/powerpoint/2010/main" val="208536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DF0385-CBC8-4CFD-9801-AFEDC72DBE9C}"/>
              </a:ext>
            </a:extLst>
          </p:cNvPr>
          <p:cNvSpPr>
            <a:spLocks noGrp="1"/>
          </p:cNvSpPr>
          <p:nvPr>
            <p:ph type="title"/>
          </p:nvPr>
        </p:nvSpPr>
        <p:spPr>
          <a:xfrm>
            <a:off x="3622518" y="475690"/>
            <a:ext cx="5128034" cy="1325563"/>
          </a:xfrm>
        </p:spPr>
        <p:txBody>
          <a:bodyPr/>
          <a:lstStyle/>
          <a:p>
            <a:r>
              <a:rPr lang="zh-CN" altLang="en-US" dirty="0"/>
              <a:t>热负载均匀性问题</a:t>
            </a:r>
          </a:p>
        </p:txBody>
      </p:sp>
      <p:sp>
        <p:nvSpPr>
          <p:cNvPr id="4" name="文本框 3">
            <a:extLst>
              <a:ext uri="{FF2B5EF4-FFF2-40B4-BE49-F238E27FC236}">
                <a16:creationId xmlns:a16="http://schemas.microsoft.com/office/drawing/2014/main" id="{20A8BC46-0CDC-4F7D-B743-C3157E177900}"/>
              </a:ext>
            </a:extLst>
          </p:cNvPr>
          <p:cNvSpPr txBox="1"/>
          <p:nvPr/>
        </p:nvSpPr>
        <p:spPr>
          <a:xfrm>
            <a:off x="325925" y="1801253"/>
            <a:ext cx="11153869" cy="3139321"/>
          </a:xfrm>
          <a:prstGeom prst="rect">
            <a:avLst/>
          </a:prstGeom>
          <a:noFill/>
        </p:spPr>
        <p:txBody>
          <a:bodyPr wrap="square">
            <a:spAutoFit/>
          </a:bodyPr>
          <a:lstStyle/>
          <a:p>
            <a:r>
              <a:rPr lang="en-US" altLang="zh-CN" dirty="0"/>
              <a:t>"***** OTK Recommendations *****</a:t>
            </a:r>
          </a:p>
          <a:p>
            <a:endParaRPr lang="en-US" altLang="zh-CN" dirty="0"/>
          </a:p>
          <a:p>
            <a:r>
              <a:rPr lang="en-US" altLang="zh-CN" dirty="0"/>
              <a:t>Similarly to the case of the ITK, the OTK section of the TDR would benefit from the inclusion of more detailed information about the thermal simulations, in particular the assumptions underlying the sensor thermal requirements. This would help clarify the design margins of the cooling system and provide a stronger justification for pursuing alternatives such as CO₂ cooling in parallel with the water-based baseline.</a:t>
            </a:r>
          </a:p>
          <a:p>
            <a:r>
              <a:rPr lang="en-US" altLang="zh-CN" dirty="0">
                <a:solidFill>
                  <a:srgbClr val="FF0000"/>
                </a:solidFill>
              </a:rPr>
              <a:t>The heat dissipation is very </a:t>
            </a:r>
            <a:r>
              <a:rPr lang="en-US" altLang="zh-CN" dirty="0" err="1">
                <a:solidFill>
                  <a:srgbClr val="FF0000"/>
                </a:solidFill>
              </a:rPr>
              <a:t>inhomogeneously</a:t>
            </a:r>
            <a:r>
              <a:rPr lang="en-US" altLang="zh-CN" dirty="0">
                <a:solidFill>
                  <a:srgbClr val="FF0000"/>
                </a:solidFill>
              </a:rPr>
              <a:t> distributed (dominated at the place of the LATRIC). It is not clear to us if it was taken into account with all the implications to the mechanics/services</a:t>
            </a:r>
            <a:r>
              <a:rPr lang="en-US" altLang="zh-CN" dirty="0"/>
              <a:t>. </a:t>
            </a:r>
          </a:p>
          <a:p>
            <a:r>
              <a:rPr lang="en-US" altLang="zh-CN" dirty="0"/>
              <a:t>In addition, the “Future Plans” section should present a more explicit and detailed schedule for the development, testing, redesign, and validation of the LATRIC ASIC family, to reach the final multi-channel version, as well as the other auxiliary chips required for both the front-end and back-end electronics chain."</a:t>
            </a:r>
            <a:endParaRPr lang="zh-CN" altLang="en-US" dirty="0"/>
          </a:p>
        </p:txBody>
      </p:sp>
    </p:spTree>
    <p:extLst>
      <p:ext uri="{BB962C8B-B14F-4D97-AF65-F5344CB8AC3E}">
        <p14:creationId xmlns:p14="http://schemas.microsoft.com/office/powerpoint/2010/main" val="174279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3BFA6DA-1F9D-403C-9481-EF84CEF3CC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359" y="1060013"/>
            <a:ext cx="3264263" cy="2128668"/>
          </a:xfrm>
          <a:prstGeom prst="rect">
            <a:avLst/>
          </a:prstGeom>
        </p:spPr>
      </p:pic>
      <p:sp>
        <p:nvSpPr>
          <p:cNvPr id="2" name="文本框 1">
            <a:extLst>
              <a:ext uri="{FF2B5EF4-FFF2-40B4-BE49-F238E27FC236}">
                <a16:creationId xmlns:a16="http://schemas.microsoft.com/office/drawing/2014/main" id="{86FA2A71-289B-406F-B326-B48DCDF4C25C}"/>
              </a:ext>
            </a:extLst>
          </p:cNvPr>
          <p:cNvSpPr txBox="1"/>
          <p:nvPr/>
        </p:nvSpPr>
        <p:spPr>
          <a:xfrm>
            <a:off x="117695" y="144855"/>
            <a:ext cx="3743332" cy="923330"/>
          </a:xfrm>
          <a:prstGeom prst="rect">
            <a:avLst/>
          </a:prstGeom>
          <a:noFill/>
        </p:spPr>
        <p:txBody>
          <a:bodyPr wrap="none" rtlCol="0">
            <a:spAutoFit/>
          </a:bodyPr>
          <a:lstStyle/>
          <a:p>
            <a:r>
              <a:rPr lang="en-US" altLang="zh-CN" dirty="0"/>
              <a:t>300mw/cm2  </a:t>
            </a:r>
            <a:r>
              <a:rPr lang="zh-CN" altLang="en-US" dirty="0"/>
              <a:t>（</a:t>
            </a:r>
            <a:r>
              <a:rPr lang="en-US" altLang="zh-CN" dirty="0"/>
              <a:t>sensor</a:t>
            </a:r>
            <a:r>
              <a:rPr lang="zh-CN" altLang="en-US" dirty="0"/>
              <a:t>）</a:t>
            </a:r>
            <a:r>
              <a:rPr lang="en-US" altLang="zh-CN" dirty="0"/>
              <a:t>                  </a:t>
            </a:r>
          </a:p>
          <a:p>
            <a:endParaRPr lang="en-US" altLang="zh-CN" dirty="0"/>
          </a:p>
          <a:p>
            <a:r>
              <a:rPr lang="en-US" altLang="zh-CN" dirty="0"/>
              <a:t>2450mw/cm2</a:t>
            </a:r>
            <a:r>
              <a:rPr lang="zh-CN" altLang="en-US" dirty="0"/>
              <a:t>（</a:t>
            </a:r>
            <a:r>
              <a:rPr lang="en-US" altLang="zh-CN" dirty="0" err="1"/>
              <a:t>asic</a:t>
            </a:r>
            <a:r>
              <a:rPr lang="zh-CN" altLang="en-US" dirty="0"/>
              <a:t>）</a:t>
            </a:r>
          </a:p>
        </p:txBody>
      </p:sp>
      <p:pic>
        <p:nvPicPr>
          <p:cNvPr id="5" name="图片 4">
            <a:extLst>
              <a:ext uri="{FF2B5EF4-FFF2-40B4-BE49-F238E27FC236}">
                <a16:creationId xmlns:a16="http://schemas.microsoft.com/office/drawing/2014/main" id="{3556C4A8-9B6C-4767-8A61-1E2797B2034A}"/>
              </a:ext>
            </a:extLst>
          </p:cNvPr>
          <p:cNvPicPr>
            <a:picLocks noChangeAspect="1"/>
          </p:cNvPicPr>
          <p:nvPr/>
        </p:nvPicPr>
        <p:blipFill>
          <a:blip r:embed="rId3"/>
          <a:stretch>
            <a:fillRect/>
          </a:stretch>
        </p:blipFill>
        <p:spPr>
          <a:xfrm>
            <a:off x="0" y="3145942"/>
            <a:ext cx="12192000" cy="2793268"/>
          </a:xfrm>
          <a:prstGeom prst="rect">
            <a:avLst/>
          </a:prstGeom>
        </p:spPr>
      </p:pic>
      <p:pic>
        <p:nvPicPr>
          <p:cNvPr id="7" name="图片 6">
            <a:extLst>
              <a:ext uri="{FF2B5EF4-FFF2-40B4-BE49-F238E27FC236}">
                <a16:creationId xmlns:a16="http://schemas.microsoft.com/office/drawing/2014/main" id="{9E8EBB22-BB13-484B-B493-33DD3031B15F}"/>
              </a:ext>
            </a:extLst>
          </p:cNvPr>
          <p:cNvPicPr>
            <a:picLocks noChangeAspect="1"/>
          </p:cNvPicPr>
          <p:nvPr/>
        </p:nvPicPr>
        <p:blipFill>
          <a:blip r:embed="rId4"/>
          <a:stretch>
            <a:fillRect/>
          </a:stretch>
        </p:blipFill>
        <p:spPr>
          <a:xfrm>
            <a:off x="3654706" y="36214"/>
            <a:ext cx="8540616" cy="2808769"/>
          </a:xfrm>
          <a:prstGeom prst="rect">
            <a:avLst/>
          </a:prstGeom>
        </p:spPr>
      </p:pic>
      <p:cxnSp>
        <p:nvCxnSpPr>
          <p:cNvPr id="9" name="直接箭头连接符 8">
            <a:extLst>
              <a:ext uri="{FF2B5EF4-FFF2-40B4-BE49-F238E27FC236}">
                <a16:creationId xmlns:a16="http://schemas.microsoft.com/office/drawing/2014/main" id="{230629B8-1B52-4B1E-A01E-ED58A07D9ADC}"/>
              </a:ext>
            </a:extLst>
          </p:cNvPr>
          <p:cNvCxnSpPr>
            <a:cxnSpLocks/>
          </p:cNvCxnSpPr>
          <p:nvPr/>
        </p:nvCxnSpPr>
        <p:spPr>
          <a:xfrm flipH="1">
            <a:off x="1050202" y="2607398"/>
            <a:ext cx="3567065" cy="190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id="{72D6FE0D-D849-47E5-A5F9-B809D0FEADD0}"/>
              </a:ext>
            </a:extLst>
          </p:cNvPr>
          <p:cNvSpPr/>
          <p:nvPr/>
        </p:nvSpPr>
        <p:spPr>
          <a:xfrm>
            <a:off x="651850" y="516048"/>
            <a:ext cx="280657" cy="307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8CC1F6F-9D3D-4565-8544-0041C7900C93}"/>
              </a:ext>
            </a:extLst>
          </p:cNvPr>
          <p:cNvSpPr txBox="1"/>
          <p:nvPr/>
        </p:nvSpPr>
        <p:spPr>
          <a:xfrm>
            <a:off x="4816443" y="3188680"/>
            <a:ext cx="7487216" cy="646331"/>
          </a:xfrm>
          <a:prstGeom prst="rect">
            <a:avLst/>
          </a:prstGeom>
          <a:noFill/>
        </p:spPr>
        <p:txBody>
          <a:bodyPr wrap="square" rtlCol="0">
            <a:spAutoFit/>
          </a:bodyPr>
          <a:lstStyle/>
          <a:p>
            <a:r>
              <a:rPr lang="zh-CN" altLang="en-US" dirty="0"/>
              <a:t>考虑了碳板（背面</a:t>
            </a:r>
            <a:r>
              <a:rPr lang="en-US" altLang="zh-CN" dirty="0"/>
              <a:t>0.5mm</a:t>
            </a:r>
            <a:r>
              <a:rPr lang="zh-CN" altLang="en-US" dirty="0"/>
              <a:t>，正面</a:t>
            </a:r>
            <a:r>
              <a:rPr lang="en-US" altLang="zh-CN" dirty="0"/>
              <a:t>0.3mm</a:t>
            </a:r>
            <a:r>
              <a:rPr lang="zh-CN" altLang="en-US" dirty="0"/>
              <a:t>），</a:t>
            </a:r>
            <a:r>
              <a:rPr lang="en-US" altLang="zh-CN" dirty="0"/>
              <a:t>sensor</a:t>
            </a:r>
            <a:r>
              <a:rPr lang="zh-CN" altLang="en-US" dirty="0"/>
              <a:t>（</a:t>
            </a:r>
            <a:r>
              <a:rPr lang="en-US" altLang="zh-CN" dirty="0"/>
              <a:t>0.3mm</a:t>
            </a:r>
            <a:r>
              <a:rPr lang="zh-CN" altLang="en-US" dirty="0"/>
              <a:t>），导热胶（</a:t>
            </a:r>
            <a:r>
              <a:rPr lang="en-US" altLang="zh-CN" dirty="0"/>
              <a:t>0.1mm</a:t>
            </a:r>
            <a:r>
              <a:rPr lang="zh-CN" altLang="en-US" dirty="0"/>
              <a:t>），</a:t>
            </a:r>
            <a:r>
              <a:rPr lang="en-US" altLang="zh-CN" dirty="0" err="1"/>
              <a:t>pcb</a:t>
            </a:r>
            <a:r>
              <a:rPr lang="zh-CN" altLang="en-US" dirty="0"/>
              <a:t>板（</a:t>
            </a:r>
            <a:r>
              <a:rPr lang="en-US" altLang="zh-CN" dirty="0"/>
              <a:t>0.5mm</a:t>
            </a:r>
            <a:r>
              <a:rPr lang="zh-CN" altLang="en-US" dirty="0"/>
              <a:t>）对水平温度均匀性的贡献</a:t>
            </a:r>
          </a:p>
        </p:txBody>
      </p:sp>
    </p:spTree>
    <p:extLst>
      <p:ext uri="{BB962C8B-B14F-4D97-AF65-F5344CB8AC3E}">
        <p14:creationId xmlns:p14="http://schemas.microsoft.com/office/powerpoint/2010/main" val="424178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7EAF2D-8F9D-470F-9D82-261F86140B45}"/>
              </a:ext>
            </a:extLst>
          </p:cNvPr>
          <p:cNvSpPr txBox="1"/>
          <p:nvPr/>
        </p:nvSpPr>
        <p:spPr>
          <a:xfrm>
            <a:off x="321616" y="447741"/>
            <a:ext cx="4342856" cy="369332"/>
          </a:xfrm>
          <a:prstGeom prst="rect">
            <a:avLst/>
          </a:prstGeom>
          <a:noFill/>
        </p:spPr>
        <p:txBody>
          <a:bodyPr wrap="none" rtlCol="0">
            <a:spAutoFit/>
          </a:bodyPr>
          <a:lstStyle/>
          <a:p>
            <a:r>
              <a:rPr lang="zh-CN" altLang="en-US" dirty="0"/>
              <a:t>使用</a:t>
            </a:r>
            <a:r>
              <a:rPr lang="en-US" altLang="zh-CN" dirty="0" err="1"/>
              <a:t>tdr</a:t>
            </a:r>
            <a:r>
              <a:rPr lang="zh-CN" altLang="en-US" dirty="0"/>
              <a:t>里描述的高导热</a:t>
            </a:r>
            <a:r>
              <a:rPr lang="en-US" altLang="zh-CN" dirty="0"/>
              <a:t>Carbon fiber plate</a:t>
            </a:r>
          </a:p>
        </p:txBody>
      </p:sp>
      <p:pic>
        <p:nvPicPr>
          <p:cNvPr id="4" name="图片 3">
            <a:extLst>
              <a:ext uri="{FF2B5EF4-FFF2-40B4-BE49-F238E27FC236}">
                <a16:creationId xmlns:a16="http://schemas.microsoft.com/office/drawing/2014/main" id="{52D807D9-79AE-477B-BBE7-E0041BF756DC}"/>
              </a:ext>
            </a:extLst>
          </p:cNvPr>
          <p:cNvPicPr>
            <a:picLocks noChangeAspect="1"/>
          </p:cNvPicPr>
          <p:nvPr/>
        </p:nvPicPr>
        <p:blipFill>
          <a:blip r:embed="rId2"/>
          <a:stretch>
            <a:fillRect/>
          </a:stretch>
        </p:blipFill>
        <p:spPr>
          <a:xfrm>
            <a:off x="0" y="1760431"/>
            <a:ext cx="12192000" cy="2504216"/>
          </a:xfrm>
          <a:prstGeom prst="rect">
            <a:avLst/>
          </a:prstGeom>
        </p:spPr>
      </p:pic>
      <p:pic>
        <p:nvPicPr>
          <p:cNvPr id="6" name="图片 5">
            <a:extLst>
              <a:ext uri="{FF2B5EF4-FFF2-40B4-BE49-F238E27FC236}">
                <a16:creationId xmlns:a16="http://schemas.microsoft.com/office/drawing/2014/main" id="{B4F46A98-C701-47E8-8437-64BA0DF7F931}"/>
              </a:ext>
            </a:extLst>
          </p:cNvPr>
          <p:cNvPicPr>
            <a:picLocks noChangeAspect="1"/>
          </p:cNvPicPr>
          <p:nvPr/>
        </p:nvPicPr>
        <p:blipFill>
          <a:blip r:embed="rId3"/>
          <a:stretch>
            <a:fillRect/>
          </a:stretch>
        </p:blipFill>
        <p:spPr>
          <a:xfrm>
            <a:off x="1861393" y="3958203"/>
            <a:ext cx="3670275" cy="2899797"/>
          </a:xfrm>
          <a:prstGeom prst="rect">
            <a:avLst/>
          </a:prstGeom>
        </p:spPr>
      </p:pic>
      <p:sp>
        <p:nvSpPr>
          <p:cNvPr id="7" name="文本框 6">
            <a:extLst>
              <a:ext uri="{FF2B5EF4-FFF2-40B4-BE49-F238E27FC236}">
                <a16:creationId xmlns:a16="http://schemas.microsoft.com/office/drawing/2014/main" id="{A095F214-10CD-47EA-A585-0E506F67C097}"/>
              </a:ext>
            </a:extLst>
          </p:cNvPr>
          <p:cNvSpPr txBox="1"/>
          <p:nvPr/>
        </p:nvSpPr>
        <p:spPr>
          <a:xfrm>
            <a:off x="6056258" y="4838673"/>
            <a:ext cx="2805576" cy="369332"/>
          </a:xfrm>
          <a:prstGeom prst="rect">
            <a:avLst/>
          </a:prstGeom>
          <a:noFill/>
        </p:spPr>
        <p:txBody>
          <a:bodyPr wrap="none" rtlCol="0">
            <a:spAutoFit/>
          </a:bodyPr>
          <a:lstStyle/>
          <a:p>
            <a:r>
              <a:rPr lang="zh-CN" altLang="en-US" dirty="0"/>
              <a:t>单块</a:t>
            </a:r>
            <a:r>
              <a:rPr lang="en-US" altLang="zh-CN" dirty="0"/>
              <a:t>sensor</a:t>
            </a:r>
            <a:r>
              <a:rPr lang="zh-CN" altLang="en-US" dirty="0"/>
              <a:t>温差在</a:t>
            </a:r>
            <a:r>
              <a:rPr lang="en-US" altLang="zh-CN" dirty="0"/>
              <a:t>3</a:t>
            </a:r>
            <a:r>
              <a:rPr lang="zh-CN" altLang="en-US" dirty="0"/>
              <a:t>℃</a:t>
            </a:r>
            <a:r>
              <a:rPr lang="en-US" altLang="zh-CN" dirty="0"/>
              <a:t>-4</a:t>
            </a:r>
            <a:r>
              <a:rPr lang="zh-CN" altLang="en-US" dirty="0"/>
              <a:t>℃</a:t>
            </a:r>
          </a:p>
        </p:txBody>
      </p:sp>
      <p:sp>
        <p:nvSpPr>
          <p:cNvPr id="8" name="椭圆 7">
            <a:extLst>
              <a:ext uri="{FF2B5EF4-FFF2-40B4-BE49-F238E27FC236}">
                <a16:creationId xmlns:a16="http://schemas.microsoft.com/office/drawing/2014/main" id="{CD5F567D-84DE-49B0-B649-3EB99333774B}"/>
              </a:ext>
            </a:extLst>
          </p:cNvPr>
          <p:cNvSpPr/>
          <p:nvPr/>
        </p:nvSpPr>
        <p:spPr>
          <a:xfrm>
            <a:off x="856456" y="2790964"/>
            <a:ext cx="271605" cy="597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981B4FF8-5339-4142-AC59-F383F08F87B0}"/>
              </a:ext>
            </a:extLst>
          </p:cNvPr>
          <p:cNvCxnSpPr/>
          <p:nvPr/>
        </p:nvCxnSpPr>
        <p:spPr>
          <a:xfrm flipH="1" flipV="1">
            <a:off x="1128061" y="3327806"/>
            <a:ext cx="733332" cy="131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42619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582</Words>
  <Application>Microsoft Office PowerPoint</Application>
  <PresentationFormat>宽屏</PresentationFormat>
  <Paragraphs>39</Paragraphs>
  <Slides>6</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vt:i4>
      </vt:variant>
    </vt:vector>
  </HeadingPairs>
  <TitlesOfParts>
    <vt:vector size="12" baseType="lpstr">
      <vt:lpstr>等线</vt:lpstr>
      <vt:lpstr>等线 Light</vt:lpstr>
      <vt:lpstr>微软雅黑</vt:lpstr>
      <vt:lpstr>微软雅黑</vt:lpstr>
      <vt:lpstr>Arial</vt:lpstr>
      <vt:lpstr>Office 主题​​</vt:lpstr>
      <vt:lpstr>二氧化碳冷却问题</vt:lpstr>
      <vt:lpstr>PowerPoint 演示文稿</vt:lpstr>
      <vt:lpstr>PowerPoint 演示文稿</vt:lpstr>
      <vt:lpstr>热负载均匀性问题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宇杰 李</dc:creator>
  <cp:lastModifiedBy>宇杰 李</cp:lastModifiedBy>
  <cp:revision>37</cp:revision>
  <dcterms:created xsi:type="dcterms:W3CDTF">2025-08-21T05:23:50Z</dcterms:created>
  <dcterms:modified xsi:type="dcterms:W3CDTF">2025-10-11T01:28:34Z</dcterms:modified>
</cp:coreProperties>
</file>