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tags/tag360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  <p:sldMasterId id="2147483660" r:id="rId2"/>
  </p:sldMasterIdLst>
  <p:notesMasterIdLst>
    <p:notesMasterId r:id="rId44"/>
  </p:notesMasterIdLst>
  <p:handoutMasterIdLst>
    <p:handoutMasterId r:id="rId45"/>
  </p:handoutMasterIdLst>
  <p:sldIdLst>
    <p:sldId id="256" r:id="rId3"/>
    <p:sldId id="603" r:id="rId4"/>
    <p:sldId id="604" r:id="rId5"/>
    <p:sldId id="605" r:id="rId6"/>
    <p:sldId id="606" r:id="rId7"/>
    <p:sldId id="607" r:id="rId8"/>
    <p:sldId id="497" r:id="rId9"/>
    <p:sldId id="532" r:id="rId10"/>
    <p:sldId id="599" r:id="rId11"/>
    <p:sldId id="536" r:id="rId12"/>
    <p:sldId id="537" r:id="rId13"/>
    <p:sldId id="569" r:id="rId14"/>
    <p:sldId id="540" r:id="rId15"/>
    <p:sldId id="531" r:id="rId16"/>
    <p:sldId id="498" r:id="rId17"/>
    <p:sldId id="499" r:id="rId18"/>
    <p:sldId id="565" r:id="rId19"/>
    <p:sldId id="516" r:id="rId20"/>
    <p:sldId id="530" r:id="rId21"/>
    <p:sldId id="501" r:id="rId22"/>
    <p:sldId id="502" r:id="rId23"/>
    <p:sldId id="503" r:id="rId24"/>
    <p:sldId id="504" r:id="rId25"/>
    <p:sldId id="508" r:id="rId26"/>
    <p:sldId id="509" r:id="rId27"/>
    <p:sldId id="510" r:id="rId28"/>
    <p:sldId id="511" r:id="rId29"/>
    <p:sldId id="513" r:id="rId30"/>
    <p:sldId id="512" r:id="rId31"/>
    <p:sldId id="541" r:id="rId32"/>
    <p:sldId id="559" r:id="rId33"/>
    <p:sldId id="560" r:id="rId34"/>
    <p:sldId id="563" r:id="rId35"/>
    <p:sldId id="561" r:id="rId36"/>
    <p:sldId id="562" r:id="rId37"/>
    <p:sldId id="600" r:id="rId38"/>
    <p:sldId id="601" r:id="rId39"/>
    <p:sldId id="602" r:id="rId40"/>
    <p:sldId id="515" r:id="rId41"/>
    <p:sldId id="533" r:id="rId42"/>
    <p:sldId id="608" r:id="rId43"/>
  </p:sldIdLst>
  <p:sldSz cx="12192000" cy="6858000"/>
  <p:notesSz cx="6858000" cy="9144000"/>
  <p:custDataLst>
    <p:tags r:id="rId4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796" autoAdjust="0"/>
    <p:restoredTop sz="94694" autoAdjust="0"/>
  </p:normalViewPr>
  <p:slideViewPr>
    <p:cSldViewPr snapToGrid="0" showGuides="1">
      <p:cViewPr varScale="1">
        <p:scale>
          <a:sx n="107" d="100"/>
          <a:sy n="107" d="100"/>
        </p:scale>
        <p:origin x="176" y="376"/>
      </p:cViewPr>
      <p:guideLst>
        <p:guide orient="horz" pos="2115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gs" Target="tags/tag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0F9076-6A42-4859-B2EF-779E4F9F0427}" type="datetimeFigureOut">
              <a:rPr lang="zh-CN" altLang="en-US" smtClean="0"/>
              <a:t>2026/8/3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1E0DF0-4D13-47A1-A8E8-7DB4FB6A3E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677F58-3CD6-4E62-A534-654C02291C56}" type="datetimeFigureOut">
              <a:rPr lang="zh-CN" altLang="en-US" smtClean="0"/>
              <a:t>2026/8/3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05CA99-94F4-4D23-83D2-8A9AB9C1855E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1156D-0D53-4547-B441-3E56213AB7A3}" type="datetime1">
              <a:rPr lang="zh-CN" altLang="en-US" smtClean="0"/>
              <a:t>2026/8/3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FA0DD-08EE-4420-AB65-31B6566BC986}" type="datetime1">
              <a:rPr lang="zh-CN" altLang="en-US" smtClean="0"/>
              <a:t>2026/8/3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17972-D4E2-4DA7-A1C0-2B2474D897B3}" type="datetime1">
              <a:rPr lang="zh-CN" altLang="en-US" smtClean="0"/>
              <a:t>2026/8/3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1156D-0D53-4547-B441-3E56213AB7A3}" type="datetime1">
              <a:rPr lang="zh-CN" altLang="en-US" smtClean="0"/>
              <a:t>2026/8/3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4392"/>
          </a:xfrm>
        </p:spPr>
        <p:txBody>
          <a:bodyPr/>
          <a:lstStyle>
            <a:lvl1pPr>
              <a:defRPr b="1" baseline="0">
                <a:solidFill>
                  <a:srgbClr val="7030A0"/>
                </a:solidFill>
                <a:latin typeface="Arial" panose="020B0604020202020204" pitchFamily="34" charset="0"/>
                <a:ea typeface="华文中宋" panose="02010600040101010101" pitchFamily="2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838200" y="1455807"/>
            <a:ext cx="10515600" cy="4721156"/>
          </a:xfrm>
        </p:spPr>
        <p:txBody>
          <a:bodyPr/>
          <a:lstStyle>
            <a:lvl1pPr>
              <a:defRPr b="1" baseline="0">
                <a:latin typeface="Arial" panose="020B0604020202020204" pitchFamily="34" charset="0"/>
                <a:ea typeface="仿宋" panose="02010609060101010101" pitchFamily="49" charset="-122"/>
              </a:defRPr>
            </a:lvl1pPr>
            <a:lvl2pPr marL="685800" indent="-228600">
              <a:buFont typeface="Wingdings" panose="05000000000000000000" pitchFamily="2" charset="2"/>
              <a:buChar char="Ø"/>
              <a:defRPr b="1" baseline="0">
                <a:latin typeface="Arial" panose="020B0604020202020204" pitchFamily="34" charset="0"/>
                <a:ea typeface="仿宋" panose="02010609060101010101" pitchFamily="49" charset="-122"/>
              </a:defRPr>
            </a:lvl2pPr>
            <a:lvl3pPr>
              <a:defRPr b="1" baseline="0">
                <a:latin typeface="Arial" panose="020B0604020202020204" pitchFamily="34" charset="0"/>
              </a:defRPr>
            </a:lvl3pPr>
            <a:lvl4pPr>
              <a:defRPr b="1" baseline="0">
                <a:latin typeface="Arial" panose="020B0604020202020204" pitchFamily="34" charset="0"/>
              </a:defRPr>
            </a:lvl4pPr>
            <a:lvl5pPr>
              <a:defRPr b="1" baseline="0">
                <a:latin typeface="Arial" panose="020B0604020202020204" pitchFamily="34" charset="0"/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BED4B-51D3-4AE9-9866-3600BBBA5C71}" type="datetime1">
              <a:rPr lang="zh-CN" altLang="en-US" smtClean="0"/>
              <a:t>2026/8/3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838200" y="1277662"/>
            <a:ext cx="10515600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102008" y="22226"/>
            <a:ext cx="1077291" cy="107729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F1560-FD20-4015-93EC-6B7302596EED}" type="datetime1">
              <a:rPr lang="zh-CN" altLang="en-US" smtClean="0"/>
              <a:t>2026/8/3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140A1-4188-43D8-BD56-F3F041F92E94}" type="datetime1">
              <a:rPr lang="zh-CN" altLang="en-US" smtClean="0"/>
              <a:t>2026/8/3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DA78C-A5AC-4404-A6F2-9B2BCA09E45F}" type="datetime1">
              <a:rPr lang="zh-CN" altLang="en-US" smtClean="0"/>
              <a:t>2026/8/3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1BD2F-8B9E-42BF-9AA5-03848E48072D}" type="datetime1">
              <a:rPr lang="zh-CN" altLang="en-US" smtClean="0"/>
              <a:t>2026/8/3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22C59-B578-4337-BF03-4109163685F6}" type="datetime1">
              <a:rPr lang="zh-CN" altLang="en-US" smtClean="0"/>
              <a:t>2026/8/3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66152-5481-48A9-80D4-9588429D40FF}" type="datetime1">
              <a:rPr lang="zh-CN" altLang="en-US" smtClean="0"/>
              <a:t>2026/8/3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4392"/>
          </a:xfrm>
        </p:spPr>
        <p:txBody>
          <a:bodyPr/>
          <a:lstStyle>
            <a:lvl1pPr>
              <a:defRPr b="1" baseline="0">
                <a:solidFill>
                  <a:srgbClr val="7030A0"/>
                </a:solidFill>
                <a:latin typeface="Arial" panose="020B0604020202020204" pitchFamily="34" charset="0"/>
                <a:ea typeface="华文中宋" panose="02010600040101010101" pitchFamily="2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838200" y="1455807"/>
            <a:ext cx="10515600" cy="4721156"/>
          </a:xfrm>
        </p:spPr>
        <p:txBody>
          <a:bodyPr/>
          <a:lstStyle>
            <a:lvl1pPr>
              <a:defRPr b="1" baseline="0">
                <a:latin typeface="Arial" panose="020B0604020202020204" pitchFamily="34" charset="0"/>
                <a:ea typeface="仿宋" panose="02010609060101010101" pitchFamily="49" charset="-122"/>
              </a:defRPr>
            </a:lvl1pPr>
            <a:lvl2pPr marL="685800" indent="-228600">
              <a:buFont typeface="Wingdings" panose="05000000000000000000" pitchFamily="2" charset="2"/>
              <a:buChar char="Ø"/>
              <a:defRPr b="1" baseline="0">
                <a:latin typeface="Arial" panose="020B0604020202020204" pitchFamily="34" charset="0"/>
                <a:ea typeface="仿宋" panose="02010609060101010101" pitchFamily="49" charset="-122"/>
              </a:defRPr>
            </a:lvl2pPr>
            <a:lvl3pPr>
              <a:defRPr b="1" baseline="0">
                <a:latin typeface="Arial" panose="020B0604020202020204" pitchFamily="34" charset="0"/>
              </a:defRPr>
            </a:lvl3pPr>
            <a:lvl4pPr>
              <a:defRPr b="1" baseline="0">
                <a:latin typeface="Arial" panose="020B0604020202020204" pitchFamily="34" charset="0"/>
              </a:defRPr>
            </a:lvl4pPr>
            <a:lvl5pPr>
              <a:defRPr b="1" baseline="0">
                <a:latin typeface="Arial" panose="020B0604020202020204" pitchFamily="34" charset="0"/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BED4B-51D3-4AE9-9866-3600BBBA5C71}" type="datetime1">
              <a:rPr lang="zh-CN" altLang="en-US" smtClean="0"/>
              <a:t>2026/8/3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838200" y="1277662"/>
            <a:ext cx="10515600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102008" y="22226"/>
            <a:ext cx="1077291" cy="107729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466DB-BFCB-4C16-94F0-BF35196ECBAC}" type="datetime1">
              <a:rPr lang="zh-CN" altLang="en-US" smtClean="0"/>
              <a:t>2026/8/3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FA0DD-08EE-4420-AB65-31B6566BC986}" type="datetime1">
              <a:rPr lang="zh-CN" altLang="en-US" smtClean="0"/>
              <a:t>2026/8/3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17972-D4E2-4DA7-A1C0-2B2474D897B3}" type="datetime1">
              <a:rPr lang="zh-CN" altLang="en-US" smtClean="0"/>
              <a:t>2026/8/3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F1560-FD20-4015-93EC-6B7302596EED}" type="datetime1">
              <a:rPr lang="zh-CN" altLang="en-US" smtClean="0"/>
              <a:t>2026/8/3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140A1-4188-43D8-BD56-F3F041F92E94}" type="datetime1">
              <a:rPr lang="zh-CN" altLang="en-US" smtClean="0"/>
              <a:t>2026/8/3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DA78C-A5AC-4404-A6F2-9B2BCA09E45F}" type="datetime1">
              <a:rPr lang="zh-CN" altLang="en-US" smtClean="0"/>
              <a:t>2026/8/3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1BD2F-8B9E-42BF-9AA5-03848E48072D}" type="datetime1">
              <a:rPr lang="zh-CN" altLang="en-US" smtClean="0"/>
              <a:t>2026/8/3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22C59-B578-4337-BF03-4109163685F6}" type="datetime1">
              <a:rPr lang="zh-CN" altLang="en-US" smtClean="0"/>
              <a:t>2026/8/3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66152-5481-48A9-80D4-9588429D40FF}" type="datetime1">
              <a:rPr lang="zh-CN" altLang="en-US" smtClean="0"/>
              <a:t>2026/8/3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466DB-BFCB-4C16-94F0-BF35196ECBAC}" type="datetime1">
              <a:rPr lang="zh-CN" altLang="en-US" smtClean="0"/>
              <a:t>2026/8/3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B0DE00-0DCF-4304-B5C4-40D643894B3A}" type="datetime1">
              <a:rPr lang="zh-CN" altLang="en-US" smtClean="0"/>
              <a:t>2026/8/3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B3BC23-D74F-40C2-A21F-4F8A9769595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B0DE00-0DCF-4304-B5C4-40D643894B3A}" type="datetime1">
              <a:rPr lang="zh-CN" altLang="en-US" smtClean="0"/>
              <a:t>2026/8/3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B3BC23-D74F-40C2-A21F-4F8A9769595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tags" Target="../tags/tag19.xml"/><Relationship Id="rId7" Type="http://schemas.openxmlformats.org/officeDocument/2006/relationships/image" Target="../media/image32.wmf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21.xml"/><Relationship Id="rId4" Type="http://schemas.openxmlformats.org/officeDocument/2006/relationships/tags" Target="../tags/tag20.xml"/><Relationship Id="rId9" Type="http://schemas.openxmlformats.org/officeDocument/2006/relationships/image" Target="../media/image34.wmf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tags" Target="../tags/tag34.xml"/><Relationship Id="rId18" Type="http://schemas.openxmlformats.org/officeDocument/2006/relationships/tags" Target="../tags/tag39.xml"/><Relationship Id="rId26" Type="http://schemas.openxmlformats.org/officeDocument/2006/relationships/tags" Target="../tags/tag47.xml"/><Relationship Id="rId21" Type="http://schemas.openxmlformats.org/officeDocument/2006/relationships/tags" Target="../tags/tag42.xml"/><Relationship Id="rId34" Type="http://schemas.openxmlformats.org/officeDocument/2006/relationships/image" Target="../media/image37.wmf"/><Relationship Id="rId7" Type="http://schemas.openxmlformats.org/officeDocument/2006/relationships/tags" Target="../tags/tag28.xml"/><Relationship Id="rId12" Type="http://schemas.openxmlformats.org/officeDocument/2006/relationships/tags" Target="../tags/tag33.xml"/><Relationship Id="rId17" Type="http://schemas.openxmlformats.org/officeDocument/2006/relationships/tags" Target="../tags/tag38.xml"/><Relationship Id="rId25" Type="http://schemas.openxmlformats.org/officeDocument/2006/relationships/tags" Target="../tags/tag46.xml"/><Relationship Id="rId33" Type="http://schemas.openxmlformats.org/officeDocument/2006/relationships/image" Target="../media/image36.png"/><Relationship Id="rId2" Type="http://schemas.openxmlformats.org/officeDocument/2006/relationships/tags" Target="../tags/tag23.xml"/><Relationship Id="rId16" Type="http://schemas.openxmlformats.org/officeDocument/2006/relationships/tags" Target="../tags/tag37.xml"/><Relationship Id="rId20" Type="http://schemas.openxmlformats.org/officeDocument/2006/relationships/tags" Target="../tags/tag41.xml"/><Relationship Id="rId29" Type="http://schemas.openxmlformats.org/officeDocument/2006/relationships/tags" Target="../tags/tag50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11" Type="http://schemas.openxmlformats.org/officeDocument/2006/relationships/tags" Target="../tags/tag32.xml"/><Relationship Id="rId24" Type="http://schemas.openxmlformats.org/officeDocument/2006/relationships/tags" Target="../tags/tag45.xml"/><Relationship Id="rId32" Type="http://schemas.openxmlformats.org/officeDocument/2006/relationships/image" Target="../media/image35.png"/><Relationship Id="rId37" Type="http://schemas.openxmlformats.org/officeDocument/2006/relationships/image" Target="../media/image39.png"/><Relationship Id="rId5" Type="http://schemas.openxmlformats.org/officeDocument/2006/relationships/tags" Target="../tags/tag26.xml"/><Relationship Id="rId15" Type="http://schemas.openxmlformats.org/officeDocument/2006/relationships/tags" Target="../tags/tag36.xml"/><Relationship Id="rId23" Type="http://schemas.openxmlformats.org/officeDocument/2006/relationships/tags" Target="../tags/tag44.xml"/><Relationship Id="rId28" Type="http://schemas.openxmlformats.org/officeDocument/2006/relationships/tags" Target="../tags/tag49.xml"/><Relationship Id="rId36" Type="http://schemas.openxmlformats.org/officeDocument/2006/relationships/image" Target="../media/image38.png"/><Relationship Id="rId10" Type="http://schemas.openxmlformats.org/officeDocument/2006/relationships/tags" Target="../tags/tag31.xml"/><Relationship Id="rId19" Type="http://schemas.openxmlformats.org/officeDocument/2006/relationships/tags" Target="../tags/tag40.xml"/><Relationship Id="rId31" Type="http://schemas.openxmlformats.org/officeDocument/2006/relationships/slideLayout" Target="../slideLayouts/slideLayout2.xml"/><Relationship Id="rId4" Type="http://schemas.openxmlformats.org/officeDocument/2006/relationships/tags" Target="../tags/tag25.xml"/><Relationship Id="rId9" Type="http://schemas.openxmlformats.org/officeDocument/2006/relationships/tags" Target="../tags/tag30.xml"/><Relationship Id="rId14" Type="http://schemas.openxmlformats.org/officeDocument/2006/relationships/tags" Target="../tags/tag35.xml"/><Relationship Id="rId22" Type="http://schemas.openxmlformats.org/officeDocument/2006/relationships/tags" Target="../tags/tag43.xml"/><Relationship Id="rId27" Type="http://schemas.openxmlformats.org/officeDocument/2006/relationships/tags" Target="../tags/tag48.xml"/><Relationship Id="rId30" Type="http://schemas.openxmlformats.org/officeDocument/2006/relationships/tags" Target="../tags/tag51.xml"/><Relationship Id="rId35" Type="http://schemas.openxmlformats.org/officeDocument/2006/relationships/tags" Target="../tags/tag360.xml"/><Relationship Id="rId8" Type="http://schemas.openxmlformats.org/officeDocument/2006/relationships/tags" Target="../tags/tag29.xml"/><Relationship Id="rId3" Type="http://schemas.openxmlformats.org/officeDocument/2006/relationships/tags" Target="../tags/tag2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tags" Target="../tags/tag54.xml"/><Relationship Id="rId7" Type="http://schemas.openxmlformats.org/officeDocument/2006/relationships/image" Target="../media/image41.png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40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55.xml"/><Relationship Id="rId9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6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7" Type="http://schemas.openxmlformats.org/officeDocument/2006/relationships/image" Target="../media/image72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tags" Target="../tags/tag60.xml"/><Relationship Id="rId7" Type="http://schemas.openxmlformats.org/officeDocument/2006/relationships/image" Target="../media/image74.png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73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61.xml"/><Relationship Id="rId9" Type="http://schemas.openxmlformats.org/officeDocument/2006/relationships/image" Target="../media/image7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11" Type="http://schemas.openxmlformats.org/officeDocument/2006/relationships/image" Target="../media/image86.png"/><Relationship Id="rId5" Type="http://schemas.openxmlformats.org/officeDocument/2006/relationships/image" Target="../media/image80.png"/><Relationship Id="rId10" Type="http://schemas.openxmlformats.org/officeDocument/2006/relationships/image" Target="../media/image85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0.png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Relationship Id="rId9" Type="http://schemas.openxmlformats.org/officeDocument/2006/relationships/image" Target="../media/image9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7" Type="http://schemas.openxmlformats.org/officeDocument/2006/relationships/image" Target="../media/image11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113.png"/><Relationship Id="rId7" Type="http://schemas.openxmlformats.org/officeDocument/2006/relationships/image" Target="../media/image117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Relationship Id="rId9" Type="http://schemas.openxmlformats.org/officeDocument/2006/relationships/image" Target="../media/image11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3" Type="http://schemas.openxmlformats.org/officeDocument/2006/relationships/image" Target="../media/image121.png"/><Relationship Id="rId7" Type="http://schemas.openxmlformats.org/officeDocument/2006/relationships/image" Target="../media/image124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png"/><Relationship Id="rId5" Type="http://schemas.openxmlformats.org/officeDocument/2006/relationships/image" Target="../media/image106.png"/><Relationship Id="rId4" Type="http://schemas.openxmlformats.org/officeDocument/2006/relationships/image" Target="../media/image12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3" Type="http://schemas.openxmlformats.org/officeDocument/2006/relationships/image" Target="../media/image129.png"/><Relationship Id="rId7" Type="http://schemas.openxmlformats.org/officeDocument/2006/relationships/image" Target="../media/image65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131.png"/><Relationship Id="rId4" Type="http://schemas.openxmlformats.org/officeDocument/2006/relationships/image" Target="../media/image130.png"/><Relationship Id="rId9" Type="http://schemas.openxmlformats.org/officeDocument/2006/relationships/image" Target="../media/image13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7" Type="http://schemas.openxmlformats.org/officeDocument/2006/relationships/image" Target="../media/image138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7.png"/><Relationship Id="rId5" Type="http://schemas.openxmlformats.org/officeDocument/2006/relationships/image" Target="../media/image121.png"/><Relationship Id="rId4" Type="http://schemas.openxmlformats.org/officeDocument/2006/relationships/image" Target="../media/image13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3" Type="http://schemas.openxmlformats.org/officeDocument/2006/relationships/image" Target="../media/image139.png"/><Relationship Id="rId7" Type="http://schemas.openxmlformats.org/officeDocument/2006/relationships/image" Target="../media/image142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1.png"/><Relationship Id="rId5" Type="http://schemas.openxmlformats.org/officeDocument/2006/relationships/image" Target="../media/image126.png"/><Relationship Id="rId4" Type="http://schemas.openxmlformats.org/officeDocument/2006/relationships/image" Target="../media/image140.png"/><Relationship Id="rId9" Type="http://schemas.openxmlformats.org/officeDocument/2006/relationships/image" Target="../media/image1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png"/><Relationship Id="rId13" Type="http://schemas.openxmlformats.org/officeDocument/2006/relationships/image" Target="../media/image150.png"/><Relationship Id="rId18" Type="http://schemas.openxmlformats.org/officeDocument/2006/relationships/image" Target="../media/image155.png"/><Relationship Id="rId3" Type="http://schemas.openxmlformats.org/officeDocument/2006/relationships/tags" Target="../tags/tag66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149.png"/><Relationship Id="rId17" Type="http://schemas.openxmlformats.org/officeDocument/2006/relationships/image" Target="../media/image154.png"/><Relationship Id="rId2" Type="http://schemas.openxmlformats.org/officeDocument/2006/relationships/tags" Target="../tags/tag65.xml"/><Relationship Id="rId16" Type="http://schemas.openxmlformats.org/officeDocument/2006/relationships/image" Target="../media/image153.png"/><Relationship Id="rId1" Type="http://schemas.openxmlformats.org/officeDocument/2006/relationships/tags" Target="../tags/tag64.xml"/><Relationship Id="rId6" Type="http://schemas.openxmlformats.org/officeDocument/2006/relationships/tags" Target="../tags/tag69.xml"/><Relationship Id="rId11" Type="http://schemas.openxmlformats.org/officeDocument/2006/relationships/image" Target="../media/image148.png"/><Relationship Id="rId5" Type="http://schemas.openxmlformats.org/officeDocument/2006/relationships/tags" Target="../tags/tag68.xml"/><Relationship Id="rId15" Type="http://schemas.openxmlformats.org/officeDocument/2006/relationships/image" Target="../media/image152.png"/><Relationship Id="rId10" Type="http://schemas.openxmlformats.org/officeDocument/2006/relationships/image" Target="../media/image147.png"/><Relationship Id="rId4" Type="http://schemas.openxmlformats.org/officeDocument/2006/relationships/tags" Target="../tags/tag67.xml"/><Relationship Id="rId9" Type="http://schemas.openxmlformats.org/officeDocument/2006/relationships/image" Target="../media/image146.png"/><Relationship Id="rId14" Type="http://schemas.openxmlformats.org/officeDocument/2006/relationships/image" Target="../media/image15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13" Type="http://schemas.openxmlformats.org/officeDocument/2006/relationships/image" Target="../media/image160.png"/><Relationship Id="rId3" Type="http://schemas.openxmlformats.org/officeDocument/2006/relationships/tags" Target="../tags/tag72.xml"/><Relationship Id="rId7" Type="http://schemas.openxmlformats.org/officeDocument/2006/relationships/tags" Target="../tags/tag76.xml"/><Relationship Id="rId12" Type="http://schemas.openxmlformats.org/officeDocument/2006/relationships/image" Target="../media/image159.png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6" Type="http://schemas.openxmlformats.org/officeDocument/2006/relationships/tags" Target="../tags/tag75.xml"/><Relationship Id="rId11" Type="http://schemas.openxmlformats.org/officeDocument/2006/relationships/image" Target="../media/image158.png"/><Relationship Id="rId5" Type="http://schemas.openxmlformats.org/officeDocument/2006/relationships/tags" Target="../tags/tag74.xml"/><Relationship Id="rId15" Type="http://schemas.openxmlformats.org/officeDocument/2006/relationships/image" Target="../media/image162.png"/><Relationship Id="rId10" Type="http://schemas.openxmlformats.org/officeDocument/2006/relationships/image" Target="../media/image157.png"/><Relationship Id="rId4" Type="http://schemas.openxmlformats.org/officeDocument/2006/relationships/tags" Target="../tags/tag73.xml"/><Relationship Id="rId9" Type="http://schemas.openxmlformats.org/officeDocument/2006/relationships/image" Target="../media/image156.png"/><Relationship Id="rId14" Type="http://schemas.openxmlformats.org/officeDocument/2006/relationships/image" Target="../media/image16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image" Target="../media/image165.png"/><Relationship Id="rId5" Type="http://schemas.openxmlformats.org/officeDocument/2006/relationships/image" Target="../media/image164.png"/><Relationship Id="rId4" Type="http://schemas.openxmlformats.org/officeDocument/2006/relationships/image" Target="../media/image16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png"/><Relationship Id="rId3" Type="http://schemas.openxmlformats.org/officeDocument/2006/relationships/tags" Target="../tags/tag81.xml"/><Relationship Id="rId7" Type="http://schemas.openxmlformats.org/officeDocument/2006/relationships/image" Target="../media/image168.png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image" Target="../media/image167.png"/><Relationship Id="rId5" Type="http://schemas.openxmlformats.org/officeDocument/2006/relationships/image" Target="../media/image166.png"/><Relationship Id="rId4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image" Target="../media/image172.png"/><Relationship Id="rId5" Type="http://schemas.openxmlformats.org/officeDocument/2006/relationships/image" Target="../media/image171.png"/><Relationship Id="rId4" Type="http://schemas.openxmlformats.org/officeDocument/2006/relationships/image" Target="../media/image17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5.png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6" Type="http://schemas.openxmlformats.org/officeDocument/2006/relationships/image" Target="../media/image71.png"/><Relationship Id="rId5" Type="http://schemas.openxmlformats.org/officeDocument/2006/relationships/image" Target="../media/image174.png"/><Relationship Id="rId4" Type="http://schemas.openxmlformats.org/officeDocument/2006/relationships/image" Target="../media/image173.png"/><Relationship Id="rId9" Type="http://schemas.openxmlformats.org/officeDocument/2006/relationships/image" Target="../media/image177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4.png"/><Relationship Id="rId3" Type="http://schemas.openxmlformats.org/officeDocument/2006/relationships/image" Target="../media/image179.png"/><Relationship Id="rId7" Type="http://schemas.openxmlformats.org/officeDocument/2006/relationships/image" Target="../media/image183.png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2.png"/><Relationship Id="rId11" Type="http://schemas.openxmlformats.org/officeDocument/2006/relationships/image" Target="../media/image187.png"/><Relationship Id="rId5" Type="http://schemas.openxmlformats.org/officeDocument/2006/relationships/image" Target="../media/image181.png"/><Relationship Id="rId10" Type="http://schemas.openxmlformats.org/officeDocument/2006/relationships/image" Target="../media/image186.png"/><Relationship Id="rId4" Type="http://schemas.openxmlformats.org/officeDocument/2006/relationships/image" Target="../media/image180.png"/><Relationship Id="rId9" Type="http://schemas.openxmlformats.org/officeDocument/2006/relationships/image" Target="../media/image185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3.png"/><Relationship Id="rId13" Type="http://schemas.openxmlformats.org/officeDocument/2006/relationships/image" Target="../media/image198.png"/><Relationship Id="rId3" Type="http://schemas.openxmlformats.org/officeDocument/2006/relationships/image" Target="../media/image188.png"/><Relationship Id="rId7" Type="http://schemas.openxmlformats.org/officeDocument/2006/relationships/image" Target="../media/image192.png"/><Relationship Id="rId12" Type="http://schemas.openxmlformats.org/officeDocument/2006/relationships/image" Target="../media/image197.png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1.png"/><Relationship Id="rId11" Type="http://schemas.openxmlformats.org/officeDocument/2006/relationships/image" Target="../media/image196.png"/><Relationship Id="rId5" Type="http://schemas.openxmlformats.org/officeDocument/2006/relationships/image" Target="../media/image190.png"/><Relationship Id="rId10" Type="http://schemas.openxmlformats.org/officeDocument/2006/relationships/image" Target="../media/image195.png"/><Relationship Id="rId4" Type="http://schemas.openxmlformats.org/officeDocument/2006/relationships/image" Target="../media/image189.png"/><Relationship Id="rId9" Type="http://schemas.openxmlformats.org/officeDocument/2006/relationships/image" Target="../media/image194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5.png"/><Relationship Id="rId3" Type="http://schemas.openxmlformats.org/officeDocument/2006/relationships/image" Target="../media/image200.png"/><Relationship Id="rId7" Type="http://schemas.openxmlformats.org/officeDocument/2006/relationships/image" Target="../media/image204.png"/><Relationship Id="rId2" Type="http://schemas.openxmlformats.org/officeDocument/2006/relationships/image" Target="../media/image19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3.png"/><Relationship Id="rId5" Type="http://schemas.openxmlformats.org/officeDocument/2006/relationships/image" Target="../media/image202.png"/><Relationship Id="rId4" Type="http://schemas.openxmlformats.org/officeDocument/2006/relationships/image" Target="../media/image201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88.xml"/><Relationship Id="rId7" Type="http://schemas.openxmlformats.org/officeDocument/2006/relationships/tags" Target="../tags/tag92.xml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6" Type="http://schemas.openxmlformats.org/officeDocument/2006/relationships/tags" Target="../tags/tag91.xml"/><Relationship Id="rId5" Type="http://schemas.openxmlformats.org/officeDocument/2006/relationships/tags" Target="../tags/tag90.xml"/><Relationship Id="rId4" Type="http://schemas.openxmlformats.org/officeDocument/2006/relationships/tags" Target="../tags/tag89.xml"/><Relationship Id="rId9" Type="http://schemas.openxmlformats.org/officeDocument/2006/relationships/image" Target="../media/image2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png"/><Relationship Id="rId2" Type="http://schemas.openxmlformats.org/officeDocument/2006/relationships/image" Target="../media/image20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tags" Target="../tags/tag3.xml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image" Target="../media/image17.png"/><Relationship Id="rId5" Type="http://schemas.openxmlformats.org/officeDocument/2006/relationships/tags" Target="../tags/tag6.xml"/><Relationship Id="rId15" Type="http://schemas.openxmlformats.org/officeDocument/2006/relationships/image" Target="../media/image21.png"/><Relationship Id="rId10" Type="http://schemas.openxmlformats.org/officeDocument/2006/relationships/slideLayout" Target="../slideLayouts/slideLayout2.xml"/><Relationship Id="rId19" Type="http://schemas.openxmlformats.org/officeDocument/2006/relationships/image" Target="../media/image25.png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tags" Target="../tags/tag13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31.png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tags" Target="../tags/tag16.xml"/><Relationship Id="rId11" Type="http://schemas.openxmlformats.org/officeDocument/2006/relationships/image" Target="../media/image30.png"/><Relationship Id="rId5" Type="http://schemas.openxmlformats.org/officeDocument/2006/relationships/tags" Target="../tags/tag15.xml"/><Relationship Id="rId10" Type="http://schemas.openxmlformats.org/officeDocument/2006/relationships/image" Target="../media/image29.png"/><Relationship Id="rId4" Type="http://schemas.openxmlformats.org/officeDocument/2006/relationships/tags" Target="../tags/tag14.xml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标题 1"/>
              <p:cNvSpPr>
                <a:spLocks noGrp="1"/>
              </p:cNvSpPr>
              <p:nvPr>
                <p:ph type="ctrTitle"/>
              </p:nvPr>
            </p:nvSpPr>
            <p:spPr>
              <a:xfrm>
                <a:off x="552660" y="1334135"/>
                <a:ext cx="10601010" cy="1444625"/>
              </a:xfrm>
            </p:spPr>
            <p:txBody>
              <a:bodyPr>
                <a:normAutofit/>
              </a:bodyPr>
              <a:lstStyle/>
              <a:p>
                <a:r>
                  <a:rPr lang="zh-CN" altLang="en-US" sz="4400" dirty="0">
                    <a:solidFill>
                      <a:srgbClr val="7030A0"/>
                    </a:solidFill>
                    <a:ea typeface="黑体" panose="02010609060101010101" pitchFamily="49" charset="-122"/>
                  </a:rPr>
                  <a:t>轻标量介子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440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黑体" panose="02010609060101010101" pitchFamily="49" charset="-122"/>
                          </a:rPr>
                        </m:ctrlPr>
                      </m:sSubPr>
                      <m:e>
                        <m:r>
                          <a:rPr lang="en-US" altLang="zh-CN" sz="4400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黑体" panose="02010609060101010101" pitchFamily="49" charset="-122"/>
                          </a:rPr>
                          <m:t>𝑎</m:t>
                        </m:r>
                      </m:e>
                      <m:sub>
                        <m:r>
                          <a:rPr lang="en-US" altLang="zh-CN" sz="4400" b="1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黑体" panose="02010609060101010101" pitchFamily="49" charset="-122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altLang="zh-CN" sz="4400" dirty="0">
                    <a:solidFill>
                      <a:srgbClr val="7030A0"/>
                    </a:solidFill>
                    <a:ea typeface="黑体" panose="02010609060101010101" pitchFamily="49" charset="-122"/>
                  </a:rPr>
                  <a:t>(1710)/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4400" b="1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黑体" panose="02010609060101010101" pitchFamily="49" charset="-122"/>
                          </a:rPr>
                        </m:ctrlPr>
                      </m:sSubPr>
                      <m:e>
                        <m:r>
                          <a:rPr lang="en-US" altLang="zh-CN" sz="4400" b="1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黑体" panose="02010609060101010101" pitchFamily="49" charset="-122"/>
                          </a:rPr>
                          <m:t>𝒂</m:t>
                        </m:r>
                      </m:e>
                      <m:sub>
                        <m:r>
                          <a:rPr lang="en-US" altLang="zh-CN" sz="4400" b="1" i="1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黑体" panose="02010609060101010101" pitchFamily="49" charset="-122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altLang="zh-CN" sz="4400" dirty="0">
                    <a:solidFill>
                      <a:srgbClr val="7030A0"/>
                    </a:solidFill>
                    <a:ea typeface="黑体" panose="02010609060101010101" pitchFamily="49" charset="-122"/>
                  </a:rPr>
                  <a:t>(1817)</a:t>
                </a:r>
                <a:r>
                  <a:rPr lang="zh-CN" altLang="en-US" sz="4400" dirty="0">
                    <a:solidFill>
                      <a:srgbClr val="7030A0"/>
                    </a:solidFill>
                    <a:ea typeface="黑体" panose="02010609060101010101" pitchFamily="49" charset="-122"/>
                  </a:rPr>
                  <a:t>的理论研究</a:t>
                </a:r>
              </a:p>
            </p:txBody>
          </p:sp>
        </mc:Choice>
        <mc:Fallback xmlns="">
          <p:sp>
            <p:nvSpPr>
              <p:cNvPr id="2" name="标题 1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xfrm>
                <a:off x="552660" y="1334135"/>
                <a:ext cx="10601010" cy="1444625"/>
              </a:xfrm>
              <a:blipFill rotWithShape="1">
                <a:blip r:embed="rId2"/>
                <a:stretch>
                  <a:fillRect l="-2" r="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2984" y="3429000"/>
            <a:ext cx="9062720" cy="2387600"/>
          </a:xfrm>
        </p:spPr>
        <p:txBody>
          <a:bodyPr>
            <a:normAutofit/>
          </a:bodyPr>
          <a:lstStyle/>
          <a:p>
            <a:r>
              <a:rPr lang="zh-CN" altLang="en-US" sz="4000" b="1" dirty="0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王  恩 </a:t>
            </a:r>
            <a:r>
              <a:rPr lang="zh-CN" altLang="en-US" sz="40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郑州大学</a:t>
            </a:r>
            <a:endParaRPr lang="en-US" altLang="zh-CN" sz="4000" b="1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en-US" sz="28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2025</a:t>
            </a:r>
            <a:r>
              <a:rPr lang="zh-CN" altLang="en-US" sz="28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年第</a:t>
            </a:r>
            <a:r>
              <a:rPr lang="en-US" altLang="zh-CN" sz="28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17</a:t>
            </a:r>
            <a:r>
              <a:rPr lang="zh-CN" altLang="en-US" sz="28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期味物理讲座</a:t>
            </a:r>
            <a:endParaRPr lang="en-US" altLang="zh-CN" sz="2800" b="1" dirty="0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  <a:p>
            <a:r>
              <a:rPr lang="en-US" altLang="zh-CN" sz="28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2025</a:t>
            </a:r>
            <a:r>
              <a:rPr lang="zh-CN" altLang="en-US" sz="28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年</a:t>
            </a:r>
            <a:r>
              <a:rPr lang="en-US" altLang="zh-CN" sz="28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10</a:t>
            </a:r>
            <a:r>
              <a:rPr lang="zh-CN" altLang="en-US" sz="28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月</a:t>
            </a:r>
            <a:r>
              <a:rPr lang="en-US" altLang="zh-CN" sz="28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16</a:t>
            </a:r>
            <a:r>
              <a:rPr lang="zh-CN" altLang="en-US" sz="28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日</a:t>
            </a:r>
            <a:endParaRPr lang="zh-CN" altLang="en-US" sz="2800" b="1" dirty="0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Free parameter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charset="0"/>
              <a:buChar char="p"/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Loop function</a:t>
            </a:r>
          </a:p>
          <a:p>
            <a:endParaRPr lang="en-US" altLang="zh-CN" dirty="0"/>
          </a:p>
          <a:p>
            <a:pPr>
              <a:buFont typeface="Wingdings" panose="05000000000000000000" charset="0"/>
              <a:buChar char="p"/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Subtraction constants in dimensional regularization (DR)</a:t>
            </a:r>
          </a:p>
          <a:p>
            <a:endParaRPr lang="en-US" altLang="zh-CN" dirty="0">
              <a:sym typeface="+mn-ea"/>
            </a:endParaRPr>
          </a:p>
          <a:p>
            <a:endParaRPr lang="en-US" altLang="zh-CN" dirty="0">
              <a:sym typeface="+mn-ea"/>
            </a:endParaRPr>
          </a:p>
          <a:p>
            <a:endParaRPr lang="en-US" altLang="zh-CN" dirty="0">
              <a:sym typeface="+mn-ea"/>
            </a:endParaRPr>
          </a:p>
          <a:p>
            <a:pPr>
              <a:buFont typeface="Wingdings" panose="05000000000000000000" charset="0"/>
              <a:buChar char="p"/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cutoff values in cutoff method</a:t>
            </a:r>
            <a:endParaRPr lang="en-US" altLang="zh-C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dirty="0">
              <a:sym typeface="+mn-ea"/>
            </a:endParaRPr>
          </a:p>
          <a:p>
            <a:endParaRPr lang="en-US" altLang="zh-CN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10</a:t>
            </a:fld>
            <a:endParaRPr lang="zh-CN" altLang="en-US"/>
          </a:p>
        </p:txBody>
      </p:sp>
      <p:pic>
        <p:nvPicPr>
          <p:cNvPr id="16391" name="Picture 10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43431" y="1614151"/>
            <a:ext cx="4078287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6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14906" y="2914015"/>
            <a:ext cx="7745413" cy="153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7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35960" y="4962525"/>
            <a:ext cx="5056188" cy="88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3" name="Oval 12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919855" y="4962525"/>
            <a:ext cx="617220" cy="390525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" name="Oval 12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919855" y="3145155"/>
            <a:ext cx="346075" cy="368935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1089025" y="5890895"/>
            <a:ext cx="1002728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Since we work with hadronic phenomena, one often uses a cutoff value of  about 1 GeV to guide calculations in DR method.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Dynamically generated state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455807"/>
            <a:ext cx="10515600" cy="4721156"/>
          </a:xfrm>
        </p:spPr>
        <p:txBody>
          <a:bodyPr/>
          <a:lstStyle/>
          <a:p>
            <a:pPr>
              <a:buFont typeface="Wingdings" panose="05000000000000000000" charset="0"/>
              <a:buChar char="Ø"/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To identify resonances, one goes to the complex plane to look for poles. 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charset="0"/>
              <a:buChar char="Ø"/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Around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pole position, the amplitude can be approximated by</a:t>
            </a: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11</a:t>
            </a:fld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838200" y="2534588"/>
            <a:ext cx="1949940" cy="789303"/>
          </a:xfrm>
          <a:prstGeom prst="rect">
            <a:avLst/>
          </a:prstGeom>
        </p:spPr>
      </p:pic>
      <p:pic>
        <p:nvPicPr>
          <p:cNvPr id="22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33" cstate="print"/>
          <a:srcRect/>
          <a:stretch>
            <a:fillRect/>
          </a:stretch>
        </p:blipFill>
        <p:spPr bwMode="auto">
          <a:xfrm>
            <a:off x="555309" y="3476484"/>
            <a:ext cx="3970971" cy="418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0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34" cstate="print"/>
          <a:srcRect/>
          <a:stretch>
            <a:fillRect/>
          </a:stretch>
        </p:blipFill>
        <p:spPr bwMode="auto">
          <a:xfrm>
            <a:off x="732790" y="4181405"/>
            <a:ext cx="3240088" cy="244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119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253740" y="5183117"/>
            <a:ext cx="287338" cy="2889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" name="Line 101"/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2821940" y="4535417"/>
            <a:ext cx="0" cy="1871663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" name="Line 102"/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2606040" y="5472041"/>
            <a:ext cx="4318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" name="Line 103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1813878" y="4535416"/>
            <a:ext cx="1008062" cy="0"/>
          </a:xfrm>
          <a:prstGeom prst="line">
            <a:avLst/>
          </a:prstGeom>
          <a:noFill/>
          <a:ln w="25400" cap="rnd">
            <a:solidFill>
              <a:srgbClr val="FF0000"/>
            </a:solidFill>
            <a:prstDash val="sysDot"/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" name="Line 104"/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1885316" y="5472041"/>
            <a:ext cx="720725" cy="0"/>
          </a:xfrm>
          <a:prstGeom prst="line">
            <a:avLst/>
          </a:prstGeom>
          <a:noFill/>
          <a:ln w="25400" cap="rnd">
            <a:solidFill>
              <a:srgbClr val="FF0000"/>
            </a:solidFill>
            <a:prstDash val="sysDot"/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" name="Text Box 105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164590" y="4413180"/>
            <a:ext cx="712788" cy="244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1000">
                <a:solidFill>
                  <a:srgbClr val="FF0000"/>
                </a:solidFill>
              </a:rPr>
              <a:t>Max[|T|</a:t>
            </a:r>
            <a:r>
              <a:rPr lang="en-US" altLang="zh-CN" sz="1000" baseline="30000">
                <a:solidFill>
                  <a:srgbClr val="FF0000"/>
                </a:solidFill>
              </a:rPr>
              <a:t>2</a:t>
            </a:r>
            <a:r>
              <a:rPr lang="en-US" altLang="zh-CN" sz="1000">
                <a:solidFill>
                  <a:srgbClr val="FF0000"/>
                </a:solidFill>
              </a:rPr>
              <a:t>]</a:t>
            </a:r>
          </a:p>
        </p:txBody>
      </p:sp>
      <p:sp>
        <p:nvSpPr>
          <p:cNvPr id="16" name="Text Box 106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172529" y="5327580"/>
            <a:ext cx="712787" cy="396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US" altLang="zh-CN" sz="1000">
                <a:solidFill>
                  <a:srgbClr val="FF0000"/>
                </a:solidFill>
              </a:rPr>
              <a:t>Max[|T|</a:t>
            </a:r>
            <a:r>
              <a:rPr lang="en-US" altLang="zh-CN" sz="1000" baseline="30000">
                <a:solidFill>
                  <a:srgbClr val="FF0000"/>
                </a:solidFill>
              </a:rPr>
              <a:t>2</a:t>
            </a:r>
            <a:r>
              <a:rPr lang="en-US" altLang="zh-CN" sz="1000">
                <a:solidFill>
                  <a:srgbClr val="FF0000"/>
                </a:solidFill>
              </a:rPr>
              <a:t>]2</a:t>
            </a:r>
          </a:p>
        </p:txBody>
      </p:sp>
      <p:sp>
        <p:nvSpPr>
          <p:cNvPr id="17" name="Line 107"/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>
            <a:off x="1237616" y="5543479"/>
            <a:ext cx="576263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" name="Text Box 108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461578" y="5975280"/>
            <a:ext cx="319318" cy="2769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1200" b="1" dirty="0"/>
              <a:t>M</a:t>
            </a:r>
          </a:p>
        </p:txBody>
      </p:sp>
      <p:sp>
        <p:nvSpPr>
          <p:cNvPr id="19" name="Text Box 113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522028" y="4684642"/>
            <a:ext cx="184150" cy="3667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endParaRPr lang="zh-CN" altLang="zh-CN"/>
          </a:p>
        </p:txBody>
      </p:sp>
      <p:grpSp>
        <p:nvGrpSpPr>
          <p:cNvPr id="20" name="Group 115"/>
          <p:cNvGrpSpPr>
            <a:grpSpLocks noChangeAspect="1"/>
          </p:cNvGrpSpPr>
          <p:nvPr>
            <p:custDataLst>
              <p:tags r:id="rId14"/>
            </p:custDataLst>
          </p:nvPr>
        </p:nvGrpSpPr>
        <p:grpSpPr bwMode="auto">
          <a:xfrm>
            <a:off x="3325177" y="5461254"/>
            <a:ext cx="158750" cy="173037"/>
            <a:chOff x="1579" y="1247"/>
            <a:chExt cx="100" cy="10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 Box 116"/>
                <p:cNvSpPr txBox="1">
                  <a:spLocks noChangeAspect="1" noChangeArrowheads="1"/>
                </p:cNvSpPr>
                <p:nvPr>
                  <p:custDataLst>
                    <p:tags r:id="rId29"/>
                  </p:custDataLst>
                </p:nvPr>
              </p:nvSpPr>
              <p:spPr bwMode="auto">
                <a:xfrm>
                  <a:off x="1579" y="1248"/>
                  <a:ext cx="100" cy="108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wrap="none" lIns="0" tIns="171450" rIns="0" bIns="0" anchor="b"/>
                <a:lstStyle/>
                <a:p>
                  <a:pPr eaLnBrk="0" hangingPunct="0">
                    <a:lnSpc>
                      <a:spcPct val="300000"/>
                    </a:lnSpc>
                  </a:pPr>
                  <a14:m>
                    <m:oMathPara xmlns:m="http://schemas.openxmlformats.org/officeDocument/2006/math">
                      <m:oMath>
                        <m:r>
                          <m:rPr>
                            <m:sty m:val="p"/>
                          </m:rPr>
                          <a:rPr lang="el-GR" altLang="zh-CN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Γ</m:t>
                        </m:r>
                      </m:oMath>
                    </m:oMathPara>
                  </a14:m>
                  <a:endParaRPr lang="en-US" altLang="zh-CN" sz="2000" dirty="0">
                    <a:latin typeface="cmr10"/>
                  </a:endParaRPr>
                </a:p>
              </p:txBody>
            </p:sp>
          </mc:Choice>
          <mc:Fallback xmlns="">
            <p:sp>
              <p:nvSpPr>
                <p:cNvPr id="21" name="Text Box 116"/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35"/>
                  </p:custDataLst>
                </p:nvPr>
              </p:nvSpPr>
              <p:spPr bwMode="auto">
                <a:xfrm>
                  <a:off x="1579" y="1248"/>
                  <a:ext cx="100" cy="108"/>
                </a:xfrm>
                <a:prstGeom prst="rect">
                  <a:avLst/>
                </a:prstGeom>
                <a:blipFill rotWithShape="1">
                  <a:blip r:embed="rId36"/>
                </a:blipFill>
                <a:ln w="9525">
                  <a:noFill/>
                  <a:miter lim="800000"/>
                </a:ln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3" name="Rectangle 117"/>
            <p:cNvSpPr>
              <a:spLocks noChangeAspect="1" noChangeArrowheads="1"/>
            </p:cNvSpPr>
            <p:nvPr>
              <p:custDataLst>
                <p:tags r:id="rId30"/>
              </p:custDataLst>
            </p:nvPr>
          </p:nvSpPr>
          <p:spPr bwMode="auto">
            <a:xfrm>
              <a:off x="1579" y="1247"/>
              <a:ext cx="100" cy="109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solidFill>
                <a:schemeClr val="tx1">
                  <a:alpha val="0"/>
                </a:schemeClr>
              </a:solidFill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pic>
        <p:nvPicPr>
          <p:cNvPr id="6" name="Picture 2"/>
          <p:cNvPicPr>
            <a:picLocks noChangeAspect="1" noChangeArrowheads="1"/>
          </p:cNvPicPr>
          <p:nvPr>
            <p:custDataLst>
              <p:tags r:id="rId15"/>
            </p:custDataLst>
          </p:nvPr>
        </p:nvPicPr>
        <p:blipFill>
          <a:blip r:embed="rId37" cstate="print"/>
          <a:srcRect/>
          <a:stretch>
            <a:fillRect/>
          </a:stretch>
        </p:blipFill>
        <p:spPr bwMode="auto">
          <a:xfrm>
            <a:off x="4526280" y="2494598"/>
            <a:ext cx="7342743" cy="3757681"/>
          </a:xfrm>
          <a:prstGeom prst="rect">
            <a:avLst/>
          </a:prstGeom>
          <a:solidFill>
            <a:srgbClr val="C00000"/>
          </a:solidFill>
          <a:ln w="9525">
            <a:solidFill>
              <a:srgbClr val="7030A0"/>
            </a:solidFill>
            <a:miter lim="800000"/>
            <a:headEnd/>
            <a:tailEnd/>
          </a:ln>
        </p:spPr>
      </p:pic>
      <p:sp>
        <p:nvSpPr>
          <p:cNvPr id="8" name="流程图: 联系 6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 flipV="1">
            <a:off x="11808243" y="3400284"/>
            <a:ext cx="91247" cy="130776"/>
          </a:xfrm>
          <a:prstGeom prst="flowChartConnector">
            <a:avLst/>
          </a:prstGeom>
          <a:solidFill>
            <a:srgbClr val="33CC33"/>
          </a:solidFill>
          <a:ln w="9525" algn="ctr">
            <a:noFill/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4" name="流程图: 联系 7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 flipV="1">
            <a:off x="11797530" y="4513620"/>
            <a:ext cx="91247" cy="130776"/>
          </a:xfrm>
          <a:prstGeom prst="flowChartConnector">
            <a:avLst/>
          </a:prstGeom>
          <a:solidFill>
            <a:srgbClr val="33CC33"/>
          </a:solidFill>
          <a:ln w="9525" algn="ctr">
            <a:noFill/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5" name="流程图: 联系 8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 flipV="1">
            <a:off x="11808243" y="3685813"/>
            <a:ext cx="91247" cy="130776"/>
          </a:xfrm>
          <a:prstGeom prst="flowChartConnector">
            <a:avLst/>
          </a:prstGeom>
          <a:solidFill>
            <a:srgbClr val="33CC33"/>
          </a:solidFill>
          <a:ln w="9525" algn="ctr">
            <a:noFill/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6" name="流程图: 联系 9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 flipV="1">
            <a:off x="11800531" y="4228709"/>
            <a:ext cx="91247" cy="130776"/>
          </a:xfrm>
          <a:prstGeom prst="flowChartConnector">
            <a:avLst/>
          </a:prstGeom>
          <a:solidFill>
            <a:srgbClr val="33CC33"/>
          </a:solidFill>
          <a:ln w="9525" algn="ctr">
            <a:noFill/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7" name="流程图: 联系 10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 flipV="1">
            <a:off x="11780033" y="6038769"/>
            <a:ext cx="91247" cy="130776"/>
          </a:xfrm>
          <a:prstGeom prst="flowChartConnector">
            <a:avLst/>
          </a:prstGeom>
          <a:solidFill>
            <a:srgbClr val="33CC33"/>
          </a:solidFill>
          <a:ln w="9525" algn="ctr">
            <a:noFill/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" name="流程图: 联系 11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 flipV="1">
            <a:off x="11808243" y="3970724"/>
            <a:ext cx="91247" cy="130776"/>
          </a:xfrm>
          <a:prstGeom prst="flowChartConnector">
            <a:avLst/>
          </a:prstGeom>
          <a:solidFill>
            <a:srgbClr val="FF0000"/>
          </a:solidFill>
          <a:ln w="9525" algn="ctr">
            <a:noFill/>
            <a:round/>
          </a:ln>
        </p:spPr>
        <p:txBody>
          <a:bodyPr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29" name="流程图: 联系 12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 flipV="1">
            <a:off x="11800531" y="4723498"/>
            <a:ext cx="91247" cy="130776"/>
          </a:xfrm>
          <a:prstGeom prst="flowChartConnector">
            <a:avLst/>
          </a:prstGeom>
          <a:solidFill>
            <a:srgbClr val="FF0000"/>
          </a:solidFill>
          <a:ln w="9525" algn="ctr">
            <a:noFill/>
            <a:round/>
          </a:ln>
        </p:spPr>
        <p:txBody>
          <a:bodyPr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30" name="流程图: 联系 13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 flipV="1">
            <a:off x="11800623" y="4967262"/>
            <a:ext cx="91247" cy="130776"/>
          </a:xfrm>
          <a:prstGeom prst="flowChartConnector">
            <a:avLst/>
          </a:prstGeom>
          <a:solidFill>
            <a:srgbClr val="FF0000"/>
          </a:solidFill>
          <a:ln w="9525" algn="ctr">
            <a:noFill/>
            <a:round/>
          </a:ln>
        </p:spPr>
        <p:txBody>
          <a:bodyPr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31" name="流程图: 联系 14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 flipV="1">
            <a:off x="11797530" y="5199783"/>
            <a:ext cx="91247" cy="130776"/>
          </a:xfrm>
          <a:prstGeom prst="flowChartConnector">
            <a:avLst/>
          </a:prstGeom>
          <a:solidFill>
            <a:srgbClr val="FF0000"/>
          </a:solidFill>
          <a:ln w="9525" algn="ctr">
            <a:noFill/>
            <a:round/>
          </a:ln>
        </p:spPr>
        <p:txBody>
          <a:bodyPr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32" name="流程图: 联系 15"/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 flipV="1">
            <a:off x="11797529" y="5478091"/>
            <a:ext cx="91247" cy="130776"/>
          </a:xfrm>
          <a:prstGeom prst="flowChartConnector">
            <a:avLst/>
          </a:prstGeom>
          <a:solidFill>
            <a:srgbClr val="FF0000"/>
          </a:solidFill>
          <a:ln w="9525" algn="ctr">
            <a:noFill/>
            <a:round/>
          </a:ln>
        </p:spPr>
        <p:txBody>
          <a:bodyPr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33" name="流程图: 联系 16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 flipV="1">
            <a:off x="11782290" y="5743809"/>
            <a:ext cx="91247" cy="130776"/>
          </a:xfrm>
          <a:prstGeom prst="flowChartConnector">
            <a:avLst/>
          </a:prstGeom>
          <a:solidFill>
            <a:srgbClr val="FF0000"/>
          </a:solidFill>
          <a:ln w="9525" algn="ctr">
            <a:noFill/>
            <a:round/>
          </a:ln>
        </p:spPr>
        <p:txBody>
          <a:bodyPr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34" name="矩形 33"/>
          <p:cNvSpPr/>
          <p:nvPr>
            <p:custDataLst>
              <p:tags r:id="rId27"/>
            </p:custDataLst>
          </p:nvPr>
        </p:nvSpPr>
        <p:spPr>
          <a:xfrm>
            <a:off x="4606839" y="3685787"/>
            <a:ext cx="7120805" cy="169632"/>
          </a:xfrm>
          <a:prstGeom prst="rect">
            <a:avLst/>
          </a:prstGeom>
          <a:noFill/>
          <a:ln w="412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5" name="矩形 34"/>
          <p:cNvSpPr/>
          <p:nvPr>
            <p:custDataLst>
              <p:tags r:id="rId28"/>
            </p:custDataLst>
          </p:nvPr>
        </p:nvSpPr>
        <p:spPr>
          <a:xfrm>
            <a:off x="4606967" y="4684360"/>
            <a:ext cx="7120805" cy="169632"/>
          </a:xfrm>
          <a:prstGeom prst="rect">
            <a:avLst/>
          </a:prstGeom>
          <a:noFill/>
          <a:ln w="412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bldLvl="0" animBg="1"/>
      <p:bldP spid="35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Other predictions for a</a:t>
            </a:r>
            <a:r>
              <a:rPr lang="en-US" altLang="zh-CN" baseline="-25000" dirty="0"/>
              <a:t>0</a:t>
            </a:r>
            <a:r>
              <a:rPr lang="en-US" altLang="zh-CN" dirty="0"/>
              <a:t>(1710)</a:t>
            </a: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12</a:t>
            </a:fld>
            <a:endParaRPr lang="zh-CN" altLang="en-US"/>
          </a:p>
        </p:txBody>
      </p:sp>
      <p:pic>
        <p:nvPicPr>
          <p:cNvPr id="6" name="内容占位符 5"/>
          <p:cNvPicPr>
            <a:picLocks noGrp="1" noChangeAspect="1"/>
          </p:cNvPicPr>
          <p:nvPr>
            <p:ph idx="1"/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56260" y="1408430"/>
            <a:ext cx="5826125" cy="288036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68702" y="4597702"/>
            <a:ext cx="4645968" cy="121475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382385" y="1323486"/>
            <a:ext cx="5123237" cy="201598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912612" y="3357563"/>
            <a:ext cx="4241800" cy="292735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4392"/>
          </a:xfrm>
        </p:spPr>
        <p:txBody>
          <a:bodyPr>
            <a:normAutofit/>
          </a:bodyPr>
          <a:lstStyle/>
          <a:p>
            <a:r>
              <a:rPr lang="en-US" altLang="zh-CN" dirty="0"/>
              <a:t>Other predictions for a</a:t>
            </a:r>
            <a:r>
              <a:rPr lang="en-US" altLang="zh-CN" baseline="-25000" dirty="0"/>
              <a:t>0</a:t>
            </a:r>
            <a:r>
              <a:rPr lang="en-US" altLang="zh-CN" dirty="0"/>
              <a:t>(1710)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5691928" y="1455807"/>
                <a:ext cx="5661871" cy="4721156"/>
              </a:xfrm>
            </p:spPr>
            <p:txBody>
              <a:bodyPr>
                <a:normAutofit/>
              </a:bodyPr>
              <a:lstStyle/>
              <a:p>
                <a:pPr>
                  <a:buFont typeface="Wingdings" panose="05000000000000000000" pitchFamily="2" charset="2"/>
                  <a:buChar char="p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b>
                        <m: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d>
                      <m:dPr>
                        <m:ctrlP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  <m:t>𝟏𝟕𝟏𝟎</m:t>
                        </m:r>
                      </m:e>
                    </m:d>
                  </m:oMath>
                </a14:m>
                <a:endParaRPr lang="en-US" altLang="zh-CN" sz="2000" b="1" dirty="0"/>
              </a:p>
              <a:p>
                <a:pPr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p>
                        <m: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sSup>
                      <m:sSupPr>
                        <m:ctrlP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altLang="zh-CN" sz="20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000" b="1" i="1" smtClean="0">
                                <a:latin typeface="Cambria Math" panose="02040503050406030204" pitchFamily="18" charset="0"/>
                              </a:rPr>
                              <m:t>𝑲</m:t>
                            </m:r>
                          </m:e>
                        </m:acc>
                      </m:e>
                      <m:sup>
                        <m: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zh-CN" altLang="en-US" sz="2000" dirty="0"/>
                  <a:t> </a:t>
                </a:r>
                <a:r>
                  <a:rPr lang="en-US" altLang="zh-CN" sz="2000" dirty="0"/>
                  <a:t>molecule</a:t>
                </a:r>
              </a:p>
              <a:p>
                <a:r>
                  <a:rPr lang="en-US" altLang="zh-CN" sz="2000" dirty="0" err="1"/>
                  <a:t>isovector</a:t>
                </a:r>
                <a:r>
                  <a:rPr lang="en-US" altLang="zh-CN" sz="2000" dirty="0"/>
                  <a:t> partner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altLang="zh-CN" sz="20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altLang="zh-CN" sz="2000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000" b="1" i="1" smtClean="0">
                        <a:latin typeface="Cambria Math" panose="02040503050406030204" pitchFamily="18" charset="0"/>
                      </a:rPr>
                      <m:t>𝟏𝟕𝟏𝟎</m:t>
                    </m:r>
                    <m:r>
                      <a:rPr lang="en-US" altLang="zh-CN" sz="20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CN" sz="2000" dirty="0"/>
              </a:p>
              <a:p>
                <a:pPr>
                  <a:buFont typeface="Wingdings" panose="05000000000000000000" pitchFamily="2" charset="2"/>
                  <a:buChar char="Ø"/>
                </a:pPr>
                <a:r>
                  <a:rPr lang="en-US" altLang="zh-CN" sz="2000" dirty="0"/>
                  <a:t>glueball</a:t>
                </a:r>
                <a:endParaRPr lang="zh-CN" altLang="en-US" sz="2000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691928" y="1455807"/>
                <a:ext cx="5661871" cy="4721156"/>
              </a:xfrm>
              <a:blipFill rotWithShape="1">
                <a:blip r:embed="rId3"/>
                <a:stretch>
                  <a:fillRect l="-7" t="-8" r="11" b="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13</a:t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70" y="1353407"/>
            <a:ext cx="5242017" cy="339876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3767" y="4172743"/>
            <a:ext cx="3347604" cy="24589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07826" y="2953948"/>
            <a:ext cx="3648757" cy="99043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5799" y="3437111"/>
            <a:ext cx="366666" cy="280952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04665" y="3416638"/>
            <a:ext cx="401052" cy="321897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9287706" y="4764840"/>
            <a:ext cx="27432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金山老师报告：</a:t>
            </a:r>
            <a:endParaRPr lang="en-US" altLang="zh-CN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第七届粒子物理天问论坛</a:t>
            </a:r>
            <a:endParaRPr lang="en-US" altLang="zh-CN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</a:rPr>
              <a:t>https://indico.ihep.ac.cn/event/26398/timetable/#20250919</a:t>
            </a:r>
            <a:endParaRPr lang="zh-CN" altLang="en-US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/>
              <p:cNvSpPr txBox="1"/>
              <p:nvPr/>
            </p:nvSpPr>
            <p:spPr>
              <a:xfrm>
                <a:off x="223834" y="5813569"/>
                <a:ext cx="564608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b="1" dirty="0">
                    <a:solidFill>
                      <a:srgbClr val="FF0000"/>
                    </a:solidFill>
                    <a:highlight>
                      <a:srgbClr val="FFFF00"/>
                    </a:highlight>
                    <a:latin typeface="Times New Roman" panose="02020603050405020304" pitchFamily="18" charset="0"/>
                  </a:rPr>
                  <a:t>寻找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 dirty="0" smtClean="0">
                            <a:solidFill>
                              <a:srgbClr val="FF0000"/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 dirty="0" smtClean="0">
                            <a:solidFill>
                              <a:srgbClr val="FF0000"/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b>
                        <m:r>
                          <a:rPr lang="en-US" altLang="zh-CN" b="1" i="1" dirty="0" smtClean="0">
                            <a:solidFill>
                              <a:srgbClr val="FF0000"/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altLang="zh-CN" b="1" dirty="0">
                    <a:solidFill>
                      <a:srgbClr val="FF0000"/>
                    </a:solidFill>
                    <a:highlight>
                      <a:srgbClr val="FFFF00"/>
                    </a:highlight>
                    <a:latin typeface="Times New Roman" panose="02020603050405020304" pitchFamily="18" charset="0"/>
                  </a:rPr>
                  <a:t>(1710)</a:t>
                </a:r>
                <a:r>
                  <a:rPr lang="zh-CN" altLang="en-US" b="1" dirty="0">
                    <a:solidFill>
                      <a:srgbClr val="FF0000"/>
                    </a:solidFill>
                    <a:highlight>
                      <a:srgbClr val="FFFF00"/>
                    </a:highlight>
                    <a:latin typeface="Times New Roman" panose="02020603050405020304" pitchFamily="18" charset="0"/>
                  </a:rPr>
                  <a:t>的同位旋伴随态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 dirty="0" smtClean="0">
                            <a:solidFill>
                              <a:srgbClr val="FF0000"/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 dirty="0" smtClean="0">
                            <a:solidFill>
                              <a:srgbClr val="FF0000"/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altLang="zh-CN" b="1" i="1" dirty="0" smtClean="0">
                            <a:solidFill>
                              <a:srgbClr val="FF0000"/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altLang="zh-CN" b="1" dirty="0">
                    <a:solidFill>
                      <a:srgbClr val="FF0000"/>
                    </a:solidFill>
                    <a:highlight>
                      <a:srgbClr val="FFFF00"/>
                    </a:highlight>
                    <a:latin typeface="Times New Roman" panose="02020603050405020304" pitchFamily="18" charset="0"/>
                  </a:rPr>
                  <a:t>(1710)</a:t>
                </a:r>
                <a:r>
                  <a:rPr lang="zh-CN" altLang="en-US" b="1" dirty="0">
                    <a:solidFill>
                      <a:srgbClr val="FF0000"/>
                    </a:solidFill>
                    <a:highlight>
                      <a:srgbClr val="FFFF00"/>
                    </a:highlight>
                    <a:latin typeface="Times New Roman" panose="02020603050405020304" pitchFamily="18" charset="0"/>
                  </a:rPr>
                  <a:t>对于确定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 dirty="0" smtClean="0">
                            <a:solidFill>
                              <a:srgbClr val="FF0000"/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 dirty="0" smtClean="0">
                            <a:solidFill>
                              <a:srgbClr val="FF0000"/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b>
                        <m:r>
                          <a:rPr lang="en-US" altLang="zh-CN" b="1" i="1" dirty="0" smtClean="0">
                            <a:solidFill>
                              <a:srgbClr val="FF0000"/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altLang="zh-CN" b="1" dirty="0">
                    <a:solidFill>
                      <a:srgbClr val="FF0000"/>
                    </a:solidFill>
                    <a:highlight>
                      <a:srgbClr val="FFFF00"/>
                    </a:highlight>
                    <a:latin typeface="Times New Roman" panose="02020603050405020304" pitchFamily="18" charset="0"/>
                  </a:rPr>
                  <a:t>(1710)</a:t>
                </a:r>
                <a:r>
                  <a:rPr lang="zh-CN" altLang="en-US" b="1" dirty="0">
                    <a:solidFill>
                      <a:srgbClr val="FF0000"/>
                    </a:solidFill>
                    <a:highlight>
                      <a:srgbClr val="FFFF00"/>
                    </a:highlight>
                    <a:latin typeface="Times New Roman" panose="02020603050405020304" pitchFamily="18" charset="0"/>
                  </a:rPr>
                  <a:t>是分子态还是胶球候选态，理解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 smtClean="0">
                            <a:solidFill>
                              <a:srgbClr val="FF0000"/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 smtClean="0">
                            <a:solidFill>
                              <a:srgbClr val="FF0000"/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altLang="zh-CN" b="1" i="1" smtClean="0">
                            <a:solidFill>
                              <a:srgbClr val="FF0000"/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altLang="zh-CN" b="1" i="1" smtClean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b="1" i="1" smtClean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  <a:latin typeface="Cambria Math" panose="02040503050406030204" pitchFamily="18" charset="0"/>
                      </a:rPr>
                      <m:t>𝟏𝟕𝟏𝟎</m:t>
                    </m:r>
                    <m:r>
                      <a:rPr lang="en-US" altLang="zh-CN" b="1" i="1" smtClean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  <a:latin typeface="Cambria Math" panose="02040503050406030204" pitchFamily="18" charset="0"/>
                      </a:rPr>
                      <m:t>)/</m:t>
                    </m:r>
                    <m:sSub>
                      <m:sSubPr>
                        <m:ctrlPr>
                          <a:rPr lang="en-US" altLang="zh-CN" b="1" i="1" smtClean="0">
                            <a:solidFill>
                              <a:srgbClr val="FF0000"/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 smtClean="0">
                            <a:solidFill>
                              <a:srgbClr val="FF0000"/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b>
                        <m:r>
                          <a:rPr lang="en-US" altLang="zh-CN" b="1" i="1" smtClean="0">
                            <a:solidFill>
                              <a:srgbClr val="FF0000"/>
                            </a:solidFill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altLang="zh-CN" b="1" i="1" smtClean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b="1" i="1" smtClean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  <a:latin typeface="Cambria Math" panose="02040503050406030204" pitchFamily="18" charset="0"/>
                      </a:rPr>
                      <m:t>𝟏𝟕𝟏𝟎</m:t>
                    </m:r>
                    <m:r>
                      <a:rPr lang="en-US" altLang="zh-CN" b="1" i="1" smtClean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  <a:latin typeface="Cambria Math" panose="020405030504060302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b="1" i="1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  <a:latin typeface="Cambria Math" panose="02040503050406030204" pitchFamily="18" charset="0"/>
                      </a:rPr>
                      <m:t>mixing</m:t>
                    </m:r>
                    <m:r>
                      <a:rPr lang="zh-CN" altLang="en-US" b="1" i="1" smtClean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  <a:latin typeface="Cambria Math" panose="02040503050406030204" pitchFamily="18" charset="0"/>
                      </a:rPr>
                      <m:t>，</m:t>
                    </m:r>
                  </m:oMath>
                </a14:m>
                <a:r>
                  <a:rPr lang="zh-CN" altLang="en-US" b="1" dirty="0">
                    <a:solidFill>
                      <a:srgbClr val="FF0000"/>
                    </a:solidFill>
                    <a:highlight>
                      <a:srgbClr val="FFFF00"/>
                    </a:highlight>
                    <a:latin typeface="Times New Roman" panose="02020603050405020304" pitchFamily="18" charset="0"/>
                  </a:rPr>
                  <a:t>以及构建轻标量介子谱至关重要！</a:t>
                </a:r>
              </a:p>
            </p:txBody>
          </p:sp>
        </mc:Choice>
        <mc:Fallback xmlns="">
          <p:sp>
            <p:nvSpPr>
              <p:cNvPr id="16" name="文本框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834" y="5813569"/>
                <a:ext cx="5646088" cy="923330"/>
              </a:xfrm>
              <a:prstGeom prst="rect">
                <a:avLst/>
              </a:prstGeom>
              <a:blipFill rotWithShape="1">
                <a:blip r:embed="rId9"/>
                <a:stretch>
                  <a:fillRect l="-6" t="-16" r="11" b="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图片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22442" y="4868721"/>
            <a:ext cx="3254356" cy="852469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898611" y="4132196"/>
            <a:ext cx="1777890" cy="45325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标题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𝟏𝟕𝟏𝟎</m:t>
                      </m:r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" name="标题 1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3"/>
                <a:stretch>
                  <a:fillRect b="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>
                  <a:buFont typeface="Wingdings" panose="05000000000000000000" pitchFamily="2" charset="2"/>
                  <a:buChar char="p"/>
                </a:pPr>
                <a:r>
                  <a:rPr lang="en-US" altLang="zh-CN" sz="2400" dirty="0"/>
                  <a:t>BaBar: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𝜼</m:t>
                        </m:r>
                      </m:e>
                      <m:sub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𝒄</m:t>
                        </m:r>
                      </m:sub>
                    </m:sSub>
                    <m:r>
                      <a:rPr lang="en-US" altLang="zh-CN" sz="2400" b="1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sz="2400" b="1" i="1" smtClean="0">
                        <a:latin typeface="Cambria Math" panose="02040503050406030204" pitchFamily="18" charset="0"/>
                      </a:rPr>
                      <m:t>𝜼</m:t>
                    </m:r>
                    <m:sSup>
                      <m:sSupPr>
                        <m:ctrlP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4"/>
                <a:stretch>
                  <a:fillRect t="-8" b="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615036" y="1968980"/>
            <a:ext cx="2783122" cy="31193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499456" y="1877539"/>
            <a:ext cx="2743200" cy="365125"/>
          </a:xfrm>
        </p:spPr>
        <p:txBody>
          <a:bodyPr/>
          <a:lstStyle/>
          <a:p>
            <a:fld id="{53B3BC23-D74F-40C2-A21F-4F8A97695956}" type="slidenum">
              <a:rPr lang="zh-CN" altLang="en-US" smtClean="0"/>
              <a:t>14</a:t>
            </a:fld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2186731" y="2577860"/>
            <a:ext cx="4123143" cy="315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zh-CN" altLang="en-US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492" y="1871927"/>
            <a:ext cx="4053393" cy="2350823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3035916" y="4188208"/>
            <a:ext cx="36775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BaBar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</a:rPr>
              <a:t>: PRD104(2021)072002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069" y="4557703"/>
            <a:ext cx="3714946" cy="2159658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7290" y="4684089"/>
            <a:ext cx="3383486" cy="2033523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18465" y="1905966"/>
            <a:ext cx="3499036" cy="2248203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7768586" y="5452428"/>
            <a:ext cx="35206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</a:rPr>
              <a:t>Liang-Xie-</a:t>
            </a:r>
            <a:r>
              <a:rPr lang="en-US" altLang="zh-CN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Oset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PLB766 (2017) 59</a:t>
            </a:r>
            <a:endParaRPr lang="zh-CN" altLang="en-US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768291" y="2709480"/>
            <a:ext cx="3921711" cy="67571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BESIII measurements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buFont typeface="Wingdings" panose="05000000000000000000" pitchFamily="2" charset="2"/>
                  <a:buChar char="p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b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  <m:sup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altLang="zh-CN" sz="2400" b="1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Sup>
                          <m:sSubSup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𝑲</m:t>
                            </m:r>
                          </m:e>
                          <m:sub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𝒔</m:t>
                            </m:r>
                          </m:sub>
                          <m:sup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p>
                        </m:sSubSup>
                        <m:sSubSup>
                          <m:sSubSup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𝑲</m:t>
                            </m:r>
                          </m:e>
                          <m:sub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𝒔</m:t>
                            </m:r>
                          </m:sub>
                          <m:sup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p>
                        </m:sSubSup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内容占位符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8" b="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15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47" y="1984755"/>
            <a:ext cx="6344798" cy="2330791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3581400" y="1536535"/>
            <a:ext cx="40168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</a:rPr>
              <a:t>BESIII: PRD105(2022)L051103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7393" y="1715295"/>
            <a:ext cx="2822121" cy="96606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9619" y="2771052"/>
            <a:ext cx="5197670" cy="111127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851" y="4459017"/>
            <a:ext cx="2962195" cy="2046086"/>
          </a:xfrm>
          <a:prstGeom prst="rect">
            <a:avLst/>
          </a:prstGeom>
        </p:spPr>
      </p:pic>
      <p:pic>
        <p:nvPicPr>
          <p:cNvPr id="14" name="图片 13"/>
          <p:cNvPicPr/>
          <p:nvPr/>
        </p:nvPicPr>
        <p:blipFill>
          <a:blip r:embed="rId7"/>
          <a:srcRect l="13113"/>
          <a:stretch>
            <a:fillRect/>
          </a:stretch>
        </p:blipFill>
        <p:spPr>
          <a:xfrm>
            <a:off x="3381629" y="4487166"/>
            <a:ext cx="3029030" cy="2046086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1116738" y="4837118"/>
            <a:ext cx="39384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</a:rPr>
              <a:t>BESIII: </a:t>
            </a:r>
          </a:p>
          <a:p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</a:rPr>
              <a:t>PRD</a:t>
            </a:r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104, 012016 (2021)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/>
              <p:cNvSpPr txBox="1"/>
              <p:nvPr/>
            </p:nvSpPr>
            <p:spPr>
              <a:xfrm>
                <a:off x="944317" y="5571637"/>
                <a:ext cx="215863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lang="en-US" altLang="zh-CN" i="1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8" name="文本框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317" y="5571637"/>
                <a:ext cx="2158637" cy="369332"/>
              </a:xfrm>
              <a:prstGeom prst="rect">
                <a:avLst/>
              </a:prstGeom>
              <a:blipFill rotWithShape="1">
                <a:blip r:embed="rId8"/>
                <a:stretch>
                  <a:fillRect l="-3" t="-40" r="16" b="1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图片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10659" y="4443072"/>
            <a:ext cx="5610119" cy="171684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BESIII measurements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buFont typeface="Wingdings" panose="05000000000000000000" pitchFamily="2" charset="2"/>
                  <a:buChar char="p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b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  <m:sup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altLang="zh-CN" sz="2400" b="1" i="1" smtClean="0">
                        <a:latin typeface="Cambria Math" panose="02040503050406030204" pitchFamily="18" charset="0"/>
                      </a:rPr>
                      <m:t>→</m:t>
                    </m:r>
                    <m:sSubSup>
                      <m:sSubSupPr>
                        <m:ctrlP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b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sub>
                      <m:sup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bSup>
                    <m:sSup>
                      <m:sSupPr>
                        <m:ctrlP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p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</m:oMath>
                </a14:m>
                <a:endParaRPr lang="zh-CN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内容占位符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8" b="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16</a:t>
            </a:fld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7848600" y="161105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</a:rPr>
              <a:t>BESIII: PRL129, 182001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520" y="2135629"/>
            <a:ext cx="7932880" cy="186245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8681" y="2371259"/>
            <a:ext cx="2938716" cy="64931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6537026" y="5670137"/>
            <a:ext cx="52333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Too close to the boundary region!!!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5064" y="4053351"/>
            <a:ext cx="5705475" cy="157162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8865" y="4153330"/>
            <a:ext cx="5416110" cy="198963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/>
              <p:cNvSpPr txBox="1"/>
              <p:nvPr/>
            </p:nvSpPr>
            <p:spPr>
              <a:xfrm>
                <a:off x="3937831" y="4711972"/>
                <a:ext cx="2316479" cy="3755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altLang="zh-CN" sz="18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18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altLang="zh-CN" sz="1800" b="1" i="1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  <m:sup>
                          <m:r>
                            <a:rPr lang="en-US" altLang="zh-CN" sz="18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lang="en-US" altLang="zh-CN" sz="1800" b="1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US" altLang="zh-CN" sz="1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Sup>
                            <m:sSubSup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𝑲</m:t>
                              </m:r>
                            </m:e>
                            <m:sub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sub>
                            <m:sup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p>
                          </m:sSubSup>
                          <m:sSubSup>
                            <m:sSubSupPr>
                              <m:ctrlP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𝑲</m:t>
                              </m:r>
                            </m:e>
                            <m:sub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sub>
                            <m:sup>
                              <m:r>
                                <a:rPr lang="en-US" altLang="zh-CN" sz="1800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p>
                          </m:sSubSup>
                          <m:r>
                            <a:rPr lang="en-US" altLang="zh-CN" sz="1800" b="1" i="1" smtClean="0"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altLang="zh-CN" sz="18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2" name="文本框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7831" y="4711972"/>
                <a:ext cx="2316479" cy="375552"/>
              </a:xfrm>
              <a:prstGeom prst="rect">
                <a:avLst/>
              </a:prstGeom>
              <a:blipFill rotWithShape="1">
                <a:blip r:embed="rId7"/>
                <a:stretch>
                  <a:fillRect l="-8" t="-72" r="8" b="1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VV interactions</a:t>
            </a: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17</a:t>
            </a:fld>
            <a:endParaRPr lang="zh-CN" altLang="en-US"/>
          </a:p>
        </p:txBody>
      </p:sp>
      <p:pic>
        <p:nvPicPr>
          <p:cNvPr id="6" name="内容占位符 5"/>
          <p:cNvPicPr>
            <a:picLocks noGrp="1" noChangeAspect="1"/>
          </p:cNvPicPr>
          <p:nvPr>
            <p:ph idx="1"/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61670" y="1557655"/>
            <a:ext cx="6273165" cy="275526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6960" y="4559300"/>
            <a:ext cx="5019040" cy="14820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217410" y="1505585"/>
            <a:ext cx="3956050" cy="27432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826885" y="4453890"/>
            <a:ext cx="4921250" cy="115824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标题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𝟏𝟖𝟏𝟕</m:t>
                      </m:r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" name="标题 1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b="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94667"/>
                <a:ext cx="10515600" cy="4721156"/>
              </a:xfrm>
            </p:spPr>
            <p:txBody>
              <a:bodyPr>
                <a:normAutofit/>
              </a:bodyPr>
              <a:lstStyle/>
              <a:p>
                <a:pPr>
                  <a:buFont typeface="Wingdings" panose="05000000000000000000" pitchFamily="2" charset="2"/>
                  <a:buChar char="p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sSubPr>
                      <m:e>
                        <m:r>
                          <a:rPr lang="en-US" altLang="zh-CN" sz="24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𝒂</m:t>
                        </m:r>
                      </m:e>
                      <m:sub>
                        <m:r>
                          <a:rPr lang="en-US" altLang="zh-CN" sz="24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𝟎</m:t>
                        </m:r>
                      </m:sub>
                    </m:sSub>
                    <m:d>
                      <m:dPr>
                        <m:ctrlPr>
                          <a:rPr lang="en-US" altLang="zh-CN" sz="24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dPr>
                      <m:e>
                        <m:r>
                          <a:rPr lang="en-US" altLang="zh-CN" sz="24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𝟏𝟖𝟏𝟕</m:t>
                        </m:r>
                      </m:e>
                    </m:d>
                    <m:r>
                      <a:rPr lang="en-US" altLang="zh-CN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</a:rPr>
                      <m:t>&amp; </m:t>
                    </m:r>
                    <m:r>
                      <a:rPr lang="en-US" altLang="zh-CN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</a:rPr>
                      <m:t>𝑿</m:t>
                    </m:r>
                    <m:d>
                      <m:dPr>
                        <m:ctrlPr>
                          <a:rPr lang="en-US" altLang="zh-CN" sz="24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dPr>
                      <m:e>
                        <m:r>
                          <a:rPr lang="en-US" altLang="zh-CN" sz="24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𝟏𝟖𝟏𝟐</m:t>
                        </m:r>
                      </m:e>
                    </m:d>
                    <m:r>
                      <a:rPr lang="en-US" altLang="zh-CN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</a:rPr>
                      <m:t>(</m:t>
                    </m:r>
                    <m:r>
                      <a:rPr lang="en-US" altLang="zh-CN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</a:rPr>
                      <m:t>𝑱</m:t>
                    </m:r>
                    <m:r>
                      <a:rPr lang="en-US" altLang="zh-CN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</a:rPr>
                      <m:t>/</m:t>
                    </m:r>
                    <m:r>
                      <a:rPr lang="en-US" altLang="zh-CN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</a:rPr>
                      <m:t>𝝍</m:t>
                    </m:r>
                    <m:r>
                      <a:rPr lang="en-US" altLang="zh-CN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</a:rPr>
                      <m:t>→</m:t>
                    </m:r>
                    <m:r>
                      <a:rPr lang="en-US" altLang="zh-CN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</a:rPr>
                      <m:t>𝜸𝝓𝝎</m:t>
                    </m:r>
                    <m:r>
                      <a:rPr lang="en-US" altLang="zh-CN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</a:rPr>
                      <m:t>)</m:t>
                    </m:r>
                  </m:oMath>
                </a14:m>
                <a:endParaRPr lang="zh-CN" altLang="en-US" sz="2400" dirty="0">
                  <a:solidFill>
                    <a:srgbClr val="FF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内容占位符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94667"/>
                <a:ext cx="10515600" cy="4721156"/>
              </a:xfrm>
              <a:blipFill rotWithShape="1">
                <a:blip r:embed="rId3"/>
                <a:stretch>
                  <a:fillRect t="-11" b="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18</a:t>
            </a:fld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2576955"/>
            <a:ext cx="4461937" cy="259809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1333774" y="2028819"/>
            <a:ext cx="33220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D.Guo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</a:rPr>
              <a:t>, PRD105(2022)114014</a:t>
            </a: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8786" y="1487062"/>
            <a:ext cx="3964053" cy="2748410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8319406" y="1606127"/>
            <a:ext cx="38725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</a:rPr>
              <a:t>BESIII: PRL96 (2006) 162002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</a:rPr>
              <a:t>BESIII: PRD87(2013)032008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8319406" y="2147052"/>
            <a:ext cx="3529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</a:rPr>
              <a:t>Martinze, PLB719(2013) 388</a:t>
            </a:r>
            <a:endParaRPr lang="zh-CN" altLang="en-US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/>
              <p:cNvSpPr txBox="1"/>
              <p:nvPr/>
            </p:nvSpPr>
            <p:spPr>
              <a:xfrm>
                <a:off x="9104538" y="2762823"/>
                <a:ext cx="184785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1710</m:t>
                          </m:r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𝜙𝜔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1" name="文本框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4538" y="2762823"/>
                <a:ext cx="1847851" cy="369332"/>
              </a:xfrm>
              <a:prstGeom prst="rect">
                <a:avLst/>
              </a:prstGeom>
              <a:blipFill rotWithShape="1">
                <a:blip r:embed="rId6"/>
                <a:stretch>
                  <a:fillRect l="-29" t="-155" r="29" b="9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/>
              <p:cNvSpPr txBox="1"/>
              <p:nvPr/>
            </p:nvSpPr>
            <p:spPr>
              <a:xfrm>
                <a:off x="655184" y="5385528"/>
                <a:ext cx="464495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altLang="zh-CN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d>
                      <m:dPr>
                        <m:ctrlPr>
                          <a:rPr lang="en-US" altLang="zh-CN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𝟏𝟖𝟏𝟕</m:t>
                        </m:r>
                      </m:e>
                    </m:d>
                    <m:r>
                      <a:rPr lang="en-US" altLang="zh-CN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: </m:t>
                    </m:r>
                  </m:oMath>
                </a14:m>
                <a:r>
                  <a:rPr lang="zh-CN" altLang="en-US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isospin-onepartner of the X</a:t>
                </a:r>
                <a:r>
                  <a:rPr lang="en-US" altLang="zh-CN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zh-CN" altLang="en-US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1812</a:t>
                </a:r>
                <a:r>
                  <a:rPr lang="en-US" altLang="zh-CN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)?</a:t>
                </a:r>
                <a:r>
                  <a:rPr lang="zh-CN" altLang="en-US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184" y="5385528"/>
                <a:ext cx="4644953" cy="369332"/>
              </a:xfrm>
              <a:prstGeom prst="rect">
                <a:avLst/>
              </a:prstGeom>
              <a:blipFill rotWithShape="1">
                <a:blip r:embed="rId7"/>
                <a:stretch>
                  <a:fillRect l="-11" t="-25" r="9" b="1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图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21432" y="4320011"/>
            <a:ext cx="2435053" cy="31464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39478" y="4005245"/>
            <a:ext cx="2895600" cy="1786857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19406" y="4758386"/>
            <a:ext cx="3039825" cy="880141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60256" y="5774674"/>
            <a:ext cx="5980789" cy="697959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762000" y="598490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 err="1">
                <a:solidFill>
                  <a:srgbClr val="FF0000"/>
                </a:solidFill>
                <a:latin typeface="Cambria Math" panose="02040503050406030204" pitchFamily="18" charset="0"/>
              </a:rPr>
              <a:t>Regge</a:t>
            </a:r>
            <a:r>
              <a:rPr lang="en-US" altLang="zh-CN" b="1" dirty="0">
                <a:solidFill>
                  <a:srgbClr val="FF0000"/>
                </a:solidFill>
                <a:latin typeface="Cambria Math" panose="02040503050406030204" pitchFamily="18" charset="0"/>
              </a:rPr>
              <a:t> approach: </a:t>
            </a:r>
            <a:r>
              <a:rPr lang="en-US" altLang="zh-CN" b="1" dirty="0" err="1">
                <a:solidFill>
                  <a:srgbClr val="FF0000"/>
                </a:solidFill>
                <a:latin typeface="Cambria Math" panose="02040503050406030204" pitchFamily="18" charset="0"/>
              </a:rPr>
              <a:t>qqbar</a:t>
            </a:r>
            <a:r>
              <a:rPr lang="en-US" altLang="zh-CN" b="1" dirty="0">
                <a:solidFill>
                  <a:srgbClr val="FF0000"/>
                </a:solidFill>
                <a:latin typeface="Cambria Math" panose="02040503050406030204" pitchFamily="18" charset="0"/>
              </a:rPr>
              <a:t>, </a:t>
            </a:r>
            <a:r>
              <a:rPr lang="zh-CN" altLang="en-US" b="1" dirty="0">
                <a:solidFill>
                  <a:srgbClr val="FF0000"/>
                </a:solidFill>
                <a:latin typeface="Cambria Math" panose="02040503050406030204" pitchFamily="18" charset="0"/>
              </a:rPr>
              <a:t>2504.13698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Other studies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67500"/>
              </a:bodyPr>
              <a:lstStyle/>
              <a:p>
                <a:pPr>
                  <a:buFont typeface="Wingdings" panose="05000000000000000000" charset="0"/>
                  <a:buChar char="p"/>
                </a:pPr>
                <a:r>
                  <a:rPr lang="en-US" altLang="zh-CN" sz="2500" dirty="0">
                    <a:solidFill>
                      <a:srgbClr val="FF0000"/>
                    </a:solidFill>
                  </a:rPr>
                  <a:t>Molecule explanation</a:t>
                </a:r>
              </a:p>
              <a:p>
                <a:pPr>
                  <a:buFont typeface="Wingdings" panose="05000000000000000000" charset="0"/>
                  <a:buChar char="Ø"/>
                </a:pPr>
                <a:r>
                  <a:rPr lang="zh-CN" altLang="en-US" sz="2100" dirty="0">
                    <a:sym typeface="+mn-ea"/>
                  </a:rPr>
                  <a:t>Z</a:t>
                </a:r>
                <a:r>
                  <a:rPr lang="en-US" altLang="zh-CN" sz="2100" dirty="0">
                    <a:sym typeface="+mn-ea"/>
                  </a:rPr>
                  <a:t>.</a:t>
                </a:r>
                <a:r>
                  <a:rPr lang="zh-CN" altLang="en-US" sz="2100" dirty="0">
                    <a:sym typeface="+mn-ea"/>
                  </a:rPr>
                  <a:t>Y</a:t>
                </a:r>
                <a:r>
                  <a:rPr lang="en-US" altLang="zh-CN" sz="2100" dirty="0">
                    <a:sym typeface="+mn-ea"/>
                  </a:rPr>
                  <a:t>.</a:t>
                </a:r>
                <a:r>
                  <a:rPr lang="zh-CN" altLang="en-US" sz="2100" dirty="0">
                    <a:sym typeface="+mn-ea"/>
                  </a:rPr>
                  <a:t> Wang, Y</a:t>
                </a:r>
                <a:r>
                  <a:rPr lang="en-US" altLang="zh-CN" sz="2100" dirty="0">
                    <a:sym typeface="+mn-ea"/>
                  </a:rPr>
                  <a:t>.</a:t>
                </a:r>
                <a:r>
                  <a:rPr lang="zh-CN" altLang="en-US" sz="2100" dirty="0">
                    <a:sym typeface="+mn-ea"/>
                  </a:rPr>
                  <a:t>W</a:t>
                </a:r>
                <a:r>
                  <a:rPr lang="en-US" altLang="zh-CN" sz="2100" dirty="0">
                    <a:sym typeface="+mn-ea"/>
                  </a:rPr>
                  <a:t>.</a:t>
                </a:r>
                <a:r>
                  <a:rPr lang="zh-CN" altLang="en-US" sz="2100" dirty="0">
                    <a:sym typeface="+mn-ea"/>
                  </a:rPr>
                  <a:t> Peng, J</a:t>
                </a:r>
                <a:r>
                  <a:rPr lang="en-US" altLang="zh-CN" sz="2100" dirty="0">
                    <a:sym typeface="+mn-ea"/>
                  </a:rPr>
                  <a:t>.</a:t>
                </a:r>
                <a:r>
                  <a:rPr lang="zh-CN" altLang="en-US" sz="2100" dirty="0">
                    <a:sym typeface="+mn-ea"/>
                  </a:rPr>
                  <a:t>Y Yi, W.C. Luo,</a:t>
                </a:r>
                <a:r>
                  <a:rPr lang="en-US" altLang="zh-CN" sz="2100" dirty="0">
                    <a:sym typeface="+mn-ea"/>
                  </a:rPr>
                  <a:t> </a:t>
                </a:r>
                <a:r>
                  <a:rPr lang="zh-CN" altLang="en-US" sz="2100" dirty="0">
                    <a:sym typeface="+mn-ea"/>
                  </a:rPr>
                  <a:t>C. W. Xiao</a:t>
                </a:r>
                <a:r>
                  <a:rPr lang="en-US" altLang="zh-CN" sz="2100" dirty="0">
                    <a:sym typeface="+mn-ea"/>
                  </a:rPr>
                  <a:t>, </a:t>
                </a:r>
                <a:r>
                  <a:rPr lang="en-US" altLang="zh-CN" sz="2100" dirty="0"/>
                  <a:t>PRD107 (2023) 1116018</a:t>
                </a:r>
              </a:p>
              <a:p>
                <a:pPr>
                  <a:buFont typeface="Wingdings" panose="05000000000000000000" charset="0"/>
                  <a:buChar char="Ø"/>
                </a:pPr>
                <a:r>
                  <a:rPr lang="en-US" altLang="zh-CN" sz="2100" dirty="0">
                    <a:sym typeface="+mn-ea"/>
                  </a:rPr>
                  <a:t>Oset-Dai-Geng,  EPJC82 (2022) 225,Sci.Bull. 68 (2023) 243</a:t>
                </a:r>
              </a:p>
              <a:p>
                <a:pPr>
                  <a:buFont typeface="Wingdings" panose="05000000000000000000" charset="0"/>
                  <a:buChar char="Ø"/>
                </a:pPr>
                <a:r>
                  <a:rPr lang="en-US" altLang="zh-CN" sz="2100" dirty="0" err="1"/>
                  <a:t>Peng,Liang,Xiong,Xiao</a:t>
                </a:r>
                <a:r>
                  <a:rPr lang="en-US" altLang="zh-CN" sz="2100" dirty="0"/>
                  <a:t>, PRD110 (2024) 036013</a:t>
                </a:r>
              </a:p>
              <a:p>
                <a:pPr>
                  <a:buFont typeface="Wingdings" panose="05000000000000000000" charset="0"/>
                  <a:buChar char="Ø"/>
                </a:pPr>
                <a:r>
                  <a:rPr lang="en-US" altLang="zh-CN" sz="2100" dirty="0"/>
                  <a:t>Oset,</a:t>
                </a:r>
                <a:r>
                  <a:rPr lang="zh-CN" altLang="en-US" sz="2100" dirty="0"/>
                  <a:t> </a:t>
                </a:r>
                <a:r>
                  <a:rPr lang="en-US" altLang="zh-CN" sz="2100" dirty="0"/>
                  <a:t>Dai, Geng, </a:t>
                </a:r>
                <a:r>
                  <a:rPr lang="en-US" altLang="zh-CN" sz="2100" dirty="0" err="1"/>
                  <a:t>Sci.Bull</a:t>
                </a:r>
                <a:r>
                  <a:rPr lang="en-US" altLang="zh-CN" sz="2100" dirty="0"/>
                  <a:t>. 68 (2023) 243-246</a:t>
                </a:r>
              </a:p>
              <a:p>
                <a:pPr>
                  <a:buClrTx/>
                  <a:buSzTx/>
                  <a:buFont typeface="Wingdings" panose="05000000000000000000" charset="0"/>
                  <a:buChar char="p"/>
                </a:pPr>
                <a:r>
                  <a:rPr lang="en-US" altLang="zh-CN" sz="2500" dirty="0">
                    <a:solidFill>
                      <a:srgbClr val="FF0000"/>
                    </a:solidFill>
                    <a:sym typeface="+mn-ea"/>
                  </a:rPr>
                  <a:t>Tetraquark in MIT model</a:t>
                </a:r>
              </a:p>
              <a:p>
                <a:pPr>
                  <a:buFont typeface="Wingdings" panose="05000000000000000000" charset="0"/>
                  <a:buChar char="Ø"/>
                </a:pPr>
                <a:r>
                  <a:rPr lang="en-US" altLang="zh-CN" sz="2100" dirty="0">
                    <a:sym typeface="+mn-ea"/>
                  </a:rPr>
                  <a:t>N.N. </a:t>
                </a:r>
                <a:r>
                  <a:rPr lang="en-US" altLang="zh-CN" sz="2100" dirty="0" err="1">
                    <a:sym typeface="+mn-ea"/>
                  </a:rPr>
                  <a:t>Achasov</a:t>
                </a:r>
                <a:r>
                  <a:rPr lang="en-US" altLang="zh-CN" sz="2100" dirty="0">
                    <a:sym typeface="+mn-ea"/>
                  </a:rPr>
                  <a:t>, </a:t>
                </a:r>
                <a:r>
                  <a:rPr lang="en-US" altLang="zh-CN" sz="2100" dirty="0" err="1">
                    <a:sym typeface="+mn-ea"/>
                  </a:rPr>
                  <a:t>Phys.Rev.D</a:t>
                </a:r>
                <a:r>
                  <a:rPr lang="en-US" altLang="zh-CN" sz="2100" dirty="0">
                    <a:sym typeface="+mn-ea"/>
                  </a:rPr>
                  <a:t> 108 (2023) 3, 036018</a:t>
                </a:r>
              </a:p>
              <a:p>
                <a:pPr>
                  <a:buClrTx/>
                  <a:buSzTx/>
                  <a:buFont typeface="Wingdings" panose="05000000000000000000" charset="0"/>
                  <a:buChar char="p"/>
                </a:pPr>
                <a:r>
                  <a:rPr lang="en-US" altLang="zh-CN" sz="2500" dirty="0">
                    <a:solidFill>
                      <a:srgbClr val="FF0000"/>
                    </a:solidFill>
                  </a:rPr>
                  <a:t>Search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5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5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zh-CN" sz="25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25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(1710</m:t>
                    </m:r>
                    <m:r>
                      <a:rPr lang="en-US" altLang="zh-CN" sz="25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zh-CN" sz="25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𝟏𝟖𝟏𝟕</m:t>
                    </m:r>
                    <m:r>
                      <a:rPr lang="en-US" altLang="zh-CN" sz="25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CN" sz="2500" dirty="0">
                  <a:solidFill>
                    <a:srgbClr val="FF0000"/>
                  </a:solidFill>
                </a:endParaRPr>
              </a:p>
              <a:p>
                <a:pPr>
                  <a:buFont typeface="Wingdings" panose="05000000000000000000" charset="0"/>
                  <a:buChar char="Ø"/>
                </a:pPr>
                <a:r>
                  <a:rPr lang="en-US" altLang="zh-CN" sz="2100" dirty="0"/>
                  <a:t>Abreu-Wang-</a:t>
                </a:r>
                <a:r>
                  <a:rPr lang="en-US" altLang="zh-CN" sz="2100" dirty="0" err="1"/>
                  <a:t>Oset</a:t>
                </a:r>
                <a:r>
                  <a:rPr lang="en-US" altLang="zh-CN" sz="2100" dirty="0"/>
                  <a:t>,</a:t>
                </a:r>
                <a:r>
                  <a:rPr lang="en-US" altLang="zh-CN" sz="2100" dirty="0">
                    <a:sym typeface="+mn-ea"/>
                  </a:rPr>
                  <a:t> </a:t>
                </a:r>
                <a:r>
                  <a:rPr lang="en-US" altLang="zh-CN" sz="2100" dirty="0" err="1">
                    <a:sym typeface="+mn-ea"/>
                  </a:rPr>
                  <a:t>Eur.Phys.J.C</a:t>
                </a:r>
                <a:r>
                  <a:rPr lang="en-US" altLang="zh-CN" sz="2100" dirty="0">
                    <a:sym typeface="+mn-ea"/>
                  </a:rPr>
                  <a:t> 83 (2023) 3, 243</a:t>
                </a:r>
              </a:p>
              <a:p>
                <a:pPr>
                  <a:buFont typeface="Wingdings" panose="05000000000000000000" charset="0"/>
                  <a:buChar char="Ø"/>
                </a:pPr>
                <a:r>
                  <a:rPr lang="en-US" altLang="zh-CN" sz="2100" dirty="0">
                    <a:sym typeface="+mn-ea"/>
                  </a:rPr>
                  <a:t>EW-</a:t>
                </a:r>
                <a:r>
                  <a:rPr lang="en-US" altLang="zh-CN" sz="2100" dirty="0" err="1">
                    <a:sym typeface="+mn-ea"/>
                  </a:rPr>
                  <a:t>JJXie</a:t>
                </a:r>
                <a:r>
                  <a:rPr lang="en-US" altLang="zh-CN" sz="2100" dirty="0">
                    <a:sym typeface="+mn-ea"/>
                  </a:rPr>
                  <a:t>-</a:t>
                </a:r>
                <a:r>
                  <a:rPr lang="en-US" altLang="zh-CN" sz="2100" dirty="0" err="1">
                    <a:sym typeface="+mn-ea"/>
                  </a:rPr>
                  <a:t>LSGeng-DMLi</a:t>
                </a:r>
                <a:r>
                  <a:rPr lang="en-US" altLang="zh-CN" sz="2100" dirty="0">
                    <a:sym typeface="+mn-ea"/>
                  </a:rPr>
                  <a:t>, PRD108(2023)114004</a:t>
                </a:r>
              </a:p>
              <a:p>
                <a:pPr>
                  <a:buFont typeface="Wingdings" panose="05000000000000000000" charset="0"/>
                  <a:buChar char="Ø"/>
                </a:pPr>
                <a:r>
                  <a:rPr lang="en-US" altLang="zh-CN" sz="2100" dirty="0">
                    <a:sym typeface="+mn-ea"/>
                  </a:rPr>
                  <a:t>X</a:t>
                </a:r>
                <a:r>
                  <a:rPr lang="zh-CN" altLang="en-US" sz="2100" dirty="0">
                    <a:sym typeface="+mn-ea"/>
                  </a:rPr>
                  <a:t>iao-Yun Wang</a:t>
                </a:r>
                <a:r>
                  <a:rPr lang="en-US" altLang="zh-CN" sz="2100" dirty="0">
                    <a:sym typeface="+mn-ea"/>
                  </a:rPr>
                  <a:t>,</a:t>
                </a:r>
                <a:r>
                  <a:rPr lang="zh-CN" altLang="en-US" sz="2100" dirty="0">
                    <a:sym typeface="+mn-ea"/>
                  </a:rPr>
                  <a:t>Hui-Fang Zhou,</a:t>
                </a:r>
                <a:r>
                  <a:rPr lang="en-US" altLang="zh-CN" sz="2100" dirty="0">
                    <a:sym typeface="+mn-ea"/>
                  </a:rPr>
                  <a:t> </a:t>
                </a:r>
                <a:r>
                  <a:rPr lang="zh-CN" altLang="en-US" sz="2100" dirty="0">
                    <a:sym typeface="+mn-ea"/>
                  </a:rPr>
                  <a:t>Xiang Liu</a:t>
                </a:r>
                <a:r>
                  <a:rPr lang="en-US" altLang="zh-CN" sz="2100" dirty="0">
                    <a:sym typeface="+mn-ea"/>
                  </a:rPr>
                  <a:t>, </a:t>
                </a:r>
                <a:r>
                  <a:rPr lang="en-US" altLang="zh-CN" sz="2100" dirty="0" err="1">
                    <a:sym typeface="+mn-ea"/>
                  </a:rPr>
                  <a:t>Phys.Rev.D</a:t>
                </a:r>
                <a:r>
                  <a:rPr lang="en-US" altLang="zh-CN" sz="2100" dirty="0">
                    <a:sym typeface="+mn-ea"/>
                  </a:rPr>
                  <a:t> 108 (2023) 3, 034015</a:t>
                </a:r>
              </a:p>
              <a:p>
                <a:pPr>
                  <a:buFont typeface="Wingdings" panose="05000000000000000000" charset="0"/>
                  <a:buChar char="Ø"/>
                </a:pPr>
                <a:r>
                  <a:rPr lang="en-US" altLang="zh-CN" sz="2100" dirty="0">
                    <a:sym typeface="+mn-ea"/>
                  </a:rPr>
                  <a:t>EW-</a:t>
                </a:r>
                <a:r>
                  <a:rPr lang="en-US" altLang="zh-CN" sz="2100" dirty="0" err="1">
                    <a:sym typeface="+mn-ea"/>
                  </a:rPr>
                  <a:t>JJXie</a:t>
                </a:r>
                <a:r>
                  <a:rPr lang="en-US" altLang="zh-CN" sz="2100" dirty="0">
                    <a:sym typeface="+mn-ea"/>
                  </a:rPr>
                  <a:t>-</a:t>
                </a:r>
                <a:r>
                  <a:rPr lang="en-US" altLang="zh-CN" sz="2100" dirty="0" err="1">
                    <a:sym typeface="+mn-ea"/>
                  </a:rPr>
                  <a:t>LSGeng-DMLi</a:t>
                </a:r>
                <a:r>
                  <a:rPr lang="en-US" altLang="zh-CN" sz="2100" dirty="0">
                    <a:sym typeface="+mn-ea"/>
                  </a:rPr>
                  <a:t>, </a:t>
                </a:r>
                <a:r>
                  <a:rPr lang="en-US" altLang="zh-CN" sz="21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Phys.Rev.D</a:t>
                </a:r>
                <a:r>
                  <a:rPr lang="en-US" altLang="zh-CN" sz="2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110 (2024) 1, 014032, </a:t>
                </a:r>
                <a14:m>
                  <m:oMath xmlns:m="http://schemas.openxmlformats.org/officeDocument/2006/math">
                    <m:r>
                      <a:rPr lang="en-US" altLang="zh-CN" sz="2400" b="1" i="1" smtClean="0">
                        <a:latin typeface="Cambria Math" panose="02040503050406030204" pitchFamily="18" charset="0"/>
                      </a:rPr>
                      <m:t>𝑱</m:t>
                    </m:r>
                    <m:r>
                      <a:rPr lang="en-US" altLang="zh-CN" sz="2400" b="1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zh-CN" sz="2400" b="1" i="1" smtClean="0">
                        <a:latin typeface="Cambria Math" panose="02040503050406030204" pitchFamily="18" charset="0"/>
                      </a:rPr>
                      <m:t>𝝍</m:t>
                    </m:r>
                    <m:r>
                      <a:rPr lang="en-US" altLang="zh-CN" sz="2400" b="1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𝑲</m:t>
                            </m:r>
                          </m:e>
                        </m:acc>
                      </m:e>
                      <m:sup>
                        <m:r>
                          <a:rPr lang="en-US" altLang="zh-CN" sz="2400" b="1" i="1" dirty="0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en-US" altLang="zh-CN" sz="24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1" i="1" dirty="0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p>
                        <m:r>
                          <a:rPr lang="en-US" altLang="zh-CN" sz="2400" b="1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24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1" i="1" dirty="0" smtClean="0">
                            <a:latin typeface="Cambria Math" panose="02040503050406030204" pitchFamily="18" charset="0"/>
                          </a:rPr>
                          <m:t>𝝆</m:t>
                        </m:r>
                      </m:e>
                      <m:sup>
                        <m:r>
                          <a:rPr lang="en-US" altLang="zh-CN" sz="2400" b="1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endParaRPr lang="en-US" altLang="zh-CN" sz="1800" i="1" dirty="0">
                  <a:solidFill>
                    <a:srgbClr val="FF0000"/>
                  </a:solidFill>
                  <a:latin typeface="Cambria Math" panose="02040503050406030204" pitchFamily="18" charset="0"/>
                  <a:ea typeface="+mn-ea"/>
                </a:endParaRPr>
              </a:p>
              <a:p>
                <a:pPr>
                  <a:buFont typeface="Wingdings" panose="05000000000000000000" charset="0"/>
                  <a:buChar char="Ø"/>
                </a:pPr>
                <a:r>
                  <a:rPr lang="en-US" altLang="zh-CN" sz="2100" dirty="0">
                    <a:sym typeface="+mn-ea"/>
                  </a:rPr>
                  <a:t>WHLiang/</a:t>
                </a:r>
                <a:r>
                  <a:rPr lang="en-US" altLang="zh-CN" sz="2100" dirty="0" err="1">
                    <a:sym typeface="+mn-ea"/>
                  </a:rPr>
                  <a:t>Jsong</a:t>
                </a:r>
                <a:r>
                  <a:rPr lang="en-US" altLang="zh-CN" sz="2100" dirty="0">
                    <a:sym typeface="+mn-ea"/>
                  </a:rPr>
                  <a:t>, </a:t>
                </a:r>
                <a:r>
                  <a:rPr lang="en-US" altLang="zh-CN" sz="2100" dirty="0" err="1">
                    <a:sym typeface="+mn-ea"/>
                  </a:rPr>
                  <a:t>ZYYang</a:t>
                </a:r>
                <a:r>
                  <a:rPr lang="en-US" altLang="zh-CN" sz="2100" dirty="0">
                    <a:sym typeface="+mn-ea"/>
                  </a:rPr>
                  <a:t>, </a:t>
                </a:r>
                <a:r>
                  <a:rPr lang="en-US" altLang="zh-CN" sz="2100" dirty="0" err="1">
                    <a:sym typeface="+mn-ea"/>
                  </a:rPr>
                  <a:t>Oset</a:t>
                </a:r>
                <a:r>
                  <a:rPr lang="en-US" altLang="zh-CN" sz="2100" dirty="0">
                    <a:sym typeface="+mn-ea"/>
                  </a:rPr>
                  <a:t>, 2412.20399 ,</a:t>
                </a:r>
                <a:r>
                  <a:rPr lang="en-US" altLang="zh-CN" sz="2100" dirty="0"/>
                  <a:t>PRD111 (2025) 094047,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b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  <m:sup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altLang="zh-CN" sz="2400" b="1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sz="2400" b="1" i="1" smtClean="0">
                        <a:latin typeface="Cambria Math" panose="02040503050406030204" pitchFamily="18" charset="0"/>
                      </a:rPr>
                      <m:t>𝝆𝝎</m:t>
                    </m:r>
                  </m:oMath>
                </a14:m>
                <a:endParaRPr lang="en-US" altLang="zh-CN" sz="2400" dirty="0"/>
              </a:p>
              <a:p>
                <a:pPr>
                  <a:buFont typeface="Wingdings" panose="05000000000000000000" charset="0"/>
                  <a:buChar char="Ø"/>
                </a:pPr>
                <a:r>
                  <a:rPr lang="en-US" altLang="zh-CN" sz="21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XHZhang</a:t>
                </a:r>
                <a:r>
                  <a:rPr lang="en-US" altLang="zh-CN" sz="2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EW,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𝑫</m:t>
                        </m:r>
                      </m:e>
                      <m:sup>
                        <m:r>
                          <a:rPr lang="en-US" altLang="zh-CN" sz="2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sz="21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sz="2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sz="2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2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sz="2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</m:t>
                        </m:r>
                      </m:sup>
                    </m:sSup>
                    <m:r>
                      <a:rPr lang="en-US" altLang="zh-CN" sz="21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𝜼</m:t>
                    </m:r>
                  </m:oMath>
                </a14:m>
                <a:r>
                  <a:rPr lang="en-US" altLang="zh-CN" sz="21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PRD 112, 074004 (2025)</a:t>
                </a:r>
              </a:p>
              <a:p>
                <a:pPr>
                  <a:buFont typeface="Wingdings" panose="05000000000000000000" charset="0"/>
                  <a:buChar char="Ø"/>
                </a:pPr>
                <a:endParaRPr lang="en-US" altLang="zh-CN" sz="2100" dirty="0">
                  <a:sym typeface="+mn-ea"/>
                </a:endParaRPr>
              </a:p>
              <a:p>
                <a:pPr>
                  <a:buFont typeface="Wingdings" panose="05000000000000000000" charset="0"/>
                  <a:buChar char="Ø"/>
                </a:pPr>
                <a:endParaRPr lang="en-US" altLang="zh-CN" sz="2100" dirty="0">
                  <a:sym typeface="+mn-ea"/>
                </a:endParaRPr>
              </a:p>
              <a:p>
                <a:pPr>
                  <a:buFont typeface="Wingdings" panose="05000000000000000000" charset="0"/>
                  <a:buChar char="Ø"/>
                </a:pPr>
                <a:endParaRPr lang="zh-CN" altLang="en-US" sz="2100" dirty="0">
                  <a:sym typeface="+mn-ea"/>
                </a:endParaRPr>
              </a:p>
              <a:p>
                <a:pPr marL="0" indent="0">
                  <a:buNone/>
                </a:pPr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4"/>
                <a:stretch>
                  <a:fillRect t="-8" b="-422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19</a:t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543419" y="4060014"/>
            <a:ext cx="2762250" cy="3429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677144" y="4383651"/>
            <a:ext cx="2048131" cy="8787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/>
              <p:cNvSpPr txBox="1"/>
              <p:nvPr/>
            </p:nvSpPr>
            <p:spPr>
              <a:xfrm>
                <a:off x="6426777" y="4383651"/>
                <a:ext cx="3453245" cy="3755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800" dirty="0">
                    <a:sym typeface="+mn-ea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b="1" i="1" smtClean="0">
                            <a:latin typeface="Cambria Math" panose="02040503050406030204" pitchFamily="18" charset="0"/>
                            <a:sym typeface="+mn-ea"/>
                          </a:rPr>
                        </m:ctrlPr>
                      </m:sSubPr>
                      <m:e>
                        <m:r>
                          <a:rPr lang="en-US" altLang="zh-CN" sz="1800" b="1" i="1" smtClean="0">
                            <a:latin typeface="Cambria Math" panose="02040503050406030204" pitchFamily="18" charset="0"/>
                            <a:sym typeface="+mn-ea"/>
                          </a:rPr>
                          <m:t>𝜼</m:t>
                        </m:r>
                      </m:e>
                      <m:sub>
                        <m:r>
                          <a:rPr lang="en-US" altLang="zh-CN" sz="1800" b="1" i="1" smtClean="0">
                            <a:latin typeface="Cambria Math" panose="02040503050406030204" pitchFamily="18" charset="0"/>
                            <a:sym typeface="+mn-ea"/>
                          </a:rPr>
                          <m:t>𝒄</m:t>
                        </m:r>
                      </m:sub>
                    </m:sSub>
                    <m:r>
                      <a:rPr lang="en-US" altLang="zh-CN" sz="1800" b="1" i="1" smtClean="0">
                        <a:latin typeface="Cambria Math" panose="02040503050406030204" pitchFamily="18" charset="0"/>
                        <a:sym typeface="+mn-ea"/>
                      </a:rPr>
                      <m:t>→</m:t>
                    </m:r>
                    <m:sSup>
                      <m:sSupPr>
                        <m:ctrlPr>
                          <a:rPr lang="en-US" altLang="zh-CN" sz="1800" b="1" i="1" smtClean="0">
                            <a:latin typeface="Cambria Math" panose="02040503050406030204" pitchFamily="18" charset="0"/>
                            <a:sym typeface="+mn-ea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altLang="zh-CN" sz="1800" b="1" i="1" smtClean="0">
                                <a:latin typeface="Cambria Math" panose="02040503050406030204" pitchFamily="18" charset="0"/>
                                <a:sym typeface="+mn-ea"/>
                              </a:rPr>
                            </m:ctrlPr>
                          </m:accPr>
                          <m:e>
                            <m:r>
                              <a:rPr lang="en-US" altLang="zh-CN" sz="1800" b="1" i="1" smtClean="0">
                                <a:latin typeface="Cambria Math" panose="02040503050406030204" pitchFamily="18" charset="0"/>
                                <a:sym typeface="+mn-ea"/>
                              </a:rPr>
                              <m:t>𝑲</m:t>
                            </m:r>
                          </m:e>
                        </m:acc>
                      </m:e>
                      <m:sup>
                        <m:r>
                          <a:rPr lang="en-US" altLang="zh-CN" sz="1800" b="1" i="1" smtClean="0">
                            <a:latin typeface="Cambria Math" panose="02040503050406030204" pitchFamily="18" charset="0"/>
                            <a:sym typeface="+mn-ea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en-US" altLang="zh-CN" sz="1800" b="1" i="1" smtClean="0">
                            <a:latin typeface="Cambria Math" panose="02040503050406030204" pitchFamily="18" charset="0"/>
                            <a:sym typeface="+mn-ea"/>
                          </a:rPr>
                        </m:ctrlPr>
                      </m:sSupPr>
                      <m:e>
                        <m:r>
                          <a:rPr lang="en-US" altLang="zh-CN" sz="1800" b="1" i="1" smtClean="0">
                            <a:latin typeface="Cambria Math" panose="02040503050406030204" pitchFamily="18" charset="0"/>
                            <a:sym typeface="+mn-ea"/>
                          </a:rPr>
                          <m:t>𝑲</m:t>
                        </m:r>
                      </m:e>
                      <m:sup>
                        <m:r>
                          <a:rPr lang="en-US" altLang="zh-CN" sz="1800" b="1" i="1" smtClean="0">
                            <a:latin typeface="Cambria Math" panose="02040503050406030204" pitchFamily="18" charset="0"/>
                            <a:sym typeface="+mn-ea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1800" b="1" i="1" smtClean="0">
                            <a:latin typeface="Cambria Math" panose="02040503050406030204" pitchFamily="18" charset="0"/>
                            <a:sym typeface="+mn-ea"/>
                          </a:rPr>
                        </m:ctrlPr>
                      </m:sSupPr>
                      <m:e>
                        <m:r>
                          <a:rPr lang="en-US" altLang="zh-CN" sz="1800" b="1" i="1" smtClean="0">
                            <a:latin typeface="Cambria Math" panose="02040503050406030204" pitchFamily="18" charset="0"/>
                            <a:sym typeface="+mn-ea"/>
                          </a:rPr>
                          <m:t>𝝅</m:t>
                        </m:r>
                      </m:e>
                      <m:sup>
                        <m:r>
                          <a:rPr lang="en-US" altLang="zh-CN" sz="1800" b="1" i="1" smtClean="0">
                            <a:latin typeface="Cambria Math" panose="02040503050406030204" pitchFamily="18" charset="0"/>
                            <a:sym typeface="+mn-ea"/>
                          </a:rPr>
                          <m:t>−</m:t>
                        </m:r>
                      </m:sup>
                    </m:sSup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9" name="文本框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6777" y="4383651"/>
                <a:ext cx="3453245" cy="375552"/>
              </a:xfrm>
              <a:prstGeom prst="rect">
                <a:avLst/>
              </a:prstGeom>
              <a:blipFill rotWithShape="1">
                <a:blip r:embed="rId7"/>
                <a:stretch>
                  <a:fillRect l="-17" t="-66" r="2" b="1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轻强子谱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55807"/>
                <a:ext cx="5196840" cy="4721156"/>
              </a:xfrm>
            </p:spPr>
            <p:txBody>
              <a:bodyPr>
                <a:normAutofit/>
              </a:bodyPr>
              <a:lstStyle/>
              <a:p>
                <a:pPr>
                  <a:buFont typeface="Wingdings" panose="05000000000000000000" pitchFamily="2" charset="2"/>
                  <a:buChar char="p"/>
                </a:pPr>
                <a:r>
                  <a:rPr lang="zh-CN" altLang="en-US" dirty="0"/>
                  <a:t>轻介子</a:t>
                </a:r>
                <a:endParaRPr lang="en-US" altLang="zh-CN" dirty="0"/>
              </a:p>
              <a:p>
                <a:pPr>
                  <a:lnSpc>
                    <a:spcPct val="120000"/>
                  </a:lnSpc>
                </a:pPr>
                <a:r>
                  <a:rPr lang="zh-CN" altLang="en-US" sz="2200" dirty="0">
                    <a:solidFill>
                      <a:srgbClr val="FF0000"/>
                    </a:solidFill>
                  </a:rPr>
                  <a:t>轻标量介子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2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altLang="zh-CN" sz="22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2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𝑱</m:t>
                            </m:r>
                          </m:e>
                          <m:sup>
                            <m:r>
                              <a:rPr lang="en-US" altLang="zh-CN" sz="2200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𝑷</m:t>
                            </m:r>
                          </m:sup>
                        </m:sSup>
                        <m:r>
                          <a:rPr lang="en-US" altLang="zh-CN" sz="22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altLang="zh-CN" sz="22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e>
                      <m:sup>
                        <m:r>
                          <a:rPr lang="en-US" altLang="zh-CN" sz="22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altLang="zh-CN" sz="2200" dirty="0">
                    <a:solidFill>
                      <a:srgbClr val="FF0000"/>
                    </a:solidFill>
                  </a:rPr>
                  <a:t>,</a:t>
                </a:r>
                <a:r>
                  <a:rPr lang="en-US" altLang="zh-CN" sz="2200" dirty="0"/>
                  <a:t> </a:t>
                </a:r>
                <a14:m>
                  <m:oMath xmlns:m="http://schemas.openxmlformats.org/officeDocument/2006/math">
                    <m:r>
                      <a:rPr lang="en-US" altLang="zh-CN" sz="22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r>
                      <a:rPr lang="en-US" altLang="zh-CN" sz="2200" i="1" baseline="-25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altLang="zh-CN" sz="2200" dirty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altLang="zh-CN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altLang="zh-CN" sz="2200" dirty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b>
                        <m:r>
                          <a:rPr lang="en-US" altLang="zh-CN" sz="2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endParaRPr lang="en-US" altLang="zh-CN" sz="2200" dirty="0">
                  <a:solidFill>
                    <a:srgbClr val="FF0000"/>
                  </a:solidFill>
                </a:endParaRPr>
              </a:p>
              <a:p>
                <a:pPr>
                  <a:lnSpc>
                    <a:spcPct val="120000"/>
                  </a:lnSpc>
                </a:pPr>
                <a:r>
                  <a:rPr lang="zh-CN" altLang="en-US" sz="2200" dirty="0"/>
                  <a:t>胶球候选态：</a:t>
                </a:r>
                <a:r>
                  <a:rPr lang="en-US" altLang="zh-CN" sz="2200" dirty="0"/>
                  <a:t>X(2370)</a:t>
                </a:r>
                <a:r>
                  <a:rPr lang="zh-CN" altLang="en-US" sz="2200" dirty="0"/>
                  <a:t>，</a:t>
                </a:r>
                <a14:m>
                  <m:oMath xmlns:m="http://schemas.openxmlformats.org/officeDocument/2006/math">
                    <m:r>
                      <a:rPr lang="en-US" altLang="zh-CN" sz="2200" b="1" i="1" dirty="0" smtClean="0">
                        <a:latin typeface="Cambria Math" panose="02040503050406030204" pitchFamily="18" charset="0"/>
                      </a:rPr>
                      <m:t>𝒇</m:t>
                    </m:r>
                    <m:r>
                      <a:rPr lang="en-US" altLang="zh-CN" sz="2200" b="1" i="1" baseline="-25000" dirty="0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altLang="zh-CN" sz="2200" b="1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200" b="1" i="1" dirty="0" smtClean="0">
                        <a:latin typeface="Cambria Math" panose="02040503050406030204" pitchFamily="18" charset="0"/>
                      </a:rPr>
                      <m:t>𝟏𝟕𝟏𝟎</m:t>
                    </m:r>
                    <m:r>
                      <a:rPr lang="en-US" altLang="zh-CN" sz="2200" b="1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endParaRPr lang="en-US" altLang="zh-CN" sz="2200" dirty="0"/>
              </a:p>
              <a:p>
                <a:pPr>
                  <a:lnSpc>
                    <a:spcPct val="120000"/>
                  </a:lnSpc>
                </a:pPr>
                <a:r>
                  <a:rPr lang="en-US" altLang="zh-CN" sz="2200" dirty="0"/>
                  <a:t>Hybrid: </a:t>
                </a:r>
                <a14:m>
                  <m:oMath xmlns:m="http://schemas.openxmlformats.org/officeDocument/2006/math">
                    <m:r>
                      <a:rPr lang="en-US" altLang="zh-CN" sz="2200" b="1" i="1" smtClean="0">
                        <a:latin typeface="Cambria Math" panose="02040503050406030204" pitchFamily="18" charset="0"/>
                      </a:rPr>
                      <m:t>𝝅</m:t>
                    </m:r>
                    <m:d>
                      <m:dPr>
                        <m:ctrlPr>
                          <a:rPr lang="en-US" altLang="zh-CN" sz="22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200" b="1" i="1" smtClean="0">
                            <a:latin typeface="Cambria Math" panose="02040503050406030204" pitchFamily="18" charset="0"/>
                          </a:rPr>
                          <m:t>𝟏𝟒𝟎𝟎</m:t>
                        </m:r>
                      </m:e>
                    </m:d>
                    <m:r>
                      <a:rPr lang="en-US" altLang="zh-CN" sz="2200" b="1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zh-CN" sz="2200" b="1" i="1" smtClean="0">
                        <a:latin typeface="Cambria Math" panose="02040503050406030204" pitchFamily="18" charset="0"/>
                      </a:rPr>
                      <m:t>𝝅</m:t>
                    </m:r>
                    <m:d>
                      <m:dPr>
                        <m:ctrlPr>
                          <a:rPr lang="en-US" altLang="zh-CN" sz="22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200" b="1" i="1" smtClean="0">
                            <a:latin typeface="Cambria Math" panose="02040503050406030204" pitchFamily="18" charset="0"/>
                          </a:rPr>
                          <m:t>𝟏𝟔𝟎𝟎</m:t>
                        </m:r>
                      </m:e>
                    </m:d>
                    <m:r>
                      <a:rPr lang="en-US" altLang="zh-CN" sz="2200" b="1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CN" sz="22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200" b="1" i="1" smtClean="0">
                            <a:latin typeface="Cambria Math" panose="02040503050406030204" pitchFamily="18" charset="0"/>
                          </a:rPr>
                          <m:t>𝜼</m:t>
                        </m:r>
                      </m:e>
                      <m:sub>
                        <m:r>
                          <a:rPr lang="en-US" altLang="zh-CN" sz="22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altLang="zh-CN" sz="2200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200" b="1" i="1" smtClean="0">
                        <a:latin typeface="Cambria Math" panose="02040503050406030204" pitchFamily="18" charset="0"/>
                      </a:rPr>
                      <m:t>𝟏𝟖𝟓𝟓</m:t>
                    </m:r>
                    <m:r>
                      <a:rPr lang="en-US" altLang="zh-CN" sz="22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CN" sz="2200" dirty="0"/>
              </a:p>
              <a:p>
                <a:pPr>
                  <a:lnSpc>
                    <a:spcPct val="120000"/>
                  </a:lnSpc>
                </a:pPr>
                <a:r>
                  <a:rPr lang="zh-CN" altLang="en-US" sz="2200" dirty="0"/>
                  <a:t>奇异夸克偶素：</a:t>
                </a:r>
                <a14:m>
                  <m:oMath xmlns:m="http://schemas.openxmlformats.org/officeDocument/2006/math">
                    <m:r>
                      <a:rPr lang="en-US" altLang="zh-CN" sz="2200" b="1" i="1" smtClean="0">
                        <a:latin typeface="Cambria Math" panose="02040503050406030204" pitchFamily="18" charset="0"/>
                      </a:rPr>
                      <m:t>𝝓</m:t>
                    </m:r>
                    <m:d>
                      <m:dPr>
                        <m:ctrlPr>
                          <a:rPr lang="en-US" altLang="zh-CN" sz="22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200" b="1" i="1" smtClean="0">
                            <a:latin typeface="Cambria Math" panose="02040503050406030204" pitchFamily="18" charset="0"/>
                          </a:rPr>
                          <m:t>𝟐𝟏𝟕𝟎</m:t>
                        </m:r>
                      </m:e>
                    </m:d>
                    <m:r>
                      <a:rPr lang="en-US" altLang="zh-CN" sz="22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2200" b="1" i="1" smtClean="0">
                        <a:latin typeface="Cambria Math" panose="02040503050406030204" pitchFamily="18" charset="0"/>
                      </a:rPr>
                      <m:t>𝑿</m:t>
                    </m:r>
                    <m:r>
                      <a:rPr lang="en-US" altLang="zh-CN" sz="2200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200" b="1" i="1" smtClean="0">
                        <a:latin typeface="Cambria Math" panose="02040503050406030204" pitchFamily="18" charset="0"/>
                      </a:rPr>
                      <m:t>𝟐𝟑𝟎𝟎</m:t>
                    </m:r>
                    <m:r>
                      <a:rPr lang="en-US" altLang="zh-CN" sz="22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CN" sz="2200" dirty="0"/>
              </a:p>
              <a:p>
                <a:pPr>
                  <a:lnSpc>
                    <a:spcPct val="120000"/>
                  </a:lnSpc>
                  <a:buFont typeface="Wingdings" panose="05000000000000000000" pitchFamily="2" charset="2"/>
                  <a:buChar char="p"/>
                </a:pPr>
                <a:r>
                  <a:rPr lang="zh-CN" altLang="en-US" dirty="0"/>
                  <a:t>轻重子</a:t>
                </a:r>
                <a:endParaRPr lang="en-US" altLang="zh-CN" dirty="0"/>
              </a:p>
              <a:p>
                <a:pPr>
                  <a:lnSpc>
                    <a:spcPct val="120000"/>
                  </a:lnSpc>
                </a:pPr>
                <a:r>
                  <a:rPr lang="zh-CN" alt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丢失的重子激发态</a:t>
                </a:r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missing baryons</a:t>
                </a:r>
              </a:p>
              <a:p>
                <a:pPr>
                  <a:lnSpc>
                    <a:spcPct val="120000"/>
                  </a:lnSpc>
                </a:pPr>
                <a:r>
                  <a:rPr lang="zh-CN" alt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低能重子激发态</a:t>
                </a:r>
                <a14:m>
                  <m:oMath xmlns:m="http://schemas.openxmlformats.org/officeDocument/2006/math">
                    <m:r>
                      <a:rPr lang="en-US" altLang="zh-CN" sz="2200" b="1" i="0" smtClean="0">
                        <a:latin typeface="Cambria Math" panose="02040503050406030204" pitchFamily="18" charset="0"/>
                      </a:rPr>
                      <m:t>𝚲</m:t>
                    </m:r>
                    <m:d>
                      <m:dPr>
                        <m:ctrlPr>
                          <a:rPr lang="en-US" altLang="zh-CN" sz="2200" b="1" i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200" b="1" i="0" smtClean="0">
                            <a:latin typeface="Cambria Math" panose="02040503050406030204" pitchFamily="18" charset="0"/>
                          </a:rPr>
                          <m:t>𝟏𝟒𝟎𝟓</m:t>
                        </m:r>
                      </m:e>
                    </m:d>
                    <m:r>
                      <a:rPr lang="en-US" altLang="zh-CN" sz="2200" b="1" i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2200" b="1" i="0" smtClean="0">
                        <a:latin typeface="Cambria Math" panose="02040503050406030204" pitchFamily="18" charset="0"/>
                      </a:rPr>
                      <m:t>𝐍</m:t>
                    </m:r>
                    <m:d>
                      <m:dPr>
                        <m:ctrlPr>
                          <a:rPr lang="en-US" altLang="zh-CN" sz="2200" b="1" i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200" b="1" i="0" smtClean="0">
                            <a:latin typeface="Cambria Math" panose="02040503050406030204" pitchFamily="18" charset="0"/>
                          </a:rPr>
                          <m:t>𝟏𝟓𝟑𝟓</m:t>
                        </m:r>
                      </m:e>
                    </m:d>
                    <m:r>
                      <a:rPr lang="zh-CN" altLang="en-US" sz="2200" i="1">
                        <a:latin typeface="Cambria Math" panose="02040503050406030204" pitchFamily="18" charset="0"/>
                      </a:rPr>
                      <m:t>等</m:t>
                    </m:r>
                    <m:r>
                      <a:rPr lang="en-US" altLang="zh-CN" sz="2200" b="1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zh-CN" altLang="en-US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内容占位符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55807"/>
                <a:ext cx="5196840" cy="4721156"/>
              </a:xfrm>
              <a:blipFill rotWithShape="1">
                <a:blip r:embed="rId2"/>
                <a:stretch>
                  <a:fillRect t="-8" b="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2</a:t>
            </a:fld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6980" y="1395095"/>
            <a:ext cx="4615815" cy="539369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标题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US" altLang="zh-CN" dirty="0"/>
                  <a:t>Mechanism of the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b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→</m:t>
                    </m:r>
                    <m:sSubSup>
                      <m:sSub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b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sub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bSup>
                    <m:sSubSup>
                      <m:sSub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b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sub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bSup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" name="标题 1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b="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p"/>
            </a:pPr>
            <a:r>
              <a:rPr lang="en-US" altLang="zh-CN" dirty="0"/>
              <a:t>Weakly decay</a:t>
            </a:r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20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1258" y="2070396"/>
            <a:ext cx="3659131" cy="1927384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3643" y="4000842"/>
            <a:ext cx="3265056" cy="217918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9148" y="1535423"/>
            <a:ext cx="4962525" cy="116205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43930" y="3053762"/>
            <a:ext cx="3619500" cy="17145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96015" y="5009357"/>
            <a:ext cx="2466975" cy="12573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标题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US" altLang="zh-CN" dirty="0"/>
                  <a:t>Mechanism of the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b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→</m:t>
                    </m:r>
                    <m:sSubSup>
                      <m:sSub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b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sub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bSup>
                    <m:sSubSup>
                      <m:sSub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b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sub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bSup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" name="标题 1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b="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p"/>
            </a:pPr>
            <a:r>
              <a:rPr lang="en-US" altLang="zh-CN" dirty="0"/>
              <a:t>Hadronization</a:t>
            </a:r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21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5740" y="3142876"/>
            <a:ext cx="3577870" cy="101950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8961" y="3034710"/>
            <a:ext cx="3254764" cy="118862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2225" y="2103507"/>
            <a:ext cx="4476750" cy="70485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85492" y="1419771"/>
            <a:ext cx="4552950" cy="6477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24675" y="4585468"/>
            <a:ext cx="3924300" cy="172012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61258" y="2070396"/>
            <a:ext cx="3659131" cy="1927384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73643" y="4000842"/>
            <a:ext cx="3265056" cy="2179183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标题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US" altLang="zh-CN" dirty="0"/>
                  <a:t>Mechanism of the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b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→</m:t>
                    </m:r>
                    <m:sSubSup>
                      <m:sSub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b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sub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bSup>
                    <m:sSubSup>
                      <m:sSub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b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sub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bSup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" name="标题 1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b="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p"/>
            </a:pPr>
            <a:r>
              <a:rPr lang="en-US" altLang="zh-CN" dirty="0"/>
              <a:t>Final state interaction</a:t>
            </a:r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22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174558"/>
            <a:ext cx="5410200" cy="130492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223" y="3479483"/>
            <a:ext cx="5391150" cy="25717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5919" y="1551396"/>
            <a:ext cx="5095876" cy="167535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46373" y="3123194"/>
            <a:ext cx="5384437" cy="1559977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8400" y="4546227"/>
            <a:ext cx="5434781" cy="120128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6346373" y="5726040"/>
            <a:ext cx="578848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[13] L. S. Geng and E. Oset, Phys. Rev. D 79, 074009 (2009)</a:t>
            </a:r>
            <a:endParaRPr lang="en-US" altLang="zh-CN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[15] L. S. Geng, E. Oset, R. Molina, and D. </a:t>
            </a:r>
            <a:r>
              <a:rPr lang="en-US" altLang="zh-CN" sz="1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Nicmorus</a:t>
            </a:r>
            <a:r>
              <a:rPr lang="en-US" altLang="zh-CN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Proc. Sci. EFT09 (2009) 040 [arXiv:0905.0419].</a:t>
            </a:r>
          </a:p>
          <a:p>
            <a:r>
              <a:rPr lang="en-US" altLang="zh-CN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[18] Z. L. Wang and B. S. Zou, Phys. Rev. D 104, 114001 (2021).</a:t>
            </a:r>
            <a:endParaRPr lang="zh-CN" altLang="en-US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30829" y="3297916"/>
            <a:ext cx="1580952" cy="333333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标题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US" altLang="zh-CN" dirty="0"/>
                  <a:t>Mechanism of the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b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→</m:t>
                    </m:r>
                    <m:sSubSup>
                      <m:sSub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b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sub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bSup>
                    <m:sSubSup>
                      <m:sSub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b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sub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bSup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" name="标题 1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b="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p"/>
            </a:pPr>
            <a:r>
              <a:rPr lang="en-US" altLang="zh-CN" dirty="0"/>
              <a:t>G function</a:t>
            </a:r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23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055" y="2037954"/>
            <a:ext cx="5400675" cy="128587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0064" y="1386942"/>
            <a:ext cx="4743450" cy="187642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7898" y="4403852"/>
            <a:ext cx="2514600" cy="166687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7452" y="3534171"/>
            <a:ext cx="4924425" cy="302895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1098" y="3452196"/>
            <a:ext cx="3961302" cy="3129648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标题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en-US" altLang="zh-CN" dirty="0"/>
                  <a:t>Mechanism of the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b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→</m:t>
                    </m:r>
                    <m:sSubSup>
                      <m:sSub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b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sub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bSup>
                    <m:sSubSup>
                      <m:sSub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b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sub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bSup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" name="标题 1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b="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buFont typeface="Wingdings" panose="05000000000000000000" pitchFamily="2" charset="2"/>
                  <a:buChar char="p"/>
                </a:pPr>
                <a:r>
                  <a:rPr lang="en-US" altLang="zh-CN" dirty="0"/>
                  <a:t>The</a:t>
                </a:r>
                <a:r>
                  <a:rPr lang="zh-CN" altLang="en-US" dirty="0"/>
                  <a:t> </a:t>
                </a:r>
                <a:r>
                  <a:rPr lang="en-US" altLang="zh-CN" dirty="0"/>
                  <a:t>contribution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𝟖𝟗𝟐</m:t>
                    </m:r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t="-8" b="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24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9857" y="1455807"/>
            <a:ext cx="4141486" cy="319486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1861396"/>
            <a:ext cx="5076825" cy="20383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84882" y="5126796"/>
            <a:ext cx="2143125" cy="5715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93203" y="5662813"/>
            <a:ext cx="5320394" cy="830061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38117" y="3835148"/>
            <a:ext cx="3469003" cy="280885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39857" y="4774690"/>
            <a:ext cx="4628571" cy="304762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Results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buFont typeface="Wingdings" panose="05000000000000000000" pitchFamily="2" charset="2"/>
                  <a:buChar char="p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b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→</m:t>
                    </m:r>
                    <m:sSubSup>
                      <m:sSub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b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sub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bSup>
                    <m:sSubSup>
                      <m:sSub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b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sub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bSup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8" b="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25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9401" y="2533379"/>
            <a:ext cx="3528714" cy="2841474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5984" y="2533378"/>
            <a:ext cx="3804883" cy="299252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3758" y="1332094"/>
            <a:ext cx="5434781" cy="120128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6863964" y="547656"/>
            <a:ext cx="6094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Phys.Rev.D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105 (2022) 11, 116010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64097" y="1462361"/>
            <a:ext cx="3000000" cy="34285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16477" y="2037794"/>
            <a:ext cx="3038095" cy="38095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/>
              <p:cNvSpPr txBox="1"/>
              <p:nvPr/>
            </p:nvSpPr>
            <p:spPr>
              <a:xfrm>
                <a:off x="2200233" y="5557628"/>
                <a:ext cx="778196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altLang="zh-CN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altLang="zh-CN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𝟏𝟕𝟏𝟎</m:t>
                    </m:r>
                    <m:r>
                      <a:rPr lang="en-US" altLang="zh-CN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b="1" dirty="0">
                    <a:solidFill>
                      <a:srgbClr val="FF0000"/>
                    </a:solidFill>
                  </a:rPr>
                  <a:t> is dynamically generated from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p>
                        <m:r>
                          <a:rPr lang="en-US" altLang="zh-CN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sSup>
                      <m:sSupPr>
                        <m:ctrlPr>
                          <a:rPr lang="en-US" altLang="zh-CN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altLang="zh-CN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b="1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𝑲</m:t>
                            </m:r>
                          </m:e>
                        </m:acc>
                      </m:e>
                      <m:sup>
                        <m:r>
                          <a:rPr lang="en-US" altLang="zh-CN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altLang="zh-CN" b="1" dirty="0">
                    <a:solidFill>
                      <a:srgbClr val="FF0000"/>
                    </a:solidFill>
                  </a:rPr>
                  <a:t> interaction.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zh-CN" altLang="en-US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p>
                        <m:r>
                          <a:rPr lang="en-US" altLang="zh-CN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altLang="zh-CN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also</a:t>
                </a:r>
                <a:r>
                  <a:rPr lang="zh-CN" altLang="en-US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plays an important role around the peak of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zh-CN" altLang="en-US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altLang="zh-CN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zh-CN" altLang="en-US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1710</a:t>
                </a:r>
                <a:r>
                  <a:rPr lang="en-US" altLang="zh-CN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:r>
                  <a:rPr lang="zh-CN" altLang="en-US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state</a:t>
                </a:r>
                <a:r>
                  <a:rPr lang="en-US" altLang="zh-CN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zh-CN" altLang="en-US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文本框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0233" y="5557628"/>
                <a:ext cx="7781967" cy="646331"/>
              </a:xfrm>
              <a:prstGeom prst="rect">
                <a:avLst/>
              </a:prstGeom>
              <a:blipFill rotWithShape="1">
                <a:blip r:embed="rId8"/>
                <a:stretch>
                  <a:fillRect l="-8" t="-17" b="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Results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buFont typeface="Wingdings" panose="05000000000000000000" pitchFamily="2" charset="2"/>
                  <a:buChar char="p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b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→</m:t>
                    </m:r>
                    <m:sSubSup>
                      <m:sSub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b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sub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bSup>
                    <m:sSubSup>
                      <m:sSub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b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sub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bSup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8" b="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26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528" y="2175703"/>
            <a:ext cx="4074489" cy="328136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7199" y="2120830"/>
            <a:ext cx="4206876" cy="3281363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863964" y="547656"/>
            <a:ext cx="6094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Phys.Rev.D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105 (2022) 11, 116010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408032"/>
            <a:ext cx="10515600" cy="734392"/>
          </a:xfrm>
        </p:spPr>
        <p:txBody>
          <a:bodyPr>
            <a:normAutofit/>
          </a:bodyPr>
          <a:lstStyle/>
          <a:p>
            <a:r>
              <a:rPr lang="en-US" altLang="zh-CN" dirty="0"/>
              <a:t>Results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buFont typeface="Wingdings" panose="05000000000000000000" pitchFamily="2" charset="2"/>
                  <a:buChar char="p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b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8" b="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27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849" y="1890903"/>
            <a:ext cx="3391103" cy="274796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8600" y="1793581"/>
            <a:ext cx="3502845" cy="2808763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5882105" y="1485049"/>
            <a:ext cx="32895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BESIII: PRD104(2021)012016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863964" y="547656"/>
            <a:ext cx="6094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Phys.Rev.D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105 (2022) 11, 116010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/>
              <p:cNvSpPr txBox="1"/>
              <p:nvPr/>
            </p:nvSpPr>
            <p:spPr>
              <a:xfrm>
                <a:off x="7541446" y="2064529"/>
                <a:ext cx="4556770" cy="25853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u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b>
                        <m: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  <m:sup>
                        <m: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altLang="zh-CN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sSubSup>
                      <m:sSubSupPr>
                        <m:ctrlP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b>
                        <m: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  <m:sup>
                        <m: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bSup>
                    <m:sSubSup>
                      <m:sSubSupPr>
                        <m:ctrlP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b>
                        <m: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  <m:sup>
                        <m: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bSup>
                    <m:sSup>
                      <m:sSupPr>
                        <m:ctrlP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altLang="zh-CN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altLang="zh-CN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Only consider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altLang="zh-CN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altLang="zh-CN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(1710), </a:t>
                </a:r>
              </a:p>
              <a:p>
                <a:r>
                  <a:rPr lang="en-US" altLang="zh-CN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 contribution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altLang="zh-CN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d>
                      <m:dPr>
                        <m:ctrlPr>
                          <a:rPr lang="en-US" altLang="zh-CN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𝟗𝟖𝟎</m:t>
                        </m:r>
                      </m:e>
                    </m:d>
                    <m:r>
                      <a:rPr lang="en-US" altLang="zh-CN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altLang="zh-CN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b>
                        <m:r>
                          <a:rPr lang="en-US" altLang="zh-CN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altLang="zh-CN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𝟗𝟖𝟎</m:t>
                    </m:r>
                    <m:r>
                      <a:rPr lang="en-US" altLang="zh-CN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285750" indent="-285750">
                  <a:buFont typeface="Wingdings" panose="05000000000000000000" pitchFamily="2" charset="2"/>
                  <a:buChar char="u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Sup>
                          <m:sSubSupPr>
                            <m:ctrlPr>
                              <a:rPr lang="en-US" altLang="zh-CN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en-US" altLang="zh-CN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𝒔</m:t>
                            </m:r>
                          </m:sub>
                          <m:sup>
                            <m:r>
                              <a:rPr lang="en-US" altLang="zh-CN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bSup>
                        <m: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p>
                        <m: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p>
                        <m: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sSup>
                      <m:sSupPr>
                        <m:ctrlP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endParaRPr lang="en-US" altLang="zh-CN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altLang="zh-CN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 contribution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altLang="zh-CN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altLang="zh-CN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(1710),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b>
                        <m:r>
                          <a:rPr lang="en-US" altLang="zh-CN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altLang="zh-CN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𝟏𝟕𝟏𝟎</m:t>
                    </m:r>
                    <m:r>
                      <a:rPr lang="en-US" altLang="zh-CN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b>
                        <m:r>
                          <a:rPr lang="en-US" altLang="zh-CN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altLang="zh-CN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(980) dominant contribution </a:t>
                </a:r>
              </a:p>
              <a:p>
                <a:endParaRPr lang="en-US" altLang="zh-CN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altLang="zh-CN" b="1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mechanism for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1" i="1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Sup>
                          <m:sSubSupPr>
                            <m:ctrlPr>
                              <a:rPr lang="en-US" altLang="zh-CN" b="1" i="1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b="1" i="1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en-US" altLang="zh-CN" b="1" i="1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</a:rPr>
                              <m:t>𝒔</m:t>
                            </m:r>
                          </m:sub>
                          <m:sup>
                            <m:r>
                              <a:rPr lang="en-US" altLang="zh-CN" b="1" i="1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bSup>
                        <m:r>
                          <a:rPr lang="en-US" altLang="zh-CN" b="1" i="1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→</m:t>
                        </m:r>
                        <m:sSubSup>
                          <m:sSubSupPr>
                            <m:ctrlPr>
                              <a:rPr lang="en-US" altLang="zh-CN" b="1" i="1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b="1" i="1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</a:rPr>
                              <m:t>𝑲</m:t>
                            </m:r>
                          </m:e>
                          <m:sub>
                            <m:r>
                              <a:rPr lang="en-US" altLang="zh-CN" b="1" i="1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</a:rPr>
                              <m:t>𝒔</m:t>
                            </m:r>
                          </m:sub>
                          <m:sup>
                            <m:r>
                              <a:rPr lang="en-US" altLang="zh-CN" b="1" i="1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p>
                        </m:sSubSup>
                        <m:sSubSup>
                          <m:sSubSupPr>
                            <m:ctrlPr>
                              <a:rPr lang="en-US" altLang="zh-CN" b="1" i="1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b="1" i="1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</a:rPr>
                              <m:t>𝑲</m:t>
                            </m:r>
                          </m:e>
                          <m:sub>
                            <m:r>
                              <a:rPr lang="en-US" altLang="zh-CN" b="1" i="1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</a:rPr>
                              <m:t>𝒔</m:t>
                            </m:r>
                          </m:sub>
                          <m:sup>
                            <m:r>
                              <a:rPr lang="en-US" altLang="zh-CN" b="1" i="1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p>
                        </m:sSubSup>
                        <m:sSup>
                          <m:sSupPr>
                            <m:ctrlPr>
                              <a:rPr lang="en-US" altLang="zh-CN" b="1" i="1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b="1" i="1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</a:rPr>
                              <m:t>𝝅</m:t>
                            </m:r>
                          </m:e>
                          <m:sup>
                            <m:r>
                              <a:rPr lang="en-US" altLang="zh-CN" b="1" i="1"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r>
                          <a:rPr lang="en-US" altLang="zh-CN" b="1" i="1" smtClean="0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altLang="zh-CN" b="1" i="1" smtClean="0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p>
                        <m:r>
                          <a:rPr lang="en-US" altLang="zh-CN" b="1" i="1" smtClean="0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b="1" i="1" smtClean="0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p>
                        <m:r>
                          <a:rPr lang="en-US" altLang="zh-CN" b="1" i="1" smtClean="0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sSup>
                      <m:sSupPr>
                        <m:ctrlPr>
                          <a:rPr lang="en-US" altLang="zh-CN" b="1" i="1" smtClean="0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b="1" i="1" smtClean="0">
                            <a:highlight>
                              <a:srgbClr val="FFFF00"/>
                            </a:highlight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altLang="zh-CN" b="1" dirty="0">
                    <a:highlight>
                      <a:srgbClr val="FFFF00"/>
                    </a:highligh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are different </a:t>
                </a:r>
                <a:endParaRPr lang="zh-CN" altLang="en-US" b="1" dirty="0">
                  <a:highlight>
                    <a:srgbClr val="FFFF00"/>
                  </a:highligh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1446" y="2064529"/>
                <a:ext cx="4556770" cy="2585323"/>
              </a:xfrm>
              <a:prstGeom prst="rect">
                <a:avLst/>
              </a:prstGeom>
              <a:blipFill rotWithShape="1">
                <a:blip r:embed="rId5"/>
                <a:stretch>
                  <a:fillRect l="-4" t="-6" r="4" b="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图片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0691" y="4602344"/>
            <a:ext cx="2962195" cy="2046086"/>
          </a:xfrm>
          <a:prstGeom prst="rect">
            <a:avLst/>
          </a:prstGeom>
        </p:spPr>
      </p:pic>
      <p:pic>
        <p:nvPicPr>
          <p:cNvPr id="13" name="图片 12"/>
          <p:cNvPicPr/>
          <p:nvPr/>
        </p:nvPicPr>
        <p:blipFill>
          <a:blip r:embed="rId7"/>
          <a:srcRect l="13113"/>
          <a:stretch>
            <a:fillRect/>
          </a:stretch>
        </p:blipFill>
        <p:spPr>
          <a:xfrm>
            <a:off x="3834934" y="4675389"/>
            <a:ext cx="3029030" cy="2046086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21164" y="4587946"/>
            <a:ext cx="3109025" cy="2040825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8634046" y="5133769"/>
            <a:ext cx="35922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</a:rPr>
              <a:t>PLB</a:t>
            </a:r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821 (2021) 136617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/>
              <p:cNvSpPr txBox="1"/>
              <p:nvPr/>
            </p:nvSpPr>
            <p:spPr>
              <a:xfrm>
                <a:off x="8724141" y="5520394"/>
                <a:ext cx="228516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 dirty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zh-CN" i="1" dirty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i="1" dirty="0">
                          <a:latin typeface="Cambria Math" panose="02040503050406030204" pitchFamily="18" charset="0"/>
                        </a:rPr>
                        <m:t>(980)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9" name="文本框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4141" y="5520394"/>
                <a:ext cx="2285162" cy="369332"/>
              </a:xfrm>
              <a:prstGeom prst="rect">
                <a:avLst/>
              </a:prstGeom>
              <a:blipFill rotWithShape="1">
                <a:blip r:embed="rId9"/>
                <a:stretch>
                  <a:fillRect l="-22" t="-92" r="13" b="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Results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buFont typeface="Wingdings" panose="05000000000000000000" pitchFamily="2" charset="2"/>
                  <a:buChar char="p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b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→</m:t>
                    </m:r>
                    <m:sSubSup>
                      <m:sSub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b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sub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bSup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8" b="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28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204" y="1930435"/>
            <a:ext cx="4112402" cy="346390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7193" y="2041097"/>
            <a:ext cx="4013548" cy="3242584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5797122" y="1574319"/>
            <a:ext cx="6094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Phys.Rev.D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107 (2023) 3, 034001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1079" y="2299940"/>
            <a:ext cx="3528714" cy="284147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/>
              <p:cNvSpPr txBox="1"/>
              <p:nvPr/>
            </p:nvSpPr>
            <p:spPr>
              <a:xfrm>
                <a:off x="1630344" y="5535397"/>
                <a:ext cx="9197675" cy="13462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0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Isospin</a:t>
                </a:r>
                <a14:m>
                  <m:oMath xmlns:m="http://schemas.openxmlformats.org/officeDocument/2006/math">
                    <m:r>
                      <a:rPr lang="en-US" altLang="zh-CN" sz="20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sz="20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𝐨𝐟</m:t>
                    </m:r>
                    <m:r>
                      <a:rPr lang="en-US" altLang="zh-CN" sz="20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Sup>
                      <m:sSubSupPr>
                        <m:ctrlPr>
                          <a:rPr lang="en-US" altLang="zh-CN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b>
                        <m:r>
                          <a:rPr lang="en-US" altLang="zh-CN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sub>
                      <m:sup>
                        <m:r>
                          <a:rPr lang="en-US" altLang="zh-CN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bSup>
                    <m:sSup>
                      <m:sSupPr>
                        <m:ctrlPr>
                          <a:rPr lang="en-US" altLang="zh-CN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p>
                        <m:r>
                          <a:rPr lang="en-US" altLang="zh-CN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zh-CN" altLang="en-US" sz="20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0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is I=1, no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altLang="zh-CN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altLang="zh-CN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sSub>
                      <m:sSubPr>
                        <m:ctrlPr>
                          <a:rPr lang="en-US" altLang="zh-CN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b>
                        <m:r>
                          <a:rPr lang="en-US" altLang="zh-CN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zh-CN" altLang="en-US" sz="20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0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mixing.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altLang="zh-CN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altLang="zh-CN" sz="2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𝟏𝟕𝟏𝟎</m:t>
                    </m:r>
                    <m:r>
                      <a:rPr lang="en-US" altLang="zh-CN" sz="2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2000" b="1" dirty="0">
                    <a:solidFill>
                      <a:srgbClr val="FF0000"/>
                    </a:solidFill>
                  </a:rPr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en-US" sz="20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0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p>
                        <m:r>
                          <a:rPr lang="en-US" altLang="zh-CN" sz="20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altLang="zh-CN" sz="20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give the contributions</a:t>
                </a:r>
                <a:r>
                  <a:rPr lang="zh-CN" altLang="en-US" sz="20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around the peak of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en-US" sz="20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0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zh-CN" altLang="en-US" sz="20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altLang="zh-CN" sz="20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zh-CN" altLang="en-US" sz="20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1710</a:t>
                </a:r>
                <a:r>
                  <a:rPr lang="en-US" altLang="zh-CN" sz="20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:r>
                  <a:rPr lang="zh-CN" altLang="en-US" sz="20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state</a:t>
                </a:r>
                <a:r>
                  <a:rPr lang="en-US" altLang="zh-CN" sz="20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zh-CN" altLang="en-US" sz="2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altLang="zh-CN" sz="2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zh-CN" altLang="en-US" sz="2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文本框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0344" y="5535397"/>
                <a:ext cx="9197675" cy="1346266"/>
              </a:xfrm>
              <a:prstGeom prst="rect">
                <a:avLst/>
              </a:prstGeom>
              <a:blipFill rotWithShape="1">
                <a:blip r:embed="rId6"/>
                <a:stretch>
                  <a:fillRect l="-3" t="-8" r="7" b="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/>
              <p:cNvSpPr txBox="1"/>
              <p:nvPr/>
            </p:nvSpPr>
            <p:spPr>
              <a:xfrm>
                <a:off x="9617069" y="2418452"/>
                <a:ext cx="214884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  <m:sup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→</m:t>
                      </m:r>
                      <m:sSup>
                        <m:sSupPr>
                          <m:ctrlP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p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p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sSup>
                        <m:sSupPr>
                          <m:ctrlP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3" name="文本框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17069" y="2418452"/>
                <a:ext cx="2148840" cy="369332"/>
              </a:xfrm>
              <a:prstGeom prst="rect">
                <a:avLst/>
              </a:prstGeom>
              <a:blipFill rotWithShape="1">
                <a:blip r:embed="rId7"/>
                <a:stretch>
                  <a:fillRect l="-29" t="-101" r="29" b="3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Results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buFont typeface="Wingdings" panose="05000000000000000000" pitchFamily="2" charset="2"/>
                  <a:buChar char="p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b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→</m:t>
                    </m:r>
                    <m:sSubSup>
                      <m:sSub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b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sub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bSup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8" b="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29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587" y="1999750"/>
            <a:ext cx="3093244" cy="252979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9863" y="2062163"/>
            <a:ext cx="3191520" cy="2529792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701851" y="1488609"/>
            <a:ext cx="6094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Phys.Rev.D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107 (2023) 3, 034001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3151" y="1621706"/>
            <a:ext cx="2974813" cy="239574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7926" y="4497957"/>
            <a:ext cx="2971905" cy="236004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59863" y="4469401"/>
            <a:ext cx="3093244" cy="23139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/>
              <p:cNvSpPr txBox="1"/>
              <p:nvPr/>
            </p:nvSpPr>
            <p:spPr>
              <a:xfrm>
                <a:off x="6951383" y="4174476"/>
                <a:ext cx="4848731" cy="20492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u"/>
                </a:pPr>
                <a:r>
                  <a:rPr lang="en-US" altLang="zh-CN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mechanism of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  <m:sup>
                        <m: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sSubSup>
                      <m:sSubSupPr>
                        <m:ctrlP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  <m:sup>
                        <m: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sSup>
                      <m:sSupPr>
                        <m:ctrlP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p>
                        <m: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zh-CN" alt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</a:t>
                </a:r>
                <a:r>
                  <a:rPr lang="zh-CN" alt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CN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  <m:sup>
                        <m:r>
                          <a:rPr lang="en-US" altLang="zh-CN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altLang="zh-CN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sSubSup>
                      <m:sSubSupPr>
                        <m:ctrlPr>
                          <a:rPr lang="en-US" altLang="zh-CN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altLang="zh-CN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  <m:sup>
                        <m:r>
                          <a:rPr lang="en-US" altLang="zh-CN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sSubSup>
                      <m:sSubSupPr>
                        <m:ctrlPr>
                          <a:rPr lang="en-US" altLang="zh-CN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altLang="zh-CN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  <m:sup>
                        <m:r>
                          <a:rPr lang="en-US" altLang="zh-CN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bSup>
                    <m:sSup>
                      <m:sSupPr>
                        <m:ctrlPr>
                          <a:rPr lang="en-US" altLang="zh-CN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zh-CN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zh-CN" alt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are same, and different with the one of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CN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  <m:sup>
                        <m:r>
                          <a:rPr lang="en-US" altLang="zh-CN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altLang="zh-CN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p>
                        <m:r>
                          <a:rPr lang="en-US" altLang="zh-CN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p>
                        <m:r>
                          <a:rPr lang="en-US" altLang="zh-CN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sSup>
                      <m:sSupPr>
                        <m:ctrlPr>
                          <a:rPr lang="en-US" altLang="zh-CN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zh-CN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altLang="zh-CN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285750" indent="-285750">
                  <a:buFont typeface="Wingdings" panose="05000000000000000000" pitchFamily="2" charset="2"/>
                  <a:buChar char="u"/>
                </a:pPr>
                <a:r>
                  <a:rPr lang="en-US" altLang="zh-CN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mixing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(1710)</m:t>
                    </m:r>
                  </m:oMath>
                </a14:m>
                <a:r>
                  <a:rPr lang="zh-CN" alt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(1710)</m:t>
                    </m:r>
                  </m:oMath>
                </a14:m>
                <a:r>
                  <a:rPr lang="zh-CN" altLang="en-US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altLang="zh-CN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should be important.</a:t>
                </a:r>
              </a:p>
              <a:p>
                <a:pPr marL="285750" indent="-285750">
                  <a:buFont typeface="Wingdings" panose="05000000000000000000" pitchFamily="2" charset="2"/>
                  <a:buChar char="u"/>
                </a:pPr>
                <a:r>
                  <a:rPr lang="en-US" altLang="zh-CN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precise mass of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zh-CN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(1710)</m:t>
                    </m:r>
                  </m:oMath>
                </a14:m>
                <a:r>
                  <a:rPr lang="en-US" altLang="zh-CN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need to be determined.</a:t>
                </a:r>
                <a:endParaRPr lang="zh-CN" altLang="en-US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文本框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1383" y="4174476"/>
                <a:ext cx="4848731" cy="2049279"/>
              </a:xfrm>
              <a:prstGeom prst="rect">
                <a:avLst/>
              </a:prstGeom>
              <a:blipFill rotWithShape="1">
                <a:blip r:embed="rId8"/>
                <a:stretch>
                  <a:fillRect l="-1" t="-30" r="11" b="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/>
              <p:cNvSpPr txBox="1"/>
              <p:nvPr/>
            </p:nvSpPr>
            <p:spPr>
              <a:xfrm>
                <a:off x="9288780" y="1351678"/>
                <a:ext cx="2296633" cy="3898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  <m:sup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lang="en-US" altLang="zh-CN" b="1" i="1" smtClean="0">
                          <a:latin typeface="Cambria Math" panose="02040503050406030204" pitchFamily="18" charset="0"/>
                        </a:rPr>
                        <m:t>→</m:t>
                      </m:r>
                      <m:sSubSup>
                        <m:sSubSupPr>
                          <m:ctrlP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b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sub>
                        <m:sup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bSup>
                      <m:sSubSup>
                        <m:sSubSupPr>
                          <m:ctrlP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b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sub>
                        <m:sup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bSup>
                      <m:sSup>
                        <m:sSupPr>
                          <m:ctrlP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𝝅</m:t>
                          </m:r>
                        </m:e>
                        <m:sup>
                          <m:r>
                            <a:rPr lang="en-US" altLang="zh-CN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5" name="文本框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8780" y="1351678"/>
                <a:ext cx="2296633" cy="389850"/>
              </a:xfrm>
              <a:prstGeom prst="rect">
                <a:avLst/>
              </a:prstGeom>
              <a:blipFill rotWithShape="1">
                <a:blip r:embed="rId9"/>
                <a:stretch>
                  <a:fillRect t="-102" r="21" b="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粲强子的多体衰变过程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838201" y="1455807"/>
                <a:ext cx="5471160" cy="4721156"/>
              </a:xfrm>
            </p:spPr>
            <p:txBody>
              <a:bodyPr>
                <a:normAutofit lnSpcReduction="10000"/>
              </a:bodyPr>
              <a:lstStyle/>
              <a:p>
                <a:pPr>
                  <a:buFont typeface="Wingdings" panose="05000000000000000000" pitchFamily="2" charset="2"/>
                  <a:buChar char="p"/>
                </a:pPr>
                <a:r>
                  <a:rPr lang="zh-CN" altLang="en-US" b="1" dirty="0">
                    <a:solidFill>
                      <a:srgbClr val="FF0000"/>
                    </a:solidFill>
                  </a:rPr>
                  <a:t>粲介子</a:t>
                </a:r>
                <a14:m>
                  <m:oMath xmlns:m="http://schemas.openxmlformats.org/officeDocument/2006/math">
                    <m:r>
                      <a:rPr lang="zh-CN" alt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和</m:t>
                    </m:r>
                    <m:r>
                      <a:rPr lang="zh-CN" altLang="en-US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粲</m:t>
                    </m:r>
                    <m:r>
                      <a:rPr lang="zh-CN" alt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重子</m:t>
                    </m:r>
                    <m:r>
                      <a:rPr lang="en-US" altLang="zh-CN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US" altLang="zh-CN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altLang="zh-CN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altLang="zh-CN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endParaRPr lang="en-US" altLang="zh-CN" dirty="0">
                  <a:solidFill>
                    <a:srgbClr val="FF0000"/>
                  </a:solidFill>
                </a:endParaRPr>
              </a:p>
              <a:p>
                <a:pPr>
                  <a:lnSpc>
                    <a:spcPct val="110000"/>
                  </a:lnSpc>
                </a:pPr>
                <a:r>
                  <a:rPr lang="zh-CN" altLang="en-US" sz="2400" dirty="0"/>
                  <a:t>末态强子强子相互作用</a:t>
                </a:r>
                <a:endParaRPr lang="en-US" altLang="zh-CN" sz="2400" dirty="0"/>
              </a:p>
              <a:p>
                <a:pPr>
                  <a:lnSpc>
                    <a:spcPct val="110000"/>
                  </a:lnSpc>
                </a:pPr>
                <a:r>
                  <a:rPr lang="zh-CN" altLang="en-US" sz="2400" dirty="0"/>
                  <a:t>粲介子和粲重子衰变为研究轻强子提供了较大的相空间</a:t>
                </a:r>
                <a:endParaRPr lang="en-US" altLang="zh-CN" sz="2400" dirty="0"/>
              </a:p>
              <a:p>
                <a:pPr>
                  <a:lnSpc>
                    <a:spcPct val="110000"/>
                  </a:lnSpc>
                </a:pP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BESIII</a:t>
                </a:r>
                <a:r>
                  <a:rPr lang="zh-CN" alt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Belle/Belle II, </a:t>
                </a:r>
                <a:r>
                  <a:rPr lang="en-US" altLang="zh-CN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LHCb</a:t>
                </a:r>
                <a:r>
                  <a:rPr lang="zh-CN" altLang="en-US" sz="2400" dirty="0"/>
                  <a:t>提供了丰富的实验数据</a:t>
                </a:r>
                <a:endParaRPr lang="en-US" altLang="zh-CN" sz="2400" dirty="0"/>
              </a:p>
              <a:p>
                <a:pPr>
                  <a:lnSpc>
                    <a:spcPct val="110000"/>
                  </a:lnSpc>
                  <a:buFont typeface="Wingdings" panose="05000000000000000000" pitchFamily="2" charset="2"/>
                  <a:buChar char="p"/>
                </a:pPr>
                <a:r>
                  <a:rPr lang="zh-CN" altLang="en-US" dirty="0">
                    <a:solidFill>
                      <a:srgbClr val="FF0000"/>
                    </a:solidFill>
                  </a:rPr>
                  <a:t>粲偶素三体衰变</a:t>
                </a:r>
                <a:endParaRPr lang="en-US" altLang="zh-CN" dirty="0">
                  <a:solidFill>
                    <a:srgbClr val="FF0000"/>
                  </a:solidFill>
                </a:endParaRPr>
              </a:p>
              <a:p>
                <a:pPr>
                  <a:lnSpc>
                    <a:spcPct val="110000"/>
                  </a:lnSpc>
                </a:pPr>
                <a:r>
                  <a:rPr lang="zh-CN" altLang="en-US" sz="2200" dirty="0"/>
                  <a:t>强衰变过程</a:t>
                </a:r>
                <a:endParaRPr lang="en-US" altLang="zh-CN" sz="2200" dirty="0"/>
              </a:p>
              <a:p>
                <a:pPr>
                  <a:lnSpc>
                    <a:spcPct val="110000"/>
                  </a:lnSpc>
                </a:pPr>
                <a:r>
                  <a:rPr lang="zh-CN" altLang="en-US" sz="2200" dirty="0"/>
                  <a:t>满足同位旋守恒</a:t>
                </a:r>
                <a:endParaRPr lang="en-US" altLang="zh-CN" sz="2200" dirty="0"/>
              </a:p>
              <a:p>
                <a:pPr>
                  <a:lnSpc>
                    <a:spcPct val="110000"/>
                  </a:lnSpc>
                </a:pPr>
                <a:r>
                  <a:rPr lang="zh-CN" altLang="en-US" sz="2200" dirty="0"/>
                  <a:t>粲偶素是味道单态，</a:t>
                </a:r>
                <a:r>
                  <a:rPr lang="en-US" altLang="zh-CN" sz="2200" dirty="0"/>
                  <a:t>SU(3)</a:t>
                </a:r>
                <a:r>
                  <a:rPr lang="zh-CN" altLang="en-US" sz="2200" dirty="0"/>
                  <a:t>味对称性</a:t>
                </a:r>
              </a:p>
            </p:txBody>
          </p:sp>
        </mc:Choice>
        <mc:Fallback xmlns="">
          <p:sp>
            <p:nvSpPr>
              <p:cNvPr id="3" name="内容占位符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1" y="1455807"/>
                <a:ext cx="5471160" cy="4721156"/>
              </a:xfrm>
              <a:blipFill rotWithShape="1">
                <a:blip r:embed="rId2"/>
                <a:stretch>
                  <a:fillRect t="-102" b="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3</a:t>
            </a:fld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9400" y="1423956"/>
            <a:ext cx="2775495" cy="13677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/>
              <p:cNvSpPr txBox="1"/>
              <p:nvPr/>
            </p:nvSpPr>
            <p:spPr>
              <a:xfrm>
                <a:off x="7323551" y="2911717"/>
                <a:ext cx="3787191" cy="6566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zh-CN" altLang="en-US" dirty="0"/>
                  <a:t>                   </a:t>
                </a:r>
                <a:r>
                  <a:rPr lang="en-US" altLang="zh-CN" dirty="0"/>
                  <a:t>&lt;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1.2∗</m:t>
                    </m:r>
                    <m:sSup>
                      <m:sSupPr>
                        <m:ctrlPr>
                          <a:rPr lang="en-US" altLang="zh-CN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endParaRPr lang="en-US" altLang="zh-CN" dirty="0"/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altLang="zh-CN" i="1">
                        <a:latin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b="0" i="1" smtClean="0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980</m:t>
                            </m:r>
                          </m:e>
                        </m:d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+/0</m:t>
                        </m:r>
                      </m:sup>
                    </m:sSup>
                    <m:sSup>
                      <m:sSup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/+</m:t>
                        </m:r>
                      </m:sup>
                    </m:sSup>
                  </m:oMath>
                </a14:m>
                <a:r>
                  <a:rPr lang="zh-CN" altLang="en-US" dirty="0"/>
                  <a:t>  </a:t>
                </a:r>
                <a14:m>
                  <m:oMath xmlns:m="http://schemas.openxmlformats.org/officeDocument/2006/math">
                    <m:r>
                      <a:rPr lang="en-US" altLang="zh-CN" b="0" i="0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2.1±0.4)%</m:t>
                    </m:r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0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3551" y="2911717"/>
                <a:ext cx="3787191" cy="656655"/>
              </a:xfrm>
              <a:prstGeom prst="rect">
                <a:avLst/>
              </a:prstGeom>
              <a:blipFill rotWithShape="1">
                <a:blip r:embed="rId4"/>
                <a:stretch>
                  <a:fillRect l="-3" t="-37" r="4" b="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6217" y="3724771"/>
            <a:ext cx="4342857" cy="128571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2297" y="5054375"/>
            <a:ext cx="2221530" cy="1187369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7693506" y="6370069"/>
            <a:ext cx="36952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</a:rPr>
              <a:t>PLB</a:t>
            </a:r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803 (2020) 135279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/>
              <p:cNvSpPr txBox="1"/>
              <p:nvPr/>
            </p:nvSpPr>
            <p:spPr>
              <a:xfrm>
                <a:off x="9176354" y="5320945"/>
                <a:ext cx="2857081" cy="7386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4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altLang="zh-CN" sz="14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altLang="zh-CN" sz="1400" b="1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(980) can be dynamically generated from KK¯ final-state interactions in coupled channels</a:t>
                </a:r>
                <a:endParaRPr lang="zh-CN" altLang="en-US" sz="1400" b="1" dirty="0">
                  <a:solidFill>
                    <a:srgbClr val="FF0000"/>
                  </a:solidFill>
                  <a:latin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文本框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6354" y="5320945"/>
                <a:ext cx="2857081" cy="738664"/>
              </a:xfrm>
              <a:prstGeom prst="rect">
                <a:avLst/>
              </a:prstGeom>
              <a:blipFill rotWithShape="1">
                <a:blip r:embed="rId7"/>
                <a:stretch>
                  <a:fillRect l="-21" t="-38" r="6" b="5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标题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dirty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黑体" panose="02010609060101010101" pitchFamily="49" charset="-122"/>
                          </a:rPr>
                        </m:ctrlPr>
                      </m:sSubPr>
                      <m:e>
                        <m:r>
                          <a:rPr lang="en-US" altLang="zh-CN" i="1" dirty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黑体" panose="02010609060101010101" pitchFamily="49" charset="-122"/>
                          </a:rPr>
                          <m:t>𝑎</m:t>
                        </m:r>
                      </m:e>
                      <m:sub>
                        <m:r>
                          <a:rPr lang="en-US" altLang="zh-CN" b="1" i="0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黑体" panose="02010609060101010101" pitchFamily="49" charset="-122"/>
                          </a:rPr>
                          <m:t>𝟎</m:t>
                        </m:r>
                      </m:sub>
                    </m:sSub>
                    <m:d>
                      <m:dPr>
                        <m:ctrlPr>
                          <a:rPr lang="en-US" altLang="zh-CN" b="1" i="0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黑体" panose="02010609060101010101" pitchFamily="49" charset="-122"/>
                          </a:rPr>
                        </m:ctrlPr>
                      </m:dPr>
                      <m:e>
                        <m:r>
                          <a:rPr lang="en-US" altLang="zh-CN" b="1" i="0" dirty="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黑体" panose="02010609060101010101" pitchFamily="49" charset="-122"/>
                          </a:rPr>
                          <m:t>𝟏𝟕𝟏𝟎</m:t>
                        </m:r>
                      </m:e>
                    </m:d>
                  </m:oMath>
                </a14:m>
                <a:r>
                  <a:rPr lang="en-US" altLang="zh-CN" dirty="0"/>
                  <a:t>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dirty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𝜼</m:t>
                        </m:r>
                      </m:e>
                      <m:sub>
                        <m:r>
                          <a:rPr lang="en-US" altLang="zh-CN" i="1" dirty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US" altLang="zh-CN" i="1" dirty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→ </m:t>
                    </m:r>
                    <m:r>
                      <a:rPr lang="en-US" altLang="zh-CN" i="1" dirty="0" err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𝐾𝐾</m:t>
                    </m:r>
                    <m:r>
                      <a:rPr lang="en-US" altLang="zh-CN" i="1" dirty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𝝅</m:t>
                    </m:r>
                  </m:oMath>
                </a14:m>
                <a:endParaRPr lang="en-US" altLang="zh-CN" dirty="0"/>
              </a:p>
            </p:txBody>
          </p:sp>
        </mc:Choice>
        <mc:Fallback xmlns="">
          <p:sp>
            <p:nvSpPr>
              <p:cNvPr id="2" name="标题 1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8"/>
                <a:stretch>
                  <a:fillRect b="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buFont typeface="Wingdings" panose="05000000000000000000" charset="0"/>
                  <a:buChar char="p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𝜼</m:t>
                        </m:r>
                      </m:e>
                      <m:sub>
                        <m:r>
                          <a:rPr lang="en-US" altLang="zh-CN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US" altLang="zh-CN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altLang="zh-CN" i="1" dirty="0" err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 dirty="0" err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p>
                        <m:r>
                          <a:rPr lang="en-US" altLang="zh-CN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altLang="zh-CN" i="1" dirty="0" err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i="1" dirty="0" err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</m:acc>
                      </m:e>
                      <m:sup>
                        <m:r>
                          <a:rPr lang="en-US" altLang="zh-CN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en-US" altLang="zh-CN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en-US" altLang="zh-CN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内容占位符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9"/>
                <a:stretch>
                  <a:fillRect t="-8" b="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30</a:t>
            </a:fld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5864285" y="2705532"/>
            <a:ext cx="4357537" cy="178523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14852" y="4261845"/>
            <a:ext cx="3676977" cy="194810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6397625" y="4566645"/>
            <a:ext cx="3584575" cy="83439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4591829" y="5498473"/>
            <a:ext cx="3451225" cy="95631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8150225" y="5295002"/>
            <a:ext cx="3422650" cy="123825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7416800" y="667227"/>
            <a:ext cx="35221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Phys.Rev.D</a:t>
            </a:r>
            <a:r>
              <a:rPr lang="en-US" altLang="zh-CN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108 (2023) 11, 114004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8200" y="2029612"/>
            <a:ext cx="4574329" cy="1650999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1950905" y="3568202"/>
            <a:ext cx="231681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PRD</a:t>
            </a:r>
            <a:r>
              <a:rPr lang="zh-CN" alt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100(2019)114011</a:t>
            </a:r>
          </a:p>
          <a:p>
            <a:r>
              <a:rPr lang="en-US" altLang="zh-CN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PLB</a:t>
            </a:r>
            <a:r>
              <a:rPr lang="zh-CN" alt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797(2019)134831</a:t>
            </a: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7484776" y="1706563"/>
            <a:ext cx="3594100" cy="16510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674312" y="1488798"/>
            <a:ext cx="2980952" cy="32381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614482" y="1474525"/>
            <a:ext cx="1428571" cy="314286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4398242" y="1784003"/>
            <a:ext cx="3048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BESIII: PRD</a:t>
            </a:r>
            <a:r>
              <a:rPr lang="zh-CN" alt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en-US" altLang="zh-CN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(2019)</a:t>
            </a:r>
            <a:r>
              <a:rPr lang="zh-CN" alt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012003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charset="0"/>
              <a:buChar char="p"/>
            </a:pPr>
            <a:r>
              <a:rPr lang="en-US" altLang="zh-CN"/>
              <a:t>K</a:t>
            </a:r>
            <a:r>
              <a:rPr lang="en-US" altLang="zh-CN" baseline="-25000"/>
              <a:t>0</a:t>
            </a:r>
            <a:r>
              <a:rPr lang="en-US" altLang="zh-CN"/>
              <a:t>(1430)</a:t>
            </a: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31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549400" y="1990725"/>
            <a:ext cx="3704590" cy="181483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5905817" y="2496502"/>
            <a:ext cx="3838575" cy="7493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096000" y="1584564"/>
            <a:ext cx="3458210" cy="71818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975485" y="3885247"/>
            <a:ext cx="2557145" cy="8191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940877" y="4883784"/>
            <a:ext cx="2446655" cy="131064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658609" y="3663632"/>
            <a:ext cx="2332990" cy="49339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5416550" y="4513316"/>
            <a:ext cx="4664710" cy="151765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416800" y="667227"/>
            <a:ext cx="35221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Phys.Rev.D</a:t>
            </a:r>
            <a:r>
              <a:rPr lang="en-US" altLang="zh-CN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108 (2023) 11, 114004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Results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lang="en-US" altLang="zh-CN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i="1" dirty="0" smtClean="0"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</m:acc>
                      </m:e>
                      <m:sub>
                        <m: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  <m:sup>
                        <m: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bSup>
                    <m:sSup>
                      <m:sSupPr>
                        <m:ctrlPr>
                          <a:rPr lang="en-US" altLang="zh-CN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p>
                        <m: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  <m:t>±</m:t>
                        </m:r>
                      </m:sup>
                    </m:sSup>
                  </m:oMath>
                </a14:m>
                <a:r>
                  <a:rPr lang="en-US" altLang="zh-CN" dirty="0"/>
                  <a:t> invariant mass distribution </a:t>
                </a:r>
              </a:p>
            </p:txBody>
          </p:sp>
        </mc:Choice>
        <mc:Fallback xmlns="">
          <p:sp>
            <p:nvSpPr>
              <p:cNvPr id="3" name="内容占位符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4"/>
                <a:stretch>
                  <a:fillRect t="-8" b="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32</a:t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551805" y="1925320"/>
            <a:ext cx="4883150" cy="353631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322705" y="1994535"/>
            <a:ext cx="4526280" cy="333184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2284730" y="5521960"/>
            <a:ext cx="6096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BABAR: PRD 93(2016)012005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416800" y="667227"/>
            <a:ext cx="35221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Phys.Rev.D</a:t>
            </a:r>
            <a:r>
              <a:rPr lang="en-US" altLang="zh-CN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108 (2023) 11, 114004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𝜼</m:t>
                        </m:r>
                      </m:e>
                      <m:sub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𝒄</m:t>
                        </m:r>
                      </m:sub>
                    </m:sSub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</m:oMath>
                </a14:m>
                <a:endParaRPr lang="en-US" altLang="zh-CN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5"/>
                <a:stretch>
                  <a:fillRect t="-8" b="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33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3323590" y="1875790"/>
            <a:ext cx="4171315" cy="3084830"/>
          </a:xfrm>
          <a:prstGeom prst="rect">
            <a:avLst/>
          </a:prstGeom>
        </p:spPr>
      </p:pic>
      <p:pic>
        <p:nvPicPr>
          <p:cNvPr id="6" name="内容占位符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400290" y="2005965"/>
            <a:ext cx="3953510" cy="297561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256540" y="2005965"/>
            <a:ext cx="3782695" cy="295402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996950" y="5126355"/>
            <a:ext cx="6096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buClrTx/>
              <a:buSzTx/>
              <a:buFontTx/>
            </a:pPr>
            <a:r>
              <a:rPr lang="en-US" altLang="zh-CN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Belle: PRD89(2014)112004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7416800" y="667227"/>
            <a:ext cx="35221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Phys.Rev.D</a:t>
            </a:r>
            <a:r>
              <a:rPr lang="en-US" altLang="zh-CN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108 (2023) 11, 114004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Results</a:t>
            </a: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34</a:t>
            </a:fld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55807"/>
                <a:ext cx="10515600" cy="4721156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p>
                        <m: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  <m:t>±</m:t>
                        </m:r>
                      </m:sup>
                    </m:sSup>
                    <m:sSup>
                      <m:sSupPr>
                        <m:ctrlP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altLang="zh-CN" dirty="0"/>
                  <a:t> invariant mass distribution </a:t>
                </a:r>
              </a:p>
            </p:txBody>
          </p:sp>
        </mc:Choice>
        <mc:Fallback xmlns="">
          <p:sp>
            <p:nvSpPr>
              <p:cNvPr id="3" name="内容占位符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55807"/>
                <a:ext cx="10515600" cy="4721156"/>
              </a:xfrm>
              <a:blipFill rotWithShape="1">
                <a:blip r:embed="rId4"/>
                <a:stretch>
                  <a:fillRect t="-8" b="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34390" y="2222658"/>
            <a:ext cx="5042535" cy="373951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876925" y="2334735"/>
            <a:ext cx="4970145" cy="380682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7416800" y="667227"/>
            <a:ext cx="35221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Phys.Rev.D</a:t>
            </a:r>
            <a:r>
              <a:rPr lang="en-US" altLang="zh-CN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108 (2023) 11, 114004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LHCb: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PRD108, 032010 (2023)</a:t>
            </a: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35</a:t>
            </a:fld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864800" y="681037"/>
            <a:ext cx="1803400" cy="3048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6270" y="4757288"/>
            <a:ext cx="6551930" cy="161136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8901" y="4822554"/>
            <a:ext cx="5022719" cy="1383554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7341" y="1550669"/>
            <a:ext cx="3868770" cy="3085618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16111" y="1537478"/>
            <a:ext cx="3678478" cy="300966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94589" y="1630475"/>
            <a:ext cx="3558696" cy="2823669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标题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rPr>
                        </m:ctrlPr>
                      </m:sSubPr>
                      <m:e>
                        <m:r>
                          <a:rPr lang="en-US" altLang="zh-CN" i="1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rPr>
                          <m:t>𝑎</m:t>
                        </m:r>
                      </m:e>
                      <m:sub>
                        <m:r>
                          <a:rPr lang="en-US" altLang="zh-CN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rPr>
                          <m:t>𝟎</m:t>
                        </m:r>
                      </m:sub>
                    </m:sSub>
                    <m:d>
                      <m:dPr>
                        <m:ctrlPr>
                          <a:rPr lang="en-US" altLang="zh-CN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rPr>
                        </m:ctrlPr>
                      </m:dPr>
                      <m:e>
                        <m:r>
                          <a:rPr lang="en-US" altLang="zh-CN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rPr>
                          <m:t>𝟏𝟕𝟏𝟎</m:t>
                        </m:r>
                      </m:e>
                    </m:d>
                  </m:oMath>
                </a14:m>
                <a:r>
                  <a:rPr lang="en-US" altLang="zh-CN" dirty="0"/>
                  <a:t>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i="1" smtClean="0">
                        <a:latin typeface="Cambria Math" panose="02040503050406030204" pitchFamily="18" charset="0"/>
                      </a:rPr>
                      <m:t>J</m:t>
                    </m:r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𝝍</m:t>
                    </m:r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altLang="zh-CN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̅"/>
                                <m:ctrlPr>
                                  <a:rPr lang="en-US" altLang="zh-CN" b="1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b="1" i="1" smtClean="0">
                                    <a:latin typeface="Cambria Math" panose="02040503050406030204" pitchFamily="18" charset="0"/>
                                  </a:rPr>
                                  <m:t>𝑲</m:t>
                                </m:r>
                              </m:e>
                            </m:acc>
                          </m:e>
                          <m:sup>
                            <m:r>
                              <a:rPr lang="en-US" altLang="zh-CN" b="1" i="1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CN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b="1" i="1" smtClean="0">
                                <a:latin typeface="Cambria Math" panose="02040503050406030204" pitchFamily="18" charset="0"/>
                              </a:rPr>
                              <m:t>𝑲</m:t>
                            </m:r>
                          </m:e>
                          <m:sup>
                            <m:r>
                              <a:rPr lang="en-US" altLang="zh-CN" b="1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𝝆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" name="标题 1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b="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Reaction mechanism</a:t>
            </a:r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36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50" y="2000250"/>
            <a:ext cx="3409950" cy="16764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050" y="3676650"/>
            <a:ext cx="4276725" cy="156528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049" y="5413309"/>
            <a:ext cx="3295650" cy="36195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1369638"/>
            <a:ext cx="3028950" cy="120015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19723" y="2491262"/>
            <a:ext cx="3933825" cy="128587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91698" y="2789489"/>
            <a:ext cx="1000125" cy="295275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9382124" y="2368884"/>
            <a:ext cx="23526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PRD79(2009)074009</a:t>
            </a:r>
            <a:endParaRPr lang="zh-CN" alt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53654" y="3698611"/>
            <a:ext cx="3495675" cy="118110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38800" y="4964004"/>
            <a:ext cx="4095750" cy="97155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24500" y="5878512"/>
            <a:ext cx="4210050" cy="61912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701492" y="842105"/>
            <a:ext cx="34956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Phys.Rev.D</a:t>
            </a:r>
            <a:r>
              <a:rPr lang="en-US" altLang="zh-CN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110 (2024) 1, 014032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标题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rPr>
                        </m:ctrlPr>
                      </m:sSubPr>
                      <m:e>
                        <m:r>
                          <a:rPr lang="en-US" altLang="zh-CN" i="1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rPr>
                          <m:t>𝑎</m:t>
                        </m:r>
                      </m:e>
                      <m:sub>
                        <m:r>
                          <a:rPr lang="en-US" altLang="zh-CN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rPr>
                          <m:t>𝟎</m:t>
                        </m:r>
                      </m:sub>
                    </m:sSub>
                    <m:d>
                      <m:dPr>
                        <m:ctrlPr>
                          <a:rPr lang="en-US" altLang="zh-CN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rPr>
                        </m:ctrlPr>
                      </m:dPr>
                      <m:e>
                        <m:r>
                          <a:rPr lang="en-US" altLang="zh-CN" dirty="0">
                            <a:latin typeface="Cambria Math" panose="02040503050406030204" pitchFamily="18" charset="0"/>
                            <a:ea typeface="黑体" panose="02010609060101010101" pitchFamily="49" charset="-122"/>
                          </a:rPr>
                          <m:t>𝟏𝟕𝟏𝟎</m:t>
                        </m:r>
                      </m:e>
                    </m:d>
                  </m:oMath>
                </a14:m>
                <a:r>
                  <a:rPr lang="en-US" altLang="zh-CN" dirty="0"/>
                  <a:t>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i="1" smtClean="0">
                        <a:latin typeface="Cambria Math" panose="02040503050406030204" pitchFamily="18" charset="0"/>
                      </a:rPr>
                      <m:t>J</m:t>
                    </m:r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𝝍</m:t>
                    </m:r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altLang="zh-CN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̅"/>
                                <m:ctrlPr>
                                  <a:rPr lang="en-US" altLang="zh-CN" b="1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b="1" i="1" smtClean="0">
                                    <a:latin typeface="Cambria Math" panose="02040503050406030204" pitchFamily="18" charset="0"/>
                                  </a:rPr>
                                  <m:t>𝑲</m:t>
                                </m:r>
                              </m:e>
                            </m:acc>
                          </m:e>
                          <m:sup>
                            <m:r>
                              <a:rPr lang="en-US" altLang="zh-CN" b="1" i="1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CN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b="1" i="1" smtClean="0">
                                <a:latin typeface="Cambria Math" panose="02040503050406030204" pitchFamily="18" charset="0"/>
                              </a:rPr>
                              <m:t>𝑲</m:t>
                            </m:r>
                          </m:e>
                          <m:sup>
                            <m:r>
                              <a:rPr lang="en-US" altLang="zh-CN" b="1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𝝆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" name="标题 1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b="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b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d>
                      <m:d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𝟏𝟐𝟕𝟎</m:t>
                        </m:r>
                      </m:e>
                    </m:d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&amp; </m:t>
                    </m:r>
                    <m:sSub>
                      <m:sSub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𝟗𝟖𝟎</m:t>
                    </m:r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t="-8" b="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37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704" y="1913519"/>
            <a:ext cx="2624137" cy="289414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6704" y="4789196"/>
            <a:ext cx="2476500" cy="42862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856" y="5352257"/>
            <a:ext cx="3419475" cy="6096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43590" y="4535248"/>
            <a:ext cx="4264220" cy="1347461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95700" y="1399798"/>
            <a:ext cx="3227713" cy="3038858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96301" y="1444625"/>
            <a:ext cx="2828925" cy="4572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29537" y="1932057"/>
            <a:ext cx="1762125" cy="371475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53400" y="2547902"/>
            <a:ext cx="3657600" cy="2028825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8949154" y="2282582"/>
            <a:ext cx="2624137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PLB821(2021)136617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1068737" y="6273555"/>
            <a:ext cx="2217388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ClrTx/>
              <a:buSzTx/>
              <a:buFontTx/>
            </a:pPr>
            <a:r>
              <a:rPr lang="en-US" altLang="zh-CN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PRD75(2007)014017</a:t>
            </a:r>
            <a:endParaRPr lang="en-US" altLang="zh-CN" b="1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43927" y="4848405"/>
            <a:ext cx="2733675" cy="314325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43927" y="5352257"/>
            <a:ext cx="2795578" cy="1300269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701492" y="842105"/>
            <a:ext cx="34956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Phys.Rev.D</a:t>
            </a:r>
            <a:r>
              <a:rPr lang="en-US" altLang="zh-CN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110 (2024) 1, 014032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Results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1800" dirty="0">
                <a:solidFill>
                  <a:srgbClr val="231F20"/>
                </a:solidFill>
                <a:effectLst/>
                <a:latin typeface="AdvOT483a8203"/>
              </a:rPr>
              <a:t>STCF) (STCF</a:t>
            </a:r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38</a:t>
            </a:fld>
            <a:endParaRPr lang="zh-CN" altLang="en-US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8" y="1429414"/>
            <a:ext cx="3581911" cy="2475054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0929" y="1306816"/>
            <a:ext cx="3478666" cy="490522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742949" y="4089348"/>
            <a:ext cx="3295651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BABAR: PRD95(2017)092005</a:t>
            </a:r>
            <a:endParaRPr lang="en-US" altLang="zh-CN" b="1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874" y="4519806"/>
            <a:ext cx="2228850" cy="37147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5076161"/>
            <a:ext cx="2828925" cy="35242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56650" y="4362643"/>
            <a:ext cx="1562100" cy="314325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8020049" y="3733059"/>
            <a:ext cx="2298701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sz="18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STCF per year</a:t>
            </a:r>
            <a:endParaRPr lang="zh-CN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15791" y="2710248"/>
            <a:ext cx="904875" cy="30480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20666" y="2710248"/>
            <a:ext cx="1628775" cy="342900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7989569" y="1999317"/>
            <a:ext cx="2298701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sz="1800" b="1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BESIII</a:t>
            </a:r>
            <a:endParaRPr lang="zh-CN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8153400" y="4799179"/>
            <a:ext cx="6096000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altLang="zh-CN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ront. Phys. 19, 14701 (2024).</a:t>
            </a:r>
            <a:endParaRPr lang="en-US" altLang="zh-CN" b="1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701492" y="842105"/>
            <a:ext cx="34956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Phys.Rev.D</a:t>
            </a:r>
            <a:r>
              <a:rPr lang="en-US" altLang="zh-CN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110 (2024) 1, 014032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Summary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CN" sz="2400" dirty="0"/>
                  <a:t>The width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d>
                      <m:d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𝟏𝟕𝟏𝟎</m:t>
                        </m:r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𝟏𝟖𝟏𝟕</m:t>
                        </m:r>
                      </m:e>
                    </m:d>
                  </m:oMath>
                </a14:m>
                <a:r>
                  <a:rPr lang="en-US" altLang="zh-CN" sz="2400" dirty="0"/>
                  <a:t> is smaller than the one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altLang="zh-CN" sz="2400" i="1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𝑷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altLang="zh-CN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2400" dirty="0"/>
                  <a:t> with in 3P0 model.</a:t>
                </a:r>
              </a:p>
              <a:p>
                <a:r>
                  <a:rPr lang="en-US" altLang="zh-CN" sz="2400" dirty="0"/>
                  <a:t>Our results are in good agreement with the BESIII measurements, which supports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p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sSup>
                      <m:sSupPr>
                        <m:ctrlP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400" b="1" i="1" smtClean="0">
                                <a:latin typeface="Cambria Math" panose="02040503050406030204" pitchFamily="18" charset="0"/>
                              </a:rPr>
                              <m:t>𝑲</m:t>
                            </m:r>
                          </m:e>
                        </m:acc>
                      </m:e>
                      <m:sup>
                        <m:r>
                          <a:rPr lang="en-US" altLang="zh-CN" sz="2400" b="1" i="1" dirty="0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altLang="zh-CN" sz="2400" dirty="0"/>
                  <a:t> molecule of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d>
                      <m:dPr>
                        <m:ctrlP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𝟏𝟕𝟏𝟎</m:t>
                        </m:r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𝟏𝟖𝟏𝟕</m:t>
                        </m:r>
                      </m:e>
                    </m:d>
                  </m:oMath>
                </a14:m>
                <a:r>
                  <a:rPr lang="en-US" altLang="zh-CN" sz="2400" b="1" dirty="0"/>
                  <a:t>.</a:t>
                </a:r>
              </a:p>
              <a:p>
                <a:r>
                  <a:rPr lang="en-US" altLang="zh-CN" sz="2400" b="1" dirty="0"/>
                  <a:t>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d>
                      <m:dPr>
                        <m:ctrlP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𝟏𝟕𝟏𝟎</m:t>
                        </m:r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𝟏𝟖𝟏𝟕</m:t>
                        </m:r>
                      </m:e>
                    </m:d>
                  </m:oMath>
                </a14:m>
                <a:r>
                  <a:rPr lang="zh-CN" altLang="en-US" sz="2400" dirty="0"/>
                  <a:t> </a:t>
                </a:r>
                <a:r>
                  <a:rPr lang="en-US" altLang="zh-CN" sz="2400" dirty="0"/>
                  <a:t>mass and width are crucial to understand its internal structure, and their mixing.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𝜼</m:t>
                        </m:r>
                      </m:e>
                      <m:sub>
                        <m:r>
                          <a:rPr lang="en-US" altLang="zh-CN" sz="24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US" altLang="zh-CN" sz="24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→ </m:t>
                    </m:r>
                    <m:sSup>
                      <m:sSupPr>
                        <m:ctrlPr>
                          <a:rPr lang="en-US" altLang="zh-CN" sz="2400" i="1" dirty="0" err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 dirty="0" err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p>
                        <m:r>
                          <a:rPr lang="en-US" altLang="zh-CN" sz="24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24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altLang="zh-CN" sz="2400" i="1" dirty="0" err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400" i="1" dirty="0" err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</m:acc>
                      </m:e>
                      <m:sup>
                        <m:r>
                          <a:rPr lang="en-US" altLang="zh-CN" sz="24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en-US" altLang="zh-CN" sz="24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sz="240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altLang="zh-CN" sz="2400" dirty="0">
                    <a:solidFill>
                      <a:schemeClr val="tx1"/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J</m:t>
                    </m:r>
                    <m:r>
                      <a:rPr lang="en-US" altLang="zh-CN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zh-CN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𝝍</m:t>
                    </m:r>
                    <m:r>
                      <a:rPr lang="en-US" altLang="zh-CN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̅"/>
                                <m:ctrlPr>
                                  <a:rPr lang="en-US" altLang="zh-CN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𝑲</m:t>
                                </m:r>
                              </m:e>
                            </m:acc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p>
                        </m:sSup>
                        <m:sSup>
                          <m:sSupPr>
                            <m:ctrlPr>
                              <a:rPr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𝑲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r>
                          <a:rPr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𝝆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altLang="zh-CN" sz="2400" dirty="0">
                    <a:solidFill>
                      <a:schemeClr val="tx1"/>
                    </a:solidFill>
                  </a:rPr>
                  <a:t> could be used to determine the mass and width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d>
                      <m:dPr>
                        <m:ctrlPr>
                          <a:rPr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𝟏𝟕𝟏𝟎</m:t>
                        </m:r>
                        <m:r>
                          <a:rPr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𝟏𝟖𝟏𝟕</m:t>
                        </m:r>
                      </m:e>
                    </m:d>
                  </m:oMath>
                </a14:m>
                <a:r>
                  <a:rPr lang="zh-CN" altLang="en-US" sz="2400" dirty="0">
                    <a:solidFill>
                      <a:schemeClr val="tx1"/>
                    </a:solidFill>
                  </a:rPr>
                  <a:t> </a:t>
                </a:r>
                <a:endParaRPr lang="en-US" altLang="zh-CN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内容占位符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8" b="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39</a:t>
            </a:fld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3532907" y="4810057"/>
            <a:ext cx="679268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 very much!</a:t>
            </a:r>
            <a:endParaRPr lang="zh-CN" altLang="en-US" sz="4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粲介子多体衰变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pPr>
                  <a:lnSpc>
                    <a:spcPct val="120000"/>
                  </a:lnSpc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altLang="zh-CN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b="1" i="1" smtClean="0">
                                <a:latin typeface="Cambria Math" panose="02040503050406030204" pitchFamily="18" charset="0"/>
                              </a:rPr>
                              <m:t>𝑲</m:t>
                            </m:r>
                          </m:e>
                        </m:acc>
                      </m:e>
                      <m:sup>
                        <m: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Phys.Rev.D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110 (2024) 114050,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BCKe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DMLi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EW</a:t>
                </a:r>
              </a:p>
              <a:p>
                <a:pPr>
                  <a:lnSpc>
                    <a:spcPct val="120000"/>
                  </a:lnSpc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b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Chin.Phys.C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47 (2023) 4, 043101,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Hzhang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YHLyu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LJLiu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EW</a:t>
                </a:r>
              </a:p>
              <a:p>
                <a:pPr>
                  <a:lnSpc>
                    <a:spcPct val="120000"/>
                  </a:lnSpc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b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bSup>
                      <m:sSub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lang="en-US" altLang="zh-CN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b="1" i="1" smtClean="0">
                                <a:latin typeface="Cambria Math" panose="02040503050406030204" pitchFamily="18" charset="0"/>
                              </a:rPr>
                              <m:t>𝑲</m:t>
                            </m:r>
                          </m:e>
                        </m:acc>
                      </m:e>
                      <m:sub>
                        <m: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  <m:t>𝑺</m:t>
                        </m:r>
                      </m:sub>
                      <m:sup>
                        <m: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bSup>
                  </m:oMath>
                </a14:m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Phys.Rev.D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107 (2023) 3, 034001, </a:t>
                </a:r>
                <a:r>
                  <a:rPr lang="en-US" altLang="zh-CN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EW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DMLi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LSGeng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JJXie</a:t>
                </a:r>
                <a:endPara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b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bSup>
                      <m:sSub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lang="en-US" altLang="zh-CN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b="1" i="1" smtClean="0">
                                <a:latin typeface="Cambria Math" panose="02040503050406030204" pitchFamily="18" charset="0"/>
                              </a:rPr>
                              <m:t>𝑲</m:t>
                            </m:r>
                          </m:e>
                        </m:acc>
                      </m:e>
                      <m:sub>
                        <m: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  <m:t>𝑺</m:t>
                        </m:r>
                      </m:sub>
                      <m:sup>
                        <m: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bSup>
                    <m:sSubSup>
                      <m:sSubSup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̅"/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𝑲</m:t>
                            </m:r>
                          </m:e>
                        </m:acc>
                      </m:e>
                      <m:sub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𝑺</m:t>
                        </m:r>
                      </m:sub>
                      <m:sup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bSup>
                  </m:oMath>
                </a14:m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Phys.Rev.D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105 (2022) 11, 116010, </a:t>
                </a:r>
                <a:r>
                  <a:rPr lang="en-US" altLang="zh-CN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EW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DMLi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LSGeng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JJXie</a:t>
                </a:r>
                <a:endPara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b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Phys.Lett.B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821 (2021) 136617,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JYWang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MYDuan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DMLi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EW</a:t>
                </a:r>
              </a:p>
              <a:p>
                <a:pPr>
                  <a:lnSpc>
                    <a:spcPct val="120000"/>
                  </a:lnSpc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𝜼</m:t>
                    </m:r>
                  </m:oMath>
                </a14:m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Eur.Phys.J.C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80 (2020)1041,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MYDuan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JYWang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GYWang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DMLi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EW, </a:t>
                </a:r>
                <a:r>
                  <a:rPr lang="en-US" altLang="zh-CN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PRD 112(2025) 074004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XHZhang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JYZhu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LJLiu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EW</a:t>
                </a:r>
              </a:p>
              <a:p>
                <a:pPr>
                  <a:lnSpc>
                    <a:spcPct val="120000"/>
                  </a:lnSpc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𝑽𝑷</m:t>
                    </m:r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𝝂</m:t>
                    </m:r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Eur.Phys.J.C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80 (2020) 5, 388,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GYWang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Roca, </a:t>
                </a:r>
                <a:r>
                  <a:rPr lang="en-US" altLang="zh-CN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EW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WHLiang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Oset</a:t>
                </a:r>
              </a:p>
              <a:p>
                <a:pPr>
                  <a:lnSpc>
                    <a:spcPct val="120000"/>
                  </a:lnSpc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𝑫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𝜼𝜼</m:t>
                    </m:r>
                  </m:oMath>
                </a14:m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Phys.Rev.D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112, 054015 (2025),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WTLyu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LLWei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DMLi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EW</a:t>
                </a:r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8" b="-5513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sz="3555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VV interaction from hidden-gauge </a:t>
            </a:r>
            <a:r>
              <a:rPr lang="en-US" altLang="zh-CN" sz="3555" dirty="0" err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lagrangians</a:t>
            </a:r>
            <a:endParaRPr lang="zh-CN" altLang="en-US" sz="3555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charset="0"/>
              <a:buChar char="p"/>
            </a:pPr>
            <a:r>
              <a:rPr lang="en-US" altLang="zh-CN" dirty="0">
                <a:sym typeface="+mn-ea"/>
              </a:rPr>
              <a:t>Tree level transition amplitudes</a:t>
            </a:r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40</a:t>
            </a:fld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08330" y="2052320"/>
            <a:ext cx="4333240" cy="2597785"/>
          </a:xfrm>
          <a:prstGeom prst="rect">
            <a:avLst/>
          </a:prstGeom>
        </p:spPr>
      </p:pic>
      <p:sp>
        <p:nvSpPr>
          <p:cNvPr id="13" name="Text Box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957830" y="3825499"/>
            <a:ext cx="4103688" cy="178510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lphaLcParenBoth"/>
            </a:pPr>
            <a:r>
              <a:rPr lang="en-US" altLang="zh-CN" sz="2000" dirty="0">
                <a:solidFill>
                  <a:srgbClr val="FF0000"/>
                </a:solidFill>
              </a:rPr>
              <a:t>Four vectors contact</a:t>
            </a:r>
          </a:p>
          <a:p>
            <a:pPr marL="342900" indent="-342900">
              <a:spcBef>
                <a:spcPct val="50000"/>
              </a:spcBef>
              <a:buFontTx/>
              <a:buAutoNum type="alphaLcParenBoth"/>
            </a:pPr>
            <a:r>
              <a:rPr lang="en-US" altLang="zh-CN" sz="2000" dirty="0">
                <a:solidFill>
                  <a:srgbClr val="FF0000"/>
                </a:solidFill>
              </a:rPr>
              <a:t>t(u)-channel vector exchange</a:t>
            </a:r>
          </a:p>
          <a:p>
            <a:pPr marL="342900" indent="-342900">
              <a:spcBef>
                <a:spcPct val="50000"/>
              </a:spcBef>
              <a:buFontTx/>
              <a:buAutoNum type="alphaLcParenBoth"/>
            </a:pPr>
            <a:r>
              <a:rPr lang="en-US" altLang="zh-CN" sz="2000" dirty="0">
                <a:solidFill>
                  <a:srgbClr val="003366"/>
                </a:solidFill>
              </a:rPr>
              <a:t>S-channel vector exchange</a:t>
            </a:r>
          </a:p>
          <a:p>
            <a:pPr marL="342900" indent="-342900">
              <a:spcBef>
                <a:spcPct val="50000"/>
              </a:spcBef>
              <a:buFontTx/>
              <a:buAutoNum type="alphaLcParenBoth"/>
            </a:pPr>
            <a:r>
              <a:rPr lang="en-US" altLang="zh-CN" sz="2000" dirty="0"/>
              <a:t>Box diagram</a:t>
            </a:r>
          </a:p>
        </p:txBody>
      </p:sp>
      <p:sp>
        <p:nvSpPr>
          <p:cNvPr id="11270" name="AutoShape 10"/>
          <p:cNvSpPr/>
          <p:nvPr>
            <p:custDataLst>
              <p:tags r:id="rId3"/>
            </p:custDataLst>
          </p:nvPr>
        </p:nvSpPr>
        <p:spPr bwMode="auto">
          <a:xfrm>
            <a:off x="6774180" y="3990976"/>
            <a:ext cx="503238" cy="504825"/>
          </a:xfrm>
          <a:prstGeom prst="rightBrace">
            <a:avLst>
              <a:gd name="adj1" fmla="val 8360"/>
              <a:gd name="adj2" fmla="val 50000"/>
            </a:avLst>
          </a:prstGeom>
          <a:noFill/>
          <a:ln w="25400">
            <a:solidFill>
              <a:srgbClr val="FF0000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271" name="Text Box 1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493318" y="4006851"/>
            <a:ext cx="3960812" cy="4001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dirty="0">
                <a:solidFill>
                  <a:srgbClr val="FF0000"/>
                </a:solidFill>
              </a:rPr>
              <a:t>Most important! Provide attraction</a:t>
            </a:r>
            <a:r>
              <a:rPr lang="en-US" altLang="zh-CN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11272" name="Text Box 12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7428230" y="4718051"/>
            <a:ext cx="3600450" cy="4001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dirty="0">
                <a:solidFill>
                  <a:srgbClr val="003366"/>
                </a:solidFill>
              </a:rPr>
              <a:t>Basically p-wave, neglected!</a:t>
            </a:r>
          </a:p>
        </p:txBody>
      </p:sp>
      <p:sp>
        <p:nvSpPr>
          <p:cNvPr id="11273" name="Line 13"/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3492818" y="5029200"/>
            <a:ext cx="69135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274" name="Text Box 14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116830" y="5162550"/>
            <a:ext cx="6616700" cy="132343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n-US" altLang="zh-CN" sz="2000" dirty="0"/>
              <a:t>Provides decays to two </a:t>
            </a:r>
            <a:r>
              <a:rPr lang="en-US" altLang="zh-CN" sz="2000" dirty="0" err="1"/>
              <a:t>pseudoscalars</a:t>
            </a:r>
            <a:r>
              <a:rPr lang="en-US" altLang="zh-CN" sz="2000" dirty="0"/>
              <a:t>; 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n-US" altLang="zh-CN" sz="2000" dirty="0"/>
              <a:t>Contributes only to spin 0 and 2; 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n-US" altLang="zh-CN" sz="2000" dirty="0"/>
              <a:t>Real part small, only imaginary part considered!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Sup>
                          <m:sSubSup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  <m:sup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b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→</m:t>
                        </m:r>
                        <m:sSubSup>
                          <m:sSubSup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  <m:sup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bSup>
                        <m:sSubSup>
                          <m:sSubSup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  <m:sup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bSup>
                        <m:sSup>
                          <m:sSup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r>
                          <a:rPr lang="en-US" altLang="zh-CN" b="0" i="1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altLang="zh-CN" b="0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p>
                        <m:r>
                          <a:rPr lang="en-US" altLang="zh-CN" b="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b="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p>
                        <m:r>
                          <a:rPr lang="en-US" altLang="zh-CN" b="0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sSup>
                      <m:sSupPr>
                        <m:ctrlPr>
                          <a:rPr lang="en-US" altLang="zh-CN" b="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zh-CN" b="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8" b="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41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814" y="2507184"/>
            <a:ext cx="4594911" cy="250631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6163" y="1455807"/>
            <a:ext cx="3810720" cy="472268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粲重子多体衰变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67356"/>
                <a:ext cx="10515600" cy="4721156"/>
              </a:xfrm>
            </p:spPr>
            <p:txBody>
              <a:bodyPr>
                <a:normAutofit fontScale="77500" lnSpcReduction="20000"/>
              </a:bodyPr>
              <a:lstStyle/>
              <a:p>
                <a:pPr>
                  <a:lnSpc>
                    <a:spcPct val="120000"/>
                  </a:lnSpc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0" smtClean="0">
                            <a:latin typeface="Cambria Math" panose="02040503050406030204" pitchFamily="18" charset="0"/>
                          </a:rPr>
                          <m:t>𝚵</m:t>
                        </m:r>
                      </m:e>
                      <m:sub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𝒄</m:t>
                        </m:r>
                      </m:sub>
                    </m:sSub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b="1" i="0" smtClean="0">
                        <a:latin typeface="Cambria Math" panose="02040503050406030204" pitchFamily="18" charset="0"/>
                      </a:rPr>
                      <m:t>𝚲</m:t>
                    </m:r>
                    <m:acc>
                      <m:accPr>
                        <m:chr m:val="̅"/>
                        <m:ctrlPr>
                          <a:rPr lang="en-US" altLang="zh-CN" b="1" i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b="1" i="0" smtClean="0">
                            <a:latin typeface="Cambria Math" panose="02040503050406030204" pitchFamily="18" charset="0"/>
                          </a:rPr>
                          <m:t>𝐊</m:t>
                        </m:r>
                      </m:e>
                    </m:acc>
                    <m:r>
                      <a:rPr lang="en-US" altLang="zh-CN" b="1" i="1" dirty="0" smtClean="0">
                        <a:latin typeface="Cambria Math" panose="02040503050406030204" pitchFamily="18" charset="0"/>
                      </a:rPr>
                      <m:t>𝝅</m:t>
                    </m:r>
                  </m:oMath>
                </a14:m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Phys.Rev.D</a:t>
                </a:r>
                <a:r>
                  <a:rPr lang="en-US" altLang="zh-CN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111 (2025)054011, 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GYWang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LKLi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WCYan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EW</a:t>
                </a:r>
              </a:p>
              <a:p>
                <a:pPr>
                  <a:lnSpc>
                    <a:spcPct val="120000"/>
                  </a:lnSpc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b="1" i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1" i="0" smtClean="0">
                            <a:latin typeface="Cambria Math" panose="02040503050406030204" pitchFamily="18" charset="0"/>
                          </a:rPr>
                          <m:t>𝚲</m:t>
                        </m:r>
                      </m:e>
                      <m:sub>
                        <m:r>
                          <a:rPr lang="en-US" altLang="zh-CN" b="1" i="0" smtClean="0">
                            <a:latin typeface="Cambria Math" panose="02040503050406030204" pitchFamily="18" charset="0"/>
                          </a:rPr>
                          <m:t>𝐜</m:t>
                        </m:r>
                      </m:sub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𝜼</m:t>
                    </m:r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Phys.Rev.D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111 (2025) 3, 034046,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MYLi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WTLyu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EW</a:t>
                </a:r>
              </a:p>
              <a:p>
                <a:pPr>
                  <a:lnSpc>
                    <a:spcPct val="120000"/>
                  </a:lnSpc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b="1" i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1" i="0" smtClean="0">
                            <a:latin typeface="Cambria Math" panose="02040503050406030204" pitchFamily="18" charset="0"/>
                          </a:rPr>
                          <m:t>𝚲</m:t>
                        </m:r>
                      </m:e>
                      <m:sub>
                        <m:r>
                          <a:rPr lang="en-US" altLang="zh-CN" b="1" i="0" smtClean="0">
                            <a:latin typeface="Cambria Math" panose="02040503050406030204" pitchFamily="18" charset="0"/>
                          </a:rPr>
                          <m:t>𝐜</m:t>
                        </m:r>
                      </m:sub>
                      <m:sup>
                        <m:r>
                          <a:rPr lang="en-US" altLang="zh-CN" b="1" i="0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𝜼</m:t>
                    </m:r>
                    <m:r>
                      <a:rPr lang="en-US" altLang="zh-CN" b="1" i="0" smtClean="0">
                        <a:latin typeface="Cambria Math" panose="02040503050406030204" pitchFamily="18" charset="0"/>
                      </a:rPr>
                      <m:t>𝚲</m:t>
                    </m:r>
                  </m:oMath>
                </a14:m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Phys.Rev.D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111 (2025) 1, 016004,</a:t>
                </a:r>
                <a:r>
                  <a:rPr lang="en-US" altLang="zh-CN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Phys.Rev.D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110 (2024) 5, 054020, </a:t>
                </a:r>
                <a:r>
                  <a:rPr lang="en-US" altLang="zh-CN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Phys.Rev.D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106 (2022) 5, 056001, </a:t>
                </a:r>
                <a:r>
                  <a:rPr lang="en-US" altLang="zh-CN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EW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JJXie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JJWu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LSGeng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Oset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CWXiao</a:t>
                </a:r>
                <a:endPara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b="1" i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1" i="0" smtClean="0">
                            <a:latin typeface="Cambria Math" panose="02040503050406030204" pitchFamily="18" charset="0"/>
                          </a:rPr>
                          <m:t>𝚲</m:t>
                        </m:r>
                      </m:e>
                      <m:sub>
                        <m:r>
                          <a:rPr lang="en-US" altLang="zh-CN" b="1" i="0" smtClean="0">
                            <a:latin typeface="Cambria Math" panose="02040503050406030204" pitchFamily="18" charset="0"/>
                          </a:rPr>
                          <m:t>𝐜</m:t>
                        </m:r>
                      </m:sub>
                      <m:sup>
                        <m:r>
                          <a:rPr lang="en-US" altLang="zh-CN" b="1" i="0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𝜼</m:t>
                    </m:r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𝒑</m:t>
                    </m:r>
                  </m:oMath>
                </a14:m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Phys.Lett.B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846 (2023) 138185,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XCFeng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LLWei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MYDuan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DMLi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EW</a:t>
                </a:r>
              </a:p>
              <a:p>
                <a:pPr>
                  <a:lnSpc>
                    <a:spcPct val="120000"/>
                  </a:lnSpc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b="1" i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1" i="0" smtClean="0">
                            <a:latin typeface="Cambria Math" panose="02040503050406030204" pitchFamily="18" charset="0"/>
                          </a:rPr>
                          <m:t>𝚲</m:t>
                        </m:r>
                      </m:e>
                      <m:sub>
                        <m:r>
                          <a:rPr lang="en-US" altLang="zh-CN" b="1" i="0" smtClean="0">
                            <a:latin typeface="Cambria Math" panose="02040503050406030204" pitchFamily="18" charset="0"/>
                          </a:rPr>
                          <m:t>𝐜</m:t>
                        </m:r>
                      </m:sub>
                      <m:sup>
                        <m:r>
                          <a:rPr lang="en-US" altLang="zh-CN" b="1" i="0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𝒑</m:t>
                    </m:r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altLang="zh-CN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b="1" i="1" smtClean="0">
                                <a:latin typeface="Cambria Math" panose="02040503050406030204" pitchFamily="18" charset="0"/>
                              </a:rPr>
                              <m:t>𝑲</m:t>
                            </m:r>
                          </m:e>
                        </m:acc>
                      </m:e>
                      <m:sup>
                        <m:r>
                          <a:rPr lang="en-US" altLang="zh-CN" b="1" i="1" dirty="0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r>
                      <a:rPr lang="en-US" altLang="zh-CN" b="1" i="1" dirty="0" smtClean="0">
                        <a:latin typeface="Cambria Math" panose="02040503050406030204" pitchFamily="18" charset="0"/>
                      </a:rPr>
                      <m:t>𝜼</m:t>
                    </m:r>
                  </m:oMath>
                </a14:m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Phys.Rev.D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110 (2024) 7, 074010,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Yli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LSGeng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JJXie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DMLi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EW</a:t>
                </a:r>
              </a:p>
              <a:p>
                <a:pPr>
                  <a:lnSpc>
                    <a:spcPct val="120000"/>
                  </a:lnSpc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b="1" i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1" i="0" smtClean="0">
                            <a:latin typeface="Cambria Math" panose="02040503050406030204" pitchFamily="18" charset="0"/>
                          </a:rPr>
                          <m:t>𝚲</m:t>
                        </m:r>
                      </m:e>
                      <m:sub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𝒄</m:t>
                        </m:r>
                      </m:sub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𝒑</m:t>
                    </m:r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Eur.Phys.J.C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84 (2024) 12, 1253,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SCZhang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GYWang,WTLyu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EW</a:t>
                </a:r>
              </a:p>
              <a:p>
                <a:pPr>
                  <a:lnSpc>
                    <a:spcPct val="120000"/>
                  </a:lnSpc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0" smtClean="0">
                            <a:latin typeface="Cambria Math" panose="02040503050406030204" pitchFamily="18" charset="0"/>
                          </a:rPr>
                          <m:t>𝛀</m:t>
                        </m:r>
                      </m:e>
                      <m:sub>
                        <m:r>
                          <a:rPr lang="en-US" altLang="zh-CN" b="1" i="0" smtClean="0">
                            <a:latin typeface="Cambria Math" panose="02040503050406030204" pitchFamily="18" charset="0"/>
                          </a:rPr>
                          <m:t>𝐜</m:t>
                        </m:r>
                      </m:sub>
                    </m:sSub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b="1" i="0" smtClean="0">
                        <a:latin typeface="Cambria Math" panose="02040503050406030204" pitchFamily="18" charset="0"/>
                      </a:rPr>
                      <m:t>𝛀</m:t>
                    </m:r>
                    <m:d>
                      <m:dPr>
                        <m:ctrlPr>
                          <a:rPr lang="en-US" altLang="zh-CN" b="1" i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1" i="0" smtClean="0">
                            <a:latin typeface="Cambria Math" panose="02040503050406030204" pitchFamily="18" charset="0"/>
                          </a:rPr>
                          <m:t>𝟐𝟎𝟏𝟐</m:t>
                        </m:r>
                      </m:e>
                    </m:d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acc>
                      <m:accPr>
                        <m:chr m:val="̅"/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</m:acc>
                    <m:r>
                      <a:rPr lang="en-US" altLang="zh-CN" b="1" i="0" dirty="0" smtClean="0">
                        <a:latin typeface="Cambria Math" panose="02040503050406030204" pitchFamily="18" charset="0"/>
                      </a:rPr>
                      <m:t>𝚵</m:t>
                    </m:r>
                    <m:r>
                      <a:rPr lang="en-US" altLang="zh-CN" b="1" i="1" dirty="0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acc>
                      <m:accPr>
                        <m:chr m:val="̅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</m:acc>
                    <m:r>
                      <a:rPr lang="en-US" altLang="zh-CN" dirty="0">
                        <a:latin typeface="Cambria Math" panose="02040503050406030204" pitchFamily="18" charset="0"/>
                      </a:rPr>
                      <m:t>𝚵</m:t>
                    </m:r>
                    <m:r>
                      <a:rPr lang="en-US" altLang="zh-CN" b="1" i="1" dirty="0" smtClean="0">
                        <a:latin typeface="Cambria Math" panose="02040503050406030204" pitchFamily="18" charset="0"/>
                      </a:rPr>
                      <m:t>𝝅</m:t>
                    </m:r>
                    <m:r>
                      <a:rPr lang="en-US" altLang="zh-CN" b="1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Phys.Rev</a:t>
                </a:r>
                <a:r>
                  <a:rPr lang="en-US" altLang="zh-CN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102 (2020) 7, 076009,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CHZeng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JXLu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EW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LSGeng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JJXie</a:t>
                </a:r>
                <a:endPara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b="1" i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1" i="0" smtClean="0">
                            <a:latin typeface="Cambria Math" panose="02040503050406030204" pitchFamily="18" charset="0"/>
                          </a:rPr>
                          <m:t>𝚲</m:t>
                        </m:r>
                      </m:e>
                      <m:sub>
                        <m:r>
                          <a:rPr lang="en-US" altLang="zh-CN" b="1" i="0" smtClean="0">
                            <a:latin typeface="Cambria Math" panose="02040503050406030204" pitchFamily="18" charset="0"/>
                          </a:rPr>
                          <m:t>𝐜</m:t>
                        </m:r>
                      </m:sub>
                      <m:sup>
                        <m:r>
                          <a:rPr lang="en-US" altLang="zh-CN" b="1" i="0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𝒑</m:t>
                    </m:r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𝒑</m:t>
                    </m:r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p>
                        <m:r>
                          <a:rPr lang="en-US" altLang="zh-CN" b="1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Eur.Phys.J.C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80 (2020) 9, 842,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ZWang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EW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DMLi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JJXie</a:t>
                </a:r>
                <a:endPara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67356"/>
                <a:ext cx="10515600" cy="4721156"/>
              </a:xfrm>
              <a:blipFill rotWithShape="1">
                <a:blip r:embed="rId2"/>
                <a:stretch>
                  <a:fillRect t="-4" b="-457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粲偶素多体衰变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>
                  <a:lnSpc>
                    <a:spcPct val="110000"/>
                  </a:lnSpc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altLang="zh-CN" sz="2200" b="1" i="1" smtClean="0">
                        <a:latin typeface="Cambria Math" panose="02040503050406030204" pitchFamily="18" charset="0"/>
                      </a:rPr>
                      <m:t>𝑱</m:t>
                    </m:r>
                    <m:r>
                      <a:rPr lang="en-US" altLang="zh-CN" sz="2200" b="1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zh-CN" sz="2200" b="1" i="1" smtClean="0">
                        <a:latin typeface="Cambria Math" panose="02040503050406030204" pitchFamily="18" charset="0"/>
                      </a:rPr>
                      <m:t>𝝍</m:t>
                    </m:r>
                    <m:r>
                      <a:rPr lang="en-US" altLang="zh-CN" sz="2200" b="1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sz="22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altLang="zh-CN" sz="22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200" b="1" i="1" smtClean="0">
                                <a:latin typeface="Cambria Math" panose="02040503050406030204" pitchFamily="18" charset="0"/>
                              </a:rPr>
                              <m:t>𝑲</m:t>
                            </m:r>
                          </m:e>
                        </m:acc>
                      </m:e>
                      <m:sup>
                        <m:r>
                          <a:rPr lang="en-US" altLang="zh-CN" sz="2200" b="1" i="1" dirty="0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en-US" altLang="zh-CN" sz="22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200" b="1" i="1" dirty="0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p>
                        <m:r>
                          <a:rPr lang="en-US" altLang="zh-CN" sz="2200" b="1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22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200" b="1" i="1" dirty="0" smtClean="0">
                            <a:latin typeface="Cambria Math" panose="02040503050406030204" pitchFamily="18" charset="0"/>
                          </a:rPr>
                          <m:t>𝝆</m:t>
                        </m:r>
                      </m:e>
                      <m:sup>
                        <m:r>
                          <a:rPr lang="en-US" altLang="zh-CN" sz="2200" b="1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sz="22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Phys.Rev.D</a:t>
                </a:r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110 (2024) 1, 014032, </a:t>
                </a:r>
                <a:r>
                  <a:rPr lang="en-US" altLang="zh-CN" sz="22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EW</a:t>
                </a:r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DMLi</a:t>
                </a:r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LSGeng</a:t>
                </a:r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JJXie</a:t>
                </a:r>
                <a:endParaRPr lang="en-US" altLang="zh-CN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2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200" b="1" i="1" smtClean="0">
                            <a:latin typeface="Cambria Math" panose="02040503050406030204" pitchFamily="18" charset="0"/>
                          </a:rPr>
                          <m:t>𝜼</m:t>
                        </m:r>
                      </m:e>
                      <m:sub>
                        <m:r>
                          <a:rPr lang="en-US" altLang="zh-CN" sz="2200" b="1" i="1" smtClean="0">
                            <a:latin typeface="Cambria Math" panose="02040503050406030204" pitchFamily="18" charset="0"/>
                          </a:rPr>
                          <m:t>𝒄</m:t>
                        </m:r>
                      </m:sub>
                    </m:sSub>
                    <m:r>
                      <a:rPr lang="en-US" altLang="zh-CN" sz="2200" b="1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sz="22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altLang="zh-CN" sz="22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200" b="1" i="1" smtClean="0">
                                <a:latin typeface="Cambria Math" panose="02040503050406030204" pitchFamily="18" charset="0"/>
                              </a:rPr>
                              <m:t>𝑲</m:t>
                            </m:r>
                          </m:e>
                        </m:acc>
                      </m:e>
                      <m:sup>
                        <m:r>
                          <a:rPr lang="en-US" altLang="zh-CN" sz="2200" b="1" i="1" dirty="0" smtClean="0"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en-US" altLang="zh-CN" sz="22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200" b="1" i="1" dirty="0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p>
                        <m:r>
                          <a:rPr lang="en-US" altLang="zh-CN" sz="2200" b="1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22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200" b="1" i="1" dirty="0" smtClean="0"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sz="2200" b="1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sz="22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Phys.Rev.D</a:t>
                </a:r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108 (2023) 11, 114004, </a:t>
                </a:r>
                <a:r>
                  <a:rPr lang="en-US" altLang="zh-CN" sz="22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EW</a:t>
                </a:r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DMLi</a:t>
                </a:r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LSGeng</a:t>
                </a:r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JJXie</a:t>
                </a:r>
                <a:endParaRPr lang="en-US" altLang="zh-CN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2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200" i="1" dirty="0" smtClean="0">
                            <a:latin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r>
                          <a:rPr lang="en-US" altLang="zh-CN" sz="2200" b="1" i="1" dirty="0" smtClean="0">
                            <a:latin typeface="Cambria Math" panose="02040503050406030204" pitchFamily="18" charset="0"/>
                          </a:rPr>
                          <m:t>𝒄</m:t>
                        </m:r>
                        <m:r>
                          <a:rPr lang="en-US" altLang="zh-CN" sz="2200" b="1" i="1" dirty="0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altLang="zh-CN" sz="2200" b="1" i="1" dirty="0" smtClean="0">
                        <a:latin typeface="Cambria Math" panose="02040503050406030204" pitchFamily="18" charset="0"/>
                      </a:rPr>
                      <m:t>→</m:t>
                    </m:r>
                    <m:acc>
                      <m:accPr>
                        <m:chr m:val="̅"/>
                        <m:ctrlPr>
                          <a:rPr lang="en-US" altLang="zh-CN" sz="2200" b="1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2200" b="1" i="1" dirty="0" smtClean="0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acc>
                    <m:sSup>
                      <m:sSupPr>
                        <m:ctrlPr>
                          <a:rPr lang="en-US" altLang="zh-CN" sz="22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200" b="1" i="1" dirty="0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p>
                        <m:r>
                          <a:rPr lang="en-US" altLang="zh-CN" sz="2200" b="1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altLang="zh-CN" sz="2200" b="1" i="0" dirty="0" smtClean="0">
                        <a:latin typeface="Cambria Math" panose="02040503050406030204" pitchFamily="18" charset="0"/>
                      </a:rPr>
                      <m:t>𝚲</m:t>
                    </m:r>
                  </m:oMath>
                </a14:m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sz="22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Phys.Rev.D</a:t>
                </a:r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102 (2020) 3, 036003, </a:t>
                </a:r>
                <a:r>
                  <a:rPr lang="en-US" altLang="zh-CN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GYWang</a:t>
                </a:r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MYDuan</a:t>
                </a:r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sz="22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EW</a:t>
                </a:r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DMLi</a:t>
                </a:r>
                <a:endParaRPr lang="en-US" altLang="zh-CN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altLang="zh-CN" sz="2200" b="1" i="1" smtClean="0">
                        <a:latin typeface="Cambria Math" panose="02040503050406030204" pitchFamily="18" charset="0"/>
                      </a:rPr>
                      <m:t>𝑱</m:t>
                    </m:r>
                    <m:r>
                      <a:rPr lang="en-US" altLang="zh-CN" sz="2200" b="1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zh-CN" sz="2200" b="1" i="1" smtClean="0">
                        <a:latin typeface="Cambria Math" panose="02040503050406030204" pitchFamily="18" charset="0"/>
                      </a:rPr>
                      <m:t>𝝍</m:t>
                    </m:r>
                    <m:r>
                      <a:rPr lang="en-US" altLang="zh-CN" sz="2200" b="1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zh-CN" sz="22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200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p>
                        <m:r>
                          <a:rPr lang="en-US" altLang="zh-CN" sz="2200" b="1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altLang="zh-CN" sz="22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200" b="1" i="1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p>
                        <m:r>
                          <a:rPr lang="en-US" altLang="zh-CN" sz="22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sSub>
                      <m:sSubPr>
                        <m:ctrlPr>
                          <a:rPr lang="en-US" altLang="zh-CN" sz="22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200" b="1" i="1" smtClean="0"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b>
                        <m:r>
                          <a:rPr lang="en-US" altLang="zh-CN" sz="22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altLang="zh-CN" sz="2200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200" b="1" i="1" smtClean="0">
                        <a:latin typeface="Cambria Math" panose="02040503050406030204" pitchFamily="18" charset="0"/>
                      </a:rPr>
                      <m:t>𝟗𝟖𝟎</m:t>
                    </m:r>
                    <m:r>
                      <a:rPr lang="en-US" altLang="zh-CN" sz="22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sz="22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Eur.Phys.J.C</a:t>
                </a:r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79 (2019) 5, 411, </a:t>
                </a:r>
                <a:r>
                  <a:rPr lang="en-US" altLang="zh-CN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HXChen</a:t>
                </a:r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WHLiang</a:t>
                </a:r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sz="22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EW</a:t>
                </a:r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Oset</a:t>
                </a:r>
                <a:endParaRPr lang="en-US" altLang="zh-CN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2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200" b="1" i="1" smtClean="0"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b>
                        <m:r>
                          <a:rPr lang="en-US" altLang="zh-CN" sz="2200" b="1" i="1" smtClean="0">
                            <a:latin typeface="Cambria Math" panose="02040503050406030204" pitchFamily="18" charset="0"/>
                          </a:rPr>
                          <m:t>𝒄</m:t>
                        </m:r>
                        <m:r>
                          <a:rPr lang="en-US" altLang="zh-CN" sz="22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altLang="zh-CN" sz="2200" b="1" i="1" smtClean="0">
                        <a:latin typeface="Cambria Math" panose="02040503050406030204" pitchFamily="18" charset="0"/>
                      </a:rPr>
                      <m:t>→</m:t>
                    </m:r>
                    <m:acc>
                      <m:accPr>
                        <m:chr m:val="̅"/>
                        <m:ctrlPr>
                          <a:rPr lang="en-US" altLang="zh-CN" sz="2200" b="1" i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2200" b="1" i="0" smtClean="0">
                            <a:latin typeface="Cambria Math" panose="02040503050406030204" pitchFamily="18" charset="0"/>
                          </a:rPr>
                          <m:t>𝚲</m:t>
                        </m:r>
                      </m:e>
                    </m:acc>
                    <m:r>
                      <a:rPr lang="en-US" altLang="zh-CN" sz="2200" b="1" i="0" dirty="0" smtClean="0">
                        <a:latin typeface="Cambria Math" panose="02040503050406030204" pitchFamily="18" charset="0"/>
                      </a:rPr>
                      <m:t>𝚺</m:t>
                    </m:r>
                    <m:r>
                      <a:rPr lang="en-US" altLang="zh-CN" sz="2200" b="1" i="1" dirty="0" smtClean="0">
                        <a:latin typeface="Cambria Math" panose="02040503050406030204" pitchFamily="18" charset="0"/>
                      </a:rPr>
                      <m:t>𝝅</m:t>
                    </m:r>
                  </m:oMath>
                </a14:m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sz="22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Phys.Rev.D</a:t>
                </a:r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98 (2018) 11, 114017, </a:t>
                </a:r>
                <a:r>
                  <a:rPr lang="en-US" altLang="zh-CN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LJLiu</a:t>
                </a:r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sz="22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EW</a:t>
                </a:r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JJXie</a:t>
                </a:r>
                <a:endParaRPr lang="en-US" altLang="zh-CN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2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200" b="1" i="1" smtClean="0">
                            <a:latin typeface="Cambria Math" panose="02040503050406030204" pitchFamily="18" charset="0"/>
                          </a:rPr>
                          <m:t>𝝌</m:t>
                        </m:r>
                      </m:e>
                      <m:sub>
                        <m:r>
                          <a:rPr lang="en-US" altLang="zh-CN" sz="2200" b="1" i="1" smtClean="0">
                            <a:latin typeface="Cambria Math" panose="02040503050406030204" pitchFamily="18" charset="0"/>
                          </a:rPr>
                          <m:t>𝒄</m:t>
                        </m:r>
                        <m:r>
                          <a:rPr lang="en-US" altLang="zh-CN" sz="22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altLang="zh-CN" sz="2200" b="1" i="1" smtClean="0">
                        <a:latin typeface="Cambria Math" panose="02040503050406030204" pitchFamily="18" charset="0"/>
                      </a:rPr>
                      <m:t>→</m:t>
                    </m:r>
                    <m:acc>
                      <m:accPr>
                        <m:chr m:val="̅"/>
                        <m:ctrlPr>
                          <a:rPr lang="en-US" altLang="zh-CN" sz="2200" b="1" i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2200" b="1" i="0" smtClean="0">
                            <a:latin typeface="Cambria Math" panose="02040503050406030204" pitchFamily="18" charset="0"/>
                          </a:rPr>
                          <m:t>𝚺</m:t>
                        </m:r>
                      </m:e>
                    </m:acc>
                    <m:r>
                      <a:rPr lang="en-US" altLang="zh-CN" sz="2200" b="1" i="0" dirty="0" smtClean="0">
                        <a:latin typeface="Cambria Math" panose="02040503050406030204" pitchFamily="18" charset="0"/>
                      </a:rPr>
                      <m:t>𝚺</m:t>
                    </m:r>
                    <m:r>
                      <a:rPr lang="en-US" altLang="zh-CN" sz="2200" b="1" i="1" dirty="0" smtClean="0">
                        <a:latin typeface="Cambria Math" panose="02040503050406030204" pitchFamily="18" charset="0"/>
                      </a:rPr>
                      <m:t>𝝅</m:t>
                    </m:r>
                  </m:oMath>
                </a14:m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sz="2200" i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Phys.Lett.B</a:t>
                </a:r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753 (2016) 526, </a:t>
                </a:r>
                <a:r>
                  <a:rPr lang="en-US" altLang="zh-CN" sz="22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EW,</a:t>
                </a:r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JJXie</a:t>
                </a:r>
                <a:r>
                  <a:rPr lang="en-US" altLang="zh-CN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zh-CN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Oset</a:t>
                </a:r>
                <a:endParaRPr lang="en-US" altLang="zh-CN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altLang="zh-CN" sz="2000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8" b="-9013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Scalar mesons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buFont typeface="Wingdings" panose="05000000000000000000" pitchFamily="2" charset="2"/>
                  <a:buChar char="u"/>
                </a:pPr>
                <a:r>
                  <a:rPr lang="en-US" altLang="zh-CN" sz="2400" dirty="0"/>
                  <a:t>Masses puzzle: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altLang="zh-CN" sz="2400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400" b="1" i="1" smtClean="0">
                        <a:latin typeface="Cambria Math" panose="02040503050406030204" pitchFamily="18" charset="0"/>
                      </a:rPr>
                      <m:t>𝟗𝟖𝟎</m:t>
                    </m:r>
                    <m:r>
                      <a:rPr lang="en-US" altLang="zh-CN" sz="2400" b="1" i="1" smtClean="0">
                        <a:latin typeface="Cambria Math" panose="02040503050406030204" pitchFamily="18" charset="0"/>
                      </a:rPr>
                      <m:t>)/</m:t>
                    </m:r>
                    <m:sSub>
                      <m:sSubPr>
                        <m:ctrlP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b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altLang="zh-CN" sz="2400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400" b="1" i="1" smtClean="0">
                        <a:latin typeface="Cambria Math" panose="02040503050406030204" pitchFamily="18" charset="0"/>
                      </a:rPr>
                      <m:t>𝟗𝟖𝟎</m:t>
                    </m:r>
                    <m:r>
                      <a:rPr lang="en-US" altLang="zh-CN" sz="24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2400" dirty="0"/>
                  <a:t>, </a:t>
                </a:r>
                <a14:m>
                  <m:oMath xmlns:m="http://schemas.openxmlformats.org/officeDocument/2006/math">
                    <m:r>
                      <a:rPr lang="en-US" altLang="zh-CN" sz="2400" b="1" i="1" dirty="0" smtClean="0">
                        <a:latin typeface="Cambria Math" panose="02040503050406030204" pitchFamily="18" charset="0"/>
                      </a:rPr>
                      <m:t>𝑲</m:t>
                    </m:r>
                    <m:r>
                      <a:rPr lang="en-US" altLang="zh-CN" sz="2400" b="1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400" b="1" i="1" dirty="0" smtClean="0">
                        <a:latin typeface="Cambria Math" panose="02040503050406030204" pitchFamily="18" charset="0"/>
                      </a:rPr>
                      <m:t>𝟕𝟎𝟎</m:t>
                    </m:r>
                    <m:r>
                      <a:rPr lang="en-US" altLang="zh-CN" sz="2400" b="1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24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1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1" i="1" dirty="0" smtClean="0"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b>
                        <m:r>
                          <a:rPr lang="en-US" altLang="zh-CN" sz="2400" b="1" i="1" dirty="0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d>
                      <m:dPr>
                        <m:ctrlPr>
                          <a:rPr lang="en-US" altLang="zh-CN" sz="2400" b="1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1" i="1" dirty="0" smtClean="0">
                            <a:latin typeface="Cambria Math" panose="02040503050406030204" pitchFamily="18" charset="0"/>
                          </a:rPr>
                          <m:t>𝟓𝟎𝟎</m:t>
                        </m:r>
                      </m:e>
                    </m:d>
                  </m:oMath>
                </a14:m>
                <a:r>
                  <a:rPr lang="en-US" altLang="zh-CN" sz="2400" dirty="0"/>
                  <a:t> </a:t>
                </a:r>
              </a:p>
              <a:p>
                <a:pPr>
                  <a:buFont typeface="Wingdings" panose="05000000000000000000" pitchFamily="2" charset="2"/>
                  <a:buChar char="u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b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altLang="zh-CN" sz="2400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400" b="1" i="1" smtClean="0">
                        <a:latin typeface="Cambria Math" panose="02040503050406030204" pitchFamily="18" charset="0"/>
                      </a:rPr>
                      <m:t>𝟗𝟖𝟎</m:t>
                    </m:r>
                    <m:r>
                      <a:rPr lang="en-US" altLang="zh-CN" sz="2400" b="1" i="1" smtClean="0">
                        <a:latin typeface="Cambria Math" panose="02040503050406030204" pitchFamily="18" charset="0"/>
                      </a:rPr>
                      <m:t>)/</m:t>
                    </m:r>
                    <m:sSub>
                      <m:sSubPr>
                        <m:ctrlP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b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altLang="zh-CN" sz="2400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400" b="1" i="1" smtClean="0">
                        <a:latin typeface="Cambria Math" panose="02040503050406030204" pitchFamily="18" charset="0"/>
                      </a:rPr>
                      <m:t>𝟗𝟖𝟎</m:t>
                    </m:r>
                    <m:r>
                      <a:rPr lang="en-US" altLang="zh-CN" sz="24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2400" dirty="0"/>
                  <a:t>:  </a:t>
                </a:r>
                <a14:m>
                  <m:oMath xmlns:m="http://schemas.openxmlformats.org/officeDocument/2006/math">
                    <m:r>
                      <a:rPr lang="en-US" altLang="zh-CN" sz="2400" b="1" i="1" dirty="0" smtClean="0">
                        <a:latin typeface="Cambria Math" panose="02040503050406030204" pitchFamily="18" charset="0"/>
                      </a:rPr>
                      <m:t>𝒒</m:t>
                    </m:r>
                    <m:acc>
                      <m:accPr>
                        <m:chr m:val="̅"/>
                        <m:ctrlPr>
                          <a:rPr lang="en-US" altLang="zh-CN" sz="2400" b="1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2400" b="1" i="1" dirty="0" smtClean="0"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</m:acc>
                  </m:oMath>
                </a14:m>
                <a:r>
                  <a:rPr lang="en-US" altLang="zh-CN" sz="2400" dirty="0"/>
                  <a:t>, tetraquark, hadronic molecules</a:t>
                </a:r>
              </a:p>
              <a:p>
                <a:pPr>
                  <a:buFont typeface="Wingdings" panose="05000000000000000000" pitchFamily="2" charset="2"/>
                  <a:buChar char="u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b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d>
                      <m:dPr>
                        <m:ctrlP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𝟏𝟑𝟕𝟎</m:t>
                        </m:r>
                      </m:e>
                    </m:d>
                    <m:r>
                      <a:rPr lang="en-US" altLang="zh-CN" sz="2400" b="1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b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d>
                      <m:dPr>
                        <m:ctrlP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𝟏𝟓𝟎𝟎</m:t>
                        </m:r>
                      </m:e>
                    </m:d>
                    <m:r>
                      <a:rPr lang="en-US" altLang="zh-CN" sz="2400" b="1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b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altLang="zh-CN" sz="2400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400" b="1" i="1" smtClean="0">
                        <a:latin typeface="Cambria Math" panose="02040503050406030204" pitchFamily="18" charset="0"/>
                      </a:rPr>
                      <m:t>𝟏𝟕𝟏𝟎</m:t>
                    </m:r>
                    <m:r>
                      <a:rPr lang="en-US" altLang="zh-CN" sz="24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CN" sz="2400" dirty="0"/>
              </a:p>
              <a:p>
                <a:pPr>
                  <a:buFont typeface="Wingdings" panose="05000000000000000000" pitchFamily="2" charset="2"/>
                  <a:buChar char="u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b>
                        <m:r>
                          <a:rPr lang="en-US" altLang="zh-CN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𝟏𝟕𝟏𝟎</m:t>
                    </m:r>
                    <m:r>
                      <a:rPr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2400" dirty="0"/>
                  <a:t>: glueball,</a:t>
                </a:r>
                <a14:m>
                  <m:oMath xmlns:m="http://schemas.openxmlformats.org/officeDocument/2006/math">
                    <m:r>
                      <a:rPr lang="en-US" altLang="zh-CN" sz="2400" b="1" i="0" smtClean="0">
                        <a:latin typeface="Cambria Math" panose="02040503050406030204" pitchFamily="18" charset="0"/>
                      </a:rPr>
                      <m:t>   </m:t>
                    </m:r>
                    <m:r>
                      <a:rPr lang="en-US" altLang="zh-CN" sz="2400" b="1" i="1" smtClean="0">
                        <a:latin typeface="Cambria Math" panose="02040503050406030204" pitchFamily="18" charset="0"/>
                      </a:rPr>
                      <m:t>𝒔</m:t>
                    </m:r>
                    <m:acc>
                      <m:accPr>
                        <m:chr m:val="̅"/>
                        <m:ctrlP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24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e>
                    </m:acc>
                    <m:r>
                      <a:rPr lang="en-US" altLang="zh-CN" sz="2400" b="1" i="1" dirty="0" smtClean="0">
                        <a:latin typeface="Cambria Math" panose="02040503050406030204" pitchFamily="18" charset="0"/>
                      </a:rPr>
                      <m:t>, </m:t>
                    </m:r>
                    <m:sSup>
                      <m:sSupPr>
                        <m:ctrlPr>
                          <a:rPr lang="en-US" altLang="zh-CN" sz="24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1" i="1" dirty="0" smtClean="0"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p>
                        <m:r>
                          <a:rPr lang="en-US" altLang="zh-CN" sz="2400" b="1" i="1" dirty="0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sSup>
                      <m:sSupPr>
                        <m:ctrlPr>
                          <a:rPr lang="en-US" altLang="zh-CN" sz="24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lang="en-US" altLang="zh-CN" sz="2400" b="1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400" b="1" i="1" dirty="0" smtClean="0">
                                <a:latin typeface="Cambria Math" panose="02040503050406030204" pitchFamily="18" charset="0"/>
                              </a:rPr>
                              <m:t>𝑲</m:t>
                            </m:r>
                          </m:e>
                        </m:acc>
                      </m:e>
                      <m:sup>
                        <m:r>
                          <a:rPr lang="en-US" altLang="zh-CN" sz="2400" b="1" i="1" dirty="0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CN" sz="2400" b="1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altLang="zh-CN" sz="2400" b="1" dirty="0"/>
              </a:p>
              <a:p>
                <a:pPr>
                  <a:buFont typeface="Wingdings" panose="05000000000000000000" pitchFamily="2" charset="2"/>
                  <a:buChar char="Ø"/>
                </a:pPr>
                <a:endParaRPr lang="en-US" altLang="zh-CN" b="1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t="-8" b="-186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7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282" y="3618692"/>
            <a:ext cx="4532030" cy="2737658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4169162" y="3368163"/>
            <a:ext cx="32820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</a:rPr>
              <a:t>PDG: Tentative classification</a:t>
            </a:r>
            <a:endParaRPr lang="zh-CN" altLang="en-US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4064" y="2846777"/>
            <a:ext cx="4298836" cy="3961231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8273505" y="2528642"/>
            <a:ext cx="46754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</a:rPr>
              <a:t>Y. Chen</a:t>
            </a:r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，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</a:rPr>
              <a:t>PRD73(2006)014516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sz="3555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VV interaction from hidden-gauge </a:t>
            </a:r>
            <a:r>
              <a:rPr lang="en-US" altLang="zh-CN" sz="3555" dirty="0" err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lagrangians</a:t>
            </a:r>
            <a:endParaRPr lang="zh-CN" altLang="en-US" sz="3555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charset="0"/>
              <a:buChar char="p"/>
            </a:pPr>
            <a:r>
              <a:rPr lang="zh-CN" altLang="en-US" sz="2400" dirty="0"/>
              <a:t>The hidden-gauge Lagrangian</a:t>
            </a:r>
            <a:r>
              <a:rPr lang="en-US" altLang="zh-CN" sz="2400" dirty="0"/>
              <a:t> </a:t>
            </a:r>
            <a:r>
              <a:rPr lang="en-US" altLang="zh-CN" sz="1800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</a:rPr>
              <a:t>Geng-Oset, PRD79(2009)074009</a:t>
            </a:r>
            <a:endParaRPr lang="en-US" altLang="zh-CN" sz="2000" dirty="0">
              <a:solidFill>
                <a:srgbClr val="FF0000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3BC23-D74F-40C2-A21F-4F8A97695956}" type="slidenum">
              <a:rPr lang="zh-CN" altLang="en-US" smtClean="0"/>
              <a:t>8</a:t>
            </a:fld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4830126" y="1873941"/>
            <a:ext cx="4611370" cy="45995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4606288" y="2437794"/>
            <a:ext cx="5059045" cy="94355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091988" y="4295193"/>
            <a:ext cx="2674984" cy="102235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870826" y="1473891"/>
            <a:ext cx="1104900" cy="8001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4284386" y="3485241"/>
            <a:ext cx="3459267" cy="162480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838200" y="2013321"/>
            <a:ext cx="3507054" cy="210248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9870826" y="2393377"/>
            <a:ext cx="1694158" cy="38860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6265" y="5435528"/>
            <a:ext cx="2851151" cy="1057346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4670425" y="5283200"/>
            <a:ext cx="2851150" cy="39370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048229" y="3978706"/>
            <a:ext cx="3934253" cy="118091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sym typeface="+mn-ea"/>
              </a:rPr>
              <a:t>Bethe-</a:t>
            </a:r>
            <a:r>
              <a:rPr lang="en-US" altLang="zh-CN" dirty="0" err="1">
                <a:sym typeface="+mn-ea"/>
              </a:rPr>
              <a:t>Salpeter</a:t>
            </a:r>
            <a:r>
              <a:rPr lang="en-US" altLang="zh-CN" dirty="0">
                <a:sym typeface="+mn-ea"/>
              </a:rPr>
              <a:t> equation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87400" y="1302772"/>
            <a:ext cx="10515600" cy="4721156"/>
          </a:xfrm>
        </p:spPr>
        <p:txBody>
          <a:bodyPr/>
          <a:lstStyle/>
          <a:p>
            <a:pPr>
              <a:buFont typeface="Wingdings" panose="05000000000000000000" charset="0"/>
              <a:buChar char="p"/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Transition amplitude </a:t>
            </a:r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pPr>
              <a:buFont typeface="Wingdings" panose="05000000000000000000" charset="0"/>
              <a:buChar char="p"/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On-shell factorization</a:t>
            </a:r>
            <a:endParaRPr lang="en-US" altLang="zh-C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799080" y="1944370"/>
            <a:ext cx="8347710" cy="398780"/>
          </a:xfrm>
          <a:prstGeom prst="rect">
            <a:avLst/>
          </a:prstGeom>
          <a:solidFill>
            <a:srgbClr val="FFFF99"/>
          </a:solidFill>
          <a:ln w="25400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2000" dirty="0"/>
              <a:t>V        +          VGV           +                VGVGV            +   …  =         T</a:t>
            </a:r>
          </a:p>
        </p:txBody>
      </p:sp>
      <p:pic>
        <p:nvPicPr>
          <p:cNvPr id="10" name="Picture 12" descr="tmatrix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69777" y="2479221"/>
            <a:ext cx="6591740" cy="693867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22985" y="5225415"/>
            <a:ext cx="5073015" cy="47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3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37410" y="3834130"/>
            <a:ext cx="716343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4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631940" y="5090160"/>
            <a:ext cx="3884930" cy="747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5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696407" y="5951294"/>
            <a:ext cx="2514600" cy="53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PP_MARK_KEY" val="c6aec6ff-f518-4b3f-9259-2f86bc2f742d"/>
  <p:tag name="COMMONDATA" val="eyJoZGlkIjoiNDk2Y2NjMTA2OGY2YzgxNDNlNTNhZjEzMjRhOTZiNTE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RC" val="$\Gamma$"/>
  <p:tag name="LOG" val="This is e-TeX, Version 3.141592-2.2 (MiKTeX 2.4) (preloaded format=latex 2008.10.6)  12 OCT 2008 20:10&#10;entering extended mode&#10;**Text*Box*114&#10;(Text Box 114.tex&#10;LaTeX2e &lt;2005/12/01&gt;&#10;Babel &lt;v3.8g&gt; and hyphenation patterns for english, dumylang, nohyphenation, ge&#10;rman, ngerman, french, loaded.&#10;(C:\CTeX\texmf\tex\latex\base\article.cls&#10;Document Class: article 2005/09/16 v1.4f Standard LaTeX document class&#10;(C:\CTeX\texmf\tex\latex\base\size10.clo&#10;File: size10.clo 2005/09/16 v1.4f Standard LaTeX file (size option)&#10;)&#10;\c@part=\count79&#10;\c@section=\count80&#10;\c@subsection=\count81&#10;\c@subsubsection=\count82&#10;\c@paragraph=\count83&#10;\c@subparagraph=\count84&#10;\c@figure=\count85&#10;\c@table=\count86&#10;\abovecaptionskip=\skip41&#10;\belowcaptionskip=\skip42&#10;\bibindent=\dimen102&#10;) (C:\CTeX\texmf\tex\latex\tools\xspace.sty&#10;Package: xspace 2006/05/08 v1.12 Space after command names (DPC,MH)&#10;) (C:\CTeX\texmf\tex\latex\amsfonts\amssymb.sty&#10;Package: amssymb 2002/01/22 v2.2d&#10;(C:\CTeX\texmf\tex\latex\amsfonts\amsfonts.sty&#10;Package: amsfonts 2001/10/25 v2.2f&#10;\@emptytoks=\toks14&#10;\symAMSa=\mathgroup4&#10;\symAMSb=\mathgroup5&#10;LaTeX Font Info:    Overwriting math alphabet `\mathfrak' in version `bold'&#10;(Font)                  U/euf/m/n --&gt; U/euf/b/n on input line 132.&#10;)) (C:\CTeX\texmf\tex\latex\amsmath\amsmath.sty&#10;Package: amsmath 2000/07/18 v2.13 AMS math features&#10;\@mathmargin=\skip43&#10;For additional information on amsmath, use the `?' option.&#10;(C:\CTeX\texmf\tex\latex\amsmath\amstext.sty&#10;Package: amstext 2000/06/29 v2.01&#10;(C:\CTeX\texmf\tex\latex\amsmath\amsgen.sty&#10;File: amsgen.sty 1999/11/30 v2.0&#10;\@emptytoks=\toks15&#10;\ex@=\dimen103&#10;)) (C:\CTeX\texmf\tex\latex\amsmath\amsbsy.sty&#10;Package: amsbsy 1999/11/29 v1.2d&#10;\pmbraise@=\dimen104&#10;) (C:\CTeX\texmf\tex\latex\amsmath\amsopn.sty&#10;Package: amsopn 1999/12/14 v2.01 operator names&#10;)&#10;\inf@bad=\count87&#10;LaTeX Info: Redefining \frac on input line 211.&#10;\uproot@=\count88&#10;\leftroot@=\count89&#10;LaTeX Info: Redefining \overline on input line 307.&#10;\classnum@=\count90&#10;\DOTSCASE@=\count91&#10;LaTeX Info: Redefining \ldots on input line 379.&#10;LaTeX Info: Redefining \dots on input line 382.&#10;LaTeX Info: Redefining \cdots on input line 467.&#10;\Mathstrutbox@=\box26&#10;\strutbox@=\box27&#10;\big@size=\dimen105&#10;LaTeX Font Info:    Redeclaring font encoding OML on input line 567.&#10;LaTeX Font Info:    Redeclaring font encoding OMS on input line 568.&#10;\macc@depth=\count92&#10;\c@MaxMatrixCols=\count93&#10;\dotsspace@=\muskip10&#10;\c@parentequation=\count94&#10;\dspbrk@lvl=\count95&#10;\tag@help=\toks16&#10;\row@=\count96&#10;\column@=\count97&#10;\maxfields@=\count98&#10;\andhelp@=\toks17&#10;\eqnshift@=\dimen106&#10;\alignsep@=\dimen107&#10;\tagshift@=\dimen108&#10;\tagwidth@=\dimen109&#10;\totwidth@=\dimen110&#10;\lineht@=\dimen111&#10;\@envbody=\toks18&#10;\multlinegap=\skip44&#10;\multlinetaggap=\skip45&#10;\mathdisplay@stack=\toks19&#10;LaTeX Info: Redefining \[ on input line 2666.&#10;LaTeX Info: Redefining \] on input line 2667.&#10;) (C:\CTeX\texmf\tex\latex\graphics\color.sty&#10;Package: color 2005/11/14 v1.0j Standard LaTeX Color (DPC)&#10;(C:\CTeX\texmf\tex\latex\00miktex\color.cfg&#10;File: color.cfg 2005/12/29 v1.1 MiKTeX 'color' configuration&#10;)&#10;Package color Info: Driver file: dvips.def on input line 130.&#10;(C:\CTeX\texmf\tex\latex\graphics\dvips.def&#10;File: dvips.def 1999/02/16 v3.0i Driver-dependant file (DPC,SPQR)&#10;) (C:\CTeX\texmf\tex\latex\graphics\dvipsnam.def&#10;File: dvipsnam.def 1999/02/16 v3.0i Driver-dependant file (DPC,SPQR)&#10;)) (C:\Program Files\TeX4PPT\Styles\TeX4PPT.sty)&#10;No file &quot;Text Box 114&quot;.aux.&#10;LaTeX Font Info:    Checking defaults for OML/cmm/m/it on input line 8.&#10;LaTeX Font Info:    ... okay on input line 8.&#10;LaTeX Font Info:    Checking defaults for T1/cmr/m/n on input line 8.&#10;LaTeX Font Info:    ... okay on input line 8.&#10;LaTeX Font Info:    Checking defaults for OT1/cmr/m/n on input line 8.&#10;LaTeX Font Info:    ... okay on input line 8.&#10;LaTeX Font Info:    Checking defaults for OMS/cmsy/m/n on input line 8.&#10;LaTeX Font Info:    ... okay on input line 8.&#10;LaTeX Font Info:    Checking defaults for OMX/cmex/m/n on input line 8.&#10;LaTeX Font Info:    ... okay on input line 8.&#10;LaTeX Font Info:    Checking defaults for U/cmr/m/n on input line 8.&#10;LaTeX Font Info:    ... okay on input line 8.&#10;LaTeX Font Info:    Try loading font information for U+msa on input line 9.&#10;(C:\CTeX\texmf\tex\latex\amsfonts\umsa.fd&#10;File: umsa.fd 2002/01/19 v2.2g AMS font definitions&#10;)&#10;LaTeX Font Info:    Try loading font information for U+msb on input line 9.&#10;(C:\CTeX\texmf\tex\latex\amsfonts\umsb.fd&#10;File: umsb.fd 2002/01/19 v2.2g AMS font definitions&#10;) [1&#10;&#10;] (Text Box 114.aux) ) &#10;Here is how much of TeX's memory you used:&#10; 1446 strings out of 95889&#10; 15889 string characters out of 1195117&#10; 59598 words of memory out of 1063299&#10; 4474 multiletter control sequences out of 60000&#10; 5339 words of font info for 22 fonts, out of 1000000 for 2000&#10; 14 hyphenation exceptions out of 4999&#10; 27i,5n,24p,222b,112s stack positions out of 5000i,500n,10000p,200000b,32768s&#10;&#10;Output written on &quot;Text Box 114.dvi&quot; (1 page, 292 bytes).&#10;"/>
  <p:tag name="CTOP" val="155.875"/>
  <p:tag name="CLEFT" val="197.375"/>
  <p:tag name="CWIDTH" val="12.5"/>
  <p:tag name="CHEIGHT" val="13.625"/>
  <p:tag name="MAG" val="200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0.xml><?xml version="1.0" encoding="utf-8"?>
<p:tagLst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2318</Words>
  <Application>Microsoft Macintosh PowerPoint</Application>
  <PresentationFormat>宽屏</PresentationFormat>
  <Paragraphs>304</Paragraphs>
  <Slides>41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41</vt:i4>
      </vt:variant>
    </vt:vector>
  </HeadingPairs>
  <TitlesOfParts>
    <vt:vector size="54" baseType="lpstr">
      <vt:lpstr>等线</vt:lpstr>
      <vt:lpstr>黑体</vt:lpstr>
      <vt:lpstr>华文楷体</vt:lpstr>
      <vt:lpstr>微软雅黑</vt:lpstr>
      <vt:lpstr>AdvOT483a8203</vt:lpstr>
      <vt:lpstr>cmr10</vt:lpstr>
      <vt:lpstr>Arial</vt:lpstr>
      <vt:lpstr>Calibri</vt:lpstr>
      <vt:lpstr>Cambria Math</vt:lpstr>
      <vt:lpstr>Times New Roman</vt:lpstr>
      <vt:lpstr>Wingdings</vt:lpstr>
      <vt:lpstr>Office 主题​​</vt:lpstr>
      <vt:lpstr>1_Office 主题​​</vt:lpstr>
      <vt:lpstr>轻标量介子a_0(1710)/a_0(1817)的理论研究</vt:lpstr>
      <vt:lpstr>轻强子谱</vt:lpstr>
      <vt:lpstr>粲强子的多体衰变过程</vt:lpstr>
      <vt:lpstr>粲介子多体衰变</vt:lpstr>
      <vt:lpstr>粲重子多体衰变</vt:lpstr>
      <vt:lpstr>粲偶素多体衰变</vt:lpstr>
      <vt:lpstr>Scalar mesons</vt:lpstr>
      <vt:lpstr>VV interaction from hidden-gauge lagrangians</vt:lpstr>
      <vt:lpstr>Bethe-Salpeter equation</vt:lpstr>
      <vt:lpstr>Free parameter</vt:lpstr>
      <vt:lpstr>Dynamically generated state</vt:lpstr>
      <vt:lpstr>Other predictions for a0(1710)</vt:lpstr>
      <vt:lpstr>Other predictions for a0(1710)</vt:lpstr>
      <vt:lpstr>a_0 (1710)</vt:lpstr>
      <vt:lpstr>BESIII measurements</vt:lpstr>
      <vt:lpstr>BESIII measurements</vt:lpstr>
      <vt:lpstr>VV interactions</vt:lpstr>
      <vt:lpstr>a_0 (1817)</vt:lpstr>
      <vt:lpstr>Other studies</vt:lpstr>
      <vt:lpstr>Mechanism of the D_s^+→K_S^0 K_S^0 π^+</vt:lpstr>
      <vt:lpstr>Mechanism of the D_s^+→K_S^0 K_S^0 π^+</vt:lpstr>
      <vt:lpstr>Mechanism of the D_s^+→K_S^0 K_S^0 π^+</vt:lpstr>
      <vt:lpstr>Mechanism of the D_s^+→K_S^0 K_S^0 π^+</vt:lpstr>
      <vt:lpstr>Mechanism of the D_s^+→K_S^0 K_S^0 π^+</vt:lpstr>
      <vt:lpstr>Results</vt:lpstr>
      <vt:lpstr>Results</vt:lpstr>
      <vt:lpstr>Results</vt:lpstr>
      <vt:lpstr>Results</vt:lpstr>
      <vt:lpstr>Results</vt:lpstr>
      <vt:lpstr>a_0 (1710) in η_c→ KKπ</vt:lpstr>
      <vt:lpstr>PowerPoint 演示文稿</vt:lpstr>
      <vt:lpstr>Results</vt:lpstr>
      <vt:lpstr>PowerPoint 演示文稿</vt:lpstr>
      <vt:lpstr>Results</vt:lpstr>
      <vt:lpstr>LHCb: PRD108, 032010 (2023)</vt:lpstr>
      <vt:lpstr>a_0 (1710) in J/ψ→〖K ̅^0 K^+ ρ〗^-</vt:lpstr>
      <vt:lpstr>a_0 (1710) in J/ψ→〖K ̅^0 K^+ ρ〗^-</vt:lpstr>
      <vt:lpstr>Results</vt:lpstr>
      <vt:lpstr>Summary</vt:lpstr>
      <vt:lpstr>VV interaction from hidden-gauge lagrangians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lijuan liu</dc:creator>
  <cp:lastModifiedBy>yanxi zhang</cp:lastModifiedBy>
  <cp:revision>543</cp:revision>
  <dcterms:created xsi:type="dcterms:W3CDTF">2018-01-23T01:30:00Z</dcterms:created>
  <dcterms:modified xsi:type="dcterms:W3CDTF">2026-08-03T09:08:16Z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B453A2B75D9E4CBBA07F930CDFD23BF2_13</vt:lpwstr>
  </property>
  <property fmtid="{D5CDD505-2E9C-101B-9397-08002B2CF9AE}" pid="3" name="KSOProductBuildVer">
    <vt:lpwstr>2052-12.1.0.22529</vt:lpwstr>
  </property>
</Properties>
</file>