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F1BBE-0432-4403-B0D9-59722D97B3A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D58C-1E11-40E9-A89A-1D619F175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86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CC11A-0682-47DA-B1A0-73177147CA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83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A5ACA-0D78-4A79-8CEF-E9BE25CCD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F560F-CCCB-450F-BB08-4F8A1CD2A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DAD0C4-3E95-4AB2-8BA8-F1A9CBCB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6BF2E0-B24E-4FA6-A8C8-B02BF83C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88A161-62DE-4959-A540-9C690724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13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E7894-E0D0-4784-B2A3-B8207DBF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56A4D2-5154-49B7-9FD4-47CE746E6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34BE5F-B4D5-4DCC-9ED0-D5C2223D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992F4A-C558-4F8F-93B2-85820400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12F0B6-B003-49C5-BFFF-97BD2AB5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06EBE1-A19B-4749-9C7C-D509F0E5E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47DE70-6A13-4C2D-91E8-846E440C0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0E9734-034F-4F3D-9C23-3504B124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092F5A-F511-40DF-A831-63BB3735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8CEF9C-A5D2-4A0D-9B96-834ED732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75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29BF8-1143-47A0-B732-A082A204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FBD97-0565-4C3E-9D2F-1D86754C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27AEA3-9309-4269-934A-F0ED49D3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34D3CE-A55F-4419-83F4-03C1825D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08BD86-6BE3-4834-B0CC-772B8B88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70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D2450-F926-4742-8920-DFDDFD2E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0A8EBB-D355-4847-A988-1C99422FF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E69C2B-1444-4A85-9C12-5D44C30C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ED0F98-45DD-4B5A-BC2C-FEC7011C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5918B6-D31E-4BDD-A635-058C3256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7F3BE-3970-4AD7-A178-67856817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B5BF6D-0193-4E41-BCB9-66372CF28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C1B3FB-B831-48FA-9831-22EA90F78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5141C7-244F-48E4-810C-E8859C12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085F5F-ACCF-4C55-9B54-2F685CBC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25F1B1-D8E8-4DCC-99B5-B2756394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4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86995-162C-4760-AA6D-92D64772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6D23F9-CF53-4D42-BDFF-2A411D854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9BA4A9-AD05-49C8-87DD-089866938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9924DE-F375-4E60-8442-38BF69C08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F871EE-55D7-44A4-9619-FAF93E46F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AFDB741-AAE2-45D4-8577-7776EEF3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B8D1C9-9D6B-4C65-80F6-06086637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BA9FA2-D91F-4012-B109-0F6070F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67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B8DE2-1BD6-495D-A8D9-E666D5FF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F262FD-B98A-451C-984E-09370212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63EF60-5020-4F35-B70F-7FA8EC12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5BBA42-E093-4817-B7F7-FFE53662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40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F55648-34E2-4B8A-A4C0-2F7B9927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32CC55-38D5-48EB-B6F8-EFD4BF88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25EBA1-6FA7-4EA2-84BA-4231B445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0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922C1-7B12-4BAE-970F-E1FFD79A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1A874-33C7-4385-8F12-E8E21589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775A94-B4A3-44C3-94A3-03F894A39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856786-D4F5-4904-A2AE-6ECF07D9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E52914-BBF1-47AD-8EF0-B3031617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8AF9D-A9D4-4F2D-A52E-C408E02C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93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D02CB-F6F1-4BE3-BC85-FD9DFEDD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18E1246-76CD-4532-AF38-26EC0D8D9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8D11E1-A8A0-478B-BC57-E7707F3DE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713DDB-6F90-44C4-9045-4FEA7F4E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2FCFEE-B902-49E3-B07A-CAF93A94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5F0467-EDF3-4966-81EF-80855AD1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3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E192E8-FC91-4DA7-8BA4-2A3D012C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2F4643-7BE5-4CB4-AF8F-EFCD4BD5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FA37CE-B57E-4ABD-847F-3B5E2B599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7661A-5C14-4812-A892-7405F4FDBD58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614AEB-F703-4324-85CA-F2531C29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DCF7E8-F49E-4454-99A4-36F16E55E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9B51-1E12-4BFB-B64D-E7871C242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4B952-E6EF-4711-8DDD-370F3DBA7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5080"/>
            <a:ext cx="9144000" cy="2387600"/>
          </a:xfrm>
        </p:spPr>
        <p:txBody>
          <a:bodyPr/>
          <a:lstStyle/>
          <a:p>
            <a:r>
              <a:rPr lang="en-US" altLang="zh-CN" dirty="0"/>
              <a:t>ECAL</a:t>
            </a:r>
            <a:r>
              <a:rPr lang="zh-CN" altLang="en-US" dirty="0"/>
              <a:t>筒部连接结构计算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3A86E4-56B8-4E02-B278-714E86442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573" y="4079875"/>
            <a:ext cx="9144000" cy="1655762"/>
          </a:xfrm>
        </p:spPr>
        <p:txBody>
          <a:bodyPr/>
          <a:lstStyle/>
          <a:p>
            <a:r>
              <a:rPr lang="zh-CN" altLang="en-US" dirty="0"/>
              <a:t>侯少静</a:t>
            </a:r>
            <a:endParaRPr lang="en-US" altLang="zh-CN" dirty="0"/>
          </a:p>
          <a:p>
            <a:r>
              <a:rPr lang="en-US" altLang="zh-CN" dirty="0"/>
              <a:t>2025/10/27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696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1EC9C70-6EEA-4224-A7F8-6605D7CFCD80}"/>
              </a:ext>
            </a:extLst>
          </p:cNvPr>
          <p:cNvSpPr txBox="1"/>
          <p:nvPr/>
        </p:nvSpPr>
        <p:spPr>
          <a:xfrm>
            <a:off x="3794029" y="290441"/>
            <a:ext cx="501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原方案</a:t>
            </a:r>
            <a:r>
              <a:rPr lang="en-US" altLang="zh-CN" sz="2800" dirty="0"/>
              <a:t>-</a:t>
            </a:r>
            <a:r>
              <a:rPr lang="zh-CN" altLang="en-US" sz="2800" dirty="0"/>
              <a:t>筒部连接法兰强度计算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270D5D-1717-406F-B43C-F106B39BD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226" y="1143000"/>
            <a:ext cx="6052500" cy="33689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81A86A-4908-463D-B9F6-C1B953707F6D}"/>
              </a:ext>
            </a:extLst>
          </p:cNvPr>
          <p:cNvSpPr txBox="1"/>
          <p:nvPr/>
        </p:nvSpPr>
        <p:spPr>
          <a:xfrm>
            <a:off x="3794029" y="4902875"/>
            <a:ext cx="669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原设计尺寸：两端不锈钢法兰厚度</a:t>
            </a:r>
            <a:r>
              <a:rPr lang="en-US" altLang="zh-CN" sz="2000" dirty="0"/>
              <a:t>20mm</a:t>
            </a:r>
            <a:r>
              <a:rPr lang="zh-CN" altLang="en-US" sz="2000" dirty="0"/>
              <a:t>，</a:t>
            </a:r>
            <a:endParaRPr lang="en-US" altLang="zh-CN" sz="2000" dirty="0"/>
          </a:p>
          <a:p>
            <a:r>
              <a:rPr lang="en-US" altLang="zh-CN" sz="2000" dirty="0"/>
              <a:t>                      </a:t>
            </a:r>
            <a:r>
              <a:rPr lang="zh-CN" altLang="en-US" sz="2000" dirty="0"/>
              <a:t>连接尺寸</a:t>
            </a:r>
            <a:r>
              <a:rPr lang="en-US" altLang="zh-CN" sz="2000" dirty="0"/>
              <a:t>400*200*30mm</a:t>
            </a:r>
            <a:r>
              <a:rPr lang="zh-CN" altLang="en-US" sz="2000" dirty="0"/>
              <a:t>，</a:t>
            </a:r>
            <a:r>
              <a:rPr lang="en-US" altLang="zh-CN" sz="2000" dirty="0"/>
              <a:t>16</a:t>
            </a:r>
            <a:r>
              <a:rPr lang="zh-CN" altLang="en-US" sz="2000" dirty="0"/>
              <a:t>个均布。</a:t>
            </a:r>
            <a:endParaRPr lang="en-US" altLang="zh-CN" sz="2000" dirty="0"/>
          </a:p>
          <a:p>
            <a:r>
              <a:rPr lang="en-US" altLang="zh-CN" sz="2000" dirty="0"/>
              <a:t>                       </a:t>
            </a:r>
            <a:r>
              <a:rPr lang="zh-CN" altLang="en-US" sz="2000" dirty="0"/>
              <a:t>碳纤维网壳两端厚度</a:t>
            </a:r>
            <a:r>
              <a:rPr lang="en-US" altLang="zh-CN" sz="2000" dirty="0"/>
              <a:t>20mm</a:t>
            </a:r>
            <a:r>
              <a:rPr lang="zh-CN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6379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196CAB2-3AFA-4AA2-B3E6-73D811A90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4"/>
          <a:stretch/>
        </p:blipFill>
        <p:spPr>
          <a:xfrm>
            <a:off x="257415" y="3429000"/>
            <a:ext cx="5211522" cy="311663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BD98E7A-B6B5-4F14-8705-4E8A959E9EB7}"/>
              </a:ext>
            </a:extLst>
          </p:cNvPr>
          <p:cNvSpPr txBox="1"/>
          <p:nvPr/>
        </p:nvSpPr>
        <p:spPr>
          <a:xfrm>
            <a:off x="5686650" y="5615844"/>
            <a:ext cx="7053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方案一：碳纤维框架两侧厚度</a:t>
            </a:r>
            <a:r>
              <a:rPr lang="en-US" altLang="zh-CN" dirty="0"/>
              <a:t>20mm</a:t>
            </a:r>
            <a:r>
              <a:rPr lang="zh-CN" altLang="en-US" dirty="0"/>
              <a:t>；内筒厚度</a:t>
            </a:r>
            <a:r>
              <a:rPr lang="en-US" altLang="zh-CN" dirty="0"/>
              <a:t>5mm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方案二：碳纤维框架两侧厚度</a:t>
            </a:r>
            <a:r>
              <a:rPr lang="en-US" altLang="zh-CN" dirty="0"/>
              <a:t>10mm</a:t>
            </a:r>
            <a:r>
              <a:rPr lang="zh-CN" altLang="en-US" dirty="0"/>
              <a:t>；内筒厚度</a:t>
            </a:r>
            <a:r>
              <a:rPr lang="en-US" altLang="zh-CN" dirty="0"/>
              <a:t>5mm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方案三：碳纤维框架两侧厚度</a:t>
            </a:r>
            <a:r>
              <a:rPr lang="en-US" altLang="zh-CN" dirty="0"/>
              <a:t>10mm</a:t>
            </a:r>
            <a:r>
              <a:rPr lang="zh-CN" altLang="en-US" dirty="0"/>
              <a:t>；内筒厚度</a:t>
            </a:r>
            <a:r>
              <a:rPr lang="en-US" altLang="zh-CN" dirty="0"/>
              <a:t>6mm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对比方案：无法兰，碳纤维框架两端固定。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E365F2C-CB4C-481D-8CD0-992B5C615CBA}"/>
              </a:ext>
            </a:extLst>
          </p:cNvPr>
          <p:cNvGrpSpPr/>
          <p:nvPr/>
        </p:nvGrpSpPr>
        <p:grpSpPr>
          <a:xfrm>
            <a:off x="5526993" y="181645"/>
            <a:ext cx="5211522" cy="3116632"/>
            <a:chOff x="744779" y="207472"/>
            <a:chExt cx="5211522" cy="311663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3546C15-A031-4615-BC51-28BBB6AC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779" y="207472"/>
              <a:ext cx="5211522" cy="3116632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50121DD-B636-4779-91A3-4D0903C85E59}"/>
                </a:ext>
              </a:extLst>
            </p:cNvPr>
            <p:cNvSpPr txBox="1"/>
            <p:nvPr/>
          </p:nvSpPr>
          <p:spPr>
            <a:xfrm>
              <a:off x="744779" y="2942072"/>
              <a:ext cx="223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最大变形：</a:t>
              </a:r>
              <a:r>
                <a:rPr lang="en-US" altLang="zh-CN" dirty="0">
                  <a:solidFill>
                    <a:schemeClr val="bg1"/>
                  </a:solidFill>
                </a:rPr>
                <a:t>8.06mm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B1D7BC-82D6-457D-963E-2899C0B71A13}"/>
              </a:ext>
            </a:extLst>
          </p:cNvPr>
          <p:cNvGrpSpPr/>
          <p:nvPr/>
        </p:nvGrpSpPr>
        <p:grpSpPr>
          <a:xfrm>
            <a:off x="326494" y="194772"/>
            <a:ext cx="5142443" cy="3116632"/>
            <a:chOff x="6096000" y="207472"/>
            <a:chExt cx="5142443" cy="31166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00E6C04-3D4E-451F-BE04-5F714D05F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07472"/>
              <a:ext cx="5142443" cy="3116632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FF7FB20-1BC0-4504-830F-6CFD0E37D87D}"/>
                </a:ext>
              </a:extLst>
            </p:cNvPr>
            <p:cNvSpPr txBox="1"/>
            <p:nvPr/>
          </p:nvSpPr>
          <p:spPr>
            <a:xfrm>
              <a:off x="6096000" y="2942072"/>
              <a:ext cx="223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最大变形：</a:t>
              </a:r>
              <a:r>
                <a:rPr lang="en-US" altLang="zh-CN" dirty="0">
                  <a:solidFill>
                    <a:schemeClr val="bg1"/>
                  </a:solidFill>
                </a:rPr>
                <a:t>8.24mm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43778348-7053-4F24-90B2-C5DE815CF349}"/>
              </a:ext>
            </a:extLst>
          </p:cNvPr>
          <p:cNvSpPr txBox="1"/>
          <p:nvPr/>
        </p:nvSpPr>
        <p:spPr>
          <a:xfrm>
            <a:off x="1252915" y="2945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方案一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0DC18C-393D-4AC0-963F-3DA2636E796D}"/>
              </a:ext>
            </a:extLst>
          </p:cNvPr>
          <p:cNvSpPr txBox="1"/>
          <p:nvPr/>
        </p:nvSpPr>
        <p:spPr>
          <a:xfrm>
            <a:off x="6644593" y="2290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方案二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4A4B43-2241-4EAB-9771-A3B17617A0A8}"/>
              </a:ext>
            </a:extLst>
          </p:cNvPr>
          <p:cNvSpPr txBox="1"/>
          <p:nvPr/>
        </p:nvSpPr>
        <p:spPr>
          <a:xfrm>
            <a:off x="1252915" y="35256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方案三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C1FBB1D-F495-4E31-BA4F-2A3F3503F316}"/>
              </a:ext>
            </a:extLst>
          </p:cNvPr>
          <p:cNvSpPr txBox="1"/>
          <p:nvPr/>
        </p:nvSpPr>
        <p:spPr>
          <a:xfrm>
            <a:off x="257415" y="6194131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最大变形：</a:t>
            </a:r>
            <a:r>
              <a:rPr lang="en-US" altLang="zh-CN" dirty="0">
                <a:solidFill>
                  <a:schemeClr val="bg1"/>
                </a:solidFill>
              </a:rPr>
              <a:t>7.66mm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CC68249-36F6-489E-B1C4-63F1E3CC8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993" y="3424759"/>
            <a:ext cx="3680563" cy="205332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4968E73-4CB5-440F-841D-9B595943E665}"/>
              </a:ext>
            </a:extLst>
          </p:cNvPr>
          <p:cNvSpPr txBox="1"/>
          <p:nvPr/>
        </p:nvSpPr>
        <p:spPr>
          <a:xfrm>
            <a:off x="6946997" y="3433313"/>
            <a:ext cx="2819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最大变形</a:t>
            </a:r>
            <a:r>
              <a:rPr lang="en-US" altLang="zh-CN" sz="1200" b="1" dirty="0">
                <a:solidFill>
                  <a:schemeClr val="bg1"/>
                </a:solidFill>
              </a:rPr>
              <a:t> 2.46mm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1E18E64-A60D-4978-B86F-6DC603787252}"/>
              </a:ext>
            </a:extLst>
          </p:cNvPr>
          <p:cNvSpPr txBox="1"/>
          <p:nvPr/>
        </p:nvSpPr>
        <p:spPr>
          <a:xfrm>
            <a:off x="4650164" y="601675"/>
            <a:ext cx="463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筒部连接法兰强度计算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1ECC02-6D8B-4693-B59A-7CEE698D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74" y="1341752"/>
            <a:ext cx="5056555" cy="29242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92D6CD-E280-4F69-8F4B-848FE15B8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9" y="1341752"/>
            <a:ext cx="5217806" cy="29242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9F32B5D-22E8-4DA8-A65B-BC63F29582D2}"/>
              </a:ext>
            </a:extLst>
          </p:cNvPr>
          <p:cNvSpPr txBox="1"/>
          <p:nvPr/>
        </p:nvSpPr>
        <p:spPr>
          <a:xfrm>
            <a:off x="1364343" y="4775200"/>
            <a:ext cx="437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不锈钢法兰最大应力：</a:t>
            </a:r>
            <a:r>
              <a:rPr lang="en-US" altLang="zh-CN" dirty="0"/>
              <a:t>30.7MPa</a:t>
            </a:r>
          </a:p>
          <a:p>
            <a:r>
              <a:rPr lang="zh-CN" altLang="en-US" dirty="0"/>
              <a:t>（材料许用应力</a:t>
            </a:r>
            <a:r>
              <a:rPr lang="en-US" altLang="zh-CN" dirty="0"/>
              <a:t>145MPa</a:t>
            </a:r>
            <a:r>
              <a:rPr lang="zh-CN" altLang="en-US" dirty="0"/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0E9FB4-88B7-4F93-A929-035003ECC680}"/>
              </a:ext>
            </a:extLst>
          </p:cNvPr>
          <p:cNvSpPr txBox="1"/>
          <p:nvPr/>
        </p:nvSpPr>
        <p:spPr>
          <a:xfrm>
            <a:off x="6966747" y="4753429"/>
            <a:ext cx="437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不锈钢法兰最大变形：</a:t>
            </a:r>
            <a:r>
              <a:rPr lang="en-US" altLang="zh-CN" dirty="0"/>
              <a:t>1.40mm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1D95B9-8D0D-4012-AE9C-23818DB35C62}"/>
              </a:ext>
            </a:extLst>
          </p:cNvPr>
          <p:cNvSpPr txBox="1"/>
          <p:nvPr/>
        </p:nvSpPr>
        <p:spPr>
          <a:xfrm>
            <a:off x="3004457" y="5632005"/>
            <a:ext cx="68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目前设计中，不锈钢法兰的实际应力小于许用应力，有减薄空间，</a:t>
            </a:r>
            <a:endParaRPr lang="en-US" altLang="zh-CN" dirty="0"/>
          </a:p>
          <a:p>
            <a:r>
              <a:rPr lang="zh-CN" altLang="en-US" dirty="0"/>
              <a:t>减薄带来的整体变形会增大。</a:t>
            </a:r>
          </a:p>
        </p:txBody>
      </p:sp>
    </p:spTree>
    <p:extLst>
      <p:ext uri="{BB962C8B-B14F-4D97-AF65-F5344CB8AC3E}">
        <p14:creationId xmlns:p14="http://schemas.microsoft.com/office/powerpoint/2010/main" val="9637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67FBDA-2E6D-4D59-884B-FF21DDCF7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84" y="522990"/>
            <a:ext cx="8197756" cy="633501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4124AEC-9D2D-43D1-8BD3-F7F36E79758A}"/>
              </a:ext>
            </a:extLst>
          </p:cNvPr>
          <p:cNvSpPr txBox="1"/>
          <p:nvPr/>
        </p:nvSpPr>
        <p:spPr>
          <a:xfrm>
            <a:off x="253046" y="5294167"/>
            <a:ext cx="54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连接件材质</a:t>
            </a:r>
            <a:r>
              <a:rPr lang="en-US" altLang="zh-CN" dirty="0"/>
              <a:t>304</a:t>
            </a:r>
            <a:r>
              <a:rPr lang="zh-CN" altLang="en-US" dirty="0"/>
              <a:t>：两连接件接触位置直接</a:t>
            </a:r>
            <a:r>
              <a:rPr lang="en-US" altLang="zh-CN" dirty="0"/>
              <a:t>tie</a:t>
            </a:r>
            <a:r>
              <a:rPr lang="zh-CN" altLang="en-US" dirty="0"/>
              <a:t>到一起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07FC1C-B207-45AB-BDB6-9EAE51185236}"/>
              </a:ext>
            </a:extLst>
          </p:cNvPr>
          <p:cNvSpPr txBox="1"/>
          <p:nvPr/>
        </p:nvSpPr>
        <p:spPr>
          <a:xfrm>
            <a:off x="3794029" y="290441"/>
            <a:ext cx="501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现方案</a:t>
            </a:r>
            <a:r>
              <a:rPr lang="en-US" altLang="zh-CN" sz="2800" dirty="0"/>
              <a:t>-</a:t>
            </a:r>
            <a:r>
              <a:rPr lang="zh-CN" altLang="en-US" sz="2800" dirty="0"/>
              <a:t>筒部连接结构强度计算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80B31BA-D5DC-4A19-A104-47F38F35531C}"/>
              </a:ext>
            </a:extLst>
          </p:cNvPr>
          <p:cNvSpPr txBox="1"/>
          <p:nvPr/>
        </p:nvSpPr>
        <p:spPr>
          <a:xfrm>
            <a:off x="9578566" y="5160475"/>
            <a:ext cx="1955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端面厚度</a:t>
            </a:r>
            <a:r>
              <a:rPr lang="en-US" altLang="zh-CN" dirty="0"/>
              <a:t>50mm?</a:t>
            </a:r>
          </a:p>
          <a:p>
            <a:r>
              <a:rPr lang="zh-CN" altLang="en-US" dirty="0"/>
              <a:t>连接板</a:t>
            </a:r>
            <a:r>
              <a:rPr lang="en-US" altLang="zh-CN" dirty="0"/>
              <a:t>15mm</a:t>
            </a:r>
          </a:p>
          <a:p>
            <a:r>
              <a:rPr lang="zh-CN" altLang="en-US" dirty="0"/>
              <a:t>连接块</a:t>
            </a:r>
            <a:r>
              <a:rPr lang="en-US" altLang="zh-CN" dirty="0"/>
              <a:t>30mm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94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798C5D0-CB47-499F-82FB-BDD0F0ABB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3" y="805218"/>
            <a:ext cx="6670917" cy="54941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9B6810F-DCB7-4370-8205-D9876CACB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20" y="1094929"/>
            <a:ext cx="6315580" cy="45754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672214E-95D2-440F-B137-C704FEEEAED1}"/>
              </a:ext>
            </a:extLst>
          </p:cNvPr>
          <p:cNvSpPr txBox="1"/>
          <p:nvPr/>
        </p:nvSpPr>
        <p:spPr>
          <a:xfrm>
            <a:off x="1214651" y="423081"/>
            <a:ext cx="2306471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变形</a:t>
            </a:r>
          </a:p>
        </p:txBody>
      </p:sp>
    </p:spTree>
    <p:extLst>
      <p:ext uri="{BB962C8B-B14F-4D97-AF65-F5344CB8AC3E}">
        <p14:creationId xmlns:p14="http://schemas.microsoft.com/office/powerpoint/2010/main" val="416947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0F0C9F-0409-4854-836B-957BDE1CD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58" y="1909149"/>
            <a:ext cx="5153938" cy="38021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8E5D08-7DFB-457E-BE30-4CD5864A9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7" y="1765299"/>
            <a:ext cx="5838043" cy="40898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E19C997-3D2B-4797-BF94-8909205A5CDA}"/>
              </a:ext>
            </a:extLst>
          </p:cNvPr>
          <p:cNvSpPr txBox="1"/>
          <p:nvPr/>
        </p:nvSpPr>
        <p:spPr>
          <a:xfrm>
            <a:off x="1214651" y="423081"/>
            <a:ext cx="2306471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变形</a:t>
            </a:r>
          </a:p>
        </p:txBody>
      </p:sp>
    </p:spTree>
    <p:extLst>
      <p:ext uri="{BB962C8B-B14F-4D97-AF65-F5344CB8AC3E}">
        <p14:creationId xmlns:p14="http://schemas.microsoft.com/office/powerpoint/2010/main" val="254520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F57CB89-7E48-4354-BBD4-5626C4F76D16}"/>
              </a:ext>
            </a:extLst>
          </p:cNvPr>
          <p:cNvSpPr txBox="1"/>
          <p:nvPr/>
        </p:nvSpPr>
        <p:spPr>
          <a:xfrm>
            <a:off x="818182" y="261726"/>
            <a:ext cx="2306471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应力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20228F-929D-4358-B770-6EA9D1BD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0202"/>
            <a:ext cx="5813119" cy="41872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C4E1AB-2CF6-4253-A718-28C44AFC6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9" y="966955"/>
            <a:ext cx="4977507" cy="42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7B2CE6-E567-4778-B8BF-8D8F6E0E1746}"/>
              </a:ext>
            </a:extLst>
          </p:cNvPr>
          <p:cNvSpPr txBox="1"/>
          <p:nvPr/>
        </p:nvSpPr>
        <p:spPr>
          <a:xfrm>
            <a:off x="818182" y="261726"/>
            <a:ext cx="2306471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应力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C826EF-82E4-401D-808A-7A1F76251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2" y="1806167"/>
            <a:ext cx="4729521" cy="32456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7D338F-039B-4701-879A-B3C6CDDD6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04" y="1711105"/>
            <a:ext cx="5464860" cy="38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200</Words>
  <Application>Microsoft Office PowerPoint</Application>
  <PresentationFormat>宽屏</PresentationFormat>
  <Paragraphs>35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ECAL筒部连接结构计算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2025-10-27T00:42:36Z</dcterms:created>
  <dcterms:modified xsi:type="dcterms:W3CDTF">2025-10-27T01:02:11Z</dcterms:modified>
</cp:coreProperties>
</file>