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9260" r:id="rId4"/>
    <p:sldId id="2942" r:id="rId5"/>
    <p:sldId id="3002" r:id="rId6"/>
    <p:sldId id="3039" r:id="rId7"/>
    <p:sldId id="3040" r:id="rId8"/>
    <p:sldId id="9261" r:id="rId9"/>
    <p:sldId id="9262" r:id="rId10"/>
    <p:sldId id="9263" r:id="rId11"/>
    <p:sldId id="9264" r:id="rId12"/>
    <p:sldId id="9265" r:id="rId13"/>
    <p:sldId id="9266" r:id="rId14"/>
    <p:sldId id="9267" r:id="rId15"/>
  </p:sldIdLst>
  <p:sldSz cx="9144000" cy="5143500" type="screen16x9"/>
  <p:notesSz cx="9525000" cy="5205413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1" i="0" u="none" kern="1200" baseline="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1pPr>
    <a:lvl2pPr marL="389255" lvl="1" indent="6794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1" i="0" u="none" kern="1200" baseline="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2pPr>
    <a:lvl3pPr marL="777875" lvl="2" indent="1365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1" i="0" u="none" kern="1200" baseline="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3pPr>
    <a:lvl4pPr marL="1168400" lvl="3" indent="2032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1" i="0" u="none" kern="1200" baseline="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4pPr>
    <a:lvl5pPr marL="1557655" lvl="4" indent="27114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1" i="0" u="none" kern="1200" baseline="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5pPr>
    <a:lvl6pPr marL="2286000" lvl="5" indent="27114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1" i="0" u="none" kern="1200" baseline="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6pPr>
    <a:lvl7pPr marL="2743200" lvl="6" indent="27114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1" i="0" u="none" kern="1200" baseline="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7pPr>
    <a:lvl8pPr marL="3200400" lvl="7" indent="27114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1" i="0" u="none" kern="1200" baseline="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8pPr>
    <a:lvl9pPr marL="3657600" lvl="8" indent="27114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700" b="1" i="0" u="none" kern="1200" baseline="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pc-CAES" initials="t" lastIdx="4" clrIdx="0"/>
  <p:cmAuthor id="1" name="Li Xiaoqiong" initials="L" lastIdx="1" clrIdx="0"/>
  <p:cmAuthor id="2" name="user" initials="u" lastIdx="1" clrIdx="1"/>
  <p:cmAuthor id="3" name="HP" initials="H" lastIdx="1" clrIdx="2"/>
  <p:cmAuthor id="4" name="123" initials="1" lastIdx="14" clrIdx="4"/>
  <p:cmAuthor id="5" name="Fan Yubin" initials="FY" lastIdx="3" clrIdx="5"/>
  <p:cmAuthor id="6" name="12279" initials="1" lastIdx="5" clrIdx="5"/>
  <p:cmAuthor id="7" name="dell" initials="d" lastIdx="2" clrIdx="6"/>
  <p:cmAuthor id="8" name="Chun Yan Liu" initials="" lastIdx="6" clrIdx="3"/>
  <p:cmAuthor id="9" name="hull" initials="" lastIdx="3" clrIdx="10"/>
  <p:cmAuthor id="10" name="Debra Nan Jiang" initials="" lastIdx="1" clrIdx="4"/>
  <p:cmAuthor id="11" name="Elma Qiannan Sun" initials="" lastIdx="6" clrIdx="11"/>
  <p:cmAuthor id="12" name="Hull Hao Yang" initials="" lastIdx="257" clrIdx="5"/>
  <p:cmAuthor id="13" name="盛 文彦" initials="盛" lastIdx="2" clrIdx="12"/>
  <p:cmAuthor id="14" name="602 602" initials="66" lastIdx="2" clrIdx="13"/>
  <p:cmAuthor id="15" name="刘宝军" initials="刘" lastIdx="2" clrIdx="15"/>
  <p:cmAuthor id="16" name="joy" initials="j" lastIdx="8" clrIdx="15"/>
  <p:cmAuthor id="17" name="张福征" initials="zfz" lastIdx="2" clrIdx="16"/>
  <p:cmAuthor id="18" name="吴 卓然" initials="吴" lastIdx="1" clrIdx="25"/>
  <p:cmAuthor id="19" name="15120" initials="1" lastIdx="1" clrIdx="18"/>
  <p:cmAuthor id="20" name="CG113" initials="C" lastIdx="40" clrIdx="17"/>
  <p:cmAuthor id="21" name="admin" initials="a" lastIdx="4" clrIdx="20"/>
  <p:cmAuthor id="23" name="DR.Dong" initials="D" lastIdx="1" clrIdx="22"/>
  <p:cmAuthor id="24" name="huawei" initials="h" lastIdx="1" clrIdx="23"/>
  <p:cmAuthor id="31" name="PC" initials="P" lastIdx="1" clrIdx="30"/>
  <p:cmAuthor id="75" name="作者" initials="A" lastIdx="0" clrIdx="24"/>
  <p:cmAuthor id="76" name="李 涛" initials="李" lastIdx="1" clrIdx="40"/>
  <p:cmAuthor id="77" name="SPIC" initials="S" lastIdx="8" clrIdx="26"/>
  <p:cmAuthor id="311501666" name="郑平洋" initials="郑" lastIdx="1" clrIdx="31"/>
  <p:cmAuthor id="36" name="唐承均" initials="xb21cn" lastIdx="1" clrIdx="36"/>
  <p:cmAuthor id="37" name="刘 铮" initials="刘" lastIdx="4" clrIdx="37"/>
  <p:cmAuthor id="38" name="雷 鸣" initials="雷" lastIdx="1" clrIdx="38"/>
  <p:cmAuthor id="39" name="zhou naikang" initials="zn" lastIdx="3" clrIdx="3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CA"/>
    <a:srgbClr val="FFFFFF"/>
    <a:srgbClr val="3333CC"/>
    <a:srgbClr val="0000FF"/>
    <a:srgbClr val="33CC33"/>
    <a:srgbClr val="008000"/>
    <a:srgbClr val="00CC00"/>
    <a:srgbClr val="FF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/>
    <p:restoredTop sz="93724" autoAdjust="0"/>
  </p:normalViewPr>
  <p:slideViewPr>
    <p:cSldViewPr showGuides="1">
      <p:cViewPr varScale="1">
        <p:scale>
          <a:sx n="166" d="100"/>
          <a:sy n="166" d="100"/>
        </p:scale>
        <p:origin x="200" y="192"/>
      </p:cViewPr>
      <p:guideLst>
        <p:guide orient="horz" pos="1375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27500" cy="261938"/>
          </a:xfrm>
          <a:prstGeom prst="rect">
            <a:avLst/>
          </a:prstGeom>
        </p:spPr>
        <p:txBody>
          <a:bodyPr vert="horz" lIns="80473" tIns="40236" rIns="80473" bIns="40236" rtlCol="0"/>
          <a:lstStyle>
            <a:lvl1pPr algn="l" eaLnBrk="1" hangingPunct="1"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394325" y="0"/>
            <a:ext cx="4129088" cy="261938"/>
          </a:xfrm>
          <a:prstGeom prst="rect">
            <a:avLst/>
          </a:prstGeom>
        </p:spPr>
        <p:txBody>
          <a:bodyPr vert="horz" lIns="80473" tIns="40236" rIns="80473" bIns="40236" rtlCol="0"/>
          <a:lstStyle>
            <a:lvl1pPr algn="r" eaLnBrk="1" hangingPunct="1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4AF2-0A8F-44E6-AFC3-D3782B3264B0}" type="datetimeFigureOut"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943475"/>
            <a:ext cx="4127500" cy="261938"/>
          </a:xfrm>
          <a:prstGeom prst="rect">
            <a:avLst/>
          </a:prstGeom>
        </p:spPr>
        <p:txBody>
          <a:bodyPr vert="horz" lIns="80473" tIns="40236" rIns="80473" bIns="40236" rtlCol="0" anchor="b"/>
          <a:lstStyle>
            <a:lvl1pPr algn="l" eaLnBrk="1" hangingPunct="1"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394325" y="4943475"/>
            <a:ext cx="4129088" cy="261938"/>
          </a:xfrm>
          <a:prstGeom prst="rect">
            <a:avLst/>
          </a:prstGeom>
        </p:spPr>
        <p:txBody>
          <a:bodyPr vert="horz" wrap="square" lIns="80473" tIns="40236" rIns="80473" bIns="40236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000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z="10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27500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0473" tIns="40236" rIns="80473" bIns="40236" numCol="1" anchor="t" anchorCtr="0" compatLnSpc="1"/>
          <a:lstStyle>
            <a:lvl1pPr eaLnBrk="1" hangingPunct="1">
              <a:spcBef>
                <a:spcPct val="0"/>
              </a:spcBef>
              <a:buFontTx/>
              <a:buNone/>
              <a:defRPr sz="10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97500" y="0"/>
            <a:ext cx="4127500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0473" tIns="40236" rIns="80473" bIns="40236" numCol="1" anchor="t" anchorCtr="0" compatLnSpc="1"/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8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27363" y="390525"/>
            <a:ext cx="3470275" cy="1952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0000" y="2471738"/>
            <a:ext cx="6985000" cy="2343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0473" tIns="40236" rIns="80473" bIns="40236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389255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77787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1684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55765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945063"/>
            <a:ext cx="4127500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0473" tIns="40236" rIns="80473" bIns="40236" numCol="1" anchor="b" anchorCtr="0" compatLnSpc="1"/>
          <a:lstStyle>
            <a:lvl1pPr eaLnBrk="1" hangingPunct="1">
              <a:spcBef>
                <a:spcPct val="0"/>
              </a:spcBef>
              <a:buFontTx/>
              <a:buNone/>
              <a:defRPr sz="10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97500" y="4945063"/>
            <a:ext cx="4127500" cy="26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0473" tIns="40236" rIns="80473" bIns="40236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000" b="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z="1000" b="0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89255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77875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1684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557655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948180" algn="l" defTabSz="7791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8070" algn="l" defTabSz="7791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25" algn="l" defTabSz="7791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215" algn="l" defTabSz="7791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643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80473" tIns="40236" rIns="80473" bIns="40236" anchor="t" anchorCtr="0"/>
          <a:lstStyle/>
          <a:p>
            <a:pPr lvl="0"/>
            <a:endParaRPr lang="zh-CN" altLang="en-US" dirty="0"/>
          </a:p>
        </p:txBody>
      </p:sp>
      <p:sp>
        <p:nvSpPr>
          <p:cNvPr id="146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397500" y="4945063"/>
            <a:ext cx="4127500" cy="260350"/>
          </a:xfrm>
          <a:prstGeom prst="rect">
            <a:avLst/>
          </a:prstGeom>
          <a:noFill/>
          <a:ln w="9525">
            <a:noFill/>
          </a:ln>
        </p:spPr>
        <p:txBody>
          <a:bodyPr lIns="80473" tIns="40236" rIns="80473" bIns="40236" anchor="b" anchorCtr="0"/>
          <a:lstStyle/>
          <a:p>
            <a:pPr lvl="0" algn="r" eaLnBrk="1" hangingPunct="1"/>
            <a:fld id="{9A0DB2DC-4C9A-4742-B13C-FB6460FD3503}" type="slidenum">
              <a:rPr lang="en-US" altLang="zh-CN" sz="1000" b="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fld>
            <a:endParaRPr lang="en-US" altLang="zh-CN" sz="10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wrap="square" lIns="80473" tIns="40236" rIns="80473" bIns="40236" anchor="t" anchorCtr="0"/>
          <a:lstStyle/>
          <a:p>
            <a:pPr lvl="0"/>
            <a:endParaRPr lang="zh-CN" altLang="en-US" dirty="0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397500" y="4945063"/>
            <a:ext cx="4127500" cy="260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80473" tIns="40236" rIns="80473" bIns="40236" anchor="b" anchorCtr="0"/>
          <a:lstStyle/>
          <a:p>
            <a:pPr lvl="0" algn="r" eaLnBrk="1" hangingPunct="1"/>
            <a:fld id="{9A0DB2DC-4C9A-4742-B13C-FB6460FD3503}" type="slidenum">
              <a:rPr lang="en-US" altLang="zh-CN" sz="1000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fld>
            <a:endParaRPr lang="en-US" altLang="zh-CN" sz="1000" b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wrap="square" lIns="80473" tIns="40236" rIns="80473" bIns="40236" anchor="t" anchorCtr="0"/>
          <a:lstStyle/>
          <a:p>
            <a:pPr lvl="0"/>
            <a:r>
              <a:rPr lang="zh-CN" altLang="en-US" b="1" dirty="0"/>
              <a:t>蒸发过程</a:t>
            </a:r>
            <a:r>
              <a:rPr lang="zh-CN" altLang="en-US" dirty="0"/>
              <a:t>：</a:t>
            </a:r>
          </a:p>
          <a:p>
            <a:pPr lvl="0"/>
            <a:r>
              <a:rPr lang="en-US" altLang="zh-CN" dirty="0"/>
              <a:t>1</a:t>
            </a:r>
            <a:r>
              <a:rPr lang="zh-CN" altLang="en-US" dirty="0"/>
              <a:t>：质量流量和饱和温度对于出口处的气相体积分数都是负面影响，因为质量越大速度越大，不利于充分换热和相变；壁温一定，蒸发温度越高，换热温差越小，相变部分越小。</a:t>
            </a:r>
          </a:p>
          <a:p>
            <a:pPr lvl="0"/>
            <a:r>
              <a:rPr lang="en-US" altLang="zh-CN" dirty="0"/>
              <a:t>2</a:t>
            </a:r>
            <a:r>
              <a:rPr lang="zh-CN" altLang="en-US" dirty="0"/>
              <a:t>：质量流量越大，换热系数越大，因为在本文研究的蒸发温度范围内，液</a:t>
            </a:r>
            <a:r>
              <a:rPr lang="en-US" altLang="zh-CN" dirty="0"/>
              <a:t>-</a:t>
            </a:r>
            <a:r>
              <a:rPr lang="zh-CN" altLang="en-US" dirty="0"/>
              <a:t>气密度比大，对流沸腾占比大，受质量影响大。随着蒸发饱和温度上升，气泡临界半径减小，气泡分离加剧，核沸腾成为主要机制，受质量流量的影响就会变小。饱和温度越高，入口液相速度越大，换热系数也越大。</a:t>
            </a:r>
          </a:p>
          <a:p>
            <a:pPr lvl="0"/>
            <a:r>
              <a:rPr lang="en-US" altLang="zh-CN" dirty="0"/>
              <a:t>3</a:t>
            </a:r>
            <a:r>
              <a:rPr lang="zh-CN" altLang="en-US" dirty="0"/>
              <a:t>：质量流量越大，阻力越大，因为速度的提升；而饱和温度上升，压降减小，是因为温度升高，占主要比例的液体粘度在减小，同时两相间摩擦力减小。</a:t>
            </a:r>
          </a:p>
          <a:p>
            <a:pPr lvl="0"/>
            <a:r>
              <a:rPr lang="zh-CN" altLang="en-US" b="1" dirty="0"/>
              <a:t>冷凝过程</a:t>
            </a:r>
          </a:p>
          <a:p>
            <a:pPr lvl="0"/>
            <a:r>
              <a:rPr lang="en-US" altLang="zh-CN" dirty="0"/>
              <a:t>1</a:t>
            </a:r>
            <a:r>
              <a:rPr lang="zh-CN" altLang="en-US" dirty="0"/>
              <a:t>：温度越高，换热温差越大，所以产生的液相更多。</a:t>
            </a:r>
            <a:r>
              <a:rPr lang="en-US" altLang="zh-CN" dirty="0"/>
              <a:t>G</a:t>
            </a:r>
            <a:r>
              <a:rPr lang="zh-CN" altLang="en-US" dirty="0"/>
              <a:t>越大，液相越小；</a:t>
            </a:r>
          </a:p>
          <a:p>
            <a:pPr lvl="0"/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G</a:t>
            </a:r>
            <a:r>
              <a:rPr lang="zh-CN" altLang="en-US" dirty="0"/>
              <a:t>大，换热强，主要是流速增加和边界层的减小；</a:t>
            </a:r>
          </a:p>
          <a:p>
            <a:pPr lvl="0"/>
            <a:r>
              <a:rPr lang="zh-CN" altLang="en-US" dirty="0"/>
              <a:t>随着饱和温度上升，换热系数增加；</a:t>
            </a:r>
          </a:p>
          <a:p>
            <a:pPr lvl="0"/>
            <a:r>
              <a:rPr lang="zh-CN" altLang="en-US" dirty="0"/>
              <a:t>比热增加，增加</a:t>
            </a:r>
            <a:r>
              <a:rPr lang="en-US" altLang="zh-CN" dirty="0"/>
              <a:t>h</a:t>
            </a:r>
            <a:r>
              <a:rPr lang="zh-CN" altLang="en-US" dirty="0"/>
              <a:t>；</a:t>
            </a:r>
          </a:p>
          <a:p>
            <a:pPr lvl="0"/>
            <a:r>
              <a:rPr lang="zh-CN" altLang="en-US" dirty="0"/>
              <a:t>蒸汽密度增加，减小</a:t>
            </a:r>
            <a:r>
              <a:rPr lang="en-US" altLang="zh-CN" dirty="0"/>
              <a:t>h</a:t>
            </a:r>
            <a:r>
              <a:rPr lang="zh-CN" altLang="en-US" dirty="0"/>
              <a:t>，因为入口速度减小，并且密度增加导致单位体积制冷能力增加；</a:t>
            </a:r>
          </a:p>
          <a:p>
            <a:pPr lvl="0"/>
            <a:r>
              <a:rPr lang="zh-CN" altLang="en-US" dirty="0"/>
              <a:t>表面张力减小，增加</a:t>
            </a:r>
            <a:r>
              <a:rPr lang="en-US" altLang="zh-CN" dirty="0"/>
              <a:t>h</a:t>
            </a:r>
            <a:r>
              <a:rPr lang="zh-CN" altLang="en-US" dirty="0"/>
              <a:t>，液膜厚度减小，管壁对流换热增强；</a:t>
            </a:r>
          </a:p>
          <a:p>
            <a:pPr lvl="0"/>
            <a:r>
              <a:rPr lang="zh-CN" altLang="en-US" dirty="0"/>
              <a:t>气体导热系数增大，液体的减小，主流相是气体，也是利于增加</a:t>
            </a:r>
            <a:r>
              <a:rPr lang="en-US" altLang="zh-CN" dirty="0"/>
              <a:t>h</a:t>
            </a:r>
            <a:r>
              <a:rPr lang="zh-CN" altLang="en-US" dirty="0"/>
              <a:t>；</a:t>
            </a:r>
          </a:p>
          <a:p>
            <a:pPr lvl="0"/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G</a:t>
            </a:r>
            <a:r>
              <a:rPr lang="zh-CN" altLang="en-US" dirty="0"/>
              <a:t>越大，压降越大，</a:t>
            </a:r>
            <a:r>
              <a:rPr lang="en-US" altLang="zh-CN" dirty="0"/>
              <a:t>T</a:t>
            </a:r>
            <a:r>
              <a:rPr lang="zh-CN" altLang="en-US" dirty="0"/>
              <a:t>越大，两相间速度差减小，摩擦减小。</a:t>
            </a:r>
          </a:p>
          <a:p>
            <a:pPr lvl="0"/>
            <a:endParaRPr lang="zh-CN" altLang="en-US" dirty="0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397500" y="4945063"/>
            <a:ext cx="4127500" cy="260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80473" tIns="40236" rIns="80473" bIns="40236" anchor="b" anchorCtr="0"/>
          <a:lstStyle/>
          <a:p>
            <a:pPr lvl="0" algn="r" eaLnBrk="1" hangingPunct="1"/>
            <a:fld id="{9A0DB2DC-4C9A-4742-B13C-FB6460FD3503}" type="slidenum">
              <a:rPr lang="en-US" altLang="zh-CN" sz="1000" b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fld>
            <a:endParaRPr lang="en-US" altLang="zh-CN" sz="1000" b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3"/>
            <a:ext cx="9144000" cy="34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3571875" y="3884613"/>
            <a:ext cx="1857375" cy="233363"/>
          </a:xfrm>
          <a:prstGeom prst="rect">
            <a:avLst/>
          </a:prstGeom>
          <a:noFill/>
          <a:effectLst/>
        </p:spPr>
        <p:txBody>
          <a:bodyPr lIns="77925" tIns="38963" rIns="77925" bIns="3896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8A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更专业  更专注  有梦想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0" y="3552825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602038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3651250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903913" y="3552825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903913" y="3602038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903913" y="3651250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4688" y="3429000"/>
            <a:ext cx="2714625" cy="374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45114A-6918-460B-AA55-007EC98418E1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33588" y="1857375"/>
            <a:ext cx="4967288" cy="785813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Th" pitchFamily="2" charset="0"/>
                <a:ea typeface="华文细黑" panose="02010600040101010101" pitchFamily="2" charset="-122"/>
                <a:cs typeface="+mn-cs"/>
              </a:rPr>
              <a:t>THANKS</a:t>
            </a:r>
            <a:endParaRPr kumimoji="1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 Th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62275" y="2382838"/>
            <a:ext cx="3119438" cy="4603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0063"/>
            <a:ext cx="9144000" cy="4603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40230"/>
            <a:ext cx="9144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灯片编号占位符 4"/>
          <p:cNvSpPr txBox="1"/>
          <p:nvPr/>
        </p:nvSpPr>
        <p:spPr>
          <a:xfrm>
            <a:off x="7566025" y="23813"/>
            <a:ext cx="1441450" cy="476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algn="r" eaLnBrk="1" hangingPunct="1"/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No. </a:t>
            </a:r>
            <a:fld id="{9A0DB2DC-4C9A-4742-B13C-FB6460FD3503}" type="slidenum"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‹#›</a:t>
            </a:fld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/ 16</a:t>
            </a:r>
          </a:p>
        </p:txBody>
      </p:sp>
      <p:pic>
        <p:nvPicPr>
          <p:cNvPr id="8197" name="图片 4"/>
          <p:cNvPicPr>
            <a:picLocks noChangeAspect="1"/>
          </p:cNvPicPr>
          <p:nvPr userDrawn="1"/>
        </p:nvPicPr>
        <p:blipFill>
          <a:blip r:embed="rId3"/>
          <a:srcRect r="83638" b="6244"/>
          <a:stretch>
            <a:fillRect/>
          </a:stretch>
        </p:blipFill>
        <p:spPr>
          <a:xfrm>
            <a:off x="50800" y="12700"/>
            <a:ext cx="500063" cy="50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81038"/>
            <a:ext cx="9144000" cy="446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68103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135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r>
              <a:rPr lang="en-US" altLang="zh-CN" strike="noStrike" noProof="1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/31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理化所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950" y="52070"/>
            <a:ext cx="3569335" cy="525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3"/>
            <a:ext cx="9144000" cy="34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3571875" y="3884613"/>
            <a:ext cx="1857375" cy="233363"/>
          </a:xfrm>
          <a:prstGeom prst="rect">
            <a:avLst/>
          </a:prstGeom>
          <a:noFill/>
          <a:effectLst/>
        </p:spPr>
        <p:txBody>
          <a:bodyPr lIns="77925" tIns="38963" rIns="77925" bIns="3896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8A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更专业  更专注  有梦想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0" y="3552825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0" y="3602038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0" y="3651250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903913" y="3552825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903913" y="3602038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903913" y="3651250"/>
            <a:ext cx="3240088" cy="95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6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14688" y="3429000"/>
            <a:ext cx="2714625" cy="374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0063"/>
            <a:ext cx="9144000" cy="4603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40230"/>
            <a:ext cx="9144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4" descr="test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13" y="36513"/>
            <a:ext cx="534987" cy="436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5198F0-6F43-4D8A-9B5D-6BBF306EAFDF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890" indent="0">
              <a:buNone/>
              <a:defRPr sz="1700" b="1"/>
            </a:lvl2pPr>
            <a:lvl3pPr marL="779145" indent="0">
              <a:buNone/>
              <a:defRPr sz="1500" b="1"/>
            </a:lvl3pPr>
            <a:lvl4pPr marL="1169035" indent="0">
              <a:buNone/>
              <a:defRPr sz="1400" b="1"/>
            </a:lvl4pPr>
            <a:lvl5pPr marL="1558290" indent="0">
              <a:buNone/>
              <a:defRPr sz="1400" b="1"/>
            </a:lvl5pPr>
            <a:lvl6pPr marL="1948180" indent="0">
              <a:buNone/>
              <a:defRPr sz="1400" b="1"/>
            </a:lvl6pPr>
            <a:lvl7pPr marL="2338070" indent="0">
              <a:buNone/>
              <a:defRPr sz="1400" b="1"/>
            </a:lvl7pPr>
            <a:lvl8pPr marL="2727325" indent="0">
              <a:buNone/>
              <a:defRPr sz="1400" b="1"/>
            </a:lvl8pPr>
            <a:lvl9pPr marL="3117215" indent="0">
              <a:buNone/>
              <a:defRPr sz="14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6"/>
            <a:ext cx="4041775" cy="479822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890" indent="0">
              <a:buNone/>
              <a:defRPr sz="1700" b="1"/>
            </a:lvl2pPr>
            <a:lvl3pPr marL="779145" indent="0">
              <a:buNone/>
              <a:defRPr sz="1500" b="1"/>
            </a:lvl3pPr>
            <a:lvl4pPr marL="1169035" indent="0">
              <a:buNone/>
              <a:defRPr sz="1400" b="1"/>
            </a:lvl4pPr>
            <a:lvl5pPr marL="1558290" indent="0">
              <a:buNone/>
              <a:defRPr sz="1400" b="1"/>
            </a:lvl5pPr>
            <a:lvl6pPr marL="1948180" indent="0">
              <a:buNone/>
              <a:defRPr sz="1400" b="1"/>
            </a:lvl6pPr>
            <a:lvl7pPr marL="2338070" indent="0">
              <a:buNone/>
              <a:defRPr sz="1400" b="1"/>
            </a:lvl7pPr>
            <a:lvl8pPr marL="2727325" indent="0">
              <a:buNone/>
              <a:defRPr sz="1400" b="1"/>
            </a:lvl8pPr>
            <a:lvl9pPr marL="3117215" indent="0">
              <a:buNone/>
              <a:defRPr sz="14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A58219-0FDC-404E-8F65-9289CA43221E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AAB79F-12ED-407F-B577-CA3CE2065185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6D473B-55A6-4E7C-8791-46876CC45A71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7F6167-BE87-4CDE-9AD9-4FDEF4853F43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890" indent="0">
              <a:buNone/>
              <a:defRPr sz="1000"/>
            </a:lvl2pPr>
            <a:lvl3pPr marL="779145" indent="0">
              <a:buNone/>
              <a:defRPr sz="900"/>
            </a:lvl3pPr>
            <a:lvl4pPr marL="1169035" indent="0">
              <a:buNone/>
              <a:defRPr sz="800"/>
            </a:lvl4pPr>
            <a:lvl5pPr marL="1558290" indent="0">
              <a:buNone/>
              <a:defRPr sz="800"/>
            </a:lvl5pPr>
            <a:lvl6pPr marL="1948180" indent="0">
              <a:buNone/>
              <a:defRPr sz="800"/>
            </a:lvl6pPr>
            <a:lvl7pPr marL="2338070" indent="0">
              <a:buNone/>
              <a:defRPr sz="800"/>
            </a:lvl7pPr>
            <a:lvl8pPr marL="2727325" indent="0">
              <a:buNone/>
              <a:defRPr sz="800"/>
            </a:lvl8pPr>
            <a:lvl9pPr marL="3117215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7E2466-FDE5-4B84-A895-A4CB9207B945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2700"/>
            </a:lvl1pPr>
            <a:lvl2pPr marL="389890" indent="0">
              <a:buNone/>
              <a:defRPr sz="2400"/>
            </a:lvl2pPr>
            <a:lvl3pPr marL="779145" indent="0">
              <a:buNone/>
              <a:defRPr sz="2000"/>
            </a:lvl3pPr>
            <a:lvl4pPr marL="1169035" indent="0">
              <a:buNone/>
              <a:defRPr sz="1700"/>
            </a:lvl4pPr>
            <a:lvl5pPr marL="1558290" indent="0">
              <a:buNone/>
              <a:defRPr sz="1700"/>
            </a:lvl5pPr>
            <a:lvl6pPr marL="1948180" indent="0">
              <a:buNone/>
              <a:defRPr sz="1700"/>
            </a:lvl6pPr>
            <a:lvl7pPr marL="2338070" indent="0">
              <a:buNone/>
              <a:defRPr sz="1700"/>
            </a:lvl7pPr>
            <a:lvl8pPr marL="2727325" indent="0">
              <a:buNone/>
              <a:defRPr sz="1700"/>
            </a:lvl8pPr>
            <a:lvl9pPr marL="3117215" indent="0">
              <a:buNone/>
              <a:defRPr sz="17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890" indent="0">
              <a:buNone/>
              <a:defRPr sz="1000"/>
            </a:lvl2pPr>
            <a:lvl3pPr marL="779145" indent="0">
              <a:buNone/>
              <a:defRPr sz="900"/>
            </a:lvl3pPr>
            <a:lvl4pPr marL="1169035" indent="0">
              <a:buNone/>
              <a:defRPr sz="800"/>
            </a:lvl4pPr>
            <a:lvl5pPr marL="1558290" indent="0">
              <a:buNone/>
              <a:defRPr sz="800"/>
            </a:lvl5pPr>
            <a:lvl6pPr marL="1948180" indent="0">
              <a:buNone/>
              <a:defRPr sz="800"/>
            </a:lvl6pPr>
            <a:lvl7pPr marL="2338070" indent="0">
              <a:buNone/>
              <a:defRPr sz="800"/>
            </a:lvl7pPr>
            <a:lvl8pPr marL="2727325" indent="0">
              <a:buNone/>
              <a:defRPr sz="800"/>
            </a:lvl8pPr>
            <a:lvl9pPr marL="3117215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EC555B-925C-40A7-A927-3722F4408F76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16CFB1-D50B-409B-BC0F-EF980C878E44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BF557A-30EF-4AF3-9AA0-CAC00309F750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33588" y="1857375"/>
            <a:ext cx="4967288" cy="785813"/>
          </a:xfrm>
          <a:prstGeom prst="rect">
            <a:avLst/>
          </a:prstGeom>
          <a:noFill/>
          <a:ln>
            <a:noFill/>
          </a:ln>
        </p:spPr>
        <p:txBody>
          <a:bodyPr lIns="77925" tIns="38963" rIns="77925" bIns="38963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Th" pitchFamily="2" charset="0"/>
                <a:ea typeface="华文细黑" panose="02010600040101010101" pitchFamily="2" charset="-122"/>
                <a:cs typeface="+mn-cs"/>
              </a:rPr>
              <a:t>THANKS</a:t>
            </a:r>
            <a:endParaRPr kumimoji="1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 Th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62275" y="2382838"/>
            <a:ext cx="3119438" cy="4603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890" indent="0">
              <a:buNone/>
              <a:defRPr sz="1700" b="1"/>
            </a:lvl2pPr>
            <a:lvl3pPr marL="779145" indent="0">
              <a:buNone/>
              <a:defRPr sz="1500" b="1"/>
            </a:lvl3pPr>
            <a:lvl4pPr marL="1169035" indent="0">
              <a:buNone/>
              <a:defRPr sz="1400" b="1"/>
            </a:lvl4pPr>
            <a:lvl5pPr marL="1558290" indent="0">
              <a:buNone/>
              <a:defRPr sz="1400" b="1"/>
            </a:lvl5pPr>
            <a:lvl6pPr marL="1948180" indent="0">
              <a:buNone/>
              <a:defRPr sz="1400" b="1"/>
            </a:lvl6pPr>
            <a:lvl7pPr marL="2338070" indent="0">
              <a:buNone/>
              <a:defRPr sz="1400" b="1"/>
            </a:lvl7pPr>
            <a:lvl8pPr marL="2727325" indent="0">
              <a:buNone/>
              <a:defRPr sz="1400" b="1"/>
            </a:lvl8pPr>
            <a:lvl9pPr marL="3117215" indent="0">
              <a:buNone/>
              <a:defRPr sz="14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6"/>
            <a:ext cx="4041775" cy="479822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890" indent="0">
              <a:buNone/>
              <a:defRPr sz="1700" b="1"/>
            </a:lvl2pPr>
            <a:lvl3pPr marL="779145" indent="0">
              <a:buNone/>
              <a:defRPr sz="1500" b="1"/>
            </a:lvl3pPr>
            <a:lvl4pPr marL="1169035" indent="0">
              <a:buNone/>
              <a:defRPr sz="1400" b="1"/>
            </a:lvl4pPr>
            <a:lvl5pPr marL="1558290" indent="0">
              <a:buNone/>
              <a:defRPr sz="1400" b="1"/>
            </a:lvl5pPr>
            <a:lvl6pPr marL="1948180" indent="0">
              <a:buNone/>
              <a:defRPr sz="1400" b="1"/>
            </a:lvl6pPr>
            <a:lvl7pPr marL="2338070" indent="0">
              <a:buNone/>
              <a:defRPr sz="1400" b="1"/>
            </a:lvl7pPr>
            <a:lvl8pPr marL="2727325" indent="0">
              <a:buNone/>
              <a:defRPr sz="1400" b="1"/>
            </a:lvl8pPr>
            <a:lvl9pPr marL="3117215" indent="0">
              <a:buNone/>
              <a:defRPr sz="14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B05D2-69A8-4E0D-B630-F0F81F369D78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B3B46D-D71F-410D-9BDB-58164FA90FBF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1E4EBE-7342-4B36-9BF4-AD8D2D8579B9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890" indent="0">
              <a:buNone/>
              <a:defRPr sz="1000"/>
            </a:lvl2pPr>
            <a:lvl3pPr marL="779145" indent="0">
              <a:buNone/>
              <a:defRPr sz="900"/>
            </a:lvl3pPr>
            <a:lvl4pPr marL="1169035" indent="0">
              <a:buNone/>
              <a:defRPr sz="800"/>
            </a:lvl4pPr>
            <a:lvl5pPr marL="1558290" indent="0">
              <a:buNone/>
              <a:defRPr sz="800"/>
            </a:lvl5pPr>
            <a:lvl6pPr marL="1948180" indent="0">
              <a:buNone/>
              <a:defRPr sz="800"/>
            </a:lvl6pPr>
            <a:lvl7pPr marL="2338070" indent="0">
              <a:buNone/>
              <a:defRPr sz="800"/>
            </a:lvl7pPr>
            <a:lvl8pPr marL="2727325" indent="0">
              <a:buNone/>
              <a:defRPr sz="800"/>
            </a:lvl8pPr>
            <a:lvl9pPr marL="3117215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932DC4-A19A-4067-BD62-CFE7668F5B7A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2700"/>
            </a:lvl1pPr>
            <a:lvl2pPr marL="389890" indent="0">
              <a:buNone/>
              <a:defRPr sz="2400"/>
            </a:lvl2pPr>
            <a:lvl3pPr marL="779145" indent="0">
              <a:buNone/>
              <a:defRPr sz="2000"/>
            </a:lvl3pPr>
            <a:lvl4pPr marL="1169035" indent="0">
              <a:buNone/>
              <a:defRPr sz="1700"/>
            </a:lvl4pPr>
            <a:lvl5pPr marL="1558290" indent="0">
              <a:buNone/>
              <a:defRPr sz="1700"/>
            </a:lvl5pPr>
            <a:lvl6pPr marL="1948180" indent="0">
              <a:buNone/>
              <a:defRPr sz="1700"/>
            </a:lvl6pPr>
            <a:lvl7pPr marL="2338070" indent="0">
              <a:buNone/>
              <a:defRPr sz="1700"/>
            </a:lvl7pPr>
            <a:lvl8pPr marL="2727325" indent="0">
              <a:buNone/>
              <a:defRPr sz="1700"/>
            </a:lvl8pPr>
            <a:lvl9pPr marL="3117215" indent="0">
              <a:buNone/>
              <a:defRPr sz="17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890" indent="0">
              <a:buNone/>
              <a:defRPr sz="1000"/>
            </a:lvl2pPr>
            <a:lvl3pPr marL="779145" indent="0">
              <a:buNone/>
              <a:defRPr sz="900"/>
            </a:lvl3pPr>
            <a:lvl4pPr marL="1169035" indent="0">
              <a:buNone/>
              <a:defRPr sz="800"/>
            </a:lvl4pPr>
            <a:lvl5pPr marL="1558290" indent="0">
              <a:buNone/>
              <a:defRPr sz="800"/>
            </a:lvl5pPr>
            <a:lvl6pPr marL="1948180" indent="0">
              <a:buNone/>
              <a:defRPr sz="800"/>
            </a:lvl6pPr>
            <a:lvl7pPr marL="2338070" indent="0">
              <a:buNone/>
              <a:defRPr sz="800"/>
            </a:lvl7pPr>
            <a:lvl8pPr marL="2727325" indent="0">
              <a:buNone/>
              <a:defRPr sz="800"/>
            </a:lvl8pPr>
            <a:lvl9pPr marL="3117215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A36D19-C6A0-4869-9693-DB07405E3775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917DD8-577C-4AA4-87CA-3067AEEA8AE4}" type="datetimeFigureOut">
              <a:rPr kumimoji="1" lang="zh-CN" altLang="en-US" sz="1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2025/10/16</a:t>
            </a:fld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77925" tIns="38963" rIns="77925" bIns="38963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8989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79145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169035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55829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32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455" indent="-1936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80" indent="-1936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27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525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07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-584200" y="2286000"/>
            <a:ext cx="91440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-1173162" y="2286000"/>
            <a:ext cx="91440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27838" y="47625"/>
            <a:ext cx="2286000" cy="438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中国科学院理化技术研究所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Technical Institute of Physics and Chemistry</a:t>
            </a:r>
            <a:r>
              <a:rPr kumimoji="1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7" name="Picture 14" descr="test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150" y="47625"/>
            <a:ext cx="57150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Line 15"/>
          <p:cNvSpPr/>
          <p:nvPr userDrawn="1"/>
        </p:nvSpPr>
        <p:spPr>
          <a:xfrm>
            <a:off x="0" y="514350"/>
            <a:ext cx="9144000" cy="0"/>
          </a:xfrm>
          <a:prstGeom prst="line">
            <a:avLst/>
          </a:prstGeom>
          <a:ln w="50800" cap="flat" cmpd="sng">
            <a:solidFill>
              <a:srgbClr val="508BE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wipe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8989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79145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169035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55829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32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455" indent="-1936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80" indent="-1936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27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525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07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9.png"/><Relationship Id="rId5" Type="http://schemas.openxmlformats.org/officeDocument/2006/relationships/tags" Target="../tags/tag13.xml"/><Relationship Id="rId10" Type="http://schemas.openxmlformats.org/officeDocument/2006/relationships/image" Target="../media/image18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矩形 6"/>
          <p:cNvSpPr/>
          <p:nvPr/>
        </p:nvSpPr>
        <p:spPr>
          <a:xfrm>
            <a:off x="6350" y="4173683"/>
            <a:ext cx="9144000" cy="3965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7175" indent="-257175" algn="ctr" defTabSz="6858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中国科学院理化技术研究所低温工程及系统应用研究中心</a:t>
            </a:r>
            <a:endParaRPr lang="en-US" altLang="zh-CN" sz="18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496" name="文本框 9"/>
          <p:cNvSpPr txBox="1"/>
          <p:nvPr/>
        </p:nvSpPr>
        <p:spPr>
          <a:xfrm>
            <a:off x="3407092" y="4731990"/>
            <a:ext cx="23298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26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</a:p>
        </p:txBody>
      </p:sp>
      <p:sp>
        <p:nvSpPr>
          <p:cNvPr id="7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71525"/>
            <a:ext cx="9150350" cy="9436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CEPC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硅径迹探测器二氧化碳制冷系统初步分析</a:t>
            </a:r>
            <a:endParaRPr lang="en-US" altLang="zh-CN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B7199B7-58AA-5A2E-5BF5-A49B5A5F07EC}"/>
              </a:ext>
            </a:extLst>
          </p:cNvPr>
          <p:cNvSpPr txBox="1"/>
          <p:nvPr/>
        </p:nvSpPr>
        <p:spPr>
          <a:xfrm>
            <a:off x="3923928" y="280122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杨俊玲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3DFF35-8760-D029-31B4-DD36A603B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00" y="987574"/>
            <a:ext cx="3340615" cy="25922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0631B62-7D14-7387-9797-4EA09C1FC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987574"/>
            <a:ext cx="3211168" cy="25922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081DD7-D6A6-2259-6446-A8B9E675C0BB}"/>
              </a:ext>
            </a:extLst>
          </p:cNvPr>
          <p:cNvSpPr txBox="1"/>
          <p:nvPr/>
        </p:nvSpPr>
        <p:spPr>
          <a:xfrm>
            <a:off x="3491880" y="4151332"/>
            <a:ext cx="1440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00Cr15Ni10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34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8A1301-FFAA-0B8A-D378-4908A29EC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5566"/>
            <a:ext cx="7791599" cy="35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4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4600298-C1CE-43A6-D1E6-4082D69C3147}"/>
              </a:ext>
            </a:extLst>
          </p:cNvPr>
          <p:cNvSpPr txBox="1"/>
          <p:nvPr/>
        </p:nvSpPr>
        <p:spPr>
          <a:xfrm>
            <a:off x="1355271" y="1786920"/>
            <a:ext cx="6433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干度控制、压力控制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启动特性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稳态运行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瞬态特性</a:t>
            </a:r>
          </a:p>
        </p:txBody>
      </p:sp>
    </p:spTree>
    <p:extLst>
      <p:ext uri="{BB962C8B-B14F-4D97-AF65-F5344CB8AC3E}">
        <p14:creationId xmlns:p14="http://schemas.microsoft.com/office/powerpoint/2010/main" val="270557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705485" y="93980"/>
            <a:ext cx="3145790" cy="313055"/>
          </a:xfrm>
          <a:prstGeom prst="rect">
            <a:avLst/>
          </a:prstGeom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95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数值模拟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rcRect t="4602"/>
          <a:stretch>
            <a:fillRect/>
          </a:stretch>
        </p:blipFill>
        <p:spPr>
          <a:xfrm>
            <a:off x="365151" y="627534"/>
            <a:ext cx="4392488" cy="157859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855B22C-73E4-4C2B-4855-03FC10D8246D}"/>
              </a:ext>
            </a:extLst>
          </p:cNvPr>
          <p:cNvGrpSpPr/>
          <p:nvPr/>
        </p:nvGrpSpPr>
        <p:grpSpPr>
          <a:xfrm>
            <a:off x="705485" y="2233435"/>
            <a:ext cx="3867125" cy="2498377"/>
            <a:chOff x="623" y="1669"/>
            <a:chExt cx="6337" cy="417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AC946A0-EC9B-AF0D-5429-E46069E91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" y="1669"/>
              <a:ext cx="6258" cy="182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85DBB4F-AB3E-E750-06D8-4E8278304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10794"/>
            <a:stretch>
              <a:fillRect/>
            </a:stretch>
          </p:blipFill>
          <p:spPr>
            <a:xfrm>
              <a:off x="623" y="3549"/>
              <a:ext cx="6337" cy="2291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AE474F7-000A-E872-6E53-D2889EDBEF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6827" y="4050675"/>
            <a:ext cx="2813685" cy="2692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43658A-F2F6-96CE-6990-107702393A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1347" y="3402975"/>
            <a:ext cx="755015" cy="15798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4DBE90-C91F-46F7-1269-453F5375D1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3472" y="2322840"/>
            <a:ext cx="2964180" cy="283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75D3AC-C772-2939-4DFA-BF4B6EC05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3737" y="1851670"/>
            <a:ext cx="593090" cy="138112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E578B1A-54B3-A4F9-5056-94018911CD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78216" y="2394912"/>
            <a:ext cx="941705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Wingdings" panose="05000000000000000000" charset="0"/>
            </a:pPr>
            <a:r>
              <a:rPr kumimoji="1" lang="zh-CN" altLang="en-US" sz="1400" b="0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速度矢量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1EC4E30-7671-13E9-B190-16C0BED98DD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46625" y="4024958"/>
            <a:ext cx="941705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Wingdings" panose="05000000000000000000" charset="0"/>
            </a:pPr>
            <a:r>
              <a:rPr kumimoji="1" lang="zh-CN" altLang="en-US" sz="1400" b="0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湍动能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48CED31-7911-DE57-3C7F-82C716F900C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426629"/>
            <a:ext cx="941705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Wingdings" panose="05000000000000000000" charset="0"/>
            </a:pPr>
            <a:r>
              <a:rPr kumimoji="1" lang="zh-CN" altLang="en-US" sz="1400" b="0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相云图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83BCA28-5570-5F46-CB2B-024F343676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3981311"/>
            <a:ext cx="941705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Wingdings" panose="05000000000000000000" charset="0"/>
            </a:pPr>
            <a:r>
              <a:rPr kumimoji="1" lang="zh-CN" altLang="en-US" sz="1400" b="0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温度云图</a:t>
            </a:r>
          </a:p>
        </p:txBody>
      </p:sp>
    </p:spTree>
  </p:cSld>
  <p:clrMapOvr>
    <a:masterClrMapping/>
  </p:clrMapOvr>
  <p:transition advTm="4475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705485" y="93980"/>
            <a:ext cx="3145790" cy="313055"/>
          </a:xfrm>
          <a:prstGeom prst="rect">
            <a:avLst/>
          </a:prstGeom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95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1" lang="zh-CN" altLang="en-US" sz="195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数值模拟</a:t>
            </a: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323215" y="616585"/>
            <a:ext cx="3367405" cy="305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kumimoji="1" lang="zh-CN" altLang="en-US" sz="1800" kern="0" noProof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稳态特性分析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11505" y="988060"/>
            <a:ext cx="6104890" cy="305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kumimoji="1" lang="zh-CN" altLang="en-US" sz="1400" b="0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质量流率和饱和温度对传热系数、压降及相体积分数的影响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1090"/>
          <a:stretch>
            <a:fillRect/>
          </a:stretch>
        </p:blipFill>
        <p:spPr>
          <a:xfrm>
            <a:off x="3198960" y="1949969"/>
            <a:ext cx="2880320" cy="23499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l="1853"/>
          <a:stretch>
            <a:fillRect/>
          </a:stretch>
        </p:blipFill>
        <p:spPr>
          <a:xfrm>
            <a:off x="6133032" y="1949969"/>
            <a:ext cx="2831456" cy="23499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80" y="1884906"/>
            <a:ext cx="2952328" cy="2407038"/>
          </a:xfrm>
          <a:prstGeom prst="rect">
            <a:avLst/>
          </a:prstGeom>
        </p:spPr>
      </p:pic>
    </p:spTree>
  </p:cSld>
  <p:clrMapOvr>
    <a:masterClrMapping/>
  </p:clrMapOvr>
  <p:transition advTm="4475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0860" y="1282748"/>
            <a:ext cx="2033623" cy="291405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63975" y="929053"/>
            <a:ext cx="1435735" cy="3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indent="0" algn="ctr">
              <a:buClrTx/>
              <a:buSzTx/>
              <a:buFont typeface="Wingdings" panose="05000000000000000000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气液相分布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568358" y="915567"/>
            <a:ext cx="1435735" cy="3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indent="0" algn="ctr">
              <a:buClrTx/>
              <a:buSzTx/>
              <a:buFont typeface="Wingdings" panose="05000000000000000000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温度分布</a:t>
            </a: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84840" y="1274267"/>
            <a:ext cx="1908277" cy="2753063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793386" y="915567"/>
            <a:ext cx="1435735" cy="3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indent="0" algn="ctr">
              <a:buClrTx/>
              <a:buSzTx/>
              <a:buFont typeface="Wingdings" panose="05000000000000000000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速度分布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13474" y="1274268"/>
            <a:ext cx="2215808" cy="2753062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095452" y="925269"/>
            <a:ext cx="1435735" cy="3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lvl="0" indent="0" algn="ctr">
              <a:buClrTx/>
              <a:buSzTx/>
              <a:buFont typeface="Wingdings" panose="05000000000000000000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湍动能分布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749639" y="1278964"/>
            <a:ext cx="2127363" cy="2808312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4E875BDE-6E31-85F3-784A-8C134EBD39C2}"/>
              </a:ext>
            </a:extLst>
          </p:cNvPr>
          <p:cNvSpPr txBox="1"/>
          <p:nvPr/>
        </p:nvSpPr>
        <p:spPr>
          <a:xfrm>
            <a:off x="705485" y="93980"/>
            <a:ext cx="3145790" cy="313055"/>
          </a:xfrm>
          <a:prstGeom prst="rect">
            <a:avLst/>
          </a:prstGeom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95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1" lang="zh-CN" altLang="en-US" sz="195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数值模拟</a:t>
            </a:r>
          </a:p>
        </p:txBody>
      </p:sp>
    </p:spTree>
    <p:extLst>
      <p:ext uri="{BB962C8B-B14F-4D97-AF65-F5344CB8AC3E}">
        <p14:creationId xmlns:p14="http://schemas.microsoft.com/office/powerpoint/2010/main" val="390292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79D74A2-8D86-7ED8-59A7-C1B451F42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3031" r="9231" b="3754"/>
          <a:stretch>
            <a:fillRect/>
          </a:stretch>
        </p:blipFill>
        <p:spPr>
          <a:xfrm>
            <a:off x="344419" y="841378"/>
            <a:ext cx="2808312" cy="16548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F4CA140-E74C-0D60-AD78-28DEA0FDFB1A}"/>
              </a:ext>
            </a:extLst>
          </p:cNvPr>
          <p:cNvSpPr txBox="1"/>
          <p:nvPr/>
        </p:nvSpPr>
        <p:spPr>
          <a:xfrm>
            <a:off x="6815173" y="72249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考虑重力影响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布管方向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二氧化碳气化率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相分离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尺度效应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B352FD7-E1CA-0353-E111-E0A3C100DC0F}"/>
              </a:ext>
            </a:extLst>
          </p:cNvPr>
          <p:cNvSpPr txBox="1"/>
          <p:nvPr/>
        </p:nvSpPr>
        <p:spPr>
          <a:xfrm>
            <a:off x="6815173" y="3182715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、冷源√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、压力维持及液体泵送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、保温及压降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、蒸发降温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5D5502C-34E6-5BB3-5903-A3F65D48D62E}"/>
              </a:ext>
            </a:extLst>
          </p:cNvPr>
          <p:cNvGrpSpPr/>
          <p:nvPr/>
        </p:nvGrpSpPr>
        <p:grpSpPr>
          <a:xfrm>
            <a:off x="251520" y="2604984"/>
            <a:ext cx="5997992" cy="2265683"/>
            <a:chOff x="251520" y="2590254"/>
            <a:chExt cx="5997992" cy="226568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F76C12E-A48C-FCBF-91E9-A81C5CA45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590254"/>
              <a:ext cx="5997992" cy="2265683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FB1CE25-12AB-A637-D881-B04D9385C106}"/>
                </a:ext>
              </a:extLst>
            </p:cNvPr>
            <p:cNvSpPr/>
            <p:nvPr/>
          </p:nvSpPr>
          <p:spPr bwMode="auto">
            <a:xfrm>
              <a:off x="395536" y="3435845"/>
              <a:ext cx="1008112" cy="87251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47D7A31-2925-2A87-0E9B-F8DBEC785D48}"/>
                </a:ext>
              </a:extLst>
            </p:cNvPr>
            <p:cNvSpPr/>
            <p:nvPr/>
          </p:nvSpPr>
          <p:spPr bwMode="auto">
            <a:xfrm>
              <a:off x="1457174" y="3012925"/>
              <a:ext cx="1008112" cy="1431033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kumimoji="1"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FFE14E6-5B6E-53F5-AE50-DB91A9ABACFD}"/>
                </a:ext>
              </a:extLst>
            </p:cNvPr>
            <p:cNvSpPr/>
            <p:nvPr/>
          </p:nvSpPr>
          <p:spPr bwMode="auto">
            <a:xfrm>
              <a:off x="5184639" y="3368401"/>
              <a:ext cx="1008112" cy="1431033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kumimoji="1"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108282D-32E8-46F3-69D7-E675289C755C}"/>
                </a:ext>
              </a:extLst>
            </p:cNvPr>
            <p:cNvSpPr/>
            <p:nvPr/>
          </p:nvSpPr>
          <p:spPr bwMode="auto">
            <a:xfrm>
              <a:off x="2518812" y="3022728"/>
              <a:ext cx="1585136" cy="1431033"/>
            </a:xfrm>
            <a:prstGeom prst="rect">
              <a:avLst/>
            </a:prstGeom>
            <a:noFill/>
            <a:ln w="38100" cap="flat" cmpd="sng" algn="ctr">
              <a:solidFill>
                <a:srgbClr val="FF88C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kumimoji="1" lang="zh-CN" altLang="en-US" sz="2400" b="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1459A1-76E0-6550-A1AA-E916E1D089CE}"/>
                </a:ext>
              </a:extLst>
            </p:cNvPr>
            <p:cNvSpPr txBox="1"/>
            <p:nvPr/>
          </p:nvSpPr>
          <p:spPr>
            <a:xfrm>
              <a:off x="422299" y="3435845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326367E-2B8D-5D76-32F2-5CA9C1BDAF77}"/>
                </a:ext>
              </a:extLst>
            </p:cNvPr>
            <p:cNvSpPr txBox="1"/>
            <p:nvPr/>
          </p:nvSpPr>
          <p:spPr>
            <a:xfrm>
              <a:off x="1993431" y="302272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271FE8-603C-A5E1-9225-F9C01CFF234F}"/>
                </a:ext>
              </a:extLst>
            </p:cNvPr>
            <p:cNvSpPr txBox="1"/>
            <p:nvPr/>
          </p:nvSpPr>
          <p:spPr>
            <a:xfrm>
              <a:off x="3273925" y="302272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63F07A8-2D6D-D465-833A-8B92D0A9B83D}"/>
                </a:ext>
              </a:extLst>
            </p:cNvPr>
            <p:cNvSpPr txBox="1"/>
            <p:nvPr/>
          </p:nvSpPr>
          <p:spPr>
            <a:xfrm>
              <a:off x="5161791" y="328433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EE912196-57DE-E0ED-B2C9-556363C84968}"/>
              </a:ext>
            </a:extLst>
          </p:cNvPr>
          <p:cNvSpPr txBox="1"/>
          <p:nvPr/>
        </p:nvSpPr>
        <p:spPr>
          <a:xfrm>
            <a:off x="672595" y="63334"/>
            <a:ext cx="3145790" cy="313055"/>
          </a:xfrm>
          <a:prstGeom prst="rect">
            <a:avLst/>
          </a:prstGeom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95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1" lang="zh-CN" altLang="en-US" sz="195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思路整理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205714A-FC26-ECF1-4858-960DEA65D176}"/>
              </a:ext>
            </a:extLst>
          </p:cNvPr>
          <p:cNvSpPr txBox="1"/>
          <p:nvPr/>
        </p:nvSpPr>
        <p:spPr>
          <a:xfrm>
            <a:off x="3833435" y="2263973"/>
            <a:ext cx="54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筒体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54F81B5-0877-6C35-BA39-96D47AAFA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52" y="636609"/>
            <a:ext cx="1520099" cy="153170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D18F98D0-BD45-BE59-2735-628FF2F6F00C}"/>
              </a:ext>
            </a:extLst>
          </p:cNvPr>
          <p:cNvSpPr txBox="1"/>
          <p:nvPr/>
        </p:nvSpPr>
        <p:spPr>
          <a:xfrm>
            <a:off x="5508104" y="2263972"/>
            <a:ext cx="54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端面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FEFF96D-3AC5-EDC8-37D4-95B05C98F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30" y="645089"/>
            <a:ext cx="1639717" cy="16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3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7BF469-5D87-F1EE-31AF-EEAD8BCC5C08}"/>
              </a:ext>
            </a:extLst>
          </p:cNvPr>
          <p:cNvSpPr txBox="1"/>
          <p:nvPr/>
        </p:nvSpPr>
        <p:spPr>
          <a:xfrm>
            <a:off x="539552" y="123478"/>
            <a:ext cx="3145790" cy="313055"/>
          </a:xfrm>
          <a:prstGeom prst="rect">
            <a:avLst/>
          </a:prstGeom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95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1" lang="zh-CN" altLang="en-US" sz="195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思路整理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27B086-3DB8-F074-8C0A-6B9E5CD36235}"/>
              </a:ext>
            </a:extLst>
          </p:cNvPr>
          <p:cNvSpPr txBox="1"/>
          <p:nvPr/>
        </p:nvSpPr>
        <p:spPr>
          <a:xfrm>
            <a:off x="524470" y="1609948"/>
            <a:ext cx="400956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冷量选择至少能覆盖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个扇面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的发热量，即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4kW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，另考虑损失，建议制冷量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不小于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5kW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、重力、干度对管内流量分布、蒸发流型、换热影响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、二氧化碳体积流量约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1.2L/min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，液体泵较好选型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706173-9DA2-F2D8-CA5E-7C7A75CC4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66256"/>
            <a:ext cx="2194236" cy="221098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653A8A-E48E-3B52-C5AF-BBF0149AFA49}"/>
              </a:ext>
            </a:extLst>
          </p:cNvPr>
          <p:cNvSpPr txBox="1"/>
          <p:nvPr/>
        </p:nvSpPr>
        <p:spPr>
          <a:xfrm>
            <a:off x="611560" y="807554"/>
            <a:ext cx="2016224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制冷量建议</a:t>
            </a:r>
          </a:p>
        </p:txBody>
      </p:sp>
    </p:spTree>
    <p:extLst>
      <p:ext uri="{BB962C8B-B14F-4D97-AF65-F5344CB8AC3E}">
        <p14:creationId xmlns:p14="http://schemas.microsoft.com/office/powerpoint/2010/main" val="426702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11310B1-9857-4EB2-5CE2-6F51F59A98CB}"/>
              </a:ext>
            </a:extLst>
          </p:cNvPr>
          <p:cNvSpPr txBox="1"/>
          <p:nvPr/>
        </p:nvSpPr>
        <p:spPr>
          <a:xfrm>
            <a:off x="1043608" y="987574"/>
            <a:ext cx="612068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系统启动、工作点的控制以及稳态和瞬态的运行特性分析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压力稳定阶段、机械泵启动和加载热负荷三个过程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半导体制冷片和主回路支路协同控制</a:t>
            </a:r>
          </a:p>
        </p:txBody>
      </p:sp>
    </p:spTree>
    <p:extLst>
      <p:ext uri="{BB962C8B-B14F-4D97-AF65-F5344CB8AC3E}">
        <p14:creationId xmlns:p14="http://schemas.microsoft.com/office/powerpoint/2010/main" val="381169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F43138-05FB-01F9-380C-EFA42AF2B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71550"/>
            <a:ext cx="5400600" cy="331827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2285A0-A5B3-DB1F-CA3D-5405CB90C02C}"/>
              </a:ext>
            </a:extLst>
          </p:cNvPr>
          <p:cNvSpPr txBox="1"/>
          <p:nvPr/>
        </p:nvSpPr>
        <p:spPr>
          <a:xfrm>
            <a:off x="2879812" y="4299942"/>
            <a:ext cx="27363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AMS-02 </a:t>
            </a:r>
            <a:r>
              <a:rPr lang="zh-CN" altLang="en-US" dirty="0"/>
              <a:t>航天探测器布置</a:t>
            </a:r>
          </a:p>
        </p:txBody>
      </p:sp>
    </p:spTree>
    <p:extLst>
      <p:ext uri="{BB962C8B-B14F-4D97-AF65-F5344CB8AC3E}">
        <p14:creationId xmlns:p14="http://schemas.microsoft.com/office/powerpoint/2010/main" val="124300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22BB800-A537-173D-F8D1-4CDB78E53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1590"/>
            <a:ext cx="68731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7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9d768e6-e2f6-444e-a032-eb41cfa784b1"/>
  <p:tag name="COMMONDATA" val="eyJoZGlkIjoiYjkyZmNhZmMwYTRkMzdjNDc0ZDBiODA4ZTNmNjg2Yz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12224204"/>
  <p:tag name="MH_LIBRARY" val="GRAPHIC"/>
  <p:tag name="MH_TYPE" val="SubTitle"/>
  <p:tag name="MH_ORDER" val="1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598</Words>
  <Application>Microsoft Macintosh PowerPoint</Application>
  <PresentationFormat>On-screen Show (16:9)</PresentationFormat>
  <Paragraphs>67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Roboto Th</vt:lpstr>
      <vt:lpstr>黑体</vt:lpstr>
      <vt:lpstr>华文细黑</vt:lpstr>
      <vt:lpstr>Arial</vt:lpstr>
      <vt:lpstr>Calibri</vt:lpstr>
      <vt:lpstr>Times New Roman</vt:lpstr>
      <vt:lpstr>Wingdings</vt:lpstr>
      <vt:lpstr>Office 主题</vt:lpstr>
      <vt:lpstr>3_默认设计模板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zhc</dc:creator>
  <cp:lastModifiedBy>Qi Yan</cp:lastModifiedBy>
  <cp:revision>4648</cp:revision>
  <cp:lastPrinted>2015-01-30T08:06:00Z</cp:lastPrinted>
  <dcterms:created xsi:type="dcterms:W3CDTF">2006-03-28T06:05:00Z</dcterms:created>
  <dcterms:modified xsi:type="dcterms:W3CDTF">2025-10-15T16:03:04Z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6C969209228043258A27B9CEFD430293_13</vt:lpwstr>
  </property>
  <property fmtid="{D5CDD505-2E9C-101B-9397-08002B2CF9AE}" pid="3" name="KSOProductBuildVer">
    <vt:lpwstr>2052-12.1.0.21915</vt:lpwstr>
  </property>
</Properties>
</file>