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15.svg" ContentType="image/svg+xml"/>
  <Override PartName="/ppt/media/image17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4"/>
  </p:notesMasterIdLst>
  <p:handoutMasterIdLst>
    <p:handoutMasterId r:id="rId24"/>
  </p:handoutMasterIdLst>
  <p:sldIdLst>
    <p:sldId id="372" r:id="rId3"/>
    <p:sldId id="565" r:id="rId5"/>
    <p:sldId id="449" r:id="rId6"/>
    <p:sldId id="405" r:id="rId7"/>
    <p:sldId id="508" r:id="rId8"/>
    <p:sldId id="555" r:id="rId9"/>
    <p:sldId id="512" r:id="rId10"/>
    <p:sldId id="535" r:id="rId11"/>
    <p:sldId id="558" r:id="rId12"/>
    <p:sldId id="518" r:id="rId13"/>
    <p:sldId id="553" r:id="rId14"/>
    <p:sldId id="563" r:id="rId15"/>
    <p:sldId id="564" r:id="rId16"/>
    <p:sldId id="560" r:id="rId17"/>
    <p:sldId id="559" r:id="rId18"/>
    <p:sldId id="566" r:id="rId19"/>
    <p:sldId id="567" r:id="rId20"/>
    <p:sldId id="568" r:id="rId21"/>
    <p:sldId id="570" r:id="rId22"/>
    <p:sldId id="267" r:id="rId23"/>
  </p:sldIdLst>
  <p:sldSz cx="12192000" cy="6858000"/>
  <p:notesSz cx="9929495" cy="6797675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83" userDrawn="1">
          <p15:clr>
            <a:srgbClr val="A4A3A4"/>
          </p15:clr>
        </p15:guide>
        <p15:guide id="2" pos="3824" userDrawn="1">
          <p15:clr>
            <a:srgbClr val="A4A3A4"/>
          </p15:clr>
        </p15:guide>
        <p15:guide id="3" pos="430" userDrawn="1">
          <p15:clr>
            <a:srgbClr val="A4A3A4"/>
          </p15:clr>
        </p15:guide>
        <p15:guide id="4" pos="7516" userDrawn="1">
          <p15:clr>
            <a:srgbClr val="A4A3A4"/>
          </p15:clr>
        </p15:guide>
        <p15:guide id="5" orient="horz" pos="469" userDrawn="1">
          <p15:clr>
            <a:srgbClr val="A4A3A4"/>
          </p15:clr>
        </p15:guide>
        <p15:guide id="6" orient="horz" pos="41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</p:showPr>
  <p:clrMru>
    <a:srgbClr val="005CA9"/>
    <a:srgbClr val="003399"/>
    <a:srgbClr val="174994"/>
    <a:srgbClr val="7030A0"/>
    <a:srgbClr val="453720"/>
    <a:srgbClr val="005E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65" autoAdjust="0"/>
    <p:restoredTop sz="56283" autoAdjust="0"/>
  </p:normalViewPr>
  <p:slideViewPr>
    <p:cSldViewPr snapToGrid="0" showGuides="1">
      <p:cViewPr varScale="1">
        <p:scale>
          <a:sx n="46" d="100"/>
          <a:sy n="46" d="100"/>
        </p:scale>
        <p:origin x="1517" y="34"/>
      </p:cViewPr>
      <p:guideLst>
        <p:guide orient="horz" pos="1883"/>
        <p:guide pos="3824"/>
        <p:guide pos="430"/>
        <p:guide pos="7516"/>
        <p:guide orient="horz" pos="469"/>
        <p:guide orient="horz" pos="414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1500" y="5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8" Type="http://schemas.openxmlformats.org/officeDocument/2006/relationships/tags" Target="tags/tag14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handoutMaster" Target="handoutMasters/handoutMaster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71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24513" y="0"/>
            <a:ext cx="4303712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E61B4A-384D-4B7A-936E-DC077575D01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3713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24513" y="6456363"/>
            <a:ext cx="4303712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194FDC-0B37-41E1-A9C8-3F957EEEDA9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919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24596" y="1"/>
            <a:ext cx="4302919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199EF1-408F-4106-BD40-95BE8C8E75A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8287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2982" y="3271381"/>
            <a:ext cx="794385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919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24596" y="6456612"/>
            <a:ext cx="4302919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EC87FF-D178-4043-B025-40B269F28AC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各位专家老师，下午好。</a:t>
            </a:r>
            <a:endParaRPr lang="en-US" altLang="zh-CN" dirty="0"/>
          </a:p>
          <a:p>
            <a:r>
              <a:rPr lang="zh-CN" altLang="zh-CN" dirty="0"/>
              <a:t>我是来自高能所的隗立畅，导师是程耀东老师。</a:t>
            </a:r>
            <a:endParaRPr lang="en-US" altLang="zh-CN" dirty="0"/>
          </a:p>
          <a:p>
            <a:r>
              <a:rPr lang="zh-CN" altLang="zh-CN" dirty="0"/>
              <a:t>本次博士开题的题目是面向多数据中心</a:t>
            </a:r>
            <a:r>
              <a:rPr lang="en-US" altLang="zh-CN" dirty="0"/>
              <a:t>AI</a:t>
            </a:r>
            <a:r>
              <a:rPr lang="zh-CN" altLang="en-US" dirty="0"/>
              <a:t>训练的对象存储关键技术研究。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C87FF-D178-4043-B025-40B269F28A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这三个研究内容的整体关系像这张图一样。</a:t>
            </a:r>
            <a:endParaRPr lang="en-US" altLang="zh-CN"/>
          </a:p>
          <a:p>
            <a:r>
              <a:rPr lang="zh-CN" altLang="zh-CN"/>
              <a:t>我们上层提供对</a:t>
            </a:r>
            <a:r>
              <a:rPr lang="en-US" altLang="zh-CN"/>
              <a:t>AI</a:t>
            </a:r>
            <a:r>
              <a:rPr lang="zh-CN" altLang="en-US"/>
              <a:t>集群</a:t>
            </a:r>
            <a:r>
              <a:rPr lang="en-US" altLang="zh-CN"/>
              <a:t>GPU</a:t>
            </a:r>
            <a:r>
              <a:rPr lang="zh-CN" altLang="en-US"/>
              <a:t>节点的双语义访问接口，通过</a:t>
            </a:r>
            <a:r>
              <a:rPr lang="en-US" altLang="zh-CN"/>
              <a:t>IO</a:t>
            </a:r>
            <a:r>
              <a:rPr lang="zh-CN" altLang="en-US"/>
              <a:t>分流和</a:t>
            </a:r>
            <a:r>
              <a:rPr lang="en-US" altLang="zh-CN"/>
              <a:t>FUSE</a:t>
            </a:r>
            <a:r>
              <a:rPr lang="zh-CN" altLang="en-US"/>
              <a:t>层的数据缓存做小文件读写加速。</a:t>
            </a:r>
            <a:endParaRPr lang="en-US" altLang="zh-CN"/>
          </a:p>
          <a:p>
            <a:r>
              <a:rPr lang="zh-CN" altLang="zh-CN"/>
              <a:t>中层则提供统一对象存储命名空间，细致地做一些元数据索引或数据布局的优化操作。</a:t>
            </a:r>
            <a:endParaRPr lang="en-US" altLang="zh-CN"/>
          </a:p>
          <a:p>
            <a:r>
              <a:rPr lang="zh-CN" altLang="zh-CN"/>
              <a:t>底层由多个数据中心组成统一视图，每个数据中心间采用研究内容一的一致性策略，数据中心内部则通过</a:t>
            </a:r>
            <a:r>
              <a:rPr lang="en-US" altLang="zh-CN"/>
              <a:t>RDMA</a:t>
            </a:r>
            <a:r>
              <a:rPr lang="zh-CN" altLang="en-US"/>
              <a:t>和</a:t>
            </a:r>
            <a:r>
              <a:rPr lang="en-US" altLang="zh-CN"/>
              <a:t>NVMe SSD</a:t>
            </a:r>
            <a:r>
              <a:rPr lang="zh-CN" altLang="en-US"/>
              <a:t>打穿数据通路，实现内部的高速读写。</a:t>
            </a:r>
            <a:endParaRPr lang="en-US" altLang="zh-CN"/>
          </a:p>
          <a:p>
            <a:r>
              <a:rPr lang="zh-CN" altLang="zh-CN"/>
              <a:t>综上，整体研究内容可以完成一个适合多数据中心</a:t>
            </a:r>
            <a:r>
              <a:rPr lang="en-US" altLang="zh-CN"/>
              <a:t>AI</a:t>
            </a:r>
            <a:r>
              <a:rPr lang="zh-CN" altLang="en-US"/>
              <a:t>训练的统一对象存储系统。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这三个研究内容的整体关系像这张图一样。</a:t>
            </a:r>
            <a:endParaRPr lang="en-US" altLang="zh-CN"/>
          </a:p>
          <a:p>
            <a:r>
              <a:rPr lang="zh-CN" altLang="zh-CN"/>
              <a:t>我们上层提供对</a:t>
            </a:r>
            <a:r>
              <a:rPr lang="en-US" altLang="zh-CN"/>
              <a:t>AI</a:t>
            </a:r>
            <a:r>
              <a:rPr lang="zh-CN" altLang="en-US"/>
              <a:t>集群</a:t>
            </a:r>
            <a:r>
              <a:rPr lang="en-US" altLang="zh-CN"/>
              <a:t>GPU</a:t>
            </a:r>
            <a:r>
              <a:rPr lang="zh-CN" altLang="en-US"/>
              <a:t>节点的双语义访问接口，通过</a:t>
            </a:r>
            <a:r>
              <a:rPr lang="en-US" altLang="zh-CN"/>
              <a:t>IO</a:t>
            </a:r>
            <a:r>
              <a:rPr lang="zh-CN" altLang="en-US"/>
              <a:t>分流和</a:t>
            </a:r>
            <a:r>
              <a:rPr lang="en-US" altLang="zh-CN"/>
              <a:t>FUSE</a:t>
            </a:r>
            <a:r>
              <a:rPr lang="zh-CN" altLang="en-US"/>
              <a:t>层的数据缓存做小文件读写加速。</a:t>
            </a:r>
            <a:endParaRPr lang="en-US" altLang="zh-CN"/>
          </a:p>
          <a:p>
            <a:r>
              <a:rPr lang="zh-CN" altLang="zh-CN"/>
              <a:t>中层则提供统一对象存储命名空间，细致地做一些元数据索引或数据布局的优化操作。</a:t>
            </a:r>
            <a:endParaRPr lang="en-US" altLang="zh-CN"/>
          </a:p>
          <a:p>
            <a:r>
              <a:rPr lang="zh-CN" altLang="zh-CN"/>
              <a:t>底层由多个数据中心组成统一视图，每个数据中心间采用研究内容一的一致性策略，数据中心内部则通过</a:t>
            </a:r>
            <a:r>
              <a:rPr lang="en-US" altLang="zh-CN"/>
              <a:t>RDMA</a:t>
            </a:r>
            <a:r>
              <a:rPr lang="zh-CN" altLang="en-US"/>
              <a:t>和</a:t>
            </a:r>
            <a:r>
              <a:rPr lang="en-US" altLang="zh-CN"/>
              <a:t>NVMe SSD</a:t>
            </a:r>
            <a:r>
              <a:rPr lang="zh-CN" altLang="en-US"/>
              <a:t>打穿数据通路，实现内部的高速读写。</a:t>
            </a:r>
            <a:endParaRPr lang="en-US" altLang="zh-CN"/>
          </a:p>
          <a:p>
            <a:r>
              <a:rPr lang="zh-CN" altLang="zh-CN"/>
              <a:t>综上，整体研究内容可以完成一个适合多数据中心</a:t>
            </a:r>
            <a:r>
              <a:rPr lang="en-US" altLang="zh-CN"/>
              <a:t>AI</a:t>
            </a:r>
            <a:r>
              <a:rPr lang="zh-CN" altLang="en-US"/>
              <a:t>训练的统一对象存储系统。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这三个研究内容的整体关系像这张图一样。</a:t>
            </a:r>
            <a:endParaRPr lang="en-US" altLang="zh-CN"/>
          </a:p>
          <a:p>
            <a:r>
              <a:rPr lang="zh-CN" altLang="zh-CN"/>
              <a:t>我们上层提供对</a:t>
            </a:r>
            <a:r>
              <a:rPr lang="en-US" altLang="zh-CN"/>
              <a:t>AI</a:t>
            </a:r>
            <a:r>
              <a:rPr lang="zh-CN" altLang="en-US"/>
              <a:t>集群</a:t>
            </a:r>
            <a:r>
              <a:rPr lang="en-US" altLang="zh-CN"/>
              <a:t>GPU</a:t>
            </a:r>
            <a:r>
              <a:rPr lang="zh-CN" altLang="en-US"/>
              <a:t>节点的双语义访问接口，通过</a:t>
            </a:r>
            <a:r>
              <a:rPr lang="en-US" altLang="zh-CN"/>
              <a:t>IO</a:t>
            </a:r>
            <a:r>
              <a:rPr lang="zh-CN" altLang="en-US"/>
              <a:t>分流和</a:t>
            </a:r>
            <a:r>
              <a:rPr lang="en-US" altLang="zh-CN"/>
              <a:t>FUSE</a:t>
            </a:r>
            <a:r>
              <a:rPr lang="zh-CN" altLang="en-US"/>
              <a:t>层的数据缓存做小文件读写加速。</a:t>
            </a:r>
            <a:endParaRPr lang="en-US" altLang="zh-CN"/>
          </a:p>
          <a:p>
            <a:r>
              <a:rPr lang="zh-CN" altLang="zh-CN"/>
              <a:t>中层则提供统一对象存储命名空间，细致地做一些元数据索引或数据布局的优化操作。</a:t>
            </a:r>
            <a:endParaRPr lang="en-US" altLang="zh-CN"/>
          </a:p>
          <a:p>
            <a:r>
              <a:rPr lang="zh-CN" altLang="zh-CN"/>
              <a:t>底层由多个数据中心组成统一视图，每个数据中心间采用研究内容一的一致性策略，数据中心内部则通过</a:t>
            </a:r>
            <a:r>
              <a:rPr lang="en-US" altLang="zh-CN"/>
              <a:t>RDMA</a:t>
            </a:r>
            <a:r>
              <a:rPr lang="zh-CN" altLang="en-US"/>
              <a:t>和</a:t>
            </a:r>
            <a:r>
              <a:rPr lang="en-US" altLang="zh-CN"/>
              <a:t>NVMe SSD</a:t>
            </a:r>
            <a:r>
              <a:rPr lang="zh-CN" altLang="en-US"/>
              <a:t>打穿数据通路，实现内部的高速读写。</a:t>
            </a:r>
            <a:endParaRPr lang="en-US" altLang="zh-CN"/>
          </a:p>
          <a:p>
            <a:r>
              <a:rPr lang="zh-CN" altLang="zh-CN"/>
              <a:t>综上，整体研究内容可以完成一个适合多数据中心</a:t>
            </a:r>
            <a:r>
              <a:rPr lang="en-US" altLang="zh-CN"/>
              <a:t>AI</a:t>
            </a:r>
            <a:r>
              <a:rPr lang="zh-CN" altLang="en-US"/>
              <a:t>训练的统一对象存储系统。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这三个研究内容的整体关系像这张图一样。</a:t>
            </a:r>
            <a:endParaRPr lang="en-US" altLang="zh-CN"/>
          </a:p>
          <a:p>
            <a:r>
              <a:rPr lang="zh-CN" altLang="zh-CN"/>
              <a:t>我们上层提供对</a:t>
            </a:r>
            <a:r>
              <a:rPr lang="en-US" altLang="zh-CN"/>
              <a:t>AI</a:t>
            </a:r>
            <a:r>
              <a:rPr lang="zh-CN" altLang="en-US"/>
              <a:t>集群</a:t>
            </a:r>
            <a:r>
              <a:rPr lang="en-US" altLang="zh-CN"/>
              <a:t>GPU</a:t>
            </a:r>
            <a:r>
              <a:rPr lang="zh-CN" altLang="en-US"/>
              <a:t>节点的双语义访问接口，通过</a:t>
            </a:r>
            <a:r>
              <a:rPr lang="en-US" altLang="zh-CN"/>
              <a:t>IO</a:t>
            </a:r>
            <a:r>
              <a:rPr lang="zh-CN" altLang="en-US"/>
              <a:t>分流和</a:t>
            </a:r>
            <a:r>
              <a:rPr lang="en-US" altLang="zh-CN"/>
              <a:t>FUSE</a:t>
            </a:r>
            <a:r>
              <a:rPr lang="zh-CN" altLang="en-US"/>
              <a:t>层的数据缓存做小文件读写加速。</a:t>
            </a:r>
            <a:endParaRPr lang="en-US" altLang="zh-CN"/>
          </a:p>
          <a:p>
            <a:r>
              <a:rPr lang="zh-CN" altLang="zh-CN"/>
              <a:t>中层则提供统一对象存储命名空间，细致地做一些元数据索引或数据布局的优化操作。</a:t>
            </a:r>
            <a:endParaRPr lang="en-US" altLang="zh-CN"/>
          </a:p>
          <a:p>
            <a:r>
              <a:rPr lang="zh-CN" altLang="zh-CN"/>
              <a:t>底层由多个数据中心组成统一视图，每个数据中心间采用研究内容一的一致性策略，数据中心内部则通过</a:t>
            </a:r>
            <a:r>
              <a:rPr lang="en-US" altLang="zh-CN"/>
              <a:t>RDMA</a:t>
            </a:r>
            <a:r>
              <a:rPr lang="zh-CN" altLang="en-US"/>
              <a:t>和</a:t>
            </a:r>
            <a:r>
              <a:rPr lang="en-US" altLang="zh-CN"/>
              <a:t>NVMe SSD</a:t>
            </a:r>
            <a:r>
              <a:rPr lang="zh-CN" altLang="en-US"/>
              <a:t>打穿数据通路，实现内部的高速读写。</a:t>
            </a:r>
            <a:endParaRPr lang="en-US" altLang="zh-CN"/>
          </a:p>
          <a:p>
            <a:r>
              <a:rPr lang="zh-CN" altLang="zh-CN"/>
              <a:t>综上，整体研究内容可以完成一个适合多数据中心</a:t>
            </a:r>
            <a:r>
              <a:rPr lang="en-US" altLang="zh-CN"/>
              <a:t>AI</a:t>
            </a:r>
            <a:r>
              <a:rPr lang="zh-CN" altLang="en-US"/>
              <a:t>训练的统一对象存储系统。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这三个研究内容的整体关系像这张图一样。</a:t>
            </a:r>
            <a:endParaRPr lang="en-US" altLang="zh-CN"/>
          </a:p>
          <a:p>
            <a:r>
              <a:rPr lang="zh-CN" altLang="zh-CN"/>
              <a:t>我们上层提供对</a:t>
            </a:r>
            <a:r>
              <a:rPr lang="en-US" altLang="zh-CN"/>
              <a:t>AI</a:t>
            </a:r>
            <a:r>
              <a:rPr lang="zh-CN" altLang="en-US"/>
              <a:t>集群</a:t>
            </a:r>
            <a:r>
              <a:rPr lang="en-US" altLang="zh-CN"/>
              <a:t>GPU</a:t>
            </a:r>
            <a:r>
              <a:rPr lang="zh-CN" altLang="en-US"/>
              <a:t>节点的双语义访问接口，通过</a:t>
            </a:r>
            <a:r>
              <a:rPr lang="en-US" altLang="zh-CN"/>
              <a:t>IO</a:t>
            </a:r>
            <a:r>
              <a:rPr lang="zh-CN" altLang="en-US"/>
              <a:t>分流和</a:t>
            </a:r>
            <a:r>
              <a:rPr lang="en-US" altLang="zh-CN"/>
              <a:t>FUSE</a:t>
            </a:r>
            <a:r>
              <a:rPr lang="zh-CN" altLang="en-US"/>
              <a:t>层的数据缓存做小文件读写加速。</a:t>
            </a:r>
            <a:endParaRPr lang="en-US" altLang="zh-CN"/>
          </a:p>
          <a:p>
            <a:r>
              <a:rPr lang="zh-CN" altLang="zh-CN"/>
              <a:t>中层则提供统一对象存储命名空间，细致地做一些元数据索引或数据布局的优化操作。</a:t>
            </a:r>
            <a:endParaRPr lang="en-US" altLang="zh-CN"/>
          </a:p>
          <a:p>
            <a:r>
              <a:rPr lang="zh-CN" altLang="zh-CN"/>
              <a:t>底层由多个数据中心组成统一视图，每个数据中心间采用研究内容一的一致性策略，数据中心内部则通过</a:t>
            </a:r>
            <a:r>
              <a:rPr lang="en-US" altLang="zh-CN"/>
              <a:t>RDMA</a:t>
            </a:r>
            <a:r>
              <a:rPr lang="zh-CN" altLang="en-US"/>
              <a:t>和</a:t>
            </a:r>
            <a:r>
              <a:rPr lang="en-US" altLang="zh-CN"/>
              <a:t>NVMe SSD</a:t>
            </a:r>
            <a:r>
              <a:rPr lang="zh-CN" altLang="en-US"/>
              <a:t>打穿数据通路，实现内部的高速读写。</a:t>
            </a:r>
            <a:endParaRPr lang="en-US" altLang="zh-CN"/>
          </a:p>
          <a:p>
            <a:r>
              <a:rPr lang="zh-CN" altLang="zh-CN"/>
              <a:t>综上，整体研究内容可以完成一个适合多数据中心</a:t>
            </a:r>
            <a:r>
              <a:rPr lang="en-US" altLang="zh-CN"/>
              <a:t>AI</a:t>
            </a:r>
            <a:r>
              <a:rPr lang="zh-CN" altLang="en-US"/>
              <a:t>训练的统一对象存储系统。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这三个研究内容的整体关系像这张图一样。</a:t>
            </a:r>
            <a:endParaRPr lang="en-US" altLang="zh-CN"/>
          </a:p>
          <a:p>
            <a:r>
              <a:rPr lang="zh-CN" altLang="zh-CN"/>
              <a:t>我们上层提供对</a:t>
            </a:r>
            <a:r>
              <a:rPr lang="en-US" altLang="zh-CN"/>
              <a:t>AI</a:t>
            </a:r>
            <a:r>
              <a:rPr lang="zh-CN" altLang="en-US"/>
              <a:t>集群</a:t>
            </a:r>
            <a:r>
              <a:rPr lang="en-US" altLang="zh-CN"/>
              <a:t>GPU</a:t>
            </a:r>
            <a:r>
              <a:rPr lang="zh-CN" altLang="en-US"/>
              <a:t>节点的双语义访问接口，通过</a:t>
            </a:r>
            <a:r>
              <a:rPr lang="en-US" altLang="zh-CN"/>
              <a:t>IO</a:t>
            </a:r>
            <a:r>
              <a:rPr lang="zh-CN" altLang="en-US"/>
              <a:t>分流和</a:t>
            </a:r>
            <a:r>
              <a:rPr lang="en-US" altLang="zh-CN"/>
              <a:t>FUSE</a:t>
            </a:r>
            <a:r>
              <a:rPr lang="zh-CN" altLang="en-US"/>
              <a:t>层的数据缓存做小文件读写加速。</a:t>
            </a:r>
            <a:endParaRPr lang="en-US" altLang="zh-CN"/>
          </a:p>
          <a:p>
            <a:r>
              <a:rPr lang="zh-CN" altLang="zh-CN"/>
              <a:t>中层则提供统一对象存储命名空间，细致地做一些元数据索引或数据布局的优化操作。</a:t>
            </a:r>
            <a:endParaRPr lang="en-US" altLang="zh-CN"/>
          </a:p>
          <a:p>
            <a:r>
              <a:rPr lang="zh-CN" altLang="zh-CN"/>
              <a:t>底层由多个数据中心组成统一视图，每个数据中心间采用研究内容一的一致性策略，数据中心内部则通过</a:t>
            </a:r>
            <a:r>
              <a:rPr lang="en-US" altLang="zh-CN"/>
              <a:t>RDMA</a:t>
            </a:r>
            <a:r>
              <a:rPr lang="zh-CN" altLang="en-US"/>
              <a:t>和</a:t>
            </a:r>
            <a:r>
              <a:rPr lang="en-US" altLang="zh-CN"/>
              <a:t>NVMe SSD</a:t>
            </a:r>
            <a:r>
              <a:rPr lang="zh-CN" altLang="en-US"/>
              <a:t>打穿数据通路，实现内部的高速读写。</a:t>
            </a:r>
            <a:endParaRPr lang="en-US" altLang="zh-CN"/>
          </a:p>
          <a:p>
            <a:r>
              <a:rPr lang="zh-CN" altLang="zh-CN"/>
              <a:t>综上，整体研究内容可以完成一个适合多数据中心</a:t>
            </a:r>
            <a:r>
              <a:rPr lang="en-US" altLang="zh-CN"/>
              <a:t>AI</a:t>
            </a:r>
            <a:r>
              <a:rPr lang="zh-CN" altLang="en-US"/>
              <a:t>训练的统一对象存储系统。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b="1" dirty="0">
                <a:latin typeface="+mn-ea"/>
                <a:cs typeface="+mn-ea"/>
                <a:sym typeface="+mn-ea"/>
              </a:rPr>
              <a:t>自深度学习时代以来，</a:t>
            </a:r>
            <a:r>
              <a:rPr lang="en-US" altLang="zh-CN" b="1" dirty="0">
                <a:latin typeface="+mn-ea"/>
                <a:cs typeface="+mn-ea"/>
                <a:sym typeface="+mn-ea"/>
              </a:rPr>
              <a:t>AI</a:t>
            </a:r>
            <a:r>
              <a:rPr lang="zh-CN" altLang="en-US" b="1" dirty="0">
                <a:latin typeface="+mn-ea"/>
                <a:cs typeface="+mn-ea"/>
                <a:sym typeface="+mn-ea"/>
              </a:rPr>
              <a:t>已经取代</a:t>
            </a:r>
            <a:r>
              <a:rPr lang="en-US" altLang="zh-CN" b="1" dirty="0">
                <a:latin typeface="+mn-ea"/>
                <a:cs typeface="+mn-ea"/>
                <a:sym typeface="+mn-ea"/>
              </a:rPr>
              <a:t>HPC</a:t>
            </a:r>
            <a:r>
              <a:rPr lang="zh-CN" altLang="en-US" b="1" dirty="0">
                <a:latin typeface="+mn-ea"/>
                <a:cs typeface="+mn-ea"/>
                <a:sym typeface="+mn-ea"/>
              </a:rPr>
              <a:t>成为新一代战略性底层能力。</a:t>
            </a:r>
            <a:endParaRPr lang="en-US" altLang="zh-CN" b="1" dirty="0">
              <a:latin typeface="+mn-ea"/>
              <a:cs typeface="+mn-ea"/>
              <a:sym typeface="+mn-ea"/>
            </a:endParaRPr>
          </a:p>
          <a:p>
            <a:r>
              <a:rPr lang="zh-CN" altLang="zh-CN" b="1" dirty="0">
                <a:latin typeface="+mn-ea"/>
                <a:cs typeface="+mn-ea"/>
                <a:sym typeface="+mn-ea"/>
              </a:rPr>
              <a:t>那么，我们发现了三个问题：</a:t>
            </a:r>
            <a:endParaRPr lang="en-US" altLang="zh-CN" b="1" dirty="0">
              <a:latin typeface="+mn-ea"/>
              <a:cs typeface="+mn-ea"/>
              <a:sym typeface="+mn-ea"/>
            </a:endParaRPr>
          </a:p>
          <a:p>
            <a:r>
              <a:rPr lang="en-US" altLang="zh-CN" b="1" dirty="0">
                <a:latin typeface="+mn-ea"/>
                <a:cs typeface="+mn-ea"/>
                <a:sym typeface="+mn-ea"/>
              </a:rPr>
              <a:t>1. </a:t>
            </a:r>
            <a:r>
              <a:rPr lang="zh-CN" altLang="en-US" b="1" dirty="0">
                <a:latin typeface="+mn-ea"/>
                <a:cs typeface="+mn-ea"/>
                <a:sym typeface="+mn-ea"/>
              </a:rPr>
              <a:t>数据规模的爆发增长。可以看到从</a:t>
            </a:r>
            <a:r>
              <a:rPr lang="en-US" altLang="zh-CN" b="1" dirty="0">
                <a:latin typeface="+mn-ea"/>
                <a:cs typeface="+mn-ea"/>
                <a:sym typeface="+mn-ea"/>
              </a:rPr>
              <a:t>GPT-1</a:t>
            </a:r>
            <a:r>
              <a:rPr lang="zh-CN" altLang="en-US" b="1" dirty="0">
                <a:latin typeface="+mn-ea"/>
                <a:cs typeface="+mn-ea"/>
                <a:sym typeface="+mn-ea"/>
              </a:rPr>
              <a:t>到</a:t>
            </a:r>
            <a:r>
              <a:rPr lang="en-US" altLang="zh-CN" b="1" dirty="0">
                <a:latin typeface="+mn-ea"/>
                <a:cs typeface="+mn-ea"/>
                <a:sym typeface="+mn-ea"/>
              </a:rPr>
              <a:t>GPT-4</a:t>
            </a:r>
            <a:r>
              <a:rPr lang="zh-CN" altLang="en-US" b="1" dirty="0">
                <a:latin typeface="+mn-ea"/>
                <a:cs typeface="+mn-ea"/>
                <a:sym typeface="+mn-ea"/>
              </a:rPr>
              <a:t>，训练数据规模从</a:t>
            </a:r>
            <a:r>
              <a:rPr lang="en-US" altLang="zh-CN" b="1" dirty="0">
                <a:latin typeface="+mn-ea"/>
                <a:cs typeface="+mn-ea"/>
                <a:sym typeface="+mn-ea"/>
              </a:rPr>
              <a:t>4.8GB</a:t>
            </a:r>
            <a:r>
              <a:rPr lang="zh-CN" altLang="en-US" b="1" dirty="0">
                <a:latin typeface="+mn-ea"/>
                <a:cs typeface="+mn-ea"/>
                <a:sym typeface="+mn-ea"/>
              </a:rPr>
              <a:t>到了未公开的量级，我们猜测目前</a:t>
            </a:r>
            <a:r>
              <a:rPr lang="en-US" altLang="zh-CN" b="1" dirty="0">
                <a:latin typeface="+mn-ea"/>
                <a:cs typeface="+mn-ea"/>
                <a:sym typeface="+mn-ea"/>
              </a:rPr>
              <a:t>GPT-4</a:t>
            </a:r>
            <a:r>
              <a:rPr lang="zh-CN" altLang="en-US" b="1" dirty="0">
                <a:latin typeface="+mn-ea"/>
                <a:cs typeface="+mn-ea"/>
                <a:sym typeface="+mn-ea"/>
              </a:rPr>
              <a:t>到</a:t>
            </a:r>
            <a:r>
              <a:rPr lang="en-US" altLang="zh-CN" b="1" dirty="0">
                <a:latin typeface="+mn-ea"/>
                <a:cs typeface="+mn-ea"/>
                <a:sym typeface="+mn-ea"/>
              </a:rPr>
              <a:t>GPT-5</a:t>
            </a:r>
            <a:r>
              <a:rPr lang="zh-CN" altLang="en-US" b="1" dirty="0">
                <a:latin typeface="+mn-ea"/>
                <a:cs typeface="+mn-ea"/>
                <a:sym typeface="+mn-ea"/>
              </a:rPr>
              <a:t>的规模应该在几十</a:t>
            </a:r>
            <a:r>
              <a:rPr lang="en-US" altLang="zh-CN" b="1" dirty="0">
                <a:latin typeface="+mn-ea"/>
                <a:cs typeface="+mn-ea"/>
                <a:sym typeface="+mn-ea"/>
              </a:rPr>
              <a:t>TB</a:t>
            </a:r>
            <a:r>
              <a:rPr lang="zh-CN" altLang="en-US" b="1" dirty="0">
                <a:latin typeface="+mn-ea"/>
                <a:cs typeface="+mn-ea"/>
                <a:sym typeface="+mn-ea"/>
              </a:rPr>
              <a:t>至上百</a:t>
            </a:r>
            <a:r>
              <a:rPr lang="en-US" altLang="zh-CN" b="1" dirty="0">
                <a:latin typeface="+mn-ea"/>
                <a:cs typeface="+mn-ea"/>
                <a:sym typeface="+mn-ea"/>
              </a:rPr>
              <a:t>TB</a:t>
            </a:r>
            <a:r>
              <a:rPr lang="zh-CN" altLang="en-US" b="1" dirty="0">
                <a:latin typeface="+mn-ea"/>
                <a:cs typeface="+mn-ea"/>
                <a:sym typeface="+mn-ea"/>
              </a:rPr>
              <a:t>，原始数据在</a:t>
            </a:r>
            <a:r>
              <a:rPr lang="en-US" altLang="zh-CN" b="1" dirty="0">
                <a:latin typeface="+mn-ea"/>
                <a:cs typeface="+mn-ea"/>
                <a:sym typeface="+mn-ea"/>
              </a:rPr>
              <a:t>PB</a:t>
            </a:r>
            <a:r>
              <a:rPr lang="zh-CN" altLang="en-US" b="1" dirty="0">
                <a:latin typeface="+mn-ea"/>
                <a:cs typeface="+mn-ea"/>
                <a:sym typeface="+mn-ea"/>
              </a:rPr>
              <a:t>量级。</a:t>
            </a:r>
            <a:endParaRPr lang="en-US" altLang="zh-CN" b="1" dirty="0">
              <a:latin typeface="+mn-ea"/>
              <a:cs typeface="+mn-ea"/>
              <a:sym typeface="+mn-ea"/>
            </a:endParaRPr>
          </a:p>
          <a:p>
            <a:r>
              <a:rPr lang="en-US" altLang="zh-CN" b="1" dirty="0">
                <a:latin typeface="+mn-ea"/>
                <a:cs typeface="+mn-ea"/>
                <a:sym typeface="+mn-ea"/>
              </a:rPr>
              <a:t>2. </a:t>
            </a:r>
            <a:r>
              <a:rPr lang="zh-CN" altLang="en-US" b="1" dirty="0">
                <a:latin typeface="+mn-ea"/>
                <a:cs typeface="+mn-ea"/>
                <a:sym typeface="+mn-ea"/>
              </a:rPr>
              <a:t>与此同时</a:t>
            </a:r>
            <a:r>
              <a:rPr lang="en-US" altLang="zh-CN" b="1" dirty="0">
                <a:latin typeface="+mn-ea"/>
                <a:cs typeface="+mn-ea"/>
                <a:sym typeface="+mn-ea"/>
              </a:rPr>
              <a:t>GPU</a:t>
            </a:r>
            <a:r>
              <a:rPr lang="zh-CN" altLang="en-US" b="1" dirty="0">
                <a:latin typeface="+mn-ea"/>
                <a:cs typeface="+mn-ea"/>
                <a:sym typeface="+mn-ea"/>
              </a:rPr>
              <a:t>价格逐年飙升，使我们的训练成本扩大。</a:t>
            </a:r>
            <a:endParaRPr lang="en-US" altLang="zh-CN" b="1" dirty="0">
              <a:latin typeface="+mn-ea"/>
              <a:cs typeface="+mn-ea"/>
              <a:sym typeface="+mn-ea"/>
            </a:endParaRPr>
          </a:p>
          <a:p>
            <a:r>
              <a:rPr lang="en-US" altLang="zh-CN" b="1" dirty="0">
                <a:latin typeface="+mn-ea"/>
                <a:cs typeface="+mn-ea"/>
                <a:sym typeface="+mn-ea"/>
              </a:rPr>
              <a:t>3. </a:t>
            </a:r>
            <a:r>
              <a:rPr lang="zh-CN" altLang="en-US" b="1" dirty="0">
                <a:latin typeface="+mn-ea"/>
                <a:cs typeface="+mn-ea"/>
                <a:sym typeface="+mn-ea"/>
              </a:rPr>
              <a:t>在前两者的作用下，我们发现一个非常严重的问题，就是</a:t>
            </a:r>
            <a:r>
              <a:rPr lang="en-US" altLang="zh-CN" b="1" dirty="0">
                <a:latin typeface="+mn-ea"/>
                <a:cs typeface="+mn-ea"/>
                <a:sym typeface="+mn-ea"/>
              </a:rPr>
              <a:t>GPU</a:t>
            </a:r>
            <a:r>
              <a:rPr lang="zh-CN" altLang="en-US" b="1" dirty="0">
                <a:latin typeface="+mn-ea"/>
                <a:cs typeface="+mn-ea"/>
                <a:sym typeface="+mn-ea"/>
              </a:rPr>
              <a:t>一直在等待数据传输的时间，造成</a:t>
            </a:r>
            <a:r>
              <a:rPr lang="en-US" altLang="zh-CN" b="1" dirty="0">
                <a:latin typeface="+mn-ea"/>
                <a:cs typeface="+mn-ea"/>
                <a:sym typeface="+mn-ea"/>
              </a:rPr>
              <a:t>GPU</a:t>
            </a:r>
            <a:r>
              <a:rPr lang="zh-CN" altLang="en-US" b="1" dirty="0">
                <a:latin typeface="+mn-ea"/>
                <a:cs typeface="+mn-ea"/>
                <a:sym typeface="+mn-ea"/>
              </a:rPr>
              <a:t>空转，</a:t>
            </a:r>
            <a:r>
              <a:rPr lang="en-US" altLang="zh-CN" b="1" dirty="0">
                <a:latin typeface="+mn-ea"/>
                <a:cs typeface="+mn-ea"/>
                <a:sym typeface="+mn-ea"/>
              </a:rPr>
              <a:t>“</a:t>
            </a:r>
            <a:r>
              <a:rPr lang="zh-CN" altLang="en-US" b="1" dirty="0">
                <a:latin typeface="+mn-ea"/>
                <a:cs typeface="+mn-ea"/>
                <a:sym typeface="+mn-ea"/>
              </a:rPr>
              <a:t>存</a:t>
            </a:r>
            <a:r>
              <a:rPr lang="en-US" altLang="zh-CN" b="1" dirty="0">
                <a:latin typeface="+mn-ea"/>
                <a:cs typeface="+mn-ea"/>
                <a:sym typeface="+mn-ea"/>
              </a:rPr>
              <a:t>”</a:t>
            </a:r>
            <a:r>
              <a:rPr lang="zh-CN" altLang="en-US" b="1" dirty="0">
                <a:latin typeface="+mn-ea"/>
                <a:cs typeface="+mn-ea"/>
                <a:sym typeface="+mn-ea"/>
              </a:rPr>
              <a:t>的速度远远慢于</a:t>
            </a:r>
            <a:r>
              <a:rPr lang="en-US" altLang="zh-CN" b="1" dirty="0">
                <a:latin typeface="+mn-ea"/>
                <a:cs typeface="+mn-ea"/>
                <a:sym typeface="+mn-ea"/>
              </a:rPr>
              <a:t>“</a:t>
            </a:r>
            <a:r>
              <a:rPr lang="zh-CN" altLang="en-US" b="1" dirty="0">
                <a:latin typeface="+mn-ea"/>
                <a:cs typeface="+mn-ea"/>
                <a:sym typeface="+mn-ea"/>
              </a:rPr>
              <a:t>算</a:t>
            </a:r>
            <a:r>
              <a:rPr lang="en-US" altLang="zh-CN" b="1" dirty="0">
                <a:latin typeface="+mn-ea"/>
                <a:cs typeface="+mn-ea"/>
                <a:sym typeface="+mn-ea"/>
              </a:rPr>
              <a:t>”</a:t>
            </a:r>
            <a:r>
              <a:rPr lang="zh-CN" altLang="en-US" b="1" dirty="0">
                <a:latin typeface="+mn-ea"/>
                <a:cs typeface="+mn-ea"/>
                <a:sym typeface="+mn-ea"/>
              </a:rPr>
              <a:t>的需求，导致算力严重浪费，称为存储墙。</a:t>
            </a:r>
            <a:endParaRPr lang="zh-CN" altLang="en-US" b="1" dirty="0">
              <a:latin typeface="+mn-ea"/>
              <a:cs typeface="+mn-ea"/>
              <a:sym typeface="+mn-e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下面我将从选题背景及意义、国内外研究现状、研究内容与预期目标、研究进展与计划四个方面来汇报。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C87FF-D178-4043-B025-40B269F28A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b="1" dirty="0">
                <a:latin typeface="+mn-ea"/>
                <a:cs typeface="+mn-ea"/>
                <a:sym typeface="+mn-ea"/>
              </a:rPr>
              <a:t>自深度学习时代以来，</a:t>
            </a:r>
            <a:r>
              <a:rPr lang="en-US" altLang="zh-CN" b="1" dirty="0">
                <a:latin typeface="+mn-ea"/>
                <a:cs typeface="+mn-ea"/>
                <a:sym typeface="+mn-ea"/>
              </a:rPr>
              <a:t>AI</a:t>
            </a:r>
            <a:r>
              <a:rPr lang="zh-CN" altLang="en-US" b="1" dirty="0">
                <a:latin typeface="+mn-ea"/>
                <a:cs typeface="+mn-ea"/>
                <a:sym typeface="+mn-ea"/>
              </a:rPr>
              <a:t>已经取代</a:t>
            </a:r>
            <a:r>
              <a:rPr lang="en-US" altLang="zh-CN" b="1" dirty="0">
                <a:latin typeface="+mn-ea"/>
                <a:cs typeface="+mn-ea"/>
                <a:sym typeface="+mn-ea"/>
              </a:rPr>
              <a:t>HPC</a:t>
            </a:r>
            <a:r>
              <a:rPr lang="zh-CN" altLang="en-US" b="1" dirty="0">
                <a:latin typeface="+mn-ea"/>
                <a:cs typeface="+mn-ea"/>
                <a:sym typeface="+mn-ea"/>
              </a:rPr>
              <a:t>成为新一代战略性底层能力。</a:t>
            </a:r>
            <a:endParaRPr lang="en-US" altLang="zh-CN" b="1" dirty="0">
              <a:latin typeface="+mn-ea"/>
              <a:cs typeface="+mn-ea"/>
              <a:sym typeface="+mn-ea"/>
            </a:endParaRPr>
          </a:p>
          <a:p>
            <a:r>
              <a:rPr lang="zh-CN" altLang="zh-CN" b="1" dirty="0">
                <a:latin typeface="+mn-ea"/>
                <a:cs typeface="+mn-ea"/>
                <a:sym typeface="+mn-ea"/>
              </a:rPr>
              <a:t>那么，我们发现了三个问题：</a:t>
            </a:r>
            <a:endParaRPr lang="en-US" altLang="zh-CN" b="1" dirty="0">
              <a:latin typeface="+mn-ea"/>
              <a:cs typeface="+mn-ea"/>
              <a:sym typeface="+mn-ea"/>
            </a:endParaRPr>
          </a:p>
          <a:p>
            <a:r>
              <a:rPr lang="en-US" altLang="zh-CN" b="1" dirty="0">
                <a:latin typeface="+mn-ea"/>
                <a:cs typeface="+mn-ea"/>
                <a:sym typeface="+mn-ea"/>
              </a:rPr>
              <a:t>1. </a:t>
            </a:r>
            <a:r>
              <a:rPr lang="zh-CN" altLang="en-US" b="1" dirty="0">
                <a:latin typeface="+mn-ea"/>
                <a:cs typeface="+mn-ea"/>
                <a:sym typeface="+mn-ea"/>
              </a:rPr>
              <a:t>数据规模的爆发增长。可以看到从</a:t>
            </a:r>
            <a:r>
              <a:rPr lang="en-US" altLang="zh-CN" b="1" dirty="0">
                <a:latin typeface="+mn-ea"/>
                <a:cs typeface="+mn-ea"/>
                <a:sym typeface="+mn-ea"/>
              </a:rPr>
              <a:t>GPT-1</a:t>
            </a:r>
            <a:r>
              <a:rPr lang="zh-CN" altLang="en-US" b="1" dirty="0">
                <a:latin typeface="+mn-ea"/>
                <a:cs typeface="+mn-ea"/>
                <a:sym typeface="+mn-ea"/>
              </a:rPr>
              <a:t>到</a:t>
            </a:r>
            <a:r>
              <a:rPr lang="en-US" altLang="zh-CN" b="1" dirty="0">
                <a:latin typeface="+mn-ea"/>
                <a:cs typeface="+mn-ea"/>
                <a:sym typeface="+mn-ea"/>
              </a:rPr>
              <a:t>GPT-4</a:t>
            </a:r>
            <a:r>
              <a:rPr lang="zh-CN" altLang="en-US" b="1" dirty="0">
                <a:latin typeface="+mn-ea"/>
                <a:cs typeface="+mn-ea"/>
                <a:sym typeface="+mn-ea"/>
              </a:rPr>
              <a:t>，训练数据规模从</a:t>
            </a:r>
            <a:r>
              <a:rPr lang="en-US" altLang="zh-CN" b="1" dirty="0">
                <a:latin typeface="+mn-ea"/>
                <a:cs typeface="+mn-ea"/>
                <a:sym typeface="+mn-ea"/>
              </a:rPr>
              <a:t>4.8GB</a:t>
            </a:r>
            <a:r>
              <a:rPr lang="zh-CN" altLang="en-US" b="1" dirty="0">
                <a:latin typeface="+mn-ea"/>
                <a:cs typeface="+mn-ea"/>
                <a:sym typeface="+mn-ea"/>
              </a:rPr>
              <a:t>到了未公开的量级，我们猜测目前</a:t>
            </a:r>
            <a:r>
              <a:rPr lang="en-US" altLang="zh-CN" b="1" dirty="0">
                <a:latin typeface="+mn-ea"/>
                <a:cs typeface="+mn-ea"/>
                <a:sym typeface="+mn-ea"/>
              </a:rPr>
              <a:t>GPT-4</a:t>
            </a:r>
            <a:r>
              <a:rPr lang="zh-CN" altLang="en-US" b="1" dirty="0">
                <a:latin typeface="+mn-ea"/>
                <a:cs typeface="+mn-ea"/>
                <a:sym typeface="+mn-ea"/>
              </a:rPr>
              <a:t>到</a:t>
            </a:r>
            <a:r>
              <a:rPr lang="en-US" altLang="zh-CN" b="1" dirty="0">
                <a:latin typeface="+mn-ea"/>
                <a:cs typeface="+mn-ea"/>
                <a:sym typeface="+mn-ea"/>
              </a:rPr>
              <a:t>GPT-5</a:t>
            </a:r>
            <a:r>
              <a:rPr lang="zh-CN" altLang="en-US" b="1" dirty="0">
                <a:latin typeface="+mn-ea"/>
                <a:cs typeface="+mn-ea"/>
                <a:sym typeface="+mn-ea"/>
              </a:rPr>
              <a:t>的规模应该在几十</a:t>
            </a:r>
            <a:r>
              <a:rPr lang="en-US" altLang="zh-CN" b="1" dirty="0">
                <a:latin typeface="+mn-ea"/>
                <a:cs typeface="+mn-ea"/>
                <a:sym typeface="+mn-ea"/>
              </a:rPr>
              <a:t>TB</a:t>
            </a:r>
            <a:r>
              <a:rPr lang="zh-CN" altLang="en-US" b="1" dirty="0">
                <a:latin typeface="+mn-ea"/>
                <a:cs typeface="+mn-ea"/>
                <a:sym typeface="+mn-ea"/>
              </a:rPr>
              <a:t>至上百</a:t>
            </a:r>
            <a:r>
              <a:rPr lang="en-US" altLang="zh-CN" b="1" dirty="0">
                <a:latin typeface="+mn-ea"/>
                <a:cs typeface="+mn-ea"/>
                <a:sym typeface="+mn-ea"/>
              </a:rPr>
              <a:t>TB</a:t>
            </a:r>
            <a:r>
              <a:rPr lang="zh-CN" altLang="en-US" b="1" dirty="0">
                <a:latin typeface="+mn-ea"/>
                <a:cs typeface="+mn-ea"/>
                <a:sym typeface="+mn-ea"/>
              </a:rPr>
              <a:t>，原始数据在</a:t>
            </a:r>
            <a:r>
              <a:rPr lang="en-US" altLang="zh-CN" b="1" dirty="0">
                <a:latin typeface="+mn-ea"/>
                <a:cs typeface="+mn-ea"/>
                <a:sym typeface="+mn-ea"/>
              </a:rPr>
              <a:t>PB</a:t>
            </a:r>
            <a:r>
              <a:rPr lang="zh-CN" altLang="en-US" b="1" dirty="0">
                <a:latin typeface="+mn-ea"/>
                <a:cs typeface="+mn-ea"/>
                <a:sym typeface="+mn-ea"/>
              </a:rPr>
              <a:t>量级。</a:t>
            </a:r>
            <a:endParaRPr lang="en-US" altLang="zh-CN" b="1" dirty="0">
              <a:latin typeface="+mn-ea"/>
              <a:cs typeface="+mn-ea"/>
              <a:sym typeface="+mn-ea"/>
            </a:endParaRPr>
          </a:p>
          <a:p>
            <a:r>
              <a:rPr lang="en-US" altLang="zh-CN" b="1" dirty="0">
                <a:latin typeface="+mn-ea"/>
                <a:cs typeface="+mn-ea"/>
                <a:sym typeface="+mn-ea"/>
              </a:rPr>
              <a:t>2. </a:t>
            </a:r>
            <a:r>
              <a:rPr lang="zh-CN" altLang="en-US" b="1" dirty="0">
                <a:latin typeface="+mn-ea"/>
                <a:cs typeface="+mn-ea"/>
                <a:sym typeface="+mn-ea"/>
              </a:rPr>
              <a:t>与此同时</a:t>
            </a:r>
            <a:r>
              <a:rPr lang="en-US" altLang="zh-CN" b="1" dirty="0">
                <a:latin typeface="+mn-ea"/>
                <a:cs typeface="+mn-ea"/>
                <a:sym typeface="+mn-ea"/>
              </a:rPr>
              <a:t>GPU</a:t>
            </a:r>
            <a:r>
              <a:rPr lang="zh-CN" altLang="en-US" b="1" dirty="0">
                <a:latin typeface="+mn-ea"/>
                <a:cs typeface="+mn-ea"/>
                <a:sym typeface="+mn-ea"/>
              </a:rPr>
              <a:t>价格逐年飙升，使我们的训练成本扩大。</a:t>
            </a:r>
            <a:endParaRPr lang="en-US" altLang="zh-CN" b="1" dirty="0">
              <a:latin typeface="+mn-ea"/>
              <a:cs typeface="+mn-ea"/>
              <a:sym typeface="+mn-ea"/>
            </a:endParaRPr>
          </a:p>
          <a:p>
            <a:r>
              <a:rPr lang="en-US" altLang="zh-CN" b="1" dirty="0">
                <a:latin typeface="+mn-ea"/>
                <a:cs typeface="+mn-ea"/>
                <a:sym typeface="+mn-ea"/>
              </a:rPr>
              <a:t>3. </a:t>
            </a:r>
            <a:r>
              <a:rPr lang="zh-CN" altLang="en-US" b="1" dirty="0">
                <a:latin typeface="+mn-ea"/>
                <a:cs typeface="+mn-ea"/>
                <a:sym typeface="+mn-ea"/>
              </a:rPr>
              <a:t>在前两者的作用下，我们发现一个非常严重的问题，就是</a:t>
            </a:r>
            <a:r>
              <a:rPr lang="en-US" altLang="zh-CN" b="1" dirty="0">
                <a:latin typeface="+mn-ea"/>
                <a:cs typeface="+mn-ea"/>
                <a:sym typeface="+mn-ea"/>
              </a:rPr>
              <a:t>GPU</a:t>
            </a:r>
            <a:r>
              <a:rPr lang="zh-CN" altLang="en-US" b="1" dirty="0">
                <a:latin typeface="+mn-ea"/>
                <a:cs typeface="+mn-ea"/>
                <a:sym typeface="+mn-ea"/>
              </a:rPr>
              <a:t>一直在等待数据传输的时间，造成</a:t>
            </a:r>
            <a:r>
              <a:rPr lang="en-US" altLang="zh-CN" b="1" dirty="0">
                <a:latin typeface="+mn-ea"/>
                <a:cs typeface="+mn-ea"/>
                <a:sym typeface="+mn-ea"/>
              </a:rPr>
              <a:t>GPU</a:t>
            </a:r>
            <a:r>
              <a:rPr lang="zh-CN" altLang="en-US" b="1" dirty="0">
                <a:latin typeface="+mn-ea"/>
                <a:cs typeface="+mn-ea"/>
                <a:sym typeface="+mn-ea"/>
              </a:rPr>
              <a:t>空转，</a:t>
            </a:r>
            <a:r>
              <a:rPr lang="en-US" altLang="zh-CN" b="1" dirty="0">
                <a:latin typeface="+mn-ea"/>
                <a:cs typeface="+mn-ea"/>
                <a:sym typeface="+mn-ea"/>
              </a:rPr>
              <a:t>“</a:t>
            </a:r>
            <a:r>
              <a:rPr lang="zh-CN" altLang="en-US" b="1" dirty="0">
                <a:latin typeface="+mn-ea"/>
                <a:cs typeface="+mn-ea"/>
                <a:sym typeface="+mn-ea"/>
              </a:rPr>
              <a:t>存</a:t>
            </a:r>
            <a:r>
              <a:rPr lang="en-US" altLang="zh-CN" b="1" dirty="0">
                <a:latin typeface="+mn-ea"/>
                <a:cs typeface="+mn-ea"/>
                <a:sym typeface="+mn-ea"/>
              </a:rPr>
              <a:t>”</a:t>
            </a:r>
            <a:r>
              <a:rPr lang="zh-CN" altLang="en-US" b="1" dirty="0">
                <a:latin typeface="+mn-ea"/>
                <a:cs typeface="+mn-ea"/>
                <a:sym typeface="+mn-ea"/>
              </a:rPr>
              <a:t>的速度远远慢于</a:t>
            </a:r>
            <a:r>
              <a:rPr lang="en-US" altLang="zh-CN" b="1" dirty="0">
                <a:latin typeface="+mn-ea"/>
                <a:cs typeface="+mn-ea"/>
                <a:sym typeface="+mn-ea"/>
              </a:rPr>
              <a:t>“</a:t>
            </a:r>
            <a:r>
              <a:rPr lang="zh-CN" altLang="en-US" b="1" dirty="0">
                <a:latin typeface="+mn-ea"/>
                <a:cs typeface="+mn-ea"/>
                <a:sym typeface="+mn-ea"/>
              </a:rPr>
              <a:t>算</a:t>
            </a:r>
            <a:r>
              <a:rPr lang="en-US" altLang="zh-CN" b="1" dirty="0">
                <a:latin typeface="+mn-ea"/>
                <a:cs typeface="+mn-ea"/>
                <a:sym typeface="+mn-ea"/>
              </a:rPr>
              <a:t>”</a:t>
            </a:r>
            <a:r>
              <a:rPr lang="zh-CN" altLang="en-US" b="1" dirty="0">
                <a:latin typeface="+mn-ea"/>
                <a:cs typeface="+mn-ea"/>
                <a:sym typeface="+mn-ea"/>
              </a:rPr>
              <a:t>的需求，导致算力严重浪费，称为存储墙。</a:t>
            </a:r>
            <a:endParaRPr lang="zh-CN" altLang="en-US" b="1" dirty="0">
              <a:latin typeface="+mn-ea"/>
              <a:cs typeface="+mn-ea"/>
              <a:sym typeface="+mn-ea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br>
              <a:rPr lang="en-US" b="1" dirty="0">
                <a:latin typeface="+mn-ea"/>
                <a:cs typeface="+mn-ea"/>
                <a:sym typeface="+mn-ea"/>
              </a:rPr>
            </a:br>
            <a:r>
              <a:rPr lang="zh-CN" altLang="en-US" b="1" dirty="0">
                <a:latin typeface="+mn-ea"/>
                <a:cs typeface="+mn-ea"/>
                <a:sym typeface="+mn-ea"/>
              </a:rPr>
              <a:t>第二个背景是跨数据中心训练成为常态。</a:t>
            </a:r>
            <a:endParaRPr lang="en-US" altLang="zh-CN" b="1" dirty="0">
              <a:latin typeface="+mn-ea"/>
              <a:cs typeface="+mn-ea"/>
              <a:sym typeface="+mn-ea"/>
            </a:endParaRPr>
          </a:p>
          <a:p>
            <a:r>
              <a:rPr lang="en-US" altLang="zh-CN" b="1" dirty="0">
                <a:latin typeface="+mn-ea"/>
                <a:cs typeface="+mn-ea"/>
                <a:sym typeface="+mn-ea"/>
              </a:rPr>
              <a:t>OpenAI</a:t>
            </a:r>
            <a:r>
              <a:rPr lang="zh-CN" altLang="en-US" b="1" dirty="0">
                <a:latin typeface="+mn-ea"/>
                <a:cs typeface="+mn-ea"/>
                <a:sym typeface="+mn-ea"/>
              </a:rPr>
              <a:t>，百度等一些机构已经采用了多地分布式训练架构。</a:t>
            </a:r>
            <a:endParaRPr lang="en-US" altLang="zh-CN" b="1" dirty="0">
              <a:latin typeface="+mn-ea"/>
              <a:cs typeface="+mn-ea"/>
              <a:sym typeface="+mn-ea"/>
            </a:endParaRPr>
          </a:p>
          <a:p>
            <a:r>
              <a:rPr lang="zh-CN" altLang="zh-CN" b="1" dirty="0">
                <a:latin typeface="+mn-ea"/>
                <a:cs typeface="+mn-ea"/>
                <a:sym typeface="+mn-ea"/>
              </a:rPr>
              <a:t>高能物理、自动驾驶等领域也面临着</a:t>
            </a:r>
            <a:r>
              <a:rPr lang="en-US" altLang="zh-CN" b="1" dirty="0">
                <a:latin typeface="+mn-ea"/>
                <a:cs typeface="+mn-ea"/>
                <a:sym typeface="+mn-ea"/>
              </a:rPr>
              <a:t>“</a:t>
            </a:r>
            <a:r>
              <a:rPr lang="zh-CN" altLang="en-US" b="1" dirty="0">
                <a:latin typeface="+mn-ea"/>
                <a:cs typeface="+mn-ea"/>
                <a:sym typeface="+mn-ea"/>
              </a:rPr>
              <a:t>存算异地</a:t>
            </a:r>
            <a:r>
              <a:rPr lang="en-US" altLang="zh-CN" b="1" dirty="0">
                <a:latin typeface="+mn-ea"/>
                <a:cs typeface="+mn-ea"/>
                <a:sym typeface="+mn-ea"/>
              </a:rPr>
              <a:t>”</a:t>
            </a:r>
            <a:r>
              <a:rPr lang="zh-CN" altLang="en-US" b="1" dirty="0">
                <a:latin typeface="+mn-ea"/>
                <a:cs typeface="+mn-ea"/>
                <a:sym typeface="+mn-ea"/>
              </a:rPr>
              <a:t>的挑战。</a:t>
            </a:r>
            <a:endParaRPr lang="en-US" altLang="zh-CN" b="1" dirty="0">
              <a:latin typeface="+mn-ea"/>
              <a:cs typeface="+mn-ea"/>
              <a:sym typeface="+mn-ea"/>
            </a:endParaRPr>
          </a:p>
          <a:p>
            <a:r>
              <a:rPr lang="zh-CN" altLang="zh-CN" b="1" dirty="0">
                <a:latin typeface="+mn-ea"/>
                <a:cs typeface="+mn-ea"/>
                <a:sym typeface="+mn-ea"/>
              </a:rPr>
              <a:t>主要有三类场景：</a:t>
            </a:r>
            <a:endParaRPr lang="en-US" altLang="zh-CN" b="1" dirty="0">
              <a:latin typeface="+mn-ea"/>
              <a:cs typeface="+mn-ea"/>
              <a:sym typeface="+mn-ea"/>
            </a:endParaRPr>
          </a:p>
          <a:p>
            <a:r>
              <a:rPr lang="en-US" altLang="zh-CN" b="1" dirty="0">
                <a:latin typeface="+mn-ea"/>
                <a:cs typeface="+mn-ea"/>
                <a:sym typeface="+mn-ea"/>
              </a:rPr>
              <a:t>1.</a:t>
            </a:r>
            <a:r>
              <a:rPr lang="zh-CN" altLang="en-US" b="1" dirty="0">
                <a:latin typeface="+mn-ea"/>
                <a:cs typeface="+mn-ea"/>
                <a:sym typeface="+mn-ea"/>
              </a:rPr>
              <a:t>模型参数在</a:t>
            </a:r>
            <a:r>
              <a:rPr lang="en-US" altLang="zh-CN" b="1" dirty="0">
                <a:latin typeface="+mn-ea"/>
                <a:cs typeface="+mn-ea"/>
                <a:sym typeface="+mn-ea"/>
              </a:rPr>
              <a:t>A</a:t>
            </a:r>
            <a:r>
              <a:rPr lang="zh-CN" altLang="en-US" b="1" dirty="0">
                <a:latin typeface="+mn-ea"/>
                <a:cs typeface="+mn-ea"/>
                <a:sym typeface="+mn-ea"/>
              </a:rPr>
              <a:t>中心训练、</a:t>
            </a:r>
            <a:r>
              <a:rPr lang="en-US" altLang="zh-CN" b="1" dirty="0">
                <a:latin typeface="+mn-ea"/>
                <a:cs typeface="+mn-ea"/>
                <a:sym typeface="+mn-ea"/>
              </a:rPr>
              <a:t>B</a:t>
            </a:r>
            <a:r>
              <a:rPr lang="zh-CN" altLang="en-US" b="1" dirty="0">
                <a:latin typeface="+mn-ea"/>
                <a:cs typeface="+mn-ea"/>
                <a:sym typeface="+mn-ea"/>
              </a:rPr>
              <a:t>中心验证；</a:t>
            </a:r>
            <a:endParaRPr lang="en-US" altLang="zh-CN" b="1" dirty="0">
              <a:latin typeface="+mn-ea"/>
              <a:cs typeface="+mn-ea"/>
              <a:sym typeface="+mn-ea"/>
            </a:endParaRPr>
          </a:p>
          <a:p>
            <a:r>
              <a:rPr lang="en-US" altLang="zh-CN" b="1" dirty="0">
                <a:latin typeface="+mn-ea"/>
                <a:cs typeface="+mn-ea"/>
                <a:sym typeface="+mn-ea"/>
              </a:rPr>
              <a:t>2.</a:t>
            </a:r>
            <a:r>
              <a:rPr lang="zh-CN" altLang="en-US" b="1" dirty="0">
                <a:latin typeface="+mn-ea"/>
                <a:cs typeface="+mn-ea"/>
                <a:sym typeface="+mn-ea"/>
              </a:rPr>
              <a:t>数据采集与清洗在边缘中心进行，再同步至主训练中心；</a:t>
            </a:r>
            <a:endParaRPr lang="en-US" altLang="zh-CN" b="1" dirty="0">
              <a:latin typeface="+mn-ea"/>
              <a:cs typeface="+mn-ea"/>
              <a:sym typeface="+mn-ea"/>
            </a:endParaRPr>
          </a:p>
          <a:p>
            <a:r>
              <a:rPr lang="en-US" altLang="zh-CN" b="1" dirty="0">
                <a:latin typeface="+mn-ea"/>
                <a:cs typeface="+mn-ea"/>
                <a:sym typeface="+mn-ea"/>
              </a:rPr>
              <a:t>3.</a:t>
            </a:r>
            <a:r>
              <a:rPr lang="zh-CN" altLang="en-US" b="1" dirty="0">
                <a:latin typeface="+mn-ea"/>
                <a:cs typeface="+mn-ea"/>
                <a:sym typeface="+mn-ea"/>
              </a:rPr>
              <a:t>不同地理位置的</a:t>
            </a:r>
            <a:r>
              <a:rPr lang="en-US" altLang="zh-CN" b="1" dirty="0">
                <a:latin typeface="+mn-ea"/>
                <a:cs typeface="+mn-ea"/>
                <a:sym typeface="+mn-ea"/>
              </a:rPr>
              <a:t>GPU</a:t>
            </a:r>
            <a:r>
              <a:rPr lang="zh-CN" altLang="en-US" b="1" dirty="0">
                <a:latin typeface="+mn-ea"/>
                <a:cs typeface="+mn-ea"/>
                <a:sym typeface="+mn-ea"/>
              </a:rPr>
              <a:t>集群协同完成分布式训练任务。</a:t>
            </a:r>
            <a:endParaRPr lang="en-US" altLang="zh-CN" b="1" dirty="0">
              <a:latin typeface="+mn-ea"/>
              <a:cs typeface="+mn-ea"/>
              <a:sym typeface="+mn-ea"/>
            </a:endParaRPr>
          </a:p>
          <a:p>
            <a:r>
              <a:rPr lang="zh-CN" altLang="zh-CN" b="1" dirty="0">
                <a:latin typeface="+mn-ea"/>
                <a:cs typeface="+mn-ea"/>
                <a:sym typeface="+mn-ea"/>
              </a:rPr>
              <a:t>对于这种情况，系统必须解决广域网的延迟高、带宽受限、链路不稳定等问题。传统同步复制协议（如</a:t>
            </a:r>
            <a:r>
              <a:rPr lang="en-US" altLang="zh-CN" b="1" dirty="0">
                <a:latin typeface="+mn-ea"/>
                <a:cs typeface="+mn-ea"/>
                <a:sym typeface="+mn-ea"/>
              </a:rPr>
              <a:t>Paxos</a:t>
            </a:r>
            <a:r>
              <a:rPr lang="zh-CN" altLang="en-US" b="1" dirty="0">
                <a:latin typeface="+mn-ea"/>
                <a:cs typeface="+mn-ea"/>
                <a:sym typeface="+mn-ea"/>
              </a:rPr>
              <a:t>、</a:t>
            </a:r>
            <a:r>
              <a:rPr lang="en-US" altLang="zh-CN" b="1" dirty="0">
                <a:latin typeface="+mn-ea"/>
                <a:cs typeface="+mn-ea"/>
                <a:sym typeface="+mn-ea"/>
              </a:rPr>
              <a:t>Raft</a:t>
            </a:r>
            <a:r>
              <a:rPr lang="zh-CN" altLang="en-US" b="1" dirty="0">
                <a:latin typeface="+mn-ea"/>
                <a:cs typeface="+mn-ea"/>
                <a:sym typeface="+mn-ea"/>
              </a:rPr>
              <a:t>）性能大幅下降，网络瓶颈成为制约</a:t>
            </a:r>
            <a:r>
              <a:rPr lang="en-US" altLang="zh-CN" b="1" dirty="0">
                <a:latin typeface="+mn-ea"/>
                <a:cs typeface="+mn-ea"/>
                <a:sym typeface="+mn-ea"/>
              </a:rPr>
              <a:t>AI</a:t>
            </a:r>
            <a:r>
              <a:rPr lang="zh-CN" altLang="en-US" b="1" dirty="0">
                <a:latin typeface="+mn-ea"/>
                <a:cs typeface="+mn-ea"/>
                <a:sym typeface="+mn-ea"/>
              </a:rPr>
              <a:t>基础设施扩展的关键。</a:t>
            </a:r>
            <a:endParaRPr lang="zh-CN" altLang="en-US" b="1" dirty="0">
              <a:latin typeface="+mn-ea"/>
              <a:cs typeface="+mn-ea"/>
              <a:sym typeface="+mn-ea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br>
              <a:rPr lang="en-US" b="1" dirty="0">
                <a:latin typeface="+mn-ea"/>
                <a:cs typeface="+mn-ea"/>
                <a:sym typeface="+mn-ea"/>
              </a:rPr>
            </a:br>
            <a:r>
              <a:rPr lang="zh-CN" altLang="en-US" b="1" dirty="0">
                <a:latin typeface="+mn-ea"/>
                <a:cs typeface="+mn-ea"/>
                <a:sym typeface="+mn-ea"/>
              </a:rPr>
              <a:t>第二个背景是跨数据中心训练成为常态。</a:t>
            </a:r>
            <a:endParaRPr lang="en-US" altLang="zh-CN" b="1" dirty="0">
              <a:latin typeface="+mn-ea"/>
              <a:cs typeface="+mn-ea"/>
              <a:sym typeface="+mn-ea"/>
            </a:endParaRPr>
          </a:p>
          <a:p>
            <a:r>
              <a:rPr lang="en-US" altLang="zh-CN" b="1" dirty="0">
                <a:latin typeface="+mn-ea"/>
                <a:cs typeface="+mn-ea"/>
                <a:sym typeface="+mn-ea"/>
              </a:rPr>
              <a:t>OpenAI</a:t>
            </a:r>
            <a:r>
              <a:rPr lang="zh-CN" altLang="en-US" b="1" dirty="0">
                <a:latin typeface="+mn-ea"/>
                <a:cs typeface="+mn-ea"/>
                <a:sym typeface="+mn-ea"/>
              </a:rPr>
              <a:t>，百度等一些机构已经采用了多地分布式训练架构。</a:t>
            </a:r>
            <a:endParaRPr lang="en-US" altLang="zh-CN" b="1" dirty="0">
              <a:latin typeface="+mn-ea"/>
              <a:cs typeface="+mn-ea"/>
              <a:sym typeface="+mn-ea"/>
            </a:endParaRPr>
          </a:p>
          <a:p>
            <a:r>
              <a:rPr lang="zh-CN" altLang="zh-CN" b="1" dirty="0">
                <a:latin typeface="+mn-ea"/>
                <a:cs typeface="+mn-ea"/>
                <a:sym typeface="+mn-ea"/>
              </a:rPr>
              <a:t>高能物理、自动驾驶等领域也面临着</a:t>
            </a:r>
            <a:r>
              <a:rPr lang="en-US" altLang="zh-CN" b="1" dirty="0">
                <a:latin typeface="+mn-ea"/>
                <a:cs typeface="+mn-ea"/>
                <a:sym typeface="+mn-ea"/>
              </a:rPr>
              <a:t>“</a:t>
            </a:r>
            <a:r>
              <a:rPr lang="zh-CN" altLang="en-US" b="1" dirty="0">
                <a:latin typeface="+mn-ea"/>
                <a:cs typeface="+mn-ea"/>
                <a:sym typeface="+mn-ea"/>
              </a:rPr>
              <a:t>存算异地</a:t>
            </a:r>
            <a:r>
              <a:rPr lang="en-US" altLang="zh-CN" b="1" dirty="0">
                <a:latin typeface="+mn-ea"/>
                <a:cs typeface="+mn-ea"/>
                <a:sym typeface="+mn-ea"/>
              </a:rPr>
              <a:t>”</a:t>
            </a:r>
            <a:r>
              <a:rPr lang="zh-CN" altLang="en-US" b="1" dirty="0">
                <a:latin typeface="+mn-ea"/>
                <a:cs typeface="+mn-ea"/>
                <a:sym typeface="+mn-ea"/>
              </a:rPr>
              <a:t>的挑战。</a:t>
            </a:r>
            <a:endParaRPr lang="en-US" altLang="zh-CN" b="1" dirty="0">
              <a:latin typeface="+mn-ea"/>
              <a:cs typeface="+mn-ea"/>
              <a:sym typeface="+mn-ea"/>
            </a:endParaRPr>
          </a:p>
          <a:p>
            <a:r>
              <a:rPr lang="zh-CN" altLang="zh-CN" b="1" dirty="0">
                <a:latin typeface="+mn-ea"/>
                <a:cs typeface="+mn-ea"/>
                <a:sym typeface="+mn-ea"/>
              </a:rPr>
              <a:t>主要有三类场景：</a:t>
            </a:r>
            <a:endParaRPr lang="en-US" altLang="zh-CN" b="1" dirty="0">
              <a:latin typeface="+mn-ea"/>
              <a:cs typeface="+mn-ea"/>
              <a:sym typeface="+mn-ea"/>
            </a:endParaRPr>
          </a:p>
          <a:p>
            <a:r>
              <a:rPr lang="en-US" altLang="zh-CN" b="1" dirty="0">
                <a:latin typeface="+mn-ea"/>
                <a:cs typeface="+mn-ea"/>
                <a:sym typeface="+mn-ea"/>
              </a:rPr>
              <a:t>1.</a:t>
            </a:r>
            <a:r>
              <a:rPr lang="zh-CN" altLang="en-US" b="1" dirty="0">
                <a:latin typeface="+mn-ea"/>
                <a:cs typeface="+mn-ea"/>
                <a:sym typeface="+mn-ea"/>
              </a:rPr>
              <a:t>模型参数在</a:t>
            </a:r>
            <a:r>
              <a:rPr lang="en-US" altLang="zh-CN" b="1" dirty="0">
                <a:latin typeface="+mn-ea"/>
                <a:cs typeface="+mn-ea"/>
                <a:sym typeface="+mn-ea"/>
              </a:rPr>
              <a:t>A</a:t>
            </a:r>
            <a:r>
              <a:rPr lang="zh-CN" altLang="en-US" b="1" dirty="0">
                <a:latin typeface="+mn-ea"/>
                <a:cs typeface="+mn-ea"/>
                <a:sym typeface="+mn-ea"/>
              </a:rPr>
              <a:t>中心训练、</a:t>
            </a:r>
            <a:r>
              <a:rPr lang="en-US" altLang="zh-CN" b="1" dirty="0">
                <a:latin typeface="+mn-ea"/>
                <a:cs typeface="+mn-ea"/>
                <a:sym typeface="+mn-ea"/>
              </a:rPr>
              <a:t>B</a:t>
            </a:r>
            <a:r>
              <a:rPr lang="zh-CN" altLang="en-US" b="1" dirty="0">
                <a:latin typeface="+mn-ea"/>
                <a:cs typeface="+mn-ea"/>
                <a:sym typeface="+mn-ea"/>
              </a:rPr>
              <a:t>中心验证；</a:t>
            </a:r>
            <a:endParaRPr lang="en-US" altLang="zh-CN" b="1" dirty="0">
              <a:latin typeface="+mn-ea"/>
              <a:cs typeface="+mn-ea"/>
              <a:sym typeface="+mn-ea"/>
            </a:endParaRPr>
          </a:p>
          <a:p>
            <a:r>
              <a:rPr lang="en-US" altLang="zh-CN" b="1" dirty="0">
                <a:latin typeface="+mn-ea"/>
                <a:cs typeface="+mn-ea"/>
                <a:sym typeface="+mn-ea"/>
              </a:rPr>
              <a:t>2.</a:t>
            </a:r>
            <a:r>
              <a:rPr lang="zh-CN" altLang="en-US" b="1" dirty="0">
                <a:latin typeface="+mn-ea"/>
                <a:cs typeface="+mn-ea"/>
                <a:sym typeface="+mn-ea"/>
              </a:rPr>
              <a:t>数据采集与清洗在边缘中心进行，再同步至主训练中心；</a:t>
            </a:r>
            <a:endParaRPr lang="en-US" altLang="zh-CN" b="1" dirty="0">
              <a:latin typeface="+mn-ea"/>
              <a:cs typeface="+mn-ea"/>
              <a:sym typeface="+mn-ea"/>
            </a:endParaRPr>
          </a:p>
          <a:p>
            <a:r>
              <a:rPr lang="en-US" altLang="zh-CN" b="1" dirty="0">
                <a:latin typeface="+mn-ea"/>
                <a:cs typeface="+mn-ea"/>
                <a:sym typeface="+mn-ea"/>
              </a:rPr>
              <a:t>3.</a:t>
            </a:r>
            <a:r>
              <a:rPr lang="zh-CN" altLang="en-US" b="1" dirty="0">
                <a:latin typeface="+mn-ea"/>
                <a:cs typeface="+mn-ea"/>
                <a:sym typeface="+mn-ea"/>
              </a:rPr>
              <a:t>不同地理位置的</a:t>
            </a:r>
            <a:r>
              <a:rPr lang="en-US" altLang="zh-CN" b="1" dirty="0">
                <a:latin typeface="+mn-ea"/>
                <a:cs typeface="+mn-ea"/>
                <a:sym typeface="+mn-ea"/>
              </a:rPr>
              <a:t>GPU</a:t>
            </a:r>
            <a:r>
              <a:rPr lang="zh-CN" altLang="en-US" b="1" dirty="0">
                <a:latin typeface="+mn-ea"/>
                <a:cs typeface="+mn-ea"/>
                <a:sym typeface="+mn-ea"/>
              </a:rPr>
              <a:t>集群协同完成分布式训练任务。</a:t>
            </a:r>
            <a:endParaRPr lang="en-US" altLang="zh-CN" b="1" dirty="0">
              <a:latin typeface="+mn-ea"/>
              <a:cs typeface="+mn-ea"/>
              <a:sym typeface="+mn-ea"/>
            </a:endParaRPr>
          </a:p>
          <a:p>
            <a:r>
              <a:rPr lang="zh-CN" altLang="zh-CN" b="1" dirty="0">
                <a:latin typeface="+mn-ea"/>
                <a:cs typeface="+mn-ea"/>
                <a:sym typeface="+mn-ea"/>
              </a:rPr>
              <a:t>对于这种情况，系统必须解决广域网的延迟高、带宽受限、链路不稳定等问题。传统同步复制协议（如</a:t>
            </a:r>
            <a:r>
              <a:rPr lang="en-US" altLang="zh-CN" b="1" dirty="0">
                <a:latin typeface="+mn-ea"/>
                <a:cs typeface="+mn-ea"/>
                <a:sym typeface="+mn-ea"/>
              </a:rPr>
              <a:t>Paxos</a:t>
            </a:r>
            <a:r>
              <a:rPr lang="zh-CN" altLang="en-US" b="1" dirty="0">
                <a:latin typeface="+mn-ea"/>
                <a:cs typeface="+mn-ea"/>
                <a:sym typeface="+mn-ea"/>
              </a:rPr>
              <a:t>、</a:t>
            </a:r>
            <a:r>
              <a:rPr lang="en-US" altLang="zh-CN" b="1" dirty="0">
                <a:latin typeface="+mn-ea"/>
                <a:cs typeface="+mn-ea"/>
                <a:sym typeface="+mn-ea"/>
              </a:rPr>
              <a:t>Raft</a:t>
            </a:r>
            <a:r>
              <a:rPr lang="zh-CN" altLang="en-US" b="1" dirty="0">
                <a:latin typeface="+mn-ea"/>
                <a:cs typeface="+mn-ea"/>
                <a:sym typeface="+mn-ea"/>
              </a:rPr>
              <a:t>）性能大幅下降，网络瓶颈成为制约</a:t>
            </a:r>
            <a:r>
              <a:rPr lang="en-US" altLang="zh-CN" b="1" dirty="0">
                <a:latin typeface="+mn-ea"/>
                <a:cs typeface="+mn-ea"/>
                <a:sym typeface="+mn-ea"/>
              </a:rPr>
              <a:t>AI</a:t>
            </a:r>
            <a:r>
              <a:rPr lang="zh-CN" altLang="en-US" b="1" dirty="0">
                <a:latin typeface="+mn-ea"/>
                <a:cs typeface="+mn-ea"/>
                <a:sym typeface="+mn-ea"/>
              </a:rPr>
              <a:t>基础设施扩展的关键。</a:t>
            </a:r>
            <a:endParaRPr lang="zh-CN" altLang="en-US" b="1" dirty="0">
              <a:latin typeface="+mn-ea"/>
              <a:cs typeface="+mn-ea"/>
              <a:sym typeface="+mn-ea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br>
              <a:rPr lang="en-US" b="1" dirty="0">
                <a:latin typeface="+mn-ea"/>
                <a:cs typeface="+mn-ea"/>
                <a:sym typeface="+mn-ea"/>
              </a:rPr>
            </a:br>
            <a:r>
              <a:rPr lang="zh-CN" altLang="en-US" b="1" dirty="0">
                <a:latin typeface="+mn-ea"/>
                <a:cs typeface="+mn-ea"/>
                <a:sym typeface="+mn-ea"/>
              </a:rPr>
              <a:t>我们来看一下广域网和局域网的不同，可以发现：</a:t>
            </a:r>
            <a:endParaRPr lang="en-US" altLang="zh-CN" b="1" dirty="0">
              <a:latin typeface="+mn-ea"/>
              <a:cs typeface="+mn-ea"/>
              <a:sym typeface="+mn-ea"/>
            </a:endParaRPr>
          </a:p>
          <a:p>
            <a:r>
              <a:rPr lang="zh-CN" altLang="zh-CN" b="1" dirty="0">
                <a:latin typeface="+mn-ea"/>
                <a:cs typeface="+mn-ea"/>
                <a:sym typeface="+mn-ea"/>
              </a:rPr>
              <a:t>延迟扩大了几百倍，带宽降低为局域网的十分之一，丢包率明显上升。尤其是在分布式</a:t>
            </a:r>
            <a:r>
              <a:rPr lang="en-US" altLang="zh-CN" b="1" dirty="0">
                <a:latin typeface="+mn-ea"/>
                <a:cs typeface="+mn-ea"/>
                <a:sym typeface="+mn-ea"/>
              </a:rPr>
              <a:t>AI</a:t>
            </a:r>
            <a:r>
              <a:rPr lang="zh-CN" altLang="en-US" b="1" dirty="0">
                <a:latin typeface="+mn-ea"/>
                <a:cs typeface="+mn-ea"/>
                <a:sym typeface="+mn-ea"/>
              </a:rPr>
              <a:t>建设中，大家更喜欢存放数据集或原始数据这种小文件。导致无论是小文件占比还是元数据操作都显著上升。</a:t>
            </a:r>
            <a:endParaRPr lang="en-US" altLang="zh-CN" b="1" dirty="0">
              <a:latin typeface="+mn-ea"/>
              <a:cs typeface="+mn-ea"/>
              <a:sym typeface="+mn-ea"/>
            </a:endParaRPr>
          </a:p>
          <a:p>
            <a:r>
              <a:rPr lang="zh-CN" altLang="zh-CN" b="1" dirty="0">
                <a:latin typeface="+mn-ea"/>
                <a:cs typeface="+mn-ea"/>
                <a:sym typeface="+mn-ea"/>
              </a:rPr>
              <a:t>所以在广域网的环境下，小文件和随机</a:t>
            </a:r>
            <a:r>
              <a:rPr lang="en-US" altLang="zh-CN" b="1" dirty="0">
                <a:latin typeface="+mn-ea"/>
                <a:cs typeface="+mn-ea"/>
                <a:sym typeface="+mn-ea"/>
              </a:rPr>
              <a:t>IO</a:t>
            </a:r>
            <a:r>
              <a:rPr lang="zh-CN" altLang="en-US" b="1" dirty="0">
                <a:latin typeface="+mn-ea"/>
                <a:cs typeface="+mn-ea"/>
                <a:sym typeface="+mn-ea"/>
              </a:rPr>
              <a:t>性能极度受限。</a:t>
            </a:r>
            <a:endParaRPr lang="zh-CN" altLang="en-US" b="1" dirty="0">
              <a:latin typeface="+mn-ea"/>
              <a:cs typeface="+mn-ea"/>
              <a:sym typeface="+mn-ea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br>
              <a:rPr lang="en-US" b="1" dirty="0">
                <a:latin typeface="+mn-ea"/>
                <a:cs typeface="+mn-ea"/>
                <a:sym typeface="+mn-ea"/>
              </a:rPr>
            </a:br>
            <a:r>
              <a:rPr lang="zh-CN" altLang="en-US" b="1" dirty="0">
                <a:latin typeface="+mn-ea"/>
                <a:cs typeface="+mn-ea"/>
                <a:sym typeface="+mn-ea"/>
              </a:rPr>
              <a:t>我们来看一下广域网和局域网的不同，可以发现：</a:t>
            </a:r>
            <a:endParaRPr lang="en-US" altLang="zh-CN" b="1" dirty="0">
              <a:latin typeface="+mn-ea"/>
              <a:cs typeface="+mn-ea"/>
              <a:sym typeface="+mn-ea"/>
            </a:endParaRPr>
          </a:p>
          <a:p>
            <a:r>
              <a:rPr lang="zh-CN" altLang="zh-CN" b="1" dirty="0">
                <a:latin typeface="+mn-ea"/>
                <a:cs typeface="+mn-ea"/>
                <a:sym typeface="+mn-ea"/>
              </a:rPr>
              <a:t>延迟扩大了几百倍，带宽降低为局域网的十分之一，丢包率明显上升。尤其是在分布式</a:t>
            </a:r>
            <a:r>
              <a:rPr lang="en-US" altLang="zh-CN" b="1" dirty="0">
                <a:latin typeface="+mn-ea"/>
                <a:cs typeface="+mn-ea"/>
                <a:sym typeface="+mn-ea"/>
              </a:rPr>
              <a:t>AI</a:t>
            </a:r>
            <a:r>
              <a:rPr lang="zh-CN" altLang="en-US" b="1" dirty="0">
                <a:latin typeface="+mn-ea"/>
                <a:cs typeface="+mn-ea"/>
                <a:sym typeface="+mn-ea"/>
              </a:rPr>
              <a:t>建设中，大家更喜欢存放数据集或原始数据这种小文件。导致无论是小文件占比还是元数据操作都显著上升。</a:t>
            </a:r>
            <a:endParaRPr lang="en-US" altLang="zh-CN" b="1" dirty="0">
              <a:latin typeface="+mn-ea"/>
              <a:cs typeface="+mn-ea"/>
              <a:sym typeface="+mn-ea"/>
            </a:endParaRPr>
          </a:p>
          <a:p>
            <a:r>
              <a:rPr lang="zh-CN" altLang="zh-CN" b="1" dirty="0">
                <a:latin typeface="+mn-ea"/>
                <a:cs typeface="+mn-ea"/>
                <a:sym typeface="+mn-ea"/>
              </a:rPr>
              <a:t>所以在广域网的环境下，小文件和随机</a:t>
            </a:r>
            <a:r>
              <a:rPr lang="en-US" altLang="zh-CN" b="1" dirty="0">
                <a:latin typeface="+mn-ea"/>
                <a:cs typeface="+mn-ea"/>
                <a:sym typeface="+mn-ea"/>
              </a:rPr>
              <a:t>IO</a:t>
            </a:r>
            <a:r>
              <a:rPr lang="zh-CN" altLang="en-US" b="1" dirty="0">
                <a:latin typeface="+mn-ea"/>
                <a:cs typeface="+mn-ea"/>
                <a:sym typeface="+mn-ea"/>
              </a:rPr>
              <a:t>性能极度受限。</a:t>
            </a:r>
            <a:endParaRPr lang="zh-CN" altLang="en-US" b="1" dirty="0">
              <a:latin typeface="+mn-ea"/>
              <a:cs typeface="+mn-ea"/>
              <a:sym typeface="+mn-ea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这三个研究内容的整体关系像这张图一样。</a:t>
            </a:r>
            <a:endParaRPr lang="en-US" altLang="zh-CN"/>
          </a:p>
          <a:p>
            <a:r>
              <a:rPr lang="zh-CN" altLang="zh-CN"/>
              <a:t>我们上层提供对</a:t>
            </a:r>
            <a:r>
              <a:rPr lang="en-US" altLang="zh-CN"/>
              <a:t>AI</a:t>
            </a:r>
            <a:r>
              <a:rPr lang="zh-CN" altLang="en-US"/>
              <a:t>集群</a:t>
            </a:r>
            <a:r>
              <a:rPr lang="en-US" altLang="zh-CN"/>
              <a:t>GPU</a:t>
            </a:r>
            <a:r>
              <a:rPr lang="zh-CN" altLang="en-US"/>
              <a:t>节点的双语义访问接口，通过</a:t>
            </a:r>
            <a:r>
              <a:rPr lang="en-US" altLang="zh-CN"/>
              <a:t>IO</a:t>
            </a:r>
            <a:r>
              <a:rPr lang="zh-CN" altLang="en-US"/>
              <a:t>分流和</a:t>
            </a:r>
            <a:r>
              <a:rPr lang="en-US" altLang="zh-CN"/>
              <a:t>FUSE</a:t>
            </a:r>
            <a:r>
              <a:rPr lang="zh-CN" altLang="en-US"/>
              <a:t>层的数据缓存做小文件读写加速。</a:t>
            </a:r>
            <a:endParaRPr lang="en-US" altLang="zh-CN"/>
          </a:p>
          <a:p>
            <a:r>
              <a:rPr lang="zh-CN" altLang="zh-CN"/>
              <a:t>中层则提供统一对象存储命名空间，细致地做一些元数据索引或数据布局的优化操作。</a:t>
            </a:r>
            <a:endParaRPr lang="en-US" altLang="zh-CN"/>
          </a:p>
          <a:p>
            <a:r>
              <a:rPr lang="zh-CN" altLang="zh-CN"/>
              <a:t>底层由多个数据中心组成统一视图，每个数据中心间采用研究内容一的一致性策略，数据中心内部则通过</a:t>
            </a:r>
            <a:r>
              <a:rPr lang="en-US" altLang="zh-CN"/>
              <a:t>RDMA</a:t>
            </a:r>
            <a:r>
              <a:rPr lang="zh-CN" altLang="en-US"/>
              <a:t>和</a:t>
            </a:r>
            <a:r>
              <a:rPr lang="en-US" altLang="zh-CN"/>
              <a:t>NVMe SSD</a:t>
            </a:r>
            <a:r>
              <a:rPr lang="zh-CN" altLang="en-US"/>
              <a:t>打穿数据通路，实现内部的高速读写。</a:t>
            </a:r>
            <a:endParaRPr lang="en-US" altLang="zh-CN"/>
          </a:p>
          <a:p>
            <a:r>
              <a:rPr lang="zh-CN" altLang="zh-CN"/>
              <a:t>综上，整体研究内容可以完成一个适合多数据中心</a:t>
            </a:r>
            <a:r>
              <a:rPr lang="en-US" altLang="zh-CN"/>
              <a:t>AI</a:t>
            </a:r>
            <a:r>
              <a:rPr lang="zh-CN" altLang="en-US"/>
              <a:t>训练的统一对象存储系统。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57F6D-E91B-497E-A1CB-FAF3F781DA3A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EA06E-6E7C-416D-A80B-27D235CEB8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+上线+下线+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页脚占位符 2"/>
          <p:cNvSpPr>
            <a:spLocks noGrp="1"/>
          </p:cNvSpPr>
          <p:nvPr>
            <p:ph type="ftr" sz="quarter" idx="11"/>
          </p:nvPr>
        </p:nvSpPr>
        <p:spPr>
          <a:xfrm>
            <a:off x="0" y="6564702"/>
            <a:ext cx="12192000" cy="303420"/>
          </a:xfrm>
          <a:solidFill>
            <a:srgbClr val="7030A0"/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136702" y="6581957"/>
            <a:ext cx="700174" cy="3034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1EA06E-6E7C-416D-A80B-27D235CEB89A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0" y="822146"/>
            <a:ext cx="12192000" cy="63978"/>
            <a:chOff x="0" y="822146"/>
            <a:chExt cx="12192000" cy="63978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0" y="822146"/>
              <a:ext cx="12192000" cy="0"/>
            </a:xfrm>
            <a:prstGeom prst="line">
              <a:avLst/>
            </a:prstGeom>
            <a:ln w="762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0" y="886124"/>
              <a:ext cx="12192000" cy="0"/>
            </a:xfrm>
            <a:prstGeom prst="line">
              <a:avLst/>
            </a:prstGeom>
            <a:ln w="1905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07778" y="181787"/>
            <a:ext cx="2482320" cy="52053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上线+下线+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0" y="6564702"/>
            <a:ext cx="12192000" cy="303420"/>
          </a:xfrm>
          <a:solidFill>
            <a:srgbClr val="7030A0"/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136702" y="6581957"/>
            <a:ext cx="700174" cy="3034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1EA06E-6E7C-416D-A80B-27D235CEB89A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0" y="822146"/>
            <a:ext cx="12192000" cy="63978"/>
            <a:chOff x="0" y="822146"/>
            <a:chExt cx="12192000" cy="63978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0" y="822146"/>
              <a:ext cx="12192000" cy="0"/>
            </a:xfrm>
            <a:prstGeom prst="line">
              <a:avLst/>
            </a:prstGeom>
            <a:ln w="762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0" y="886124"/>
              <a:ext cx="12192000" cy="0"/>
            </a:xfrm>
            <a:prstGeom prst="line">
              <a:avLst/>
            </a:prstGeom>
            <a:ln w="1905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下线+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0" y="6564702"/>
            <a:ext cx="12192000" cy="303420"/>
          </a:xfrm>
          <a:solidFill>
            <a:srgbClr val="7030A0"/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136702" y="6581957"/>
            <a:ext cx="700174" cy="3034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1EA06E-6E7C-416D-A80B-27D235CEB89A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136702" y="6581957"/>
            <a:ext cx="700174" cy="303420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681EA06E-6E7C-416D-A80B-27D235CEB89A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E3227-8FF0-4368-B85B-7560FDC9242D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EA06E-6E7C-416D-A80B-27D235CEB89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5.svg"/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3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2.jpe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5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6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35.png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7" Type="http://schemas.openxmlformats.org/officeDocument/2006/relationships/notesSlide" Target="../notesSlides/notesSlide2.xml"/><Relationship Id="rId16" Type="http://schemas.openxmlformats.org/officeDocument/2006/relationships/slideLayout" Target="../slideLayouts/slideLayout1.xml"/><Relationship Id="rId15" Type="http://schemas.openxmlformats.org/officeDocument/2006/relationships/tags" Target="../tags/tag12.xml"/><Relationship Id="rId14" Type="http://schemas.openxmlformats.org/officeDocument/2006/relationships/tags" Target="../tags/tag11.xml"/><Relationship Id="rId13" Type="http://schemas.openxmlformats.org/officeDocument/2006/relationships/tags" Target="../tags/tag10.xml"/><Relationship Id="rId12" Type="http://schemas.openxmlformats.org/officeDocument/2006/relationships/tags" Target="../tags/tag9.xml"/><Relationship Id="rId11" Type="http://schemas.openxmlformats.org/officeDocument/2006/relationships/tags" Target="../tags/tag8.xml"/><Relationship Id="rId10" Type="http://schemas.openxmlformats.org/officeDocument/2006/relationships/tags" Target="../tags/tag7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3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802028"/>
            <a:ext cx="12192000" cy="2341347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148205" y="2326640"/>
            <a:ext cx="7895590" cy="1553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4000" b="1" spc="600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JW</a:t>
            </a:r>
            <a:r>
              <a:rPr lang="en-US" sz="4000" b="1" spc="600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anFS:</a:t>
            </a:r>
            <a:endParaRPr lang="en-US" sz="4000" b="1" spc="600" dirty="0">
              <a:solidFill>
                <a:schemeClr val="bg1">
                  <a:lumMod val="9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>
              <a:spcAft>
                <a:spcPts val="1800"/>
              </a:spcAft>
            </a:pPr>
            <a:r>
              <a:rPr lang="en-US" sz="4000" b="1" spc="600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</a:t>
            </a:r>
            <a:r>
              <a:rPr lang="zh-CN" altLang="en-US" sz="4000" b="1" spc="600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时代的</a:t>
            </a:r>
            <a:r>
              <a:rPr lang="zh-CN" altLang="en-US" sz="4000" b="1" spc="600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跨数据中心</a:t>
            </a:r>
            <a:r>
              <a:rPr lang="zh-CN" altLang="en-US" sz="4000" b="1" spc="600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存储</a:t>
            </a:r>
            <a:endParaRPr lang="zh-CN" altLang="en-US" sz="4000" b="1" spc="600" dirty="0">
              <a:solidFill>
                <a:schemeClr val="bg1">
                  <a:lumMod val="9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TextBox 6"/>
          <p:cNvSpPr txBox="1"/>
          <p:nvPr/>
        </p:nvSpPr>
        <p:spPr>
          <a:xfrm>
            <a:off x="3238500" y="4645660"/>
            <a:ext cx="5715000" cy="1475105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n-ea"/>
                <a:ea typeface="+mn-ea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rgbClr val="00339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姓名：隗立畅</a:t>
            </a:r>
            <a:r>
              <a:rPr lang="en-US" altLang="zh-CN" b="1" dirty="0">
                <a:solidFill>
                  <a:srgbClr val="00339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b="1" dirty="0">
              <a:solidFill>
                <a:srgbClr val="003399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rgbClr val="00339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单位：中国</a:t>
            </a:r>
            <a:r>
              <a:rPr lang="zh-CN" altLang="en-US" b="1" dirty="0">
                <a:solidFill>
                  <a:srgbClr val="00339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科学院高能物理研究所</a:t>
            </a:r>
            <a:endParaRPr lang="en-US" altLang="zh-CN" b="1" dirty="0">
              <a:solidFill>
                <a:srgbClr val="003399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b="1" dirty="0">
                <a:solidFill>
                  <a:srgbClr val="00339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2025 </a:t>
            </a:r>
            <a:r>
              <a:rPr lang="zh-CN" altLang="en-US" b="1" dirty="0">
                <a:solidFill>
                  <a:srgbClr val="00339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年 </a:t>
            </a:r>
            <a:r>
              <a:rPr lang="en-US" altLang="zh-CN" b="1" dirty="0">
                <a:solidFill>
                  <a:srgbClr val="00339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11</a:t>
            </a:r>
            <a:r>
              <a:rPr lang="zh-CN" altLang="en-US" b="1" dirty="0">
                <a:solidFill>
                  <a:srgbClr val="00339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月 </a:t>
            </a:r>
            <a:r>
              <a:rPr lang="en-US" altLang="zh-CN" b="1" dirty="0">
                <a:solidFill>
                  <a:srgbClr val="00339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14</a:t>
            </a:r>
            <a:r>
              <a:rPr lang="zh-CN" altLang="en-US" b="1" dirty="0">
                <a:solidFill>
                  <a:srgbClr val="00339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日</a:t>
            </a:r>
            <a:endParaRPr lang="zh-CN" altLang="en-US" b="1" dirty="0">
              <a:solidFill>
                <a:srgbClr val="003399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1350480" y="434647"/>
            <a:ext cx="9714064" cy="962261"/>
            <a:chOff x="4417653" y="6011860"/>
            <a:chExt cx="4608043" cy="456466"/>
          </a:xfrm>
        </p:grpSpPr>
        <p:pic>
          <p:nvPicPr>
            <p:cNvPr id="21" name="Picture 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417653" y="6022977"/>
              <a:ext cx="2110093" cy="442484"/>
            </a:xfrm>
            <a:prstGeom prst="rect">
              <a:avLst/>
            </a:prstGeom>
          </p:spPr>
        </p:pic>
        <p:grpSp>
          <p:nvGrpSpPr>
            <p:cNvPr id="22" name="组合 21"/>
            <p:cNvGrpSpPr/>
            <p:nvPr/>
          </p:nvGrpSpPr>
          <p:grpSpPr>
            <a:xfrm>
              <a:off x="6859271" y="6011860"/>
              <a:ext cx="2166425" cy="456466"/>
              <a:chOff x="552868" y="365311"/>
              <a:chExt cx="7583559" cy="1369011"/>
            </a:xfrm>
          </p:grpSpPr>
          <p:pic>
            <p:nvPicPr>
              <p:cNvPr id="23" name="图片 2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849" r="30180" b="50000"/>
              <a:stretch>
                <a:fillRect/>
              </a:stretch>
            </p:blipFill>
            <p:spPr>
              <a:xfrm>
                <a:off x="552868" y="365311"/>
                <a:ext cx="2181527" cy="1327076"/>
              </a:xfrm>
              <a:prstGeom prst="rect">
                <a:avLst/>
              </a:prstGeom>
            </p:spPr>
          </p:pic>
          <p:pic>
            <p:nvPicPr>
              <p:cNvPr id="3" name="图片 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87" t="53357" r="736"/>
              <a:stretch>
                <a:fillRect/>
              </a:stretch>
            </p:blipFill>
            <p:spPr>
              <a:xfrm>
                <a:off x="2935810" y="508823"/>
                <a:ext cx="5200617" cy="1225499"/>
              </a:xfrm>
              <a:prstGeom prst="rect">
                <a:avLst/>
              </a:prstGeom>
            </p:spPr>
          </p:pic>
        </p:grpSp>
      </p:grpSp>
      <p:sp>
        <p:nvSpPr>
          <p:cNvPr id="29" name="文本框 28"/>
          <p:cNvSpPr txBox="1"/>
          <p:nvPr/>
        </p:nvSpPr>
        <p:spPr>
          <a:xfrm>
            <a:off x="2984500" y="4245610"/>
            <a:ext cx="62223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rPr>
              <a:t>面向广域网环境的文件与对象统一存储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16"/>
          <p:cNvSpPr/>
          <p:nvPr/>
        </p:nvSpPr>
        <p:spPr>
          <a:xfrm>
            <a:off x="-1791046" y="1892300"/>
            <a:ext cx="5651845" cy="3073400"/>
          </a:xfrm>
          <a:prstGeom prst="roundRect">
            <a:avLst>
              <a:gd name="adj" fmla="val 50000"/>
            </a:avLst>
          </a:prstGeom>
          <a:solidFill>
            <a:srgbClr val="003399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1"/>
          <p:cNvSpPr/>
          <p:nvPr/>
        </p:nvSpPr>
        <p:spPr>
          <a:xfrm>
            <a:off x="-1556426" y="1998319"/>
            <a:ext cx="5261917" cy="2861362"/>
          </a:xfrm>
          <a:prstGeom prst="roundRect">
            <a:avLst>
              <a:gd name="adj" fmla="val 50000"/>
            </a:avLst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3399"/>
              </a:solidFill>
            </a:endParaRPr>
          </a:p>
        </p:txBody>
      </p:sp>
      <p:sp>
        <p:nvSpPr>
          <p:cNvPr id="25" name="TextBox 79"/>
          <p:cNvSpPr txBox="1"/>
          <p:nvPr/>
        </p:nvSpPr>
        <p:spPr>
          <a:xfrm>
            <a:off x="1046489" y="3045473"/>
            <a:ext cx="1102360" cy="993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5865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03</a:t>
            </a:r>
            <a:endParaRPr lang="en-US" altLang="zh-CN" sz="5865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392170" y="5910580"/>
            <a:ext cx="5459730" cy="445770"/>
            <a:chOff x="4417653" y="6011860"/>
            <a:chExt cx="4608043" cy="456466"/>
          </a:xfrm>
        </p:grpSpPr>
        <p:pic>
          <p:nvPicPr>
            <p:cNvPr id="5" name="Picture 2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417653" y="6022977"/>
              <a:ext cx="2110093" cy="442484"/>
            </a:xfrm>
            <a:prstGeom prst="rect">
              <a:avLst/>
            </a:prstGeom>
          </p:spPr>
        </p:pic>
        <p:grpSp>
          <p:nvGrpSpPr>
            <p:cNvPr id="22" name="组合 21"/>
            <p:cNvGrpSpPr/>
            <p:nvPr/>
          </p:nvGrpSpPr>
          <p:grpSpPr>
            <a:xfrm>
              <a:off x="6859271" y="6011860"/>
              <a:ext cx="2166425" cy="456466"/>
              <a:chOff x="552868" y="365311"/>
              <a:chExt cx="7583559" cy="1369011"/>
            </a:xfrm>
          </p:grpSpPr>
          <p:pic>
            <p:nvPicPr>
              <p:cNvPr id="23" name="图片 2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849" r="30180" b="50000"/>
              <a:stretch>
                <a:fillRect/>
              </a:stretch>
            </p:blipFill>
            <p:spPr>
              <a:xfrm>
                <a:off x="552868" y="365311"/>
                <a:ext cx="2181527" cy="1327076"/>
              </a:xfrm>
              <a:prstGeom prst="rect">
                <a:avLst/>
              </a:prstGeom>
            </p:spPr>
          </p:pic>
          <p:pic>
            <p:nvPicPr>
              <p:cNvPr id="10" name="图片 9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87" t="53357" r="736"/>
              <a:stretch>
                <a:fillRect/>
              </a:stretch>
            </p:blipFill>
            <p:spPr>
              <a:xfrm>
                <a:off x="2935810" y="508823"/>
                <a:ext cx="5200617" cy="1225499"/>
              </a:xfrm>
              <a:prstGeom prst="rect">
                <a:avLst/>
              </a:prstGeom>
            </p:spPr>
          </p:pic>
        </p:grpSp>
      </p:grpSp>
      <p:sp>
        <p:nvSpPr>
          <p:cNvPr id="19" name="文本框 18"/>
          <p:cNvSpPr txBox="1"/>
          <p:nvPr/>
        </p:nvSpPr>
        <p:spPr>
          <a:xfrm>
            <a:off x="4334510" y="2721610"/>
            <a:ext cx="750570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en-US" altLang="zh-CN" sz="4800" b="1" dirty="0">
                <a:solidFill>
                  <a:srgbClr val="003399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JWanFS</a:t>
            </a:r>
            <a:r>
              <a:rPr lang="zh-CN" altLang="en-US" sz="4800" b="1" dirty="0">
                <a:solidFill>
                  <a:srgbClr val="003399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的经验</a:t>
            </a:r>
            <a:r>
              <a:rPr lang="zh-CN" altLang="en-US" sz="4800" b="1" dirty="0">
                <a:solidFill>
                  <a:srgbClr val="003399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分享</a:t>
            </a:r>
            <a:endParaRPr lang="zh-CN" altLang="en-US" sz="4800" b="1" dirty="0">
              <a:solidFill>
                <a:srgbClr val="003399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/>
          <p:nvPr/>
        </p:nvSpPr>
        <p:spPr>
          <a:xfrm>
            <a:off x="355600" y="35054"/>
            <a:ext cx="4277360" cy="828675"/>
          </a:xfrm>
          <a:prstGeom prst="rect">
            <a:avLst/>
          </a:prstGeom>
          <a:noFill/>
        </p:spPr>
        <p:txBody>
          <a:bodyPr wrap="none" lIns="91416" tIns="45708" rIns="91416" bIns="45708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n-ea"/>
                <a:ea typeface="+mn-ea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zh-CN" sz="3200" b="1" dirty="0">
                <a:solidFill>
                  <a:srgbClr val="003399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3. JWanFS</a:t>
            </a:r>
            <a:r>
              <a:rPr lang="zh-CN" altLang="en-US" sz="3200" b="1" dirty="0">
                <a:solidFill>
                  <a:srgbClr val="003399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的经验</a:t>
            </a:r>
            <a:r>
              <a:rPr lang="zh-CN" altLang="en-US" sz="3200" b="1" dirty="0">
                <a:solidFill>
                  <a:srgbClr val="003399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分享</a:t>
            </a:r>
            <a:endParaRPr lang="zh-CN" altLang="en-US" sz="3200" b="1" dirty="0">
              <a:solidFill>
                <a:srgbClr val="003399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0" y="6647398"/>
            <a:ext cx="12192000" cy="21186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页脚占位符 50"/>
          <p:cNvSpPr>
            <a:spLocks noGrp="1"/>
          </p:cNvSpPr>
          <p:nvPr>
            <p:ph type="ftr" sz="quarter" idx="11"/>
          </p:nvPr>
        </p:nvSpPr>
        <p:spPr>
          <a:xfrm>
            <a:off x="0" y="6565901"/>
            <a:ext cx="12192000" cy="319476"/>
          </a:xfrm>
          <a:solidFill>
            <a:srgbClr val="7030A0"/>
          </a:solidFill>
        </p:spPr>
        <p:txBody>
          <a:bodyPr/>
          <a:lstStyle/>
          <a:p>
            <a:r>
              <a:rPr lang="en-US" altLang="zh-CN" b="1" dirty="0">
                <a:solidFill>
                  <a:schemeClr val="bg1"/>
                </a:solidFill>
              </a:rPr>
              <a:t> 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52" name="灯片编号占位符 5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EA06E-6E7C-416D-A80B-27D235CEB89A}" type="slidenum">
              <a:rPr lang="zh-CN" altLang="en-US" smtClean="0">
                <a:solidFill>
                  <a:schemeClr val="bg1"/>
                </a:solidFill>
              </a:rPr>
            </a:fld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6" name="Rectangle 37"/>
          <p:cNvSpPr>
            <a:spLocks noChangeArrowheads="1"/>
          </p:cNvSpPr>
          <p:nvPr/>
        </p:nvSpPr>
        <p:spPr bwMode="auto">
          <a:xfrm>
            <a:off x="0" y="630618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38425" algn="ctr"/>
                <a:tab pos="52768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38425" algn="ctr"/>
                <a:tab pos="52768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38425" algn="ctr"/>
                <a:tab pos="52768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38425" algn="ctr"/>
                <a:tab pos="52768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38425" algn="ctr"/>
                <a:tab pos="52768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38425" algn="ctr"/>
                <a:tab pos="52768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38425" algn="ctr"/>
                <a:tab pos="52768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38425" algn="ctr"/>
                <a:tab pos="52768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38425" algn="ctr"/>
                <a:tab pos="52768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8425" algn="ctr"/>
                <a:tab pos="5276850" algn="r"/>
              </a:tabLst>
            </a:pPr>
            <a:r>
              <a:rPr kumimoji="0" lang="en-GB" altLang="zh-C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	</a:t>
            </a:r>
            <a:endParaRPr kumimoji="0" lang="en-GB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8590280" y="32385"/>
            <a:ext cx="3336290" cy="712470"/>
            <a:chOff x="13528" y="51"/>
            <a:chExt cx="5254" cy="112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49" r="30180" b="50000"/>
            <a:stretch>
              <a:fillRect/>
            </a:stretch>
          </p:blipFill>
          <p:spPr>
            <a:xfrm>
              <a:off x="13528" y="51"/>
              <a:ext cx="1579" cy="1122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7" t="53357" r="736"/>
            <a:stretch>
              <a:fillRect/>
            </a:stretch>
          </p:blipFill>
          <p:spPr>
            <a:xfrm>
              <a:off x="15020" y="83"/>
              <a:ext cx="3762" cy="1036"/>
            </a:xfrm>
            <a:prstGeom prst="rect">
              <a:avLst/>
            </a:prstGeom>
          </p:spPr>
        </p:pic>
      </p:grpSp>
      <p:sp>
        <p:nvSpPr>
          <p:cNvPr id="26" name="页脚占位符 50"/>
          <p:cNvSpPr>
            <a:spLocks noGrp="1"/>
          </p:cNvSpPr>
          <p:nvPr/>
        </p:nvSpPr>
        <p:spPr>
          <a:xfrm>
            <a:off x="0" y="6573521"/>
            <a:ext cx="12192000" cy="319476"/>
          </a:xfrm>
          <a:prstGeom prst="rect">
            <a:avLst/>
          </a:prstGeom>
          <a:solidFill>
            <a:srgbClr val="003399"/>
          </a:solidFill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>
                <a:solidFill>
                  <a:schemeClr val="bg1"/>
                </a:solidFill>
              </a:rPr>
              <a:t> 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27" name="灯片编号占位符 51"/>
          <p:cNvSpPr>
            <a:spLocks noGrp="1"/>
          </p:cNvSpPr>
          <p:nvPr/>
        </p:nvSpPr>
        <p:spPr>
          <a:xfrm>
            <a:off x="11226237" y="6589577"/>
            <a:ext cx="700174" cy="3034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1EA06E-6E7C-416D-A80B-27D235CEB89A}" type="slidenum">
              <a:rPr lang="zh-CN" altLang="en-US" smtClean="0">
                <a:solidFill>
                  <a:schemeClr val="bg1"/>
                </a:solidFill>
              </a:rPr>
            </a:fld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2232" y="1039385"/>
            <a:ext cx="11748278" cy="4107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03399"/>
                </a:solidFill>
              </a:rPr>
              <a:t>Part 3-1 </a:t>
            </a:r>
            <a:r>
              <a:rPr lang="zh-CN" altLang="en-US" sz="2400" b="1" dirty="0">
                <a:solidFill>
                  <a:srgbClr val="003399"/>
                </a:solidFill>
              </a:rPr>
              <a:t>各节点的元数据一致性和数据一致性</a:t>
            </a:r>
            <a:r>
              <a:rPr lang="zh-CN" altLang="en-US" sz="2400" b="1" dirty="0">
                <a:solidFill>
                  <a:srgbClr val="003399"/>
                </a:solidFill>
              </a:rPr>
              <a:t>怎么办？</a:t>
            </a:r>
            <a:endParaRPr lang="zh-CN" altLang="en-US" sz="2400" b="1" dirty="0">
              <a:solidFill>
                <a:srgbClr val="003399"/>
              </a:solidFill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solidFill>
                <a:srgbClr val="003399"/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solidFill>
                <a:srgbClr val="003399"/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solidFill>
                <a:srgbClr val="003399"/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solidFill>
                <a:srgbClr val="003399"/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solidFill>
                <a:srgbClr val="003399"/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endParaRPr lang="zh-CN" altLang="en-US" b="1" dirty="0">
              <a:latin typeface="+mn-ea"/>
              <a:cs typeface="+mn-ea"/>
            </a:endParaRPr>
          </a:p>
          <a:p>
            <a:pPr indent="457200">
              <a:buNone/>
            </a:pPr>
            <a:endParaRPr lang="zh-CN" altLang="en-US" b="1" dirty="0">
              <a:latin typeface="+mn-ea"/>
              <a:cs typeface="+mn-ea"/>
            </a:endParaRPr>
          </a:p>
        </p:txBody>
      </p:sp>
      <p:pic>
        <p:nvPicPr>
          <p:cNvPr id="12" name="图片 11" descr="分片副本集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64940" y="1746885"/>
            <a:ext cx="8009890" cy="417322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786130" y="2152650"/>
            <a:ext cx="3846195" cy="23685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spcBef>
                <a:spcPts val="600"/>
              </a:spcBef>
              <a:spcAft>
                <a:spcPts val="600"/>
              </a:spcAft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如何保证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跨数据中心服务稳定？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spcBef>
                <a:spcPts val="600"/>
              </a:spcBef>
              <a:spcAft>
                <a:spcPts val="600"/>
              </a:spcAft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原生分布式数据库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spcBef>
                <a:spcPts val="600"/>
              </a:spcBef>
              <a:spcAft>
                <a:spcPts val="600"/>
              </a:spcAft>
            </a:pP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spcBef>
                <a:spcPts val="600"/>
              </a:spcBef>
              <a:spcAft>
                <a:spcPts val="1200"/>
              </a:spcAft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稳定又安全的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选择：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分片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+ 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副本集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实现全量元数据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一致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socks5h流程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518535" y="1245235"/>
            <a:ext cx="8071485" cy="5037455"/>
          </a:xfrm>
          <a:prstGeom prst="rect">
            <a:avLst/>
          </a:prstGeom>
        </p:spPr>
      </p:pic>
      <p:sp>
        <p:nvSpPr>
          <p:cNvPr id="5" name="TextBox 6"/>
          <p:cNvSpPr txBox="1"/>
          <p:nvPr/>
        </p:nvSpPr>
        <p:spPr>
          <a:xfrm>
            <a:off x="355600" y="35054"/>
            <a:ext cx="4277360" cy="828675"/>
          </a:xfrm>
          <a:prstGeom prst="rect">
            <a:avLst/>
          </a:prstGeom>
          <a:noFill/>
        </p:spPr>
        <p:txBody>
          <a:bodyPr wrap="none" lIns="91416" tIns="45708" rIns="91416" bIns="45708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n-ea"/>
                <a:ea typeface="+mn-ea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zh-CN" sz="3200" b="1" dirty="0">
                <a:solidFill>
                  <a:srgbClr val="003399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3. JWanFS</a:t>
            </a:r>
            <a:r>
              <a:rPr lang="zh-CN" altLang="en-US" sz="3200" b="1" dirty="0">
                <a:solidFill>
                  <a:srgbClr val="003399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的经验</a:t>
            </a:r>
            <a:r>
              <a:rPr lang="zh-CN" altLang="en-US" sz="3200" b="1" dirty="0">
                <a:solidFill>
                  <a:srgbClr val="003399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分享</a:t>
            </a:r>
            <a:endParaRPr lang="zh-CN" altLang="en-US" sz="3200" b="1" dirty="0">
              <a:solidFill>
                <a:srgbClr val="003399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0" y="6647398"/>
            <a:ext cx="12192000" cy="21186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页脚占位符 50"/>
          <p:cNvSpPr>
            <a:spLocks noGrp="1"/>
          </p:cNvSpPr>
          <p:nvPr>
            <p:ph type="ftr" sz="quarter" idx="11"/>
          </p:nvPr>
        </p:nvSpPr>
        <p:spPr>
          <a:xfrm>
            <a:off x="0" y="6565901"/>
            <a:ext cx="12192000" cy="319476"/>
          </a:xfrm>
          <a:solidFill>
            <a:srgbClr val="7030A0"/>
          </a:solidFill>
        </p:spPr>
        <p:txBody>
          <a:bodyPr/>
          <a:lstStyle/>
          <a:p>
            <a:r>
              <a:rPr lang="en-US" altLang="zh-CN" b="1" dirty="0">
                <a:solidFill>
                  <a:schemeClr val="bg1"/>
                </a:solidFill>
              </a:rPr>
              <a:t> 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52" name="灯片编号占位符 5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EA06E-6E7C-416D-A80B-27D235CEB89A}" type="slidenum">
              <a:rPr lang="zh-CN" altLang="en-US" smtClean="0">
                <a:solidFill>
                  <a:schemeClr val="bg1"/>
                </a:solidFill>
              </a:rPr>
            </a:fld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6" name="Rectangle 37"/>
          <p:cNvSpPr>
            <a:spLocks noChangeArrowheads="1"/>
          </p:cNvSpPr>
          <p:nvPr/>
        </p:nvSpPr>
        <p:spPr bwMode="auto">
          <a:xfrm>
            <a:off x="0" y="630618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38425" algn="ctr"/>
                <a:tab pos="52768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38425" algn="ctr"/>
                <a:tab pos="52768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38425" algn="ctr"/>
                <a:tab pos="52768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38425" algn="ctr"/>
                <a:tab pos="52768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38425" algn="ctr"/>
                <a:tab pos="52768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38425" algn="ctr"/>
                <a:tab pos="52768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38425" algn="ctr"/>
                <a:tab pos="52768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38425" algn="ctr"/>
                <a:tab pos="52768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38425" algn="ctr"/>
                <a:tab pos="52768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8425" algn="ctr"/>
                <a:tab pos="5276850" algn="r"/>
              </a:tabLst>
            </a:pPr>
            <a:r>
              <a:rPr kumimoji="0" lang="en-GB" altLang="zh-C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	</a:t>
            </a:r>
            <a:endParaRPr kumimoji="0" lang="en-GB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8590280" y="32385"/>
            <a:ext cx="3336290" cy="712470"/>
            <a:chOff x="13528" y="51"/>
            <a:chExt cx="5254" cy="112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49" r="30180" b="50000"/>
            <a:stretch>
              <a:fillRect/>
            </a:stretch>
          </p:blipFill>
          <p:spPr>
            <a:xfrm>
              <a:off x="13528" y="51"/>
              <a:ext cx="1579" cy="1122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7" t="53357" r="736"/>
            <a:stretch>
              <a:fillRect/>
            </a:stretch>
          </p:blipFill>
          <p:spPr>
            <a:xfrm>
              <a:off x="15020" y="83"/>
              <a:ext cx="3762" cy="1036"/>
            </a:xfrm>
            <a:prstGeom prst="rect">
              <a:avLst/>
            </a:prstGeom>
          </p:spPr>
        </p:pic>
      </p:grpSp>
      <p:sp>
        <p:nvSpPr>
          <p:cNvPr id="26" name="页脚占位符 50"/>
          <p:cNvSpPr>
            <a:spLocks noGrp="1"/>
          </p:cNvSpPr>
          <p:nvPr/>
        </p:nvSpPr>
        <p:spPr>
          <a:xfrm>
            <a:off x="0" y="6573521"/>
            <a:ext cx="12192000" cy="319476"/>
          </a:xfrm>
          <a:prstGeom prst="rect">
            <a:avLst/>
          </a:prstGeom>
          <a:solidFill>
            <a:srgbClr val="003399"/>
          </a:solidFill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>
                <a:solidFill>
                  <a:schemeClr val="bg1"/>
                </a:solidFill>
              </a:rPr>
              <a:t> 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27" name="灯片编号占位符 51"/>
          <p:cNvSpPr>
            <a:spLocks noGrp="1"/>
          </p:cNvSpPr>
          <p:nvPr/>
        </p:nvSpPr>
        <p:spPr>
          <a:xfrm>
            <a:off x="11226237" y="6589577"/>
            <a:ext cx="700174" cy="3034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1EA06E-6E7C-416D-A80B-27D235CEB89A}" type="slidenum">
              <a:rPr lang="zh-CN" altLang="en-US" smtClean="0">
                <a:solidFill>
                  <a:schemeClr val="bg1"/>
                </a:solidFill>
              </a:rPr>
            </a:fld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2232" y="1039385"/>
            <a:ext cx="11748278" cy="6185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03399"/>
                </a:solidFill>
              </a:rPr>
              <a:t>Part 3-2 </a:t>
            </a:r>
            <a:r>
              <a:rPr lang="zh-CN" altLang="en-US" sz="2400" b="1" dirty="0">
                <a:solidFill>
                  <a:srgbClr val="003399"/>
                </a:solidFill>
              </a:rPr>
              <a:t>中心多，协议</a:t>
            </a:r>
            <a:r>
              <a:rPr lang="zh-CN" altLang="en-US" sz="2400" b="1" dirty="0">
                <a:solidFill>
                  <a:srgbClr val="003399"/>
                </a:solidFill>
              </a:rPr>
              <a:t>多，端口多，链路</a:t>
            </a:r>
            <a:r>
              <a:rPr lang="zh-CN" altLang="en-US" sz="2400" b="1" dirty="0">
                <a:solidFill>
                  <a:srgbClr val="003399"/>
                </a:solidFill>
              </a:rPr>
              <a:t>怎么办？</a:t>
            </a:r>
            <a:endParaRPr lang="zh-CN" altLang="en-US" sz="2400" b="1" dirty="0">
              <a:solidFill>
                <a:srgbClr val="003399"/>
              </a:solidFill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solidFill>
                <a:srgbClr val="003399"/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solidFill>
                <a:srgbClr val="003399"/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solidFill>
                <a:srgbClr val="003399"/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solidFill>
                <a:srgbClr val="003399"/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solidFill>
                <a:srgbClr val="003399"/>
              </a:solidFill>
              <a:latin typeface="+mn-ea"/>
              <a:cs typeface="+mn-ea"/>
            </a:endParaRPr>
          </a:p>
          <a:p>
            <a:pPr indent="457200">
              <a:lnSpc>
                <a:spcPct val="150000"/>
              </a:lnSpc>
            </a:pPr>
            <a:endParaRPr lang="zh-CN" altLang="en-US" dirty="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solidFill>
                <a:srgbClr val="003399"/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solidFill>
                <a:srgbClr val="003399"/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solidFill>
                <a:srgbClr val="003399"/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endParaRPr lang="zh-CN" altLang="en-US" b="1" dirty="0">
              <a:latin typeface="+mn-ea"/>
              <a:cs typeface="+mn-ea"/>
            </a:endParaRPr>
          </a:p>
          <a:p>
            <a:pPr indent="457200">
              <a:buNone/>
            </a:pPr>
            <a:endParaRPr lang="zh-CN" altLang="en-US" b="1" dirty="0">
              <a:latin typeface="+mn-ea"/>
              <a:cs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12165" y="2543810"/>
            <a:ext cx="3518535" cy="1430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fontAlgn="auto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兼容多协议的网关集群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fontAlgn="auto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全局全量元数据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fontAlgn="auto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基于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Socks5h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的动态标识符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fontAlgn="auto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自定义路由文件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socks5h流程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3518535" y="1245235"/>
            <a:ext cx="8071485" cy="5037455"/>
          </a:xfrm>
          <a:prstGeom prst="rect">
            <a:avLst/>
          </a:prstGeom>
        </p:spPr>
      </p:pic>
      <p:sp>
        <p:nvSpPr>
          <p:cNvPr id="5" name="TextBox 6"/>
          <p:cNvSpPr txBox="1"/>
          <p:nvPr/>
        </p:nvSpPr>
        <p:spPr>
          <a:xfrm>
            <a:off x="355600" y="35054"/>
            <a:ext cx="4277360" cy="828675"/>
          </a:xfrm>
          <a:prstGeom prst="rect">
            <a:avLst/>
          </a:prstGeom>
          <a:noFill/>
        </p:spPr>
        <p:txBody>
          <a:bodyPr wrap="none" lIns="91416" tIns="45708" rIns="91416" bIns="45708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n-ea"/>
                <a:ea typeface="+mn-ea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zh-CN" sz="3200" b="1" dirty="0">
                <a:solidFill>
                  <a:srgbClr val="003399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3. JWanFS</a:t>
            </a:r>
            <a:r>
              <a:rPr lang="zh-CN" altLang="en-US" sz="3200" b="1" dirty="0">
                <a:solidFill>
                  <a:srgbClr val="003399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的经验</a:t>
            </a:r>
            <a:r>
              <a:rPr lang="zh-CN" altLang="en-US" sz="3200" b="1" dirty="0">
                <a:solidFill>
                  <a:srgbClr val="003399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分享</a:t>
            </a:r>
            <a:endParaRPr lang="zh-CN" altLang="en-US" sz="3200" b="1" dirty="0">
              <a:solidFill>
                <a:srgbClr val="003399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0" y="6647398"/>
            <a:ext cx="12192000" cy="21186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页脚占位符 50"/>
          <p:cNvSpPr>
            <a:spLocks noGrp="1"/>
          </p:cNvSpPr>
          <p:nvPr>
            <p:ph type="ftr" sz="quarter" idx="11"/>
          </p:nvPr>
        </p:nvSpPr>
        <p:spPr>
          <a:xfrm>
            <a:off x="0" y="6565901"/>
            <a:ext cx="12192000" cy="319476"/>
          </a:xfrm>
          <a:solidFill>
            <a:srgbClr val="7030A0"/>
          </a:solidFill>
        </p:spPr>
        <p:txBody>
          <a:bodyPr/>
          <a:lstStyle/>
          <a:p>
            <a:r>
              <a:rPr lang="en-US" altLang="zh-CN" b="1" dirty="0">
                <a:solidFill>
                  <a:schemeClr val="bg1"/>
                </a:solidFill>
              </a:rPr>
              <a:t> 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52" name="灯片编号占位符 5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EA06E-6E7C-416D-A80B-27D235CEB89A}" type="slidenum">
              <a:rPr lang="zh-CN" altLang="en-US" smtClean="0">
                <a:solidFill>
                  <a:schemeClr val="bg1"/>
                </a:solidFill>
              </a:rPr>
            </a:fld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6" name="Rectangle 37"/>
          <p:cNvSpPr>
            <a:spLocks noChangeArrowheads="1"/>
          </p:cNvSpPr>
          <p:nvPr/>
        </p:nvSpPr>
        <p:spPr bwMode="auto">
          <a:xfrm>
            <a:off x="0" y="630618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38425" algn="ctr"/>
                <a:tab pos="52768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38425" algn="ctr"/>
                <a:tab pos="52768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38425" algn="ctr"/>
                <a:tab pos="52768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38425" algn="ctr"/>
                <a:tab pos="52768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38425" algn="ctr"/>
                <a:tab pos="52768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38425" algn="ctr"/>
                <a:tab pos="52768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38425" algn="ctr"/>
                <a:tab pos="52768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38425" algn="ctr"/>
                <a:tab pos="52768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38425" algn="ctr"/>
                <a:tab pos="52768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8425" algn="ctr"/>
                <a:tab pos="5276850" algn="r"/>
              </a:tabLst>
            </a:pPr>
            <a:r>
              <a:rPr kumimoji="0" lang="en-GB" altLang="zh-C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	</a:t>
            </a:r>
            <a:endParaRPr kumimoji="0" lang="en-GB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8590280" y="32385"/>
            <a:ext cx="3336290" cy="712470"/>
            <a:chOff x="13528" y="51"/>
            <a:chExt cx="5254" cy="112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49" r="30180" b="50000"/>
            <a:stretch>
              <a:fillRect/>
            </a:stretch>
          </p:blipFill>
          <p:spPr>
            <a:xfrm>
              <a:off x="13528" y="51"/>
              <a:ext cx="1579" cy="1122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7" t="53357" r="736"/>
            <a:stretch>
              <a:fillRect/>
            </a:stretch>
          </p:blipFill>
          <p:spPr>
            <a:xfrm>
              <a:off x="15020" y="83"/>
              <a:ext cx="3762" cy="1036"/>
            </a:xfrm>
            <a:prstGeom prst="rect">
              <a:avLst/>
            </a:prstGeom>
          </p:spPr>
        </p:pic>
      </p:grpSp>
      <p:sp>
        <p:nvSpPr>
          <p:cNvPr id="26" name="页脚占位符 50"/>
          <p:cNvSpPr>
            <a:spLocks noGrp="1"/>
          </p:cNvSpPr>
          <p:nvPr/>
        </p:nvSpPr>
        <p:spPr>
          <a:xfrm>
            <a:off x="0" y="6573521"/>
            <a:ext cx="12192000" cy="319476"/>
          </a:xfrm>
          <a:prstGeom prst="rect">
            <a:avLst/>
          </a:prstGeom>
          <a:solidFill>
            <a:srgbClr val="003399"/>
          </a:solidFill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>
                <a:solidFill>
                  <a:schemeClr val="bg1"/>
                </a:solidFill>
              </a:rPr>
              <a:t> 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27" name="灯片编号占位符 51"/>
          <p:cNvSpPr>
            <a:spLocks noGrp="1"/>
          </p:cNvSpPr>
          <p:nvPr/>
        </p:nvSpPr>
        <p:spPr>
          <a:xfrm>
            <a:off x="11226237" y="6589577"/>
            <a:ext cx="700174" cy="3034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1EA06E-6E7C-416D-A80B-27D235CEB89A}" type="slidenum">
              <a:rPr lang="zh-CN" altLang="en-US" smtClean="0">
                <a:solidFill>
                  <a:schemeClr val="bg1"/>
                </a:solidFill>
              </a:rPr>
            </a:fld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2232" y="1039385"/>
            <a:ext cx="11748278" cy="6185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03399"/>
                </a:solidFill>
              </a:rPr>
              <a:t>Part 3-3 </a:t>
            </a:r>
            <a:r>
              <a:rPr lang="zh-CN" altLang="en-US" sz="2400" b="1" dirty="0">
                <a:solidFill>
                  <a:srgbClr val="003399"/>
                </a:solidFill>
              </a:rPr>
              <a:t>广域网的延迟怎么解决？</a:t>
            </a:r>
            <a:endParaRPr lang="zh-CN" altLang="en-US" sz="2400" b="1" dirty="0">
              <a:solidFill>
                <a:srgbClr val="003399"/>
              </a:solidFill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solidFill>
                <a:srgbClr val="003399"/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solidFill>
                <a:srgbClr val="003399"/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solidFill>
                <a:srgbClr val="003399"/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solidFill>
                <a:srgbClr val="003399"/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solidFill>
                <a:srgbClr val="003399"/>
              </a:solidFill>
              <a:latin typeface="+mn-ea"/>
              <a:cs typeface="+mn-ea"/>
            </a:endParaRPr>
          </a:p>
          <a:p>
            <a:pPr indent="457200">
              <a:lnSpc>
                <a:spcPct val="150000"/>
              </a:lnSpc>
            </a:pPr>
            <a:endParaRPr lang="zh-CN" altLang="en-US" dirty="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solidFill>
                <a:srgbClr val="003399"/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solidFill>
                <a:srgbClr val="003399"/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solidFill>
                <a:srgbClr val="003399"/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endParaRPr lang="zh-CN" altLang="en-US" b="1" dirty="0">
              <a:latin typeface="+mn-ea"/>
              <a:cs typeface="+mn-ea"/>
            </a:endParaRPr>
          </a:p>
          <a:p>
            <a:pPr indent="457200">
              <a:buNone/>
            </a:pPr>
            <a:endParaRPr lang="zh-CN" altLang="en-US" b="1" dirty="0">
              <a:latin typeface="+mn-ea"/>
              <a:cs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442085" y="1783080"/>
            <a:ext cx="8301990" cy="45796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spcBef>
                <a:spcPts val="200"/>
              </a:spcBef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索引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742950" lvl="1" indent="-285750" fontAlgn="auto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Fullpath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单次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RPC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读到小文件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信息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auto">
              <a:spcBef>
                <a:spcPts val="200"/>
              </a:spcBef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聚合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742950" lvl="1" indent="-285750" fontAlgn="auto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小文件聚合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742950" lvl="1" indent="-285750" fontAlgn="auto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元数据聚合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742950" lvl="1" indent="-285750" fontAlgn="auto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操作请求聚合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auto">
              <a:spcBef>
                <a:spcPts val="200"/>
              </a:spcBef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异步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742950" lvl="1" indent="-285750" fontAlgn="auto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小文件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传输的异步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队列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auto">
              <a:spcBef>
                <a:spcPts val="200"/>
              </a:spcBef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缓存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742950" lvl="1" indent="-285750" fontAlgn="auto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对文件元数据操作时，将整个父目录元数据缓存到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本地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742950" lvl="1" indent="-285750" fontAlgn="auto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客户端元数据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缓存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742950" lvl="1" indent="-285750" fontAlgn="auto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客户端数据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缓存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742950" lvl="1" indent="-285750" fontAlgn="auto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挂载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指定本地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缓存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742950" lvl="1" indent="-285750" fontAlgn="auto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数据中心副本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缓存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/>
          <p:nvPr/>
        </p:nvSpPr>
        <p:spPr>
          <a:xfrm>
            <a:off x="355600" y="34925"/>
            <a:ext cx="8530590" cy="828675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n-ea"/>
                <a:ea typeface="+mn-ea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zh-CN" sz="3200" b="1" dirty="0">
                <a:solidFill>
                  <a:srgbClr val="003399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3. JWanFS</a:t>
            </a:r>
            <a:r>
              <a:rPr lang="zh-CN" altLang="en-US" sz="3200" b="1" dirty="0">
                <a:solidFill>
                  <a:srgbClr val="003399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：</a:t>
            </a:r>
            <a:r>
              <a:rPr lang="en-US" altLang="zh-CN" sz="3200" b="1" dirty="0">
                <a:solidFill>
                  <a:srgbClr val="003399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AI</a:t>
            </a:r>
            <a:r>
              <a:rPr lang="zh-CN" altLang="en-US" sz="3200" b="1" dirty="0">
                <a:solidFill>
                  <a:srgbClr val="003399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训练的</a:t>
            </a:r>
            <a:r>
              <a:rPr lang="en-US" altLang="zh-CN" sz="3200" b="1" dirty="0">
                <a:solidFill>
                  <a:srgbClr val="003399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“</a:t>
            </a:r>
            <a:r>
              <a:rPr lang="zh-CN" altLang="en-US" sz="3200" b="1" dirty="0">
                <a:solidFill>
                  <a:srgbClr val="003399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无感</a:t>
            </a:r>
            <a:r>
              <a:rPr lang="en-US" altLang="zh-CN" sz="3200" b="1" dirty="0">
                <a:solidFill>
                  <a:srgbClr val="003399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”</a:t>
            </a:r>
            <a:r>
              <a:rPr lang="zh-CN" altLang="en-US" sz="3200" b="1" dirty="0">
                <a:solidFill>
                  <a:srgbClr val="003399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统一</a:t>
            </a:r>
            <a:r>
              <a:rPr lang="zh-CN" altLang="en-US" sz="3200" b="1" dirty="0">
                <a:solidFill>
                  <a:srgbClr val="003399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存储</a:t>
            </a:r>
            <a:endParaRPr lang="zh-CN" altLang="en-US" sz="3200" b="1" dirty="0">
              <a:solidFill>
                <a:srgbClr val="003399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0" y="6647398"/>
            <a:ext cx="12192000" cy="21186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页脚占位符 50"/>
          <p:cNvSpPr>
            <a:spLocks noGrp="1"/>
          </p:cNvSpPr>
          <p:nvPr>
            <p:ph type="ftr" sz="quarter" idx="11"/>
          </p:nvPr>
        </p:nvSpPr>
        <p:spPr>
          <a:xfrm>
            <a:off x="0" y="6565901"/>
            <a:ext cx="12192000" cy="319476"/>
          </a:xfrm>
          <a:solidFill>
            <a:srgbClr val="7030A0"/>
          </a:solidFill>
        </p:spPr>
        <p:txBody>
          <a:bodyPr/>
          <a:lstStyle/>
          <a:p>
            <a:r>
              <a:rPr lang="en-US" altLang="zh-CN" b="1" dirty="0">
                <a:solidFill>
                  <a:schemeClr val="bg1"/>
                </a:solidFill>
              </a:rPr>
              <a:t> 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52" name="灯片编号占位符 5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EA06E-6E7C-416D-A80B-27D235CEB89A}" type="slidenum">
              <a:rPr lang="zh-CN" altLang="en-US" smtClean="0">
                <a:solidFill>
                  <a:schemeClr val="bg1"/>
                </a:solidFill>
              </a:rPr>
            </a:fld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6" name="Rectangle 37"/>
          <p:cNvSpPr>
            <a:spLocks noChangeArrowheads="1"/>
          </p:cNvSpPr>
          <p:nvPr/>
        </p:nvSpPr>
        <p:spPr bwMode="auto">
          <a:xfrm>
            <a:off x="0" y="630618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38425" algn="ctr"/>
                <a:tab pos="52768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38425" algn="ctr"/>
                <a:tab pos="52768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38425" algn="ctr"/>
                <a:tab pos="52768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38425" algn="ctr"/>
                <a:tab pos="52768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38425" algn="ctr"/>
                <a:tab pos="52768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38425" algn="ctr"/>
                <a:tab pos="52768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38425" algn="ctr"/>
                <a:tab pos="52768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38425" algn="ctr"/>
                <a:tab pos="52768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38425" algn="ctr"/>
                <a:tab pos="52768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8425" algn="ctr"/>
                <a:tab pos="5276850" algn="r"/>
              </a:tabLst>
            </a:pPr>
            <a:r>
              <a:rPr kumimoji="0" lang="en-GB" altLang="zh-C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	</a:t>
            </a:r>
            <a:endParaRPr kumimoji="0" lang="en-GB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8590280" y="32385"/>
            <a:ext cx="3336290" cy="712470"/>
            <a:chOff x="13528" y="51"/>
            <a:chExt cx="5254" cy="112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49" r="30180" b="50000"/>
            <a:stretch>
              <a:fillRect/>
            </a:stretch>
          </p:blipFill>
          <p:spPr>
            <a:xfrm>
              <a:off x="13528" y="51"/>
              <a:ext cx="1579" cy="1122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7" t="53357" r="736"/>
            <a:stretch>
              <a:fillRect/>
            </a:stretch>
          </p:blipFill>
          <p:spPr>
            <a:xfrm>
              <a:off x="15020" y="83"/>
              <a:ext cx="3762" cy="1036"/>
            </a:xfrm>
            <a:prstGeom prst="rect">
              <a:avLst/>
            </a:prstGeom>
          </p:spPr>
        </p:pic>
      </p:grpSp>
      <p:sp>
        <p:nvSpPr>
          <p:cNvPr id="26" name="页脚占位符 50"/>
          <p:cNvSpPr>
            <a:spLocks noGrp="1"/>
          </p:cNvSpPr>
          <p:nvPr/>
        </p:nvSpPr>
        <p:spPr>
          <a:xfrm>
            <a:off x="0" y="6573521"/>
            <a:ext cx="12192000" cy="319476"/>
          </a:xfrm>
          <a:prstGeom prst="rect">
            <a:avLst/>
          </a:prstGeom>
          <a:solidFill>
            <a:srgbClr val="003399"/>
          </a:solidFill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>
                <a:solidFill>
                  <a:schemeClr val="bg1"/>
                </a:solidFill>
              </a:rPr>
              <a:t> 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27" name="灯片编号占位符 51"/>
          <p:cNvSpPr>
            <a:spLocks noGrp="1"/>
          </p:cNvSpPr>
          <p:nvPr/>
        </p:nvSpPr>
        <p:spPr>
          <a:xfrm>
            <a:off x="11226237" y="6589577"/>
            <a:ext cx="700174" cy="3034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1EA06E-6E7C-416D-A80B-27D235CEB89A}" type="slidenum">
              <a:rPr lang="zh-CN" altLang="en-US" smtClean="0">
                <a:solidFill>
                  <a:schemeClr val="bg1"/>
                </a:solidFill>
              </a:rPr>
            </a:fld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6925" y="1010285"/>
            <a:ext cx="7974965" cy="546544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16"/>
          <p:cNvSpPr/>
          <p:nvPr/>
        </p:nvSpPr>
        <p:spPr>
          <a:xfrm>
            <a:off x="-1791046" y="1892300"/>
            <a:ext cx="5651845" cy="3073400"/>
          </a:xfrm>
          <a:prstGeom prst="roundRect">
            <a:avLst>
              <a:gd name="adj" fmla="val 50000"/>
            </a:avLst>
          </a:prstGeom>
          <a:solidFill>
            <a:srgbClr val="003399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1"/>
          <p:cNvSpPr/>
          <p:nvPr/>
        </p:nvSpPr>
        <p:spPr>
          <a:xfrm>
            <a:off x="-1556426" y="1998319"/>
            <a:ext cx="5261917" cy="2861362"/>
          </a:xfrm>
          <a:prstGeom prst="roundRect">
            <a:avLst>
              <a:gd name="adj" fmla="val 50000"/>
            </a:avLst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3399"/>
              </a:solidFill>
            </a:endParaRPr>
          </a:p>
        </p:txBody>
      </p:sp>
      <p:sp>
        <p:nvSpPr>
          <p:cNvPr id="25" name="TextBox 79"/>
          <p:cNvSpPr txBox="1"/>
          <p:nvPr/>
        </p:nvSpPr>
        <p:spPr>
          <a:xfrm>
            <a:off x="1046489" y="3045473"/>
            <a:ext cx="1102360" cy="993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5865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04</a:t>
            </a:r>
            <a:endParaRPr lang="en-US" altLang="zh-CN" sz="5865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392170" y="5910580"/>
            <a:ext cx="5459730" cy="445770"/>
            <a:chOff x="4417653" y="6011860"/>
            <a:chExt cx="4608043" cy="456466"/>
          </a:xfrm>
        </p:grpSpPr>
        <p:pic>
          <p:nvPicPr>
            <p:cNvPr id="5" name="Picture 2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417653" y="6022977"/>
              <a:ext cx="2110093" cy="442484"/>
            </a:xfrm>
            <a:prstGeom prst="rect">
              <a:avLst/>
            </a:prstGeom>
          </p:spPr>
        </p:pic>
        <p:grpSp>
          <p:nvGrpSpPr>
            <p:cNvPr id="22" name="组合 21"/>
            <p:cNvGrpSpPr/>
            <p:nvPr/>
          </p:nvGrpSpPr>
          <p:grpSpPr>
            <a:xfrm>
              <a:off x="6859271" y="6011860"/>
              <a:ext cx="2166425" cy="456466"/>
              <a:chOff x="552868" y="365311"/>
              <a:chExt cx="7583559" cy="1369011"/>
            </a:xfrm>
          </p:grpSpPr>
          <p:pic>
            <p:nvPicPr>
              <p:cNvPr id="23" name="图片 2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849" r="30180" b="50000"/>
              <a:stretch>
                <a:fillRect/>
              </a:stretch>
            </p:blipFill>
            <p:spPr>
              <a:xfrm>
                <a:off x="552868" y="365311"/>
                <a:ext cx="2181527" cy="1327076"/>
              </a:xfrm>
              <a:prstGeom prst="rect">
                <a:avLst/>
              </a:prstGeom>
            </p:spPr>
          </p:pic>
          <p:pic>
            <p:nvPicPr>
              <p:cNvPr id="10" name="图片 9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87" t="53357" r="736"/>
              <a:stretch>
                <a:fillRect/>
              </a:stretch>
            </p:blipFill>
            <p:spPr>
              <a:xfrm>
                <a:off x="2935810" y="508823"/>
                <a:ext cx="5200617" cy="1225499"/>
              </a:xfrm>
              <a:prstGeom prst="rect">
                <a:avLst/>
              </a:prstGeom>
            </p:spPr>
          </p:pic>
        </p:grpSp>
      </p:grpSp>
      <p:sp>
        <p:nvSpPr>
          <p:cNvPr id="2" name="文本框 1"/>
          <p:cNvSpPr txBox="1"/>
          <p:nvPr/>
        </p:nvSpPr>
        <p:spPr>
          <a:xfrm>
            <a:off x="4274820" y="2829560"/>
            <a:ext cx="715200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4800" b="1" dirty="0">
                <a:solidFill>
                  <a:srgbClr val="003399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对</a:t>
            </a:r>
            <a:r>
              <a:rPr lang="en-US" altLang="zh-CN" sz="4800" b="1" dirty="0">
                <a:solidFill>
                  <a:srgbClr val="003399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AI</a:t>
            </a:r>
            <a:r>
              <a:rPr lang="zh-CN" altLang="en-US" sz="4800" b="1" dirty="0">
                <a:solidFill>
                  <a:srgbClr val="003399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用户友好的访问</a:t>
            </a:r>
            <a:r>
              <a:rPr lang="zh-CN" altLang="en-US" sz="4800" b="1" dirty="0">
                <a:solidFill>
                  <a:srgbClr val="003399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模式</a:t>
            </a:r>
            <a:endParaRPr lang="zh-CN" altLang="en-US" sz="4800" b="1" dirty="0">
              <a:solidFill>
                <a:srgbClr val="003399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socks5h流程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3518535" y="1245235"/>
            <a:ext cx="8071485" cy="5037455"/>
          </a:xfrm>
          <a:prstGeom prst="rect">
            <a:avLst/>
          </a:prstGeom>
        </p:spPr>
      </p:pic>
      <p:sp>
        <p:nvSpPr>
          <p:cNvPr id="5" name="TextBox 6"/>
          <p:cNvSpPr txBox="1"/>
          <p:nvPr/>
        </p:nvSpPr>
        <p:spPr>
          <a:xfrm>
            <a:off x="355600" y="35054"/>
            <a:ext cx="5175885" cy="828675"/>
          </a:xfrm>
          <a:prstGeom prst="rect">
            <a:avLst/>
          </a:prstGeom>
          <a:noFill/>
        </p:spPr>
        <p:txBody>
          <a:bodyPr wrap="none" lIns="91416" tIns="45708" rIns="91416" bIns="45708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n-ea"/>
                <a:ea typeface="+mn-ea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zh-CN" sz="3200" b="1" dirty="0">
                <a:solidFill>
                  <a:srgbClr val="003399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4. </a:t>
            </a:r>
            <a:r>
              <a:rPr lang="zh-CN" altLang="en-US" sz="3200" b="1" dirty="0">
                <a:solidFill>
                  <a:srgbClr val="003399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对</a:t>
            </a:r>
            <a:r>
              <a:rPr lang="en-US" altLang="zh-CN" sz="3200" b="1" dirty="0">
                <a:solidFill>
                  <a:srgbClr val="003399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AI</a:t>
            </a:r>
            <a:r>
              <a:rPr lang="zh-CN" altLang="en-US" sz="3200" b="1" dirty="0">
                <a:solidFill>
                  <a:srgbClr val="003399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用户友好的访问</a:t>
            </a:r>
            <a:r>
              <a:rPr lang="zh-CN" altLang="en-US" sz="3200" b="1" dirty="0">
                <a:solidFill>
                  <a:srgbClr val="003399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模式</a:t>
            </a:r>
            <a:endParaRPr lang="zh-CN" altLang="en-US" sz="3200" b="1" dirty="0">
              <a:solidFill>
                <a:srgbClr val="003399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0" y="6647398"/>
            <a:ext cx="12192000" cy="21186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页脚占位符 50"/>
          <p:cNvSpPr>
            <a:spLocks noGrp="1"/>
          </p:cNvSpPr>
          <p:nvPr>
            <p:ph type="ftr" sz="quarter" idx="11"/>
          </p:nvPr>
        </p:nvSpPr>
        <p:spPr>
          <a:xfrm>
            <a:off x="0" y="6565901"/>
            <a:ext cx="12192000" cy="319476"/>
          </a:xfrm>
          <a:solidFill>
            <a:srgbClr val="7030A0"/>
          </a:solidFill>
        </p:spPr>
        <p:txBody>
          <a:bodyPr/>
          <a:lstStyle/>
          <a:p>
            <a:r>
              <a:rPr lang="en-US" altLang="zh-CN" b="1" dirty="0">
                <a:solidFill>
                  <a:schemeClr val="bg1"/>
                </a:solidFill>
              </a:rPr>
              <a:t> 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52" name="灯片编号占位符 5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EA06E-6E7C-416D-A80B-27D235CEB89A}" type="slidenum">
              <a:rPr lang="zh-CN" altLang="en-US" smtClean="0">
                <a:solidFill>
                  <a:schemeClr val="bg1"/>
                </a:solidFill>
              </a:rPr>
            </a:fld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6" name="Rectangle 37"/>
          <p:cNvSpPr>
            <a:spLocks noChangeArrowheads="1"/>
          </p:cNvSpPr>
          <p:nvPr/>
        </p:nvSpPr>
        <p:spPr bwMode="auto">
          <a:xfrm>
            <a:off x="0" y="630618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38425" algn="ctr"/>
                <a:tab pos="52768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38425" algn="ctr"/>
                <a:tab pos="52768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38425" algn="ctr"/>
                <a:tab pos="52768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38425" algn="ctr"/>
                <a:tab pos="52768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38425" algn="ctr"/>
                <a:tab pos="52768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38425" algn="ctr"/>
                <a:tab pos="52768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38425" algn="ctr"/>
                <a:tab pos="52768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38425" algn="ctr"/>
                <a:tab pos="52768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38425" algn="ctr"/>
                <a:tab pos="52768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8425" algn="ctr"/>
                <a:tab pos="5276850" algn="r"/>
              </a:tabLst>
            </a:pPr>
            <a:r>
              <a:rPr kumimoji="0" lang="en-GB" altLang="zh-C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	</a:t>
            </a:r>
            <a:endParaRPr kumimoji="0" lang="en-GB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8590280" y="32385"/>
            <a:ext cx="3336290" cy="712470"/>
            <a:chOff x="13528" y="51"/>
            <a:chExt cx="5254" cy="112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49" r="30180" b="50000"/>
            <a:stretch>
              <a:fillRect/>
            </a:stretch>
          </p:blipFill>
          <p:spPr>
            <a:xfrm>
              <a:off x="13528" y="51"/>
              <a:ext cx="1579" cy="1122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7" t="53357" r="736"/>
            <a:stretch>
              <a:fillRect/>
            </a:stretch>
          </p:blipFill>
          <p:spPr>
            <a:xfrm>
              <a:off x="15020" y="83"/>
              <a:ext cx="3762" cy="1036"/>
            </a:xfrm>
            <a:prstGeom prst="rect">
              <a:avLst/>
            </a:prstGeom>
          </p:spPr>
        </p:pic>
      </p:grpSp>
      <p:sp>
        <p:nvSpPr>
          <p:cNvPr id="26" name="页脚占位符 50"/>
          <p:cNvSpPr>
            <a:spLocks noGrp="1"/>
          </p:cNvSpPr>
          <p:nvPr/>
        </p:nvSpPr>
        <p:spPr>
          <a:xfrm>
            <a:off x="0" y="6573521"/>
            <a:ext cx="12192000" cy="319476"/>
          </a:xfrm>
          <a:prstGeom prst="rect">
            <a:avLst/>
          </a:prstGeom>
          <a:solidFill>
            <a:srgbClr val="003399"/>
          </a:solidFill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>
                <a:solidFill>
                  <a:schemeClr val="bg1"/>
                </a:solidFill>
              </a:rPr>
              <a:t> 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27" name="灯片编号占位符 51"/>
          <p:cNvSpPr>
            <a:spLocks noGrp="1"/>
          </p:cNvSpPr>
          <p:nvPr/>
        </p:nvSpPr>
        <p:spPr>
          <a:xfrm>
            <a:off x="11226237" y="6589577"/>
            <a:ext cx="700174" cy="3034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1EA06E-6E7C-416D-A80B-27D235CEB89A}" type="slidenum">
              <a:rPr lang="zh-CN" altLang="en-US" smtClean="0">
                <a:solidFill>
                  <a:schemeClr val="bg1"/>
                </a:solidFill>
              </a:rPr>
            </a:fld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2232" y="1039385"/>
            <a:ext cx="11748278" cy="6185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03399"/>
                </a:solidFill>
              </a:rPr>
              <a:t>Part 4-1 </a:t>
            </a:r>
            <a:r>
              <a:rPr lang="zh-CN" altLang="en-US" sz="2400" b="1" dirty="0">
                <a:solidFill>
                  <a:srgbClr val="003399"/>
                </a:solidFill>
              </a:rPr>
              <a:t>简单的客户端</a:t>
            </a:r>
            <a:r>
              <a:rPr lang="zh-CN" altLang="en-US" sz="2400" b="1" dirty="0">
                <a:solidFill>
                  <a:srgbClr val="003399"/>
                </a:solidFill>
              </a:rPr>
              <a:t>配置</a:t>
            </a:r>
            <a:endParaRPr lang="zh-CN" altLang="en-US" sz="2400" b="1" dirty="0">
              <a:solidFill>
                <a:srgbClr val="003399"/>
              </a:solidFill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solidFill>
                <a:srgbClr val="003399"/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solidFill>
                <a:srgbClr val="003399"/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solidFill>
                <a:srgbClr val="003399"/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solidFill>
                <a:srgbClr val="003399"/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solidFill>
                <a:srgbClr val="003399"/>
              </a:solidFill>
              <a:latin typeface="+mn-ea"/>
              <a:cs typeface="+mn-ea"/>
            </a:endParaRPr>
          </a:p>
          <a:p>
            <a:pPr indent="457200">
              <a:lnSpc>
                <a:spcPct val="150000"/>
              </a:lnSpc>
            </a:pPr>
            <a:endParaRPr lang="zh-CN" altLang="en-US" dirty="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solidFill>
                <a:srgbClr val="003399"/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solidFill>
                <a:srgbClr val="003399"/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solidFill>
                <a:srgbClr val="003399"/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endParaRPr lang="zh-CN" altLang="en-US" b="1" dirty="0">
              <a:latin typeface="+mn-ea"/>
              <a:cs typeface="+mn-ea"/>
            </a:endParaRPr>
          </a:p>
          <a:p>
            <a:pPr indent="457200">
              <a:buNone/>
            </a:pPr>
            <a:endParaRPr lang="zh-CN" altLang="en-US" b="1" dirty="0">
              <a:latin typeface="+mn-ea"/>
              <a:cs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71550" y="1974215"/>
            <a:ext cx="7129780" cy="2091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1. </a:t>
            </a:r>
            <a:r>
              <a:rPr lang="zh-CN" altLang="en-US"/>
              <a:t>下载</a:t>
            </a:r>
            <a:r>
              <a:rPr lang="en-US" altLang="zh-CN"/>
              <a:t> &amp; </a:t>
            </a:r>
            <a:r>
              <a:rPr lang="zh-CN" altLang="en-US"/>
              <a:t>安装</a:t>
            </a:r>
            <a:endParaRPr lang="zh-CN" altLang="en-US"/>
          </a:p>
          <a:p>
            <a:endParaRPr lang="zh-CN" altLang="en-US"/>
          </a:p>
          <a:p>
            <a:pPr indent="457200"/>
            <a:r>
              <a:rPr lang="en-US" altLang="zh-CN" sz="2000" b="1">
                <a:solidFill>
                  <a:schemeClr val="accent1"/>
                </a:solidFill>
              </a:rPr>
              <a:t>curl https://file-ocloud.ihep.ac.cn/get-jcli.sh | bash</a:t>
            </a:r>
            <a:endParaRPr lang="en-US" altLang="zh-CN" sz="2000" b="1">
              <a:solidFill>
                <a:schemeClr val="accent1"/>
              </a:solidFill>
            </a:endParaRPr>
          </a:p>
          <a:p>
            <a:endParaRPr lang="zh-CN" altLang="en-US"/>
          </a:p>
          <a:p>
            <a:r>
              <a:rPr lang="en-US" altLang="zh-CN"/>
              <a:t>2. </a:t>
            </a:r>
            <a:r>
              <a:rPr lang="zh-CN" altLang="en-US"/>
              <a:t>配置</a:t>
            </a:r>
            <a:endParaRPr lang="zh-CN" altLang="en-US"/>
          </a:p>
          <a:p>
            <a:pPr indent="457200"/>
            <a:endParaRPr lang="zh-CN" altLang="en-US"/>
          </a:p>
          <a:p>
            <a:pPr indent="457200"/>
            <a:r>
              <a:rPr lang="en-US" altLang="zh-CN" sz="2000" b="1">
                <a:solidFill>
                  <a:schemeClr val="accent1"/>
                </a:solidFill>
              </a:rPr>
              <a:t>jcli auth</a:t>
            </a:r>
            <a:endParaRPr lang="en-US" altLang="zh-CN" sz="2000" b="1">
              <a:solidFill>
                <a:schemeClr val="accent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4700" y="1245235"/>
            <a:ext cx="4911090" cy="332168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219950" y="894080"/>
            <a:ext cx="32334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 i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https://ocloud.ihep.ac.cn</a:t>
            </a:r>
            <a:endParaRPr lang="en-US" altLang="zh-CN" b="1" i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5805" y="4624705"/>
            <a:ext cx="4294505" cy="174371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045" y="4307840"/>
            <a:ext cx="6153150" cy="158178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socks5h流程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3518535" y="1245235"/>
            <a:ext cx="8071485" cy="5037455"/>
          </a:xfrm>
          <a:prstGeom prst="rect">
            <a:avLst/>
          </a:prstGeom>
        </p:spPr>
      </p:pic>
      <p:sp>
        <p:nvSpPr>
          <p:cNvPr id="5" name="TextBox 6"/>
          <p:cNvSpPr txBox="1"/>
          <p:nvPr/>
        </p:nvSpPr>
        <p:spPr>
          <a:xfrm>
            <a:off x="355600" y="35054"/>
            <a:ext cx="5175885" cy="828675"/>
          </a:xfrm>
          <a:prstGeom prst="rect">
            <a:avLst/>
          </a:prstGeom>
          <a:noFill/>
        </p:spPr>
        <p:txBody>
          <a:bodyPr wrap="none" lIns="91416" tIns="45708" rIns="91416" bIns="45708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n-ea"/>
                <a:ea typeface="+mn-ea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zh-CN" sz="3200" b="1" dirty="0">
                <a:solidFill>
                  <a:srgbClr val="003399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4. </a:t>
            </a:r>
            <a:r>
              <a:rPr lang="zh-CN" altLang="en-US" sz="3200" b="1" dirty="0">
                <a:solidFill>
                  <a:srgbClr val="003399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对</a:t>
            </a:r>
            <a:r>
              <a:rPr lang="en-US" altLang="zh-CN" sz="3200" b="1" dirty="0">
                <a:solidFill>
                  <a:srgbClr val="003399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AI</a:t>
            </a:r>
            <a:r>
              <a:rPr lang="zh-CN" altLang="en-US" sz="3200" b="1" dirty="0">
                <a:solidFill>
                  <a:srgbClr val="003399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用户友好的访问</a:t>
            </a:r>
            <a:r>
              <a:rPr lang="zh-CN" altLang="en-US" sz="3200" b="1" dirty="0">
                <a:solidFill>
                  <a:srgbClr val="003399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模式</a:t>
            </a:r>
            <a:endParaRPr lang="zh-CN" altLang="en-US" sz="3200" b="1" dirty="0">
              <a:solidFill>
                <a:srgbClr val="003399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0" y="6647398"/>
            <a:ext cx="12192000" cy="21186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页脚占位符 50"/>
          <p:cNvSpPr>
            <a:spLocks noGrp="1"/>
          </p:cNvSpPr>
          <p:nvPr>
            <p:ph type="ftr" sz="quarter" idx="11"/>
          </p:nvPr>
        </p:nvSpPr>
        <p:spPr>
          <a:xfrm>
            <a:off x="0" y="6565901"/>
            <a:ext cx="12192000" cy="319476"/>
          </a:xfrm>
          <a:solidFill>
            <a:srgbClr val="7030A0"/>
          </a:solidFill>
        </p:spPr>
        <p:txBody>
          <a:bodyPr/>
          <a:lstStyle/>
          <a:p>
            <a:r>
              <a:rPr lang="en-US" altLang="zh-CN" b="1" dirty="0">
                <a:solidFill>
                  <a:schemeClr val="bg1"/>
                </a:solidFill>
              </a:rPr>
              <a:t> 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52" name="灯片编号占位符 5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EA06E-6E7C-416D-A80B-27D235CEB89A}" type="slidenum">
              <a:rPr lang="zh-CN" altLang="en-US" smtClean="0">
                <a:solidFill>
                  <a:schemeClr val="bg1"/>
                </a:solidFill>
              </a:rPr>
            </a:fld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6" name="Rectangle 37"/>
          <p:cNvSpPr>
            <a:spLocks noChangeArrowheads="1"/>
          </p:cNvSpPr>
          <p:nvPr/>
        </p:nvSpPr>
        <p:spPr bwMode="auto">
          <a:xfrm>
            <a:off x="0" y="630618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38425" algn="ctr"/>
                <a:tab pos="52768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38425" algn="ctr"/>
                <a:tab pos="52768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38425" algn="ctr"/>
                <a:tab pos="52768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38425" algn="ctr"/>
                <a:tab pos="52768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38425" algn="ctr"/>
                <a:tab pos="52768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38425" algn="ctr"/>
                <a:tab pos="52768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38425" algn="ctr"/>
                <a:tab pos="52768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38425" algn="ctr"/>
                <a:tab pos="52768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38425" algn="ctr"/>
                <a:tab pos="52768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8425" algn="ctr"/>
                <a:tab pos="5276850" algn="r"/>
              </a:tabLst>
            </a:pPr>
            <a:r>
              <a:rPr kumimoji="0" lang="en-GB" altLang="zh-C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	</a:t>
            </a:r>
            <a:endParaRPr kumimoji="0" lang="en-GB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8590280" y="32385"/>
            <a:ext cx="3336290" cy="712470"/>
            <a:chOff x="13528" y="51"/>
            <a:chExt cx="5254" cy="112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49" r="30180" b="50000"/>
            <a:stretch>
              <a:fillRect/>
            </a:stretch>
          </p:blipFill>
          <p:spPr>
            <a:xfrm>
              <a:off x="13528" y="51"/>
              <a:ext cx="1579" cy="1122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7" t="53357" r="736"/>
            <a:stretch>
              <a:fillRect/>
            </a:stretch>
          </p:blipFill>
          <p:spPr>
            <a:xfrm>
              <a:off x="15020" y="83"/>
              <a:ext cx="3762" cy="1036"/>
            </a:xfrm>
            <a:prstGeom prst="rect">
              <a:avLst/>
            </a:prstGeom>
          </p:spPr>
        </p:pic>
      </p:grpSp>
      <p:sp>
        <p:nvSpPr>
          <p:cNvPr id="26" name="页脚占位符 50"/>
          <p:cNvSpPr>
            <a:spLocks noGrp="1"/>
          </p:cNvSpPr>
          <p:nvPr/>
        </p:nvSpPr>
        <p:spPr>
          <a:xfrm>
            <a:off x="0" y="6573521"/>
            <a:ext cx="12192000" cy="319476"/>
          </a:xfrm>
          <a:prstGeom prst="rect">
            <a:avLst/>
          </a:prstGeom>
          <a:solidFill>
            <a:srgbClr val="003399"/>
          </a:solidFill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>
                <a:solidFill>
                  <a:schemeClr val="bg1"/>
                </a:solidFill>
              </a:rPr>
              <a:t> 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27" name="灯片编号占位符 51"/>
          <p:cNvSpPr>
            <a:spLocks noGrp="1"/>
          </p:cNvSpPr>
          <p:nvPr/>
        </p:nvSpPr>
        <p:spPr>
          <a:xfrm>
            <a:off x="11226237" y="6589577"/>
            <a:ext cx="700174" cy="3034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1EA06E-6E7C-416D-A80B-27D235CEB89A}" type="slidenum">
              <a:rPr lang="zh-CN" altLang="en-US" smtClean="0">
                <a:solidFill>
                  <a:schemeClr val="bg1"/>
                </a:solidFill>
              </a:rPr>
            </a:fld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2232" y="1039385"/>
            <a:ext cx="11748278" cy="6185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03399"/>
                </a:solidFill>
              </a:rPr>
              <a:t>Part 4-2 Mount</a:t>
            </a:r>
            <a:r>
              <a:rPr lang="zh-CN" altLang="en-US" sz="2400" b="1" dirty="0">
                <a:solidFill>
                  <a:srgbClr val="003399"/>
                </a:solidFill>
              </a:rPr>
              <a:t>与</a:t>
            </a:r>
            <a:r>
              <a:rPr lang="en-US" altLang="zh-CN" sz="2400" b="1" dirty="0">
                <a:solidFill>
                  <a:srgbClr val="003399"/>
                </a:solidFill>
              </a:rPr>
              <a:t>S3</a:t>
            </a:r>
            <a:r>
              <a:rPr lang="zh-CN" altLang="en-US" sz="2400" b="1" dirty="0">
                <a:solidFill>
                  <a:srgbClr val="003399"/>
                </a:solidFill>
              </a:rPr>
              <a:t>双</a:t>
            </a:r>
            <a:r>
              <a:rPr lang="zh-CN" altLang="en-US" sz="2400" b="1" dirty="0">
                <a:solidFill>
                  <a:srgbClr val="003399"/>
                </a:solidFill>
              </a:rPr>
              <a:t>兼容</a:t>
            </a:r>
            <a:endParaRPr lang="zh-CN" altLang="en-US" sz="2400" b="1" dirty="0">
              <a:solidFill>
                <a:srgbClr val="003399"/>
              </a:solidFill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solidFill>
                <a:srgbClr val="003399"/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solidFill>
                <a:srgbClr val="003399"/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solidFill>
                <a:srgbClr val="003399"/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solidFill>
                <a:srgbClr val="003399"/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solidFill>
                <a:srgbClr val="003399"/>
              </a:solidFill>
              <a:latin typeface="+mn-ea"/>
              <a:cs typeface="+mn-ea"/>
            </a:endParaRPr>
          </a:p>
          <a:p>
            <a:pPr indent="457200">
              <a:lnSpc>
                <a:spcPct val="150000"/>
              </a:lnSpc>
            </a:pPr>
            <a:endParaRPr lang="zh-CN" altLang="en-US" dirty="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solidFill>
                <a:srgbClr val="003399"/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solidFill>
                <a:srgbClr val="003399"/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solidFill>
                <a:srgbClr val="003399"/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endParaRPr lang="zh-CN" altLang="en-US" b="1" dirty="0">
              <a:latin typeface="+mn-ea"/>
              <a:cs typeface="+mn-ea"/>
            </a:endParaRPr>
          </a:p>
          <a:p>
            <a:pPr indent="457200">
              <a:buNone/>
            </a:pPr>
            <a:endParaRPr lang="zh-CN" altLang="en-US" b="1" dirty="0">
              <a:latin typeface="+mn-ea"/>
              <a:cs typeface="+mn-ea"/>
            </a:endParaRPr>
          </a:p>
        </p:txBody>
      </p:sp>
      <p:pic>
        <p:nvPicPr>
          <p:cNvPr id="2" name="图片 1"/>
          <p:cNvPicPr/>
          <p:nvPr/>
        </p:nvPicPr>
        <p:blipFill>
          <a:blip r:embed="rId3"/>
          <a:stretch>
            <a:fillRect/>
          </a:stretch>
        </p:blipFill>
        <p:spPr>
          <a:xfrm>
            <a:off x="7201535" y="1927225"/>
            <a:ext cx="3157220" cy="1353820"/>
          </a:xfrm>
          <a:prstGeom prst="rect">
            <a:avLst/>
          </a:prstGeom>
        </p:spPr>
      </p:pic>
      <p:pic>
        <p:nvPicPr>
          <p:cNvPr id="6" name="图片 5"/>
          <p:cNvPicPr/>
          <p:nvPr/>
        </p:nvPicPr>
        <p:blipFill>
          <a:blip r:embed="rId4"/>
          <a:stretch>
            <a:fillRect/>
          </a:stretch>
        </p:blipFill>
        <p:spPr>
          <a:xfrm>
            <a:off x="655955" y="2393315"/>
            <a:ext cx="3992245" cy="145351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679690" y="1448435"/>
            <a:ext cx="29552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chemeClr val="accent1"/>
                </a:solidFill>
              </a:rPr>
              <a:t>S3</a:t>
            </a:r>
            <a:r>
              <a:rPr lang="zh-CN" altLang="en-US" b="1">
                <a:solidFill>
                  <a:schemeClr val="accent1"/>
                </a:solidFill>
              </a:rPr>
              <a:t>模式</a:t>
            </a:r>
            <a:endParaRPr lang="zh-CN" altLang="en-US" b="1">
              <a:solidFill>
                <a:schemeClr val="accent1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6985" y="3441700"/>
            <a:ext cx="5719445" cy="260477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600" y="3921760"/>
            <a:ext cx="5876290" cy="211709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054100" y="1864995"/>
            <a:ext cx="29552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accent1"/>
                </a:solidFill>
              </a:rPr>
              <a:t>挂载模式</a:t>
            </a:r>
            <a:endParaRPr lang="zh-CN" altLang="en-US" b="1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socks5h流程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3518535" y="1245235"/>
            <a:ext cx="8071485" cy="5037455"/>
          </a:xfrm>
          <a:prstGeom prst="rect">
            <a:avLst/>
          </a:prstGeom>
        </p:spPr>
      </p:pic>
      <p:sp>
        <p:nvSpPr>
          <p:cNvPr id="5" name="TextBox 6"/>
          <p:cNvSpPr txBox="1"/>
          <p:nvPr/>
        </p:nvSpPr>
        <p:spPr>
          <a:xfrm>
            <a:off x="355600" y="35054"/>
            <a:ext cx="5175885" cy="828675"/>
          </a:xfrm>
          <a:prstGeom prst="rect">
            <a:avLst/>
          </a:prstGeom>
          <a:noFill/>
        </p:spPr>
        <p:txBody>
          <a:bodyPr wrap="none" lIns="91416" tIns="45708" rIns="91416" bIns="45708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n-ea"/>
                <a:ea typeface="+mn-ea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zh-CN" sz="3200" b="1" dirty="0">
                <a:solidFill>
                  <a:srgbClr val="003399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4. </a:t>
            </a:r>
            <a:r>
              <a:rPr lang="zh-CN" altLang="en-US" sz="3200" b="1" dirty="0">
                <a:solidFill>
                  <a:srgbClr val="003399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对</a:t>
            </a:r>
            <a:r>
              <a:rPr lang="en-US" altLang="zh-CN" sz="3200" b="1" dirty="0">
                <a:solidFill>
                  <a:srgbClr val="003399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AI</a:t>
            </a:r>
            <a:r>
              <a:rPr lang="zh-CN" altLang="en-US" sz="3200" b="1" dirty="0">
                <a:solidFill>
                  <a:srgbClr val="003399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用户友好的访问</a:t>
            </a:r>
            <a:r>
              <a:rPr lang="zh-CN" altLang="en-US" sz="3200" b="1" dirty="0">
                <a:solidFill>
                  <a:srgbClr val="003399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模式</a:t>
            </a:r>
            <a:endParaRPr lang="zh-CN" altLang="en-US" sz="3200" b="1" dirty="0">
              <a:solidFill>
                <a:srgbClr val="003399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0" y="6647398"/>
            <a:ext cx="12192000" cy="21186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页脚占位符 50"/>
          <p:cNvSpPr>
            <a:spLocks noGrp="1"/>
          </p:cNvSpPr>
          <p:nvPr>
            <p:ph type="ftr" sz="quarter" idx="11"/>
          </p:nvPr>
        </p:nvSpPr>
        <p:spPr>
          <a:xfrm>
            <a:off x="0" y="6565901"/>
            <a:ext cx="12192000" cy="319476"/>
          </a:xfrm>
          <a:solidFill>
            <a:srgbClr val="7030A0"/>
          </a:solidFill>
        </p:spPr>
        <p:txBody>
          <a:bodyPr/>
          <a:lstStyle/>
          <a:p>
            <a:r>
              <a:rPr lang="en-US" altLang="zh-CN" b="1" dirty="0">
                <a:solidFill>
                  <a:schemeClr val="bg1"/>
                </a:solidFill>
              </a:rPr>
              <a:t> 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52" name="灯片编号占位符 5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EA06E-6E7C-416D-A80B-27D235CEB89A}" type="slidenum">
              <a:rPr lang="zh-CN" altLang="en-US" smtClean="0">
                <a:solidFill>
                  <a:schemeClr val="bg1"/>
                </a:solidFill>
              </a:rPr>
            </a:fld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6" name="Rectangle 37"/>
          <p:cNvSpPr>
            <a:spLocks noChangeArrowheads="1"/>
          </p:cNvSpPr>
          <p:nvPr/>
        </p:nvSpPr>
        <p:spPr bwMode="auto">
          <a:xfrm>
            <a:off x="0" y="630618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38425" algn="ctr"/>
                <a:tab pos="52768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38425" algn="ctr"/>
                <a:tab pos="52768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38425" algn="ctr"/>
                <a:tab pos="52768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38425" algn="ctr"/>
                <a:tab pos="52768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38425" algn="ctr"/>
                <a:tab pos="52768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38425" algn="ctr"/>
                <a:tab pos="52768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38425" algn="ctr"/>
                <a:tab pos="52768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38425" algn="ctr"/>
                <a:tab pos="52768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38425" algn="ctr"/>
                <a:tab pos="52768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8425" algn="ctr"/>
                <a:tab pos="5276850" algn="r"/>
              </a:tabLst>
            </a:pPr>
            <a:r>
              <a:rPr kumimoji="0" lang="en-GB" altLang="zh-C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	</a:t>
            </a:r>
            <a:endParaRPr kumimoji="0" lang="en-GB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8590280" y="32385"/>
            <a:ext cx="3336290" cy="712470"/>
            <a:chOff x="13528" y="51"/>
            <a:chExt cx="5254" cy="112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49" r="30180" b="50000"/>
            <a:stretch>
              <a:fillRect/>
            </a:stretch>
          </p:blipFill>
          <p:spPr>
            <a:xfrm>
              <a:off x="13528" y="51"/>
              <a:ext cx="1579" cy="1122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7" t="53357" r="736"/>
            <a:stretch>
              <a:fillRect/>
            </a:stretch>
          </p:blipFill>
          <p:spPr>
            <a:xfrm>
              <a:off x="15020" y="83"/>
              <a:ext cx="3762" cy="1036"/>
            </a:xfrm>
            <a:prstGeom prst="rect">
              <a:avLst/>
            </a:prstGeom>
          </p:spPr>
        </p:pic>
      </p:grpSp>
      <p:sp>
        <p:nvSpPr>
          <p:cNvPr id="26" name="页脚占位符 50"/>
          <p:cNvSpPr>
            <a:spLocks noGrp="1"/>
          </p:cNvSpPr>
          <p:nvPr/>
        </p:nvSpPr>
        <p:spPr>
          <a:xfrm>
            <a:off x="0" y="6573521"/>
            <a:ext cx="12192000" cy="319476"/>
          </a:xfrm>
          <a:prstGeom prst="rect">
            <a:avLst/>
          </a:prstGeom>
          <a:solidFill>
            <a:srgbClr val="003399"/>
          </a:solidFill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>
                <a:solidFill>
                  <a:schemeClr val="bg1"/>
                </a:solidFill>
              </a:rPr>
              <a:t> 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27" name="灯片编号占位符 51"/>
          <p:cNvSpPr>
            <a:spLocks noGrp="1"/>
          </p:cNvSpPr>
          <p:nvPr/>
        </p:nvSpPr>
        <p:spPr>
          <a:xfrm>
            <a:off x="11226237" y="6589577"/>
            <a:ext cx="700174" cy="3034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1EA06E-6E7C-416D-A80B-27D235CEB89A}" type="slidenum">
              <a:rPr lang="zh-CN" altLang="en-US" smtClean="0">
                <a:solidFill>
                  <a:schemeClr val="bg1"/>
                </a:solidFill>
              </a:rPr>
            </a:fld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2232" y="1039385"/>
            <a:ext cx="11748278" cy="6185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03399"/>
                </a:solidFill>
              </a:rPr>
              <a:t>Part 4-3 </a:t>
            </a:r>
            <a:r>
              <a:rPr lang="zh-CN" altLang="en-US" sz="2400" b="1" dirty="0">
                <a:solidFill>
                  <a:srgbClr val="003399"/>
                </a:solidFill>
              </a:rPr>
              <a:t>高能所真实</a:t>
            </a:r>
            <a:r>
              <a:rPr lang="en-US" altLang="zh-CN" sz="2400" b="1" dirty="0">
                <a:solidFill>
                  <a:srgbClr val="003399"/>
                </a:solidFill>
              </a:rPr>
              <a:t>AI</a:t>
            </a:r>
            <a:r>
              <a:rPr lang="zh-CN" altLang="en-US" sz="2400" b="1" dirty="0">
                <a:solidFill>
                  <a:srgbClr val="003399"/>
                </a:solidFill>
              </a:rPr>
              <a:t>用户</a:t>
            </a:r>
            <a:r>
              <a:rPr lang="zh-CN" altLang="en-US" sz="2400" b="1" dirty="0">
                <a:solidFill>
                  <a:srgbClr val="003399"/>
                </a:solidFill>
              </a:rPr>
              <a:t>实践</a:t>
            </a:r>
            <a:endParaRPr lang="zh-CN" altLang="en-US" sz="2400" b="1" dirty="0">
              <a:solidFill>
                <a:srgbClr val="003399"/>
              </a:solidFill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solidFill>
                <a:srgbClr val="003399"/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solidFill>
                <a:srgbClr val="003399"/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solidFill>
                <a:srgbClr val="003399"/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solidFill>
                <a:srgbClr val="003399"/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solidFill>
                <a:srgbClr val="003399"/>
              </a:solidFill>
              <a:latin typeface="+mn-ea"/>
              <a:cs typeface="+mn-ea"/>
            </a:endParaRPr>
          </a:p>
          <a:p>
            <a:pPr indent="457200">
              <a:lnSpc>
                <a:spcPct val="150000"/>
              </a:lnSpc>
            </a:pPr>
            <a:endParaRPr lang="zh-CN" altLang="en-US" dirty="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solidFill>
                <a:srgbClr val="003399"/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solidFill>
                <a:srgbClr val="003399"/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solidFill>
                <a:srgbClr val="003399"/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endParaRPr lang="zh-CN" altLang="en-US" b="1" dirty="0">
              <a:latin typeface="+mn-ea"/>
              <a:cs typeface="+mn-ea"/>
            </a:endParaRPr>
          </a:p>
          <a:p>
            <a:pPr indent="457200">
              <a:buNone/>
            </a:pPr>
            <a:endParaRPr lang="zh-CN" altLang="en-US" b="1" dirty="0">
              <a:latin typeface="+mn-ea"/>
              <a:cs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8930" y="1664335"/>
            <a:ext cx="3195955" cy="47224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7150" y="1327785"/>
            <a:ext cx="4048760" cy="232283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8720" y="3957320"/>
            <a:ext cx="4515485" cy="235648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47370" y="2033270"/>
            <a:ext cx="3016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JWanFS</a:t>
            </a:r>
            <a:r>
              <a:rPr lang="zh-CN" altLang="en-US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</a:t>
            </a:r>
            <a:r>
              <a:rPr lang="en-US" altLang="zh-CN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</a:t>
            </a:r>
            <a:r>
              <a:rPr lang="zh-CN" altLang="en-US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中可以存什么？</a:t>
            </a:r>
            <a:endParaRPr lang="zh-CN" altLang="en-US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69240" y="2536825"/>
            <a:ext cx="366649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原始数据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清洗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预处理后的训练数据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模型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Checkpoint </a:t>
            </a:r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最终权重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词表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/ tokenizer 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文件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日志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评估报告、对比图表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embedding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批量导出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ONNX/TensorRT engine 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文件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28930" y="5398135"/>
            <a:ext cx="35509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既是</a:t>
            </a:r>
            <a:r>
              <a:rPr lang="en-US" altLang="zh-CN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数据湖</a:t>
            </a:r>
            <a:r>
              <a:rPr lang="en-US" altLang="zh-CN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，又是</a:t>
            </a:r>
            <a:r>
              <a:rPr lang="en-US" altLang="zh-CN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档案馆</a:t>
            </a:r>
            <a:r>
              <a:rPr lang="en-US" altLang="zh-CN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endParaRPr lang="en-US" altLang="zh-CN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 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EA06E-6E7C-416D-A80B-27D235CEB89A}" type="slidenum">
              <a:rPr lang="zh-CN" altLang="en-US" smtClean="0"/>
            </a:fld>
            <a:endParaRPr lang="zh-CN" altLang="en-US" dirty="0"/>
          </a:p>
        </p:txBody>
      </p:sp>
      <p:sp>
        <p:nvSpPr>
          <p:cNvPr id="51" name="页脚占位符 50"/>
          <p:cNvSpPr>
            <a:spLocks noGrp="1"/>
          </p:cNvSpPr>
          <p:nvPr/>
        </p:nvSpPr>
        <p:spPr>
          <a:xfrm>
            <a:off x="0" y="6565901"/>
            <a:ext cx="12192000" cy="319476"/>
          </a:xfrm>
          <a:prstGeom prst="rect">
            <a:avLst/>
          </a:prstGeom>
          <a:solidFill>
            <a:srgbClr val="003399"/>
          </a:solidFill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>
                <a:solidFill>
                  <a:schemeClr val="bg1"/>
                </a:solidFill>
              </a:rPr>
              <a:t> 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52" name="灯片编号占位符 51"/>
          <p:cNvSpPr>
            <a:spLocks noGrp="1"/>
          </p:cNvSpPr>
          <p:nvPr/>
        </p:nvSpPr>
        <p:spPr>
          <a:xfrm>
            <a:off x="11332917" y="6581957"/>
            <a:ext cx="700174" cy="3034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1EA06E-6E7C-416D-A80B-27D235CEB89A}" type="slidenum">
              <a:rPr lang="zh-CN" altLang="en-US" smtClean="0">
                <a:solidFill>
                  <a:schemeClr val="bg1"/>
                </a:solidFill>
              </a:rPr>
            </a:fld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" name="技术方案-算法研究与移植"/>
          <p:cNvSpPr txBox="1"/>
          <p:nvPr/>
        </p:nvSpPr>
        <p:spPr>
          <a:xfrm>
            <a:off x="257021" y="296226"/>
            <a:ext cx="5452745" cy="588010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ct val="120000"/>
              </a:lnSpc>
              <a:defRPr sz="2700">
                <a:solidFill>
                  <a:srgbClr val="377FC6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pPr>
            <a:r>
              <a:rPr lang="en-US" altLang="zh-CN" b="1" dirty="0" err="1">
                <a:solidFill>
                  <a:srgbClr val="C00000"/>
                </a:solidFill>
                <a:latin typeface="Times New Roman Bold" panose="02020803070505020304" pitchFamily="18" charset="0"/>
                <a:ea typeface="思源宋体 CN Heavy" panose="02020900000000000000" pitchFamily="18" charset="-122"/>
                <a:cs typeface="+mn-ea"/>
                <a:sym typeface="Times New Roman Bold" panose="02020803070505020304" pitchFamily="18" charset="0"/>
              </a:rPr>
              <a:t>Ocloud</a:t>
            </a:r>
            <a:r>
              <a:rPr lang="zh-CN" altLang="en-US" b="1" dirty="0">
                <a:solidFill>
                  <a:srgbClr val="C00000"/>
                </a:solidFill>
                <a:latin typeface="Times New Roman Bold" panose="02020803070505020304" pitchFamily="18" charset="0"/>
                <a:ea typeface="思源宋体 CN Heavy" panose="02020900000000000000" pitchFamily="18" charset="-122"/>
                <a:cs typeface="+mn-ea"/>
                <a:sym typeface="Times New Roman Bold" panose="02020803070505020304" pitchFamily="18" charset="0"/>
              </a:rPr>
              <a:t>开放联盟云</a:t>
            </a:r>
            <a:r>
              <a:rPr lang="en-US" altLang="zh-CN" b="1" dirty="0">
                <a:solidFill>
                  <a:srgbClr val="C00000"/>
                </a:solidFill>
                <a:latin typeface="Times New Roman Bold" panose="02020803070505020304" pitchFamily="18" charset="0"/>
                <a:ea typeface="思源宋体 CN Heavy" panose="02020900000000000000" pitchFamily="18" charset="-122"/>
                <a:cs typeface="+mn-ea"/>
                <a:sym typeface="Times New Roman Bold" panose="02020803070505020304" pitchFamily="18" charset="0"/>
              </a:rPr>
              <a:t>	OSCA 2025</a:t>
            </a:r>
            <a:endParaRPr lang="en-US" altLang="zh-CN" b="1" dirty="0">
              <a:solidFill>
                <a:srgbClr val="C00000"/>
              </a:solidFill>
              <a:latin typeface="Times New Roman Bold" panose="02020803070505020304" pitchFamily="18" charset="0"/>
              <a:ea typeface="思源宋体 CN Heavy" panose="02020900000000000000" pitchFamily="18" charset="-122"/>
              <a:cs typeface="+mn-ea"/>
              <a:sym typeface="Times New Roman Bold" panose="020208030705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26835" y="6208839"/>
            <a:ext cx="2796595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r>
              <a:rPr lang="en-US" altLang="zh-CN" b="1" i="1" dirty="0">
                <a:solidFill>
                  <a:srgbClr val="FF0000"/>
                </a:solidFill>
              </a:rPr>
              <a:t>https://ocloud.ihep.ac.cn/</a:t>
            </a:r>
            <a:endParaRPr kumimoji="0" lang="zh-CN" altLang="en-US" b="1" i="1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33221" y="2028419"/>
            <a:ext cx="6926320" cy="1547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200">
                <a:solidFill>
                  <a:schemeClr val="bg1">
                    <a:lumMod val="50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285750" indent="-28575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zh-CN" sz="1800" b="0" dirty="0" err="1">
                <a:solidFill>
                  <a:schemeClr val="accent1"/>
                </a:solidFill>
                <a:latin typeface="Times New Roman Bold" panose="02020803070505020304" pitchFamily="18" charset="0"/>
                <a:ea typeface="思源宋体 CN Heavy" panose="02020900000000000000" pitchFamily="18" charset="-122"/>
                <a:cs typeface="+mn-ea"/>
                <a:sym typeface="Times New Roman Bold" panose="02020803070505020304" pitchFamily="18" charset="0"/>
              </a:rPr>
              <a:t>JWanFS</a:t>
            </a:r>
            <a:r>
              <a:rPr lang="zh-CN" altLang="en-US" sz="1800" b="0" dirty="0">
                <a:solidFill>
                  <a:schemeClr val="accent1"/>
                </a:solidFill>
                <a:latin typeface="Times New Roman Bold" panose="02020803070505020304" pitchFamily="18" charset="0"/>
                <a:ea typeface="思源宋体 CN Heavy" panose="02020900000000000000" pitchFamily="18" charset="-122"/>
                <a:cs typeface="+mn-ea"/>
                <a:sym typeface="Times New Roman Bold" panose="02020803070505020304" pitchFamily="18" charset="0"/>
              </a:rPr>
              <a:t>作为开放科学计算联盟云</a:t>
            </a:r>
            <a:r>
              <a:rPr lang="en-US" altLang="zh-CN" sz="1800" b="0" dirty="0" err="1">
                <a:solidFill>
                  <a:schemeClr val="accent1"/>
                </a:solidFill>
                <a:latin typeface="Times New Roman Bold" panose="02020803070505020304" pitchFamily="18" charset="0"/>
                <a:ea typeface="思源宋体 CN Heavy" panose="02020900000000000000" pitchFamily="18" charset="-122"/>
                <a:cs typeface="+mn-ea"/>
                <a:sym typeface="Times New Roman Bold" panose="02020803070505020304" pitchFamily="18" charset="0"/>
              </a:rPr>
              <a:t>ocloud</a:t>
            </a:r>
            <a:r>
              <a:rPr lang="zh-CN" altLang="en-US" sz="1800" b="0" dirty="0">
                <a:solidFill>
                  <a:schemeClr val="accent1"/>
                </a:solidFill>
                <a:latin typeface="Times New Roman Bold" panose="02020803070505020304" pitchFamily="18" charset="0"/>
                <a:ea typeface="思源宋体 CN Heavy" panose="02020900000000000000" pitchFamily="18" charset="-122"/>
                <a:cs typeface="+mn-ea"/>
                <a:sym typeface="Times New Roman Bold" panose="02020803070505020304" pitchFamily="18" charset="0"/>
              </a:rPr>
              <a:t>底座，覆盖多个数据中心，支持多客户端、多平台、多场景使用</a:t>
            </a:r>
            <a:endParaRPr lang="en-US" altLang="zh-CN" sz="1800" b="0" dirty="0">
              <a:solidFill>
                <a:schemeClr val="accent1"/>
              </a:solidFill>
              <a:latin typeface="Times New Roman Bold" panose="02020803070505020304" pitchFamily="18" charset="0"/>
              <a:ea typeface="思源宋体 CN Heavy" panose="02020900000000000000" pitchFamily="18" charset="-122"/>
              <a:cs typeface="+mn-ea"/>
              <a:sym typeface="Times New Roman Bold" panose="02020803070505020304" pitchFamily="18" charset="0"/>
            </a:endParaRPr>
          </a:p>
          <a:p>
            <a:pPr marL="285750" indent="-28575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zh-CN" altLang="en-US" sz="1800" b="0" dirty="0">
                <a:solidFill>
                  <a:schemeClr val="accent1"/>
                </a:solidFill>
                <a:latin typeface="Times New Roman Bold" panose="02020803070505020304" pitchFamily="18" charset="0"/>
                <a:ea typeface="思源宋体 CN Heavy" panose="02020900000000000000" pitchFamily="18" charset="-122"/>
                <a:cs typeface="+mn-ea"/>
                <a:sym typeface="Times New Roman Bold" panose="02020803070505020304" pitchFamily="18" charset="0"/>
              </a:rPr>
              <a:t>多个数据中心的存力统一调度和管理，安全、可靠、透明、高性能的数据访问，支撑“东数西算”、“算电协同”落地实施</a:t>
            </a:r>
            <a:endParaRPr lang="en-US" altLang="zh-CN" sz="1800" b="0" dirty="0">
              <a:solidFill>
                <a:srgbClr val="FF0000"/>
              </a:solidFill>
              <a:latin typeface="Times New Roman Bold" panose="02020803070505020304" pitchFamily="18" charset="0"/>
              <a:ea typeface="思源宋体 CN Heavy" panose="02020900000000000000" pitchFamily="18" charset="-122"/>
              <a:cs typeface="+mn-ea"/>
              <a:sym typeface="Times New Roman Bold" panose="02020803070505020304" pitchFamily="18" charset="0"/>
            </a:endParaRPr>
          </a:p>
        </p:txBody>
      </p:sp>
      <p:sp>
        <p:nvSpPr>
          <p:cNvPr id="12" name="文本框 6"/>
          <p:cNvSpPr txBox="1"/>
          <p:nvPr/>
        </p:nvSpPr>
        <p:spPr>
          <a:xfrm>
            <a:off x="11847845" y="6376557"/>
            <a:ext cx="169273" cy="294564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200" b="0" i="0" u="none" strike="noStrike" cap="none" spc="0" normalizeH="0" baseline="0">
                <a:ln>
                  <a:noFill/>
                </a:ln>
                <a:solidFill>
                  <a:srgbClr val="888888"/>
                </a:solidFill>
                <a:effectLst/>
                <a:uFillTx/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1pPr>
            <a:lvl2pPr marL="0" marR="0" indent="0" algn="l" defTabSz="355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微软雅黑" panose="020B0503020204020204" charset="-122"/>
              </a:defRPr>
            </a:lvl2pPr>
            <a:lvl3pPr marL="0" marR="0" indent="0" algn="l" defTabSz="355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微软雅黑" panose="020B0503020204020204" charset="-122"/>
              </a:defRPr>
            </a:lvl3pPr>
            <a:lvl4pPr marL="0" marR="0" indent="0" algn="l" defTabSz="355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微软雅黑" panose="020B0503020204020204" charset="-122"/>
              </a:defRPr>
            </a:lvl4pPr>
            <a:lvl5pPr marL="0" marR="0" indent="0" algn="l" defTabSz="355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微软雅黑" panose="020B0503020204020204" charset="-122"/>
              </a:defRPr>
            </a:lvl5pPr>
            <a:lvl6pPr marL="0" marR="0" indent="0" algn="l" defTabSz="355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微软雅黑" panose="020B0503020204020204" charset="-122"/>
              </a:defRPr>
            </a:lvl6pPr>
            <a:lvl7pPr marL="0" marR="0" indent="0" algn="l" defTabSz="355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微软雅黑" panose="020B0503020204020204" charset="-122"/>
              </a:defRPr>
            </a:lvl7pPr>
            <a:lvl8pPr marL="0" marR="0" indent="0" algn="l" defTabSz="355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微软雅黑" panose="020B0503020204020204" charset="-122"/>
              </a:defRPr>
            </a:lvl8pPr>
            <a:lvl9pPr marL="0" marR="0" indent="0" algn="l" defTabSz="355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微软雅黑" panose="020B0503020204020204" charset="-122"/>
              </a:defRPr>
            </a:lvl9pPr>
          </a:lstStyle>
          <a:p>
            <a:pPr>
              <a:lnSpc>
                <a:spcPct val="120000"/>
              </a:lnSpc>
            </a:pPr>
            <a:fld id="{86CB4B4D-7CA3-9044-876B-883B54F8677D}" type="slidenum">
              <a:rPr lang="en-US" altLang="zh-CN" smtClean="0">
                <a:latin typeface="Times New Roman Bold" panose="02020803070505020304" pitchFamily="18" charset="0"/>
                <a:ea typeface="思源宋体 CN Heavy" panose="02020900000000000000" pitchFamily="18" charset="-122"/>
                <a:cs typeface="+mn-ea"/>
                <a:sym typeface="Times New Roman Bold" panose="02020803070505020304" pitchFamily="18" charset="0"/>
              </a:rPr>
            </a:fld>
            <a:endParaRPr lang="zh-CN" altLang="en-US" dirty="0">
              <a:latin typeface="Times New Roman Bold" panose="02020803070505020304" pitchFamily="18" charset="0"/>
              <a:ea typeface="思源宋体 CN Heavy" panose="02020900000000000000" pitchFamily="18" charset="-122"/>
              <a:cs typeface="+mn-ea"/>
              <a:sym typeface="Times New Roman Bold" panose="02020803070505020304" pitchFamily="18" charset="0"/>
            </a:endParaRPr>
          </a:p>
        </p:txBody>
      </p:sp>
      <p:sp>
        <p:nvSpPr>
          <p:cNvPr id="17" name="矩形"/>
          <p:cNvSpPr/>
          <p:nvPr/>
        </p:nvSpPr>
        <p:spPr>
          <a:xfrm>
            <a:off x="333221" y="1175645"/>
            <a:ext cx="11554004" cy="73152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400">
              <a:lnSpc>
                <a:spcPct val="120000"/>
              </a:lnSpc>
              <a:defRPr sz="1800" b="0">
                <a:solidFill>
                  <a:srgbClr val="02B6FD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pPr>
            <a:endParaRPr>
              <a:latin typeface="Times New Roman Bold" panose="02020803070505020304" pitchFamily="18" charset="0"/>
              <a:ea typeface="思源宋体 CN Heavy" panose="02020900000000000000" pitchFamily="18" charset="-122"/>
              <a:cs typeface="+mn-ea"/>
              <a:sym typeface="Times New Roman Bold" panose="02020803070505020304" pitchFamily="18" charset="0"/>
            </a:endParaRPr>
          </a:p>
        </p:txBody>
      </p:sp>
      <p:sp>
        <p:nvSpPr>
          <p:cNvPr id="18" name="基于现有分布式存储系统进行扩展，研发软件框架-不重复造轮子"/>
          <p:cNvSpPr txBox="1"/>
          <p:nvPr/>
        </p:nvSpPr>
        <p:spPr>
          <a:xfrm>
            <a:off x="523104" y="1305187"/>
            <a:ext cx="11098038" cy="514624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 algn="ctr" defTabSz="1097280">
              <a:lnSpc>
                <a:spcPct val="120000"/>
              </a:lnSpc>
              <a:defRPr sz="2500" b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pPr>
            <a:r>
              <a:rPr dirty="0" err="1">
                <a:latin typeface="Times New Roman Bold" panose="02020803070505020304" pitchFamily="18" charset="0"/>
                <a:ea typeface="思源宋体 CN Heavy" panose="02020900000000000000" pitchFamily="18" charset="-122"/>
                <a:cs typeface="+mn-ea"/>
                <a:sym typeface="Times New Roman Bold" panose="02020803070505020304" pitchFamily="18" charset="0"/>
              </a:rPr>
              <a:t>基于</a:t>
            </a:r>
            <a:r>
              <a:rPr lang="zh-CN" altLang="en-US" dirty="0">
                <a:latin typeface="Times New Roman Bold" panose="02020803070505020304" pitchFamily="18" charset="0"/>
                <a:ea typeface="思源宋体 CN Heavy" panose="02020900000000000000" pitchFamily="18" charset="-122"/>
                <a:cs typeface="+mn-ea"/>
                <a:sym typeface="Times New Roman Bold" panose="02020803070505020304" pitchFamily="18" charset="0"/>
              </a:rPr>
              <a:t>开放科学计算联盟</a:t>
            </a:r>
            <a:r>
              <a:rPr lang="en-US" altLang="zh-CN" dirty="0">
                <a:latin typeface="Times New Roman Bold" panose="02020803070505020304" pitchFamily="18" charset="0"/>
                <a:ea typeface="思源宋体 CN Heavy" panose="02020900000000000000" pitchFamily="18" charset="-122"/>
                <a:cs typeface="+mn-ea"/>
                <a:sym typeface="Times New Roman Bold" panose="02020803070505020304" pitchFamily="18" charset="0"/>
              </a:rPr>
              <a:t>OSCA</a:t>
            </a:r>
            <a:r>
              <a:rPr dirty="0">
                <a:latin typeface="Times New Roman Bold" panose="02020803070505020304" pitchFamily="18" charset="0"/>
                <a:ea typeface="思源宋体 CN Heavy" panose="02020900000000000000" pitchFamily="18" charset="-122"/>
                <a:cs typeface="+mn-ea"/>
                <a:sym typeface="Times New Roman Bold" panose="02020803070505020304" pitchFamily="18" charset="0"/>
              </a:rPr>
              <a:t>，</a:t>
            </a:r>
            <a:r>
              <a:rPr lang="zh-CN" altLang="en-US" dirty="0">
                <a:latin typeface="Times New Roman Bold" panose="02020803070505020304" pitchFamily="18" charset="0"/>
                <a:ea typeface="思源宋体 CN Heavy" panose="02020900000000000000" pitchFamily="18" charset="-122"/>
                <a:cs typeface="+mn-ea"/>
                <a:sym typeface="Times New Roman Bold" panose="02020803070505020304" pitchFamily="18" charset="0"/>
              </a:rPr>
              <a:t>实现存储资源共享与数据资源流通</a:t>
            </a:r>
            <a:endParaRPr dirty="0">
              <a:solidFill>
                <a:srgbClr val="FF0000"/>
              </a:solidFill>
              <a:latin typeface="Times New Roman Bold" panose="02020803070505020304" pitchFamily="18" charset="0"/>
              <a:ea typeface="思源宋体 CN Heavy" panose="02020900000000000000" pitchFamily="18" charset="-122"/>
              <a:cs typeface="+mn-ea"/>
              <a:sym typeface="Times New Roman Bold" panose="020208030705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185982" y="2024688"/>
            <a:ext cx="4890416" cy="1547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200">
                <a:solidFill>
                  <a:schemeClr val="bg1">
                    <a:lumMod val="50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285750" indent="-28575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zh-CN" altLang="en-US" sz="1800" dirty="0">
                <a:solidFill>
                  <a:srgbClr val="FF0000"/>
                </a:solidFill>
                <a:latin typeface="Times New Roman Bold" panose="02020803070505020304" pitchFamily="18" charset="0"/>
                <a:ea typeface="思源宋体 CN Heavy" panose="02020900000000000000" pitchFamily="18" charset="-122"/>
                <a:cs typeface="+mn-ea"/>
                <a:sym typeface="Times New Roman Bold" panose="02020803070505020304" pitchFamily="18" charset="0"/>
              </a:rPr>
              <a:t>教育网联邦认证与资源共享基础设施</a:t>
            </a:r>
            <a:r>
              <a:rPr lang="en-US" altLang="zh-CN" sz="1800" dirty="0">
                <a:solidFill>
                  <a:srgbClr val="FF0000"/>
                </a:solidFill>
                <a:latin typeface="Times New Roman Bold" panose="02020803070505020304" pitchFamily="18" charset="0"/>
                <a:ea typeface="思源宋体 CN Heavy" panose="02020900000000000000" pitchFamily="18" charset="-122"/>
                <a:cs typeface="+mn-ea"/>
                <a:sym typeface="Times New Roman Bold" panose="02020803070505020304" pitchFamily="18" charset="0"/>
              </a:rPr>
              <a:t>CARSI</a:t>
            </a:r>
            <a:r>
              <a:rPr lang="zh-CN" altLang="en-US" sz="1800" dirty="0">
                <a:solidFill>
                  <a:srgbClr val="FF0000"/>
                </a:solidFill>
                <a:latin typeface="Times New Roman Bold" panose="02020803070505020304" pitchFamily="18" charset="0"/>
                <a:ea typeface="思源宋体 CN Heavy" panose="02020900000000000000" pitchFamily="18" charset="-122"/>
                <a:cs typeface="+mn-ea"/>
                <a:sym typeface="Times New Roman Bold" panose="02020803070505020304" pitchFamily="18" charset="0"/>
              </a:rPr>
              <a:t>直接登录使用，无需审批，缺省</a:t>
            </a:r>
            <a:r>
              <a:rPr lang="en-US" altLang="zh-CN" sz="1800" dirty="0">
                <a:solidFill>
                  <a:srgbClr val="FF0000"/>
                </a:solidFill>
                <a:latin typeface="Times New Roman Bold" panose="02020803070505020304" pitchFamily="18" charset="0"/>
                <a:ea typeface="思源宋体 CN Heavy" panose="02020900000000000000" pitchFamily="18" charset="-122"/>
                <a:cs typeface="+mn-ea"/>
                <a:sym typeface="Times New Roman Bold" panose="02020803070505020304" pitchFamily="18" charset="0"/>
              </a:rPr>
              <a:t>1TB</a:t>
            </a:r>
            <a:endParaRPr lang="en-US" altLang="zh-CN" sz="1800" dirty="0">
              <a:solidFill>
                <a:srgbClr val="FF0000"/>
              </a:solidFill>
              <a:latin typeface="Times New Roman Bold" panose="02020803070505020304" pitchFamily="18" charset="0"/>
              <a:ea typeface="思源宋体 CN Heavy" panose="02020900000000000000" pitchFamily="18" charset="-122"/>
              <a:cs typeface="+mn-ea"/>
              <a:sym typeface="Times New Roman Bold" panose="02020803070505020304" pitchFamily="18" charset="0"/>
            </a:endParaRPr>
          </a:p>
          <a:p>
            <a:pPr marL="285750" indent="-28575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zh-CN" altLang="en-US" sz="1800" b="0" dirty="0">
                <a:solidFill>
                  <a:srgbClr val="FF0000"/>
                </a:solidFill>
                <a:latin typeface="Times New Roman Bold" panose="02020803070505020304" pitchFamily="18" charset="0"/>
                <a:ea typeface="思源宋体 CN Heavy" panose="02020900000000000000" pitchFamily="18" charset="-122"/>
                <a:cs typeface="+mn-ea"/>
                <a:sym typeface="Times New Roman Bold" panose="02020803070505020304" pitchFamily="18" charset="0"/>
              </a:rPr>
              <a:t>大学生自发在</a:t>
            </a:r>
            <a:r>
              <a:rPr lang="en-US" altLang="zh-CN" sz="1800" dirty="0">
                <a:solidFill>
                  <a:srgbClr val="FF0000"/>
                </a:solidFill>
                <a:latin typeface="Times New Roman Bold" panose="02020803070505020304" pitchFamily="18" charset="0"/>
                <a:ea typeface="思源宋体 CN Heavy" panose="02020900000000000000" pitchFamily="18" charset="-122"/>
                <a:cs typeface="+mn-ea"/>
                <a:sym typeface="Times New Roman Bold" panose="02020803070505020304" pitchFamily="18" charset="0"/>
              </a:rPr>
              <a:t>QQ</a:t>
            </a:r>
            <a:r>
              <a:rPr lang="zh-CN" altLang="en-US" sz="1800" dirty="0">
                <a:solidFill>
                  <a:srgbClr val="FF0000"/>
                </a:solidFill>
                <a:latin typeface="Times New Roman Bold" panose="02020803070505020304" pitchFamily="18" charset="0"/>
                <a:ea typeface="思源宋体 CN Heavy" panose="02020900000000000000" pitchFamily="18" charset="-122"/>
                <a:cs typeface="+mn-ea"/>
                <a:sym typeface="Times New Roman Bold" panose="02020803070505020304" pitchFamily="18" charset="0"/>
              </a:rPr>
              <a:t>群、社区传播，颇受好评，活跃用户</a:t>
            </a:r>
            <a:r>
              <a:rPr lang="en-US" altLang="zh-CN" sz="1800" dirty="0">
                <a:solidFill>
                  <a:srgbClr val="FF0000"/>
                </a:solidFill>
                <a:latin typeface="Times New Roman Bold" panose="02020803070505020304" pitchFamily="18" charset="0"/>
                <a:ea typeface="思源宋体 CN Heavy" panose="02020900000000000000" pitchFamily="18" charset="-122"/>
                <a:cs typeface="+mn-ea"/>
                <a:sym typeface="Times New Roman Bold" panose="02020803070505020304" pitchFamily="18" charset="0"/>
              </a:rPr>
              <a:t>500</a:t>
            </a:r>
            <a:r>
              <a:rPr lang="zh-CN" altLang="en-US" sz="1800" dirty="0">
                <a:solidFill>
                  <a:srgbClr val="FF0000"/>
                </a:solidFill>
                <a:latin typeface="Times New Roman Bold" panose="02020803070505020304" pitchFamily="18" charset="0"/>
                <a:ea typeface="思源宋体 CN Heavy" panose="02020900000000000000" pitchFamily="18" charset="-122"/>
                <a:cs typeface="+mn-ea"/>
                <a:sym typeface="Times New Roman Bold" panose="02020803070505020304" pitchFamily="18" charset="0"/>
              </a:rPr>
              <a:t>多人</a:t>
            </a:r>
            <a:endParaRPr lang="en-US" altLang="zh-CN" sz="1800" b="0" dirty="0">
              <a:solidFill>
                <a:srgbClr val="FF0000"/>
              </a:solidFill>
              <a:latin typeface="Times New Roman Bold" panose="02020803070505020304" pitchFamily="18" charset="0"/>
              <a:ea typeface="思源宋体 CN Heavy" panose="02020900000000000000" pitchFamily="18" charset="-122"/>
              <a:cs typeface="+mn-ea"/>
              <a:sym typeface="Times New Roman Bold" panose="02020803070505020304" pitchFamily="18" charset="0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381" y="4222171"/>
            <a:ext cx="3777073" cy="198666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900" y="3583543"/>
            <a:ext cx="4602581" cy="2319452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044" y="3982056"/>
            <a:ext cx="1850074" cy="211504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110" y="3857554"/>
            <a:ext cx="2985248" cy="229168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36380" y="0"/>
            <a:ext cx="3055620" cy="762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57690" y="78740"/>
            <a:ext cx="1761490" cy="683260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50400" y="4796155"/>
            <a:ext cx="1367155" cy="172085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16"/>
          <p:cNvSpPr/>
          <p:nvPr/>
        </p:nvSpPr>
        <p:spPr>
          <a:xfrm>
            <a:off x="-1791046" y="1892300"/>
            <a:ext cx="5651845" cy="3073400"/>
          </a:xfrm>
          <a:prstGeom prst="roundRect">
            <a:avLst>
              <a:gd name="adj" fmla="val 50000"/>
            </a:avLst>
          </a:prstGeom>
          <a:solidFill>
            <a:srgbClr val="003399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1"/>
          <p:cNvSpPr/>
          <p:nvPr/>
        </p:nvSpPr>
        <p:spPr>
          <a:xfrm>
            <a:off x="-1556426" y="1998319"/>
            <a:ext cx="5261917" cy="2861362"/>
          </a:xfrm>
          <a:prstGeom prst="roundRect">
            <a:avLst>
              <a:gd name="adj" fmla="val 50000"/>
            </a:avLst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3399"/>
              </a:solidFill>
            </a:endParaRPr>
          </a:p>
        </p:txBody>
      </p:sp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5374709" y="1892397"/>
            <a:ext cx="4581456" cy="577144"/>
            <a:chOff x="5642044" y="1200842"/>
            <a:chExt cx="4581456" cy="577144"/>
          </a:xfrm>
          <a:solidFill>
            <a:srgbClr val="003399"/>
          </a:solidFill>
        </p:grpSpPr>
        <p:sp>
          <p:nvSpPr>
            <p:cNvPr id="11" name="圆角矩形 4"/>
            <p:cNvSpPr/>
            <p:nvPr>
              <p:custDataLst>
                <p:tags r:id="rId2"/>
              </p:custDataLst>
            </p:nvPr>
          </p:nvSpPr>
          <p:spPr>
            <a:xfrm>
              <a:off x="5642044" y="1200842"/>
              <a:ext cx="911156" cy="57714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/>
                <a:t>1</a:t>
              </a:r>
              <a:endParaRPr lang="zh-CN" altLang="en-US" sz="2000" b="1" dirty="0"/>
            </a:p>
          </p:txBody>
        </p:sp>
        <p:sp>
          <p:nvSpPr>
            <p:cNvPr id="16" name="圆角矩形 58"/>
            <p:cNvSpPr/>
            <p:nvPr>
              <p:custDataLst>
                <p:tags r:id="rId3"/>
              </p:custDataLst>
            </p:nvPr>
          </p:nvSpPr>
          <p:spPr>
            <a:xfrm>
              <a:off x="6746944" y="1200842"/>
              <a:ext cx="3476556" cy="57714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AI</a:t>
              </a:r>
              <a:r>
                <a:rPr lang="zh-CN" altLang="en-US" sz="2000" b="1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时代为什么做</a:t>
              </a:r>
              <a:r>
                <a:rPr lang="zh-CN" altLang="en-US" sz="2000" b="1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跨数据中心？</a:t>
              </a:r>
              <a:endParaRPr lang="zh-CN" altLang="en-US" sz="2000" b="1" dirty="0"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sp>
        <p:nvSpPr>
          <p:cNvPr id="21" name="TextBox 78"/>
          <p:cNvSpPr txBox="1"/>
          <p:nvPr/>
        </p:nvSpPr>
        <p:spPr>
          <a:xfrm>
            <a:off x="565975" y="3733289"/>
            <a:ext cx="206338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665" b="1" dirty="0">
                <a:solidFill>
                  <a:schemeClr val="bg1"/>
                </a:solidFill>
                <a:latin typeface="Impact MT Std" pitchFamily="34" charset="0"/>
                <a:ea typeface="微软雅黑" panose="020B0503020204020204" charset="-122"/>
              </a:rPr>
              <a:t>CONTENTS</a:t>
            </a:r>
            <a:endParaRPr lang="zh-CN" altLang="en-US" sz="2665" b="1" dirty="0">
              <a:solidFill>
                <a:schemeClr val="bg1"/>
              </a:solidFill>
              <a:latin typeface="Impact MT Std" pitchFamily="34" charset="0"/>
              <a:ea typeface="微软雅黑" panose="020B0503020204020204" charset="-122"/>
            </a:endParaRPr>
          </a:p>
        </p:txBody>
      </p:sp>
      <p:sp>
        <p:nvSpPr>
          <p:cNvPr id="25" name="TextBox 79"/>
          <p:cNvSpPr txBox="1"/>
          <p:nvPr/>
        </p:nvSpPr>
        <p:spPr>
          <a:xfrm>
            <a:off x="641317" y="2677173"/>
            <a:ext cx="1912703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5865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 录</a:t>
            </a:r>
            <a:endParaRPr lang="zh-CN" altLang="en-US" sz="5865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392170" y="5910580"/>
            <a:ext cx="5459730" cy="445770"/>
            <a:chOff x="4417653" y="6011860"/>
            <a:chExt cx="4608043" cy="456466"/>
          </a:xfrm>
        </p:grpSpPr>
        <p:pic>
          <p:nvPicPr>
            <p:cNvPr id="5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417653" y="6022977"/>
              <a:ext cx="2110093" cy="442484"/>
            </a:xfrm>
            <a:prstGeom prst="rect">
              <a:avLst/>
            </a:prstGeom>
          </p:spPr>
        </p:pic>
        <p:grpSp>
          <p:nvGrpSpPr>
            <p:cNvPr id="22" name="组合 21"/>
            <p:cNvGrpSpPr/>
            <p:nvPr/>
          </p:nvGrpSpPr>
          <p:grpSpPr>
            <a:xfrm>
              <a:off x="6859271" y="6011860"/>
              <a:ext cx="2166425" cy="456466"/>
              <a:chOff x="552868" y="365311"/>
              <a:chExt cx="7583559" cy="1369011"/>
            </a:xfrm>
          </p:grpSpPr>
          <p:pic>
            <p:nvPicPr>
              <p:cNvPr id="23" name="图片 22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849" r="30180" b="50000"/>
              <a:stretch>
                <a:fillRect/>
              </a:stretch>
            </p:blipFill>
            <p:spPr>
              <a:xfrm>
                <a:off x="552868" y="365311"/>
                <a:ext cx="2181527" cy="1327076"/>
              </a:xfrm>
              <a:prstGeom prst="rect">
                <a:avLst/>
              </a:prstGeom>
            </p:spPr>
          </p:pic>
          <p:pic>
            <p:nvPicPr>
              <p:cNvPr id="10" name="图片 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87" t="53357" r="736"/>
              <a:stretch>
                <a:fillRect/>
              </a:stretch>
            </p:blipFill>
            <p:spPr>
              <a:xfrm>
                <a:off x="2935810" y="508823"/>
                <a:ext cx="5200617" cy="1225499"/>
              </a:xfrm>
              <a:prstGeom prst="rect">
                <a:avLst/>
              </a:prstGeom>
            </p:spPr>
          </p:pic>
        </p:grpSp>
      </p:grpSp>
      <p:grpSp>
        <p:nvGrpSpPr>
          <p:cNvPr id="49" name="组合 48"/>
          <p:cNvGrpSpPr/>
          <p:nvPr>
            <p:custDataLst>
              <p:tags r:id="rId7"/>
            </p:custDataLst>
          </p:nvPr>
        </p:nvGrpSpPr>
        <p:grpSpPr>
          <a:xfrm>
            <a:off x="5374709" y="2591461"/>
            <a:ext cx="4581456" cy="576580"/>
            <a:chOff x="5642044" y="1200842"/>
            <a:chExt cx="4581456" cy="577144"/>
          </a:xfrm>
          <a:solidFill>
            <a:srgbClr val="003399"/>
          </a:solidFill>
        </p:grpSpPr>
        <p:sp>
          <p:nvSpPr>
            <p:cNvPr id="50" name="圆角矩形 4"/>
            <p:cNvSpPr/>
            <p:nvPr>
              <p:custDataLst>
                <p:tags r:id="rId8"/>
              </p:custDataLst>
            </p:nvPr>
          </p:nvSpPr>
          <p:spPr>
            <a:xfrm>
              <a:off x="5642044" y="1200842"/>
              <a:ext cx="911156" cy="57714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/>
                <a:t>2</a:t>
              </a:r>
              <a:endParaRPr lang="zh-CN" altLang="en-US" sz="2000" b="1" dirty="0"/>
            </a:p>
          </p:txBody>
        </p:sp>
        <p:sp>
          <p:nvSpPr>
            <p:cNvPr id="51" name="圆角矩形 58"/>
            <p:cNvSpPr/>
            <p:nvPr>
              <p:custDataLst>
                <p:tags r:id="rId9"/>
              </p:custDataLst>
            </p:nvPr>
          </p:nvSpPr>
          <p:spPr>
            <a:xfrm>
              <a:off x="6746944" y="1200842"/>
              <a:ext cx="3476556" cy="57714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跨数据中心难</a:t>
              </a:r>
              <a:r>
                <a:rPr lang="zh-CN" altLang="en-US" sz="2000" b="1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在哪？</a:t>
              </a:r>
              <a:endParaRPr lang="zh-CN" altLang="en-US" sz="2000" b="1" dirty="0"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52" name="组合 51"/>
          <p:cNvGrpSpPr/>
          <p:nvPr>
            <p:custDataLst>
              <p:tags r:id="rId10"/>
            </p:custDataLst>
          </p:nvPr>
        </p:nvGrpSpPr>
        <p:grpSpPr>
          <a:xfrm>
            <a:off x="5374709" y="3289961"/>
            <a:ext cx="4581456" cy="576580"/>
            <a:chOff x="5642044" y="1200842"/>
            <a:chExt cx="4581456" cy="577144"/>
          </a:xfrm>
          <a:solidFill>
            <a:srgbClr val="003399"/>
          </a:solidFill>
        </p:grpSpPr>
        <p:sp>
          <p:nvSpPr>
            <p:cNvPr id="53" name="圆角矩形 4"/>
            <p:cNvSpPr/>
            <p:nvPr>
              <p:custDataLst>
                <p:tags r:id="rId11"/>
              </p:custDataLst>
            </p:nvPr>
          </p:nvSpPr>
          <p:spPr>
            <a:xfrm>
              <a:off x="5642044" y="1200842"/>
              <a:ext cx="911156" cy="57714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/>
                <a:t>3</a:t>
              </a:r>
              <a:endParaRPr lang="zh-CN" altLang="en-US" sz="2000" b="1" dirty="0"/>
            </a:p>
          </p:txBody>
        </p:sp>
        <p:sp>
          <p:nvSpPr>
            <p:cNvPr id="54" name="圆角矩形 58"/>
            <p:cNvSpPr/>
            <p:nvPr>
              <p:custDataLst>
                <p:tags r:id="rId12"/>
              </p:custDataLst>
            </p:nvPr>
          </p:nvSpPr>
          <p:spPr>
            <a:xfrm>
              <a:off x="6746944" y="1200842"/>
              <a:ext cx="3476556" cy="57714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JWanFS</a:t>
              </a:r>
              <a:r>
                <a:rPr lang="zh-CN" altLang="en-US" sz="2000" b="1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的经验</a:t>
              </a:r>
              <a:r>
                <a:rPr lang="zh-CN" altLang="en-US" sz="2000" b="1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分享</a:t>
              </a:r>
              <a:endParaRPr lang="zh-CN" altLang="en-US" sz="2000" b="1" dirty="0"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55" name="组合 54"/>
          <p:cNvGrpSpPr/>
          <p:nvPr>
            <p:custDataLst>
              <p:tags r:id="rId13"/>
            </p:custDataLst>
          </p:nvPr>
        </p:nvGrpSpPr>
        <p:grpSpPr>
          <a:xfrm>
            <a:off x="5374709" y="3988461"/>
            <a:ext cx="4581456" cy="576580"/>
            <a:chOff x="5642044" y="1200842"/>
            <a:chExt cx="4581456" cy="577144"/>
          </a:xfrm>
          <a:solidFill>
            <a:srgbClr val="003399"/>
          </a:solidFill>
        </p:grpSpPr>
        <p:sp>
          <p:nvSpPr>
            <p:cNvPr id="56" name="圆角矩形 4"/>
            <p:cNvSpPr/>
            <p:nvPr>
              <p:custDataLst>
                <p:tags r:id="rId14"/>
              </p:custDataLst>
            </p:nvPr>
          </p:nvSpPr>
          <p:spPr>
            <a:xfrm>
              <a:off x="5642044" y="1200842"/>
              <a:ext cx="911156" cy="57714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/>
                <a:t>4</a:t>
              </a:r>
              <a:endParaRPr lang="zh-CN" altLang="en-US" sz="2000" b="1" dirty="0"/>
            </a:p>
          </p:txBody>
        </p:sp>
        <p:sp>
          <p:nvSpPr>
            <p:cNvPr id="57" name="圆角矩形 58"/>
            <p:cNvSpPr/>
            <p:nvPr>
              <p:custDataLst>
                <p:tags r:id="rId15"/>
              </p:custDataLst>
            </p:nvPr>
          </p:nvSpPr>
          <p:spPr>
            <a:xfrm>
              <a:off x="6746944" y="1200842"/>
              <a:ext cx="3476556" cy="57714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对</a:t>
              </a:r>
              <a:r>
                <a:rPr lang="en-US" altLang="zh-CN" sz="2000" b="1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AI</a:t>
              </a:r>
              <a:r>
                <a:rPr lang="zh-CN" altLang="en-US" sz="2000" b="1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用户友好的访问</a:t>
              </a:r>
              <a:r>
                <a:rPr lang="zh-CN" altLang="en-US" sz="2000" b="1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模式</a:t>
              </a:r>
              <a:endParaRPr lang="zh-CN" altLang="en-US" sz="2000" b="1" dirty="0"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0" y="1567117"/>
            <a:ext cx="12192000" cy="2277847"/>
            <a:chOff x="0" y="1544853"/>
            <a:chExt cx="12192000" cy="2277847"/>
          </a:xfrm>
        </p:grpSpPr>
        <p:sp>
          <p:nvSpPr>
            <p:cNvPr id="4" name="矩形 3"/>
            <p:cNvSpPr/>
            <p:nvPr/>
          </p:nvSpPr>
          <p:spPr>
            <a:xfrm>
              <a:off x="0" y="1544853"/>
              <a:ext cx="12192000" cy="2277847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347663" y="2268278"/>
              <a:ext cx="11569700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800" b="1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欢迎各位专家提问和</a:t>
              </a:r>
              <a:r>
                <a:rPr lang="zh-CN" altLang="en-US" sz="4800" b="1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建议！</a:t>
              </a:r>
              <a:endParaRPr lang="zh-CN" altLang="en-US" sz="48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022350" y="4356100"/>
            <a:ext cx="10200640" cy="1283970"/>
            <a:chOff x="4417653" y="6011860"/>
            <a:chExt cx="4608043" cy="456466"/>
          </a:xfrm>
        </p:grpSpPr>
        <p:pic>
          <p:nvPicPr>
            <p:cNvPr id="21" name="Picture 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417653" y="6022977"/>
              <a:ext cx="2110093" cy="442484"/>
            </a:xfrm>
            <a:prstGeom prst="rect">
              <a:avLst/>
            </a:prstGeom>
          </p:spPr>
        </p:pic>
        <p:grpSp>
          <p:nvGrpSpPr>
            <p:cNvPr id="2" name="组合 1"/>
            <p:cNvGrpSpPr/>
            <p:nvPr/>
          </p:nvGrpSpPr>
          <p:grpSpPr>
            <a:xfrm>
              <a:off x="6859271" y="6011860"/>
              <a:ext cx="2166425" cy="456466"/>
              <a:chOff x="552868" y="365311"/>
              <a:chExt cx="7583559" cy="1369011"/>
            </a:xfrm>
          </p:grpSpPr>
          <p:pic>
            <p:nvPicPr>
              <p:cNvPr id="23" name="图片 2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849" r="30180" b="50000"/>
              <a:stretch>
                <a:fillRect/>
              </a:stretch>
            </p:blipFill>
            <p:spPr>
              <a:xfrm>
                <a:off x="552868" y="365311"/>
                <a:ext cx="2181527" cy="1327076"/>
              </a:xfrm>
              <a:prstGeom prst="rect">
                <a:avLst/>
              </a:prstGeom>
            </p:spPr>
          </p:pic>
          <p:pic>
            <p:nvPicPr>
              <p:cNvPr id="3" name="图片 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87" t="53357" r="736"/>
              <a:stretch>
                <a:fillRect/>
              </a:stretch>
            </p:blipFill>
            <p:spPr>
              <a:xfrm>
                <a:off x="2935810" y="508823"/>
                <a:ext cx="5200617" cy="1225499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16"/>
          <p:cNvSpPr/>
          <p:nvPr/>
        </p:nvSpPr>
        <p:spPr>
          <a:xfrm>
            <a:off x="-1791046" y="1892300"/>
            <a:ext cx="5651845" cy="3073400"/>
          </a:xfrm>
          <a:prstGeom prst="roundRect">
            <a:avLst>
              <a:gd name="adj" fmla="val 50000"/>
            </a:avLst>
          </a:prstGeom>
          <a:solidFill>
            <a:srgbClr val="003399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1"/>
          <p:cNvSpPr/>
          <p:nvPr/>
        </p:nvSpPr>
        <p:spPr>
          <a:xfrm>
            <a:off x="-1556426" y="1998319"/>
            <a:ext cx="5261917" cy="2861362"/>
          </a:xfrm>
          <a:prstGeom prst="roundRect">
            <a:avLst>
              <a:gd name="adj" fmla="val 50000"/>
            </a:avLst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3399"/>
              </a:solidFill>
            </a:endParaRPr>
          </a:p>
        </p:txBody>
      </p:sp>
      <p:sp>
        <p:nvSpPr>
          <p:cNvPr id="25" name="TextBox 79"/>
          <p:cNvSpPr txBox="1"/>
          <p:nvPr/>
        </p:nvSpPr>
        <p:spPr>
          <a:xfrm>
            <a:off x="1039504" y="3045473"/>
            <a:ext cx="1116330" cy="993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5865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  <a:endParaRPr lang="en-US" altLang="zh-CN" sz="5865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392170" y="5910580"/>
            <a:ext cx="5459730" cy="445770"/>
            <a:chOff x="4417653" y="6011860"/>
            <a:chExt cx="4608043" cy="456466"/>
          </a:xfrm>
        </p:grpSpPr>
        <p:pic>
          <p:nvPicPr>
            <p:cNvPr id="5" name="Picture 2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417653" y="6022977"/>
              <a:ext cx="2110093" cy="442484"/>
            </a:xfrm>
            <a:prstGeom prst="rect">
              <a:avLst/>
            </a:prstGeom>
          </p:spPr>
        </p:pic>
        <p:grpSp>
          <p:nvGrpSpPr>
            <p:cNvPr id="22" name="组合 21"/>
            <p:cNvGrpSpPr/>
            <p:nvPr/>
          </p:nvGrpSpPr>
          <p:grpSpPr>
            <a:xfrm>
              <a:off x="6859271" y="6011860"/>
              <a:ext cx="2166425" cy="456466"/>
              <a:chOff x="552868" y="365311"/>
              <a:chExt cx="7583559" cy="1369011"/>
            </a:xfrm>
          </p:grpSpPr>
          <p:pic>
            <p:nvPicPr>
              <p:cNvPr id="23" name="图片 2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849" r="30180" b="50000"/>
              <a:stretch>
                <a:fillRect/>
              </a:stretch>
            </p:blipFill>
            <p:spPr>
              <a:xfrm>
                <a:off x="552868" y="365311"/>
                <a:ext cx="2181527" cy="1327076"/>
              </a:xfrm>
              <a:prstGeom prst="rect">
                <a:avLst/>
              </a:prstGeom>
            </p:spPr>
          </p:pic>
          <p:pic>
            <p:nvPicPr>
              <p:cNvPr id="10" name="图片 9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87" t="53357" r="736"/>
              <a:stretch>
                <a:fillRect/>
              </a:stretch>
            </p:blipFill>
            <p:spPr>
              <a:xfrm>
                <a:off x="2935810" y="508823"/>
                <a:ext cx="5200617" cy="1225499"/>
              </a:xfrm>
              <a:prstGeom prst="rect">
                <a:avLst/>
              </a:prstGeom>
            </p:spPr>
          </p:pic>
        </p:grpSp>
      </p:grpSp>
      <p:sp>
        <p:nvSpPr>
          <p:cNvPr id="19" name="文本框 18"/>
          <p:cNvSpPr txBox="1"/>
          <p:nvPr/>
        </p:nvSpPr>
        <p:spPr>
          <a:xfrm>
            <a:off x="4656455" y="2762250"/>
            <a:ext cx="609600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003399"/>
                </a:solidFill>
                <a:sym typeface="+mn-ea"/>
              </a:rPr>
              <a:t>AI</a:t>
            </a:r>
            <a:r>
              <a:rPr lang="zh-CN" altLang="en-US" sz="4800" b="1" dirty="0">
                <a:solidFill>
                  <a:srgbClr val="003399"/>
                </a:solidFill>
                <a:sym typeface="+mn-ea"/>
              </a:rPr>
              <a:t>时代：</a:t>
            </a:r>
            <a:r>
              <a:rPr lang="zh-CN" altLang="en-US" sz="4800" b="1" dirty="0">
                <a:solidFill>
                  <a:srgbClr val="003399"/>
                </a:solidFill>
                <a:sym typeface="+mn-ea"/>
              </a:rPr>
              <a:t>存储</a:t>
            </a:r>
            <a:endParaRPr lang="zh-CN" altLang="en-US" sz="4800" b="1" dirty="0">
              <a:solidFill>
                <a:srgbClr val="003399"/>
              </a:solidFill>
              <a:sym typeface="+mn-ea"/>
            </a:endParaRPr>
          </a:p>
          <a:p>
            <a:pPr algn="ctr"/>
            <a:r>
              <a:rPr lang="zh-CN" altLang="en-US" sz="4800" b="1" dirty="0">
                <a:solidFill>
                  <a:srgbClr val="003399"/>
                </a:solidFill>
                <a:sym typeface="+mn-ea"/>
              </a:rPr>
              <a:t>为什么做</a:t>
            </a:r>
            <a:r>
              <a:rPr lang="zh-CN" altLang="en-US" sz="4800" b="1" dirty="0">
                <a:solidFill>
                  <a:srgbClr val="003399"/>
                </a:solidFill>
                <a:sym typeface="+mn-ea"/>
              </a:rPr>
              <a:t>跨数据中心？</a:t>
            </a:r>
            <a:endParaRPr lang="zh-CN" altLang="en-US" sz="4800" b="1" dirty="0">
              <a:solidFill>
                <a:srgbClr val="003399"/>
              </a:solidFill>
              <a:sym typeface="+mn-ea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 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EA06E-6E7C-416D-A80B-27D235CEB89A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142232" y="1039385"/>
            <a:ext cx="11748278" cy="1691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03399"/>
                </a:solidFill>
              </a:rPr>
              <a:t>P</a:t>
            </a:r>
            <a:r>
              <a:rPr lang="en-US" altLang="zh-CN" sz="2400" b="1" dirty="0">
                <a:solidFill>
                  <a:srgbClr val="003399"/>
                </a:solidFill>
              </a:rPr>
              <a:t>art 1-1</a:t>
            </a:r>
            <a:r>
              <a:rPr lang="en-US" altLang="zh-CN" sz="2400" b="1" dirty="0">
                <a:solidFill>
                  <a:srgbClr val="00339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AI </a:t>
            </a:r>
            <a:r>
              <a:rPr lang="zh-CN" altLang="en-US" sz="2400" b="1" dirty="0">
                <a:solidFill>
                  <a:srgbClr val="00339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时代的数据和算力正在</a:t>
            </a:r>
            <a:r>
              <a:rPr lang="en-US" altLang="zh-CN" sz="2400" b="1" dirty="0">
                <a:solidFill>
                  <a:srgbClr val="00339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400" b="1" dirty="0">
                <a:solidFill>
                  <a:srgbClr val="00339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异地分布</a:t>
            </a:r>
            <a:r>
              <a:rPr lang="en-US" altLang="zh-CN" sz="2400" b="1" dirty="0">
                <a:solidFill>
                  <a:srgbClr val="00339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endParaRPr lang="en-US" altLang="zh-CN" sz="2400" b="1" dirty="0">
              <a:solidFill>
                <a:srgbClr val="003399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>
              <a:solidFill>
                <a:srgbClr val="003399"/>
              </a:solidFill>
            </a:endParaRPr>
          </a:p>
          <a:p>
            <a:pPr indent="457200" fontAlgn="auto">
              <a:lnSpc>
                <a:spcPct val="150000"/>
              </a:lnSpc>
              <a:spcBef>
                <a:spcPts val="600"/>
              </a:spcBef>
            </a:pPr>
            <a:endParaRPr lang="zh-CN" altLang="en-US" b="1" dirty="0">
              <a:latin typeface="+mn-ea"/>
              <a:cs typeface="+mn-ea"/>
            </a:endParaRPr>
          </a:p>
        </p:txBody>
      </p:sp>
      <p:sp>
        <p:nvSpPr>
          <p:cNvPr id="8" name="TextBox 6"/>
          <p:cNvSpPr txBox="1"/>
          <p:nvPr/>
        </p:nvSpPr>
        <p:spPr>
          <a:xfrm>
            <a:off x="142240" y="162560"/>
            <a:ext cx="8430895" cy="582295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n-ea"/>
                <a:ea typeface="+mn-ea"/>
              </a:defRPr>
            </a:lvl1pPr>
          </a:lstStyle>
          <a:p>
            <a:pPr algn="l"/>
            <a:r>
              <a:rPr lang="en-US" altLang="zh-CN" sz="3200" b="1" dirty="0">
                <a:solidFill>
                  <a:srgbClr val="003399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1.</a:t>
            </a:r>
            <a:r>
              <a:rPr lang="zh-CN" altLang="en-US" sz="3200" b="1" dirty="0">
                <a:solidFill>
                  <a:srgbClr val="003399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为什么做跨数据中心？</a:t>
            </a:r>
            <a:endParaRPr lang="zh-CN" altLang="en-US" sz="3200" b="1" dirty="0">
              <a:solidFill>
                <a:srgbClr val="003399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1" name="页脚占位符 50"/>
          <p:cNvSpPr>
            <a:spLocks noGrp="1"/>
          </p:cNvSpPr>
          <p:nvPr/>
        </p:nvSpPr>
        <p:spPr>
          <a:xfrm>
            <a:off x="0" y="6565901"/>
            <a:ext cx="12192000" cy="319476"/>
          </a:xfrm>
          <a:prstGeom prst="rect">
            <a:avLst/>
          </a:prstGeom>
          <a:solidFill>
            <a:srgbClr val="003399"/>
          </a:solidFill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>
                <a:solidFill>
                  <a:schemeClr val="bg1"/>
                </a:solidFill>
              </a:rPr>
              <a:t> 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9" r="30180" b="50000"/>
          <a:stretch>
            <a:fillRect/>
          </a:stretch>
        </p:blipFill>
        <p:spPr>
          <a:xfrm>
            <a:off x="8573135" y="26670"/>
            <a:ext cx="964565" cy="68516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7" t="53357" r="736"/>
          <a:stretch>
            <a:fillRect/>
          </a:stretch>
        </p:blipFill>
        <p:spPr>
          <a:xfrm>
            <a:off x="9537700" y="52705"/>
            <a:ext cx="2299335" cy="633095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8590280" y="32385"/>
            <a:ext cx="3336290" cy="712470"/>
            <a:chOff x="13528" y="51"/>
            <a:chExt cx="5254" cy="1122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49" r="30180" b="50000"/>
            <a:stretch>
              <a:fillRect/>
            </a:stretch>
          </p:blipFill>
          <p:spPr>
            <a:xfrm>
              <a:off x="13528" y="51"/>
              <a:ext cx="1579" cy="1122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7" t="53357" r="736"/>
            <a:stretch>
              <a:fillRect/>
            </a:stretch>
          </p:blipFill>
          <p:spPr>
            <a:xfrm>
              <a:off x="15020" y="83"/>
              <a:ext cx="3762" cy="1036"/>
            </a:xfrm>
            <a:prstGeom prst="rect">
              <a:avLst/>
            </a:prstGeom>
          </p:spPr>
        </p:pic>
      </p:grpSp>
      <p:sp>
        <p:nvSpPr>
          <p:cNvPr id="52" name="灯片编号占位符 51"/>
          <p:cNvSpPr>
            <a:spLocks noGrp="1"/>
          </p:cNvSpPr>
          <p:nvPr/>
        </p:nvSpPr>
        <p:spPr>
          <a:xfrm>
            <a:off x="11332917" y="6581957"/>
            <a:ext cx="700174" cy="3034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1EA06E-6E7C-416D-A80B-27D235CEB89A}" type="slidenum">
              <a:rPr lang="zh-CN" altLang="en-US" smtClean="0">
                <a:solidFill>
                  <a:schemeClr val="bg1"/>
                </a:solidFill>
              </a:rPr>
            </a:fld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4629" y="1645974"/>
            <a:ext cx="5409057" cy="4566087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10235" y="1858010"/>
            <a:ext cx="6685915" cy="39998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 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训练的数据特点</a:t>
            </a:r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fontAlgn="auto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数据集从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TB 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级走向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PB 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级，还在持续增长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fontAlgn="auto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原始数据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+ 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预处理数据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+ 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各种版本的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checkpoint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、模型文件并存</a:t>
            </a:r>
            <a:endParaRPr lang="en-US" altLang="zh-CN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fontAlgn="auto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大量小文件样本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+ 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少量超大文件（模型、权重）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混合存在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现实部署格局</a:t>
            </a:r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fontAlgn="auto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一个单位往往有多个数据中心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/ 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机房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/ 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园区</a:t>
            </a:r>
            <a:endParaRPr lang="en-US" altLang="zh-CN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fontAlgn="auto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有的地方算力充足、数据少；有的地方数据集中、算力有限</a:t>
            </a:r>
            <a:endParaRPr lang="en-US" altLang="zh-CN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fontAlgn="auto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典型情况：数据在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A 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地，训练在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B 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地，中间隔着广域网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实际诉求</a:t>
            </a:r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fontAlgn="auto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希望不同数据中心之间能够共享同一份数据视图</a:t>
            </a:r>
            <a:endParaRPr lang="en-US" altLang="zh-CN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fontAlgn="auto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不想把每一次训练，都变成一场大规模的数据搬迁工程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 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EA06E-6E7C-416D-A80B-27D235CEB89A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142232" y="1039385"/>
            <a:ext cx="11748278" cy="119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03399"/>
                </a:solidFill>
              </a:rPr>
              <a:t>P</a:t>
            </a:r>
            <a:r>
              <a:rPr lang="en-US" altLang="zh-CN" sz="2400" b="1" dirty="0">
                <a:solidFill>
                  <a:srgbClr val="003399"/>
                </a:solidFill>
              </a:rPr>
              <a:t>art 1-2 </a:t>
            </a:r>
            <a:r>
              <a:rPr lang="zh-CN" altLang="en-US" sz="2400" b="1" dirty="0">
                <a:solidFill>
                  <a:srgbClr val="003399"/>
                </a:solidFill>
              </a:rPr>
              <a:t>简单拷贝带来的长期问题</a:t>
            </a:r>
            <a:endParaRPr lang="zh-CN" altLang="en-US" sz="2400" b="1" dirty="0">
              <a:solidFill>
                <a:srgbClr val="003399"/>
              </a:solidFill>
            </a:endParaRPr>
          </a:p>
          <a:p>
            <a:pPr marL="800100" lvl="1" indent="-342900">
              <a:buAutoNum type="arabicPeriod"/>
            </a:pPr>
            <a:endParaRPr lang="zh-CN" altLang="en-US" b="1" dirty="0">
              <a:latin typeface="+mn-ea"/>
              <a:cs typeface="+mn-ea"/>
            </a:endParaRPr>
          </a:p>
          <a:p>
            <a:pPr indent="457200">
              <a:buNone/>
            </a:pPr>
            <a:r>
              <a:rPr lang="en-US" altLang="zh-CN" b="1" dirty="0">
                <a:latin typeface="+mn-ea"/>
                <a:cs typeface="+mn-ea"/>
              </a:rPr>
              <a:t> </a:t>
            </a:r>
            <a:endParaRPr lang="zh-CN" altLang="en-US" dirty="0">
              <a:latin typeface="+mn-ea"/>
              <a:cs typeface="+mn-ea"/>
            </a:endParaRPr>
          </a:p>
        </p:txBody>
      </p:sp>
      <p:sp>
        <p:nvSpPr>
          <p:cNvPr id="51" name="页脚占位符 50"/>
          <p:cNvSpPr>
            <a:spLocks noGrp="1"/>
          </p:cNvSpPr>
          <p:nvPr/>
        </p:nvSpPr>
        <p:spPr>
          <a:xfrm>
            <a:off x="0" y="6565901"/>
            <a:ext cx="12192000" cy="319476"/>
          </a:xfrm>
          <a:prstGeom prst="rect">
            <a:avLst/>
          </a:prstGeom>
          <a:solidFill>
            <a:srgbClr val="003399"/>
          </a:solidFill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>
                <a:solidFill>
                  <a:schemeClr val="bg1"/>
                </a:solidFill>
              </a:rPr>
              <a:t> 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9" r="30180" b="50000"/>
          <a:stretch>
            <a:fillRect/>
          </a:stretch>
        </p:blipFill>
        <p:spPr>
          <a:xfrm>
            <a:off x="8573135" y="26670"/>
            <a:ext cx="964565" cy="68516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7" t="53357" r="736"/>
          <a:stretch>
            <a:fillRect/>
          </a:stretch>
        </p:blipFill>
        <p:spPr>
          <a:xfrm>
            <a:off x="9537700" y="52705"/>
            <a:ext cx="2299335" cy="633095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8590280" y="32385"/>
            <a:ext cx="3336290" cy="712470"/>
            <a:chOff x="13528" y="51"/>
            <a:chExt cx="5254" cy="1122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49" r="30180" b="50000"/>
            <a:stretch>
              <a:fillRect/>
            </a:stretch>
          </p:blipFill>
          <p:spPr>
            <a:xfrm>
              <a:off x="13528" y="51"/>
              <a:ext cx="1579" cy="1122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7" t="53357" r="736"/>
            <a:stretch>
              <a:fillRect/>
            </a:stretch>
          </p:blipFill>
          <p:spPr>
            <a:xfrm>
              <a:off x="15020" y="83"/>
              <a:ext cx="3762" cy="1036"/>
            </a:xfrm>
            <a:prstGeom prst="rect">
              <a:avLst/>
            </a:prstGeom>
          </p:spPr>
        </p:pic>
      </p:grpSp>
      <p:sp>
        <p:nvSpPr>
          <p:cNvPr id="52" name="灯片编号占位符 51"/>
          <p:cNvSpPr>
            <a:spLocks noGrp="1"/>
          </p:cNvSpPr>
          <p:nvPr/>
        </p:nvSpPr>
        <p:spPr>
          <a:xfrm>
            <a:off x="11332917" y="6581957"/>
            <a:ext cx="700174" cy="3034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1EA06E-6E7C-416D-A80B-27D235CEB89A}" type="slidenum">
              <a:rPr lang="zh-CN" altLang="en-US" smtClean="0">
                <a:solidFill>
                  <a:schemeClr val="bg1"/>
                </a:solidFill>
              </a:rPr>
            </a:fld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" name="TextBox 6"/>
          <p:cNvSpPr txBox="1"/>
          <p:nvPr/>
        </p:nvSpPr>
        <p:spPr>
          <a:xfrm>
            <a:off x="142240" y="162560"/>
            <a:ext cx="8448675" cy="582295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n-ea"/>
                <a:ea typeface="+mn-ea"/>
              </a:defRPr>
            </a:lvl1pPr>
          </a:lstStyle>
          <a:p>
            <a:pPr algn="l"/>
            <a:r>
              <a:rPr lang="en-US" altLang="zh-CN" sz="3200" b="1" dirty="0">
                <a:solidFill>
                  <a:srgbClr val="003399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1.</a:t>
            </a:r>
            <a:r>
              <a:rPr lang="zh-CN" altLang="en-US" sz="3200" b="1" dirty="0">
                <a:solidFill>
                  <a:srgbClr val="003399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为什么做跨数据中心？</a:t>
            </a:r>
            <a:endParaRPr lang="zh-CN" altLang="en-US" sz="3200" b="1" dirty="0">
              <a:solidFill>
                <a:srgbClr val="003399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428615" y="2051685"/>
            <a:ext cx="6652895" cy="3692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1" indent="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b="1" dirty="0">
                <a:latin typeface="+mn-ea"/>
                <a:cs typeface="+mn-ea"/>
                <a:sym typeface="+mn-ea"/>
              </a:rPr>
              <a:t>朴素方案：</a:t>
            </a:r>
            <a:endParaRPr lang="zh-CN" altLang="en-US" dirty="0">
              <a:latin typeface="+mn-ea"/>
              <a:cs typeface="+mn-ea"/>
            </a:endParaRPr>
          </a:p>
          <a:p>
            <a:pPr marL="1657350" lvl="3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dirty="0">
                <a:latin typeface="+mn-ea"/>
                <a:cs typeface="+mn-ea"/>
                <a:sym typeface="+mn-ea"/>
              </a:rPr>
              <a:t>每个数据中心各搞一套存储系统</a:t>
            </a:r>
            <a:endParaRPr lang="en-US" altLang="zh-CN" dirty="0">
              <a:latin typeface="+mn-ea"/>
              <a:cs typeface="+mn-ea"/>
            </a:endParaRPr>
          </a:p>
          <a:p>
            <a:pPr marL="1657350" lvl="3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dirty="0">
                <a:latin typeface="+mn-ea"/>
                <a:cs typeface="+mn-ea"/>
                <a:sym typeface="+mn-ea"/>
              </a:rPr>
              <a:t>需要数据时，用</a:t>
            </a:r>
            <a:r>
              <a:rPr lang="en-US" altLang="zh-CN" dirty="0">
                <a:latin typeface="+mn-ea"/>
                <a:cs typeface="+mn-ea"/>
                <a:sym typeface="+mn-ea"/>
              </a:rPr>
              <a:t> rsync / </a:t>
            </a:r>
            <a:r>
              <a:rPr lang="zh-CN" altLang="en-US" dirty="0">
                <a:latin typeface="+mn-ea"/>
                <a:cs typeface="+mn-ea"/>
                <a:sym typeface="+mn-ea"/>
              </a:rPr>
              <a:t>对象复制</a:t>
            </a:r>
            <a:r>
              <a:rPr lang="en-US" altLang="zh-CN" dirty="0">
                <a:latin typeface="+mn-ea"/>
                <a:cs typeface="+mn-ea"/>
                <a:sym typeface="+mn-ea"/>
              </a:rPr>
              <a:t> / </a:t>
            </a:r>
            <a:r>
              <a:rPr lang="zh-CN" altLang="en-US" dirty="0">
                <a:latin typeface="+mn-ea"/>
                <a:cs typeface="+mn-ea"/>
                <a:sym typeface="+mn-ea"/>
              </a:rPr>
              <a:t>手工拷贝</a:t>
            </a:r>
            <a:endParaRPr lang="zh-CN" altLang="en-US" dirty="0">
              <a:latin typeface="+mn-ea"/>
              <a:cs typeface="+mn-ea"/>
            </a:endParaRPr>
          </a:p>
          <a:p>
            <a:pPr lvl="1" indent="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b="1" dirty="0">
                <a:latin typeface="+mn-ea"/>
                <a:cs typeface="+mn-ea"/>
                <a:sym typeface="+mn-ea"/>
              </a:rPr>
              <a:t>存在的问题：</a:t>
            </a:r>
            <a:endParaRPr lang="zh-CN" altLang="en-US" b="1" dirty="0">
              <a:latin typeface="+mn-ea"/>
              <a:cs typeface="+mn-ea"/>
            </a:endParaRPr>
          </a:p>
          <a:p>
            <a:pPr marL="1657350" lvl="3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dirty="0">
                <a:latin typeface="+mn-ea"/>
                <a:cs typeface="+mn-ea"/>
                <a:sym typeface="+mn-ea"/>
              </a:rPr>
              <a:t>数据版本混乱：哪一份是最新？谁来删？</a:t>
            </a:r>
            <a:endParaRPr lang="en-US" altLang="zh-CN" dirty="0">
              <a:latin typeface="+mn-ea"/>
              <a:cs typeface="+mn-ea"/>
            </a:endParaRPr>
          </a:p>
          <a:p>
            <a:pPr marL="1657350" lvl="3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dirty="0">
                <a:latin typeface="+mn-ea"/>
                <a:cs typeface="+mn-ea"/>
                <a:sym typeface="+mn-ea"/>
              </a:rPr>
              <a:t>复制窗口长：大数据集每次同步都很痛苦</a:t>
            </a:r>
            <a:endParaRPr lang="en-US" altLang="zh-CN" dirty="0">
              <a:latin typeface="+mn-ea"/>
              <a:cs typeface="+mn-ea"/>
            </a:endParaRPr>
          </a:p>
          <a:p>
            <a:pPr marL="1657350" lvl="3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dirty="0">
                <a:latin typeface="+mn-ea"/>
                <a:cs typeface="+mn-ea"/>
                <a:sym typeface="+mn-ea"/>
              </a:rPr>
              <a:t>业务方感知到</a:t>
            </a:r>
            <a:r>
              <a:rPr lang="en-US" altLang="zh-CN" dirty="0">
                <a:latin typeface="+mn-ea"/>
                <a:cs typeface="+mn-ea"/>
                <a:sym typeface="+mn-ea"/>
              </a:rPr>
              <a:t>“</a:t>
            </a:r>
            <a:r>
              <a:rPr lang="zh-CN" altLang="en-US" dirty="0">
                <a:latin typeface="+mn-ea"/>
                <a:cs typeface="+mn-ea"/>
                <a:sym typeface="+mn-ea"/>
              </a:rPr>
              <a:t>多个存储系统</a:t>
            </a:r>
            <a:r>
              <a:rPr lang="en-US" altLang="zh-CN" dirty="0">
                <a:latin typeface="+mn-ea"/>
                <a:cs typeface="+mn-ea"/>
                <a:sym typeface="+mn-ea"/>
              </a:rPr>
              <a:t>”</a:t>
            </a:r>
            <a:r>
              <a:rPr lang="zh-CN" altLang="en-US" dirty="0">
                <a:latin typeface="+mn-ea"/>
                <a:cs typeface="+mn-ea"/>
                <a:sym typeface="+mn-ea"/>
              </a:rPr>
              <a:t>，使用门槛高</a:t>
            </a:r>
            <a:endParaRPr lang="zh-CN" altLang="en-US" dirty="0">
              <a:latin typeface="+mn-ea"/>
              <a:cs typeface="+mn-ea"/>
            </a:endParaRPr>
          </a:p>
          <a:p>
            <a:pPr lvl="1" indent="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dirty="0">
              <a:latin typeface="+mn-ea"/>
              <a:cs typeface="+mn-ea"/>
            </a:endParaRPr>
          </a:p>
          <a:p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0" y="2051685"/>
            <a:ext cx="6266815" cy="336804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 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EA06E-6E7C-416D-A80B-27D235CEB89A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142232" y="1039385"/>
            <a:ext cx="11748278" cy="4384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03399"/>
                </a:solidFill>
              </a:rPr>
              <a:t>Part 1-3 AI</a:t>
            </a:r>
            <a:r>
              <a:rPr lang="zh-CN" altLang="en-US" sz="2400" b="1" dirty="0">
                <a:solidFill>
                  <a:srgbClr val="003399"/>
                </a:solidFill>
              </a:rPr>
              <a:t>用户需要的，不是更多副本，而是一个跨数据中心的一体化存储系统</a:t>
            </a:r>
            <a:endParaRPr lang="zh-CN" altLang="en-US" sz="2400" b="1" dirty="0">
              <a:solidFill>
                <a:srgbClr val="003399"/>
              </a:solidFill>
            </a:endParaRPr>
          </a:p>
          <a:p>
            <a:pPr indent="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b="1" dirty="0">
              <a:latin typeface="+mn-ea"/>
              <a:cs typeface="+mn-ea"/>
            </a:endParaRPr>
          </a:p>
          <a:p>
            <a:pPr indent="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b="1" dirty="0">
                <a:latin typeface="+mn-ea"/>
                <a:cs typeface="+mn-ea"/>
              </a:rPr>
              <a:t>期望的用户体验</a:t>
            </a:r>
            <a:endParaRPr lang="en-US" altLang="zh-CN" dirty="0">
              <a:latin typeface="+mn-ea"/>
              <a:cs typeface="+mn-ea"/>
            </a:endParaRPr>
          </a:p>
          <a:p>
            <a:pPr marL="1200150" lvl="2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dirty="0">
                <a:latin typeface="+mn-ea"/>
                <a:cs typeface="+mn-ea"/>
              </a:rPr>
              <a:t>不管在哪个数据中心，看到的是同一套目录</a:t>
            </a:r>
            <a:r>
              <a:rPr lang="en-US" altLang="zh-CN" dirty="0">
                <a:latin typeface="+mn-ea"/>
                <a:cs typeface="+mn-ea"/>
              </a:rPr>
              <a:t>/</a:t>
            </a:r>
            <a:r>
              <a:rPr lang="zh-CN" altLang="en-US" dirty="0">
                <a:latin typeface="+mn-ea"/>
                <a:cs typeface="+mn-ea"/>
              </a:rPr>
              <a:t>对象命名空间</a:t>
            </a:r>
            <a:endParaRPr lang="en-US" altLang="zh-CN" dirty="0">
              <a:latin typeface="+mn-ea"/>
              <a:cs typeface="+mn-ea"/>
            </a:endParaRPr>
          </a:p>
          <a:p>
            <a:pPr marL="1200150" lvl="2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dirty="0">
                <a:latin typeface="+mn-ea"/>
                <a:cs typeface="+mn-ea"/>
              </a:rPr>
              <a:t>训练脚本、路径配置尽量不因机房不同而修改</a:t>
            </a:r>
            <a:endParaRPr lang="en-US" altLang="zh-CN" dirty="0">
              <a:latin typeface="+mn-ea"/>
              <a:cs typeface="+mn-ea"/>
            </a:endParaRPr>
          </a:p>
          <a:p>
            <a:pPr marL="1200150" lvl="2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dirty="0">
                <a:latin typeface="+mn-ea"/>
                <a:cs typeface="+mn-ea"/>
              </a:rPr>
              <a:t>不用琢磨</a:t>
            </a:r>
            <a:r>
              <a:rPr lang="en-US" altLang="zh-CN" dirty="0">
                <a:latin typeface="+mn-ea"/>
                <a:cs typeface="+mn-ea"/>
              </a:rPr>
              <a:t>“</a:t>
            </a:r>
            <a:r>
              <a:rPr lang="zh-CN" altLang="en-US" dirty="0">
                <a:latin typeface="+mn-ea"/>
                <a:cs typeface="+mn-ea"/>
              </a:rPr>
              <a:t>这份数据究竟在哪个机房</a:t>
            </a:r>
            <a:r>
              <a:rPr lang="en-US" altLang="zh-CN" dirty="0">
                <a:latin typeface="+mn-ea"/>
                <a:cs typeface="+mn-ea"/>
              </a:rPr>
              <a:t>”</a:t>
            </a:r>
            <a:endParaRPr lang="en-US" altLang="zh-CN" dirty="0">
              <a:latin typeface="+mn-ea"/>
              <a:cs typeface="+mn-ea"/>
            </a:endParaRPr>
          </a:p>
          <a:p>
            <a:pPr indent="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b="1" dirty="0">
                <a:latin typeface="+mn-ea"/>
                <a:cs typeface="+mn-ea"/>
              </a:rPr>
              <a:t>系统侧希望做到的事情</a:t>
            </a:r>
            <a:endParaRPr lang="en-US" altLang="zh-CN" dirty="0">
              <a:latin typeface="+mn-ea"/>
              <a:cs typeface="+mn-ea"/>
            </a:endParaRPr>
          </a:p>
          <a:p>
            <a:pPr marL="1200150" lvl="2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dirty="0">
                <a:latin typeface="+mn-ea"/>
                <a:cs typeface="+mn-ea"/>
              </a:rPr>
              <a:t>自动处理数据中心之间的数据和元数据同步</a:t>
            </a:r>
            <a:endParaRPr lang="en-US" altLang="zh-CN" dirty="0">
              <a:latin typeface="+mn-ea"/>
              <a:cs typeface="+mn-ea"/>
            </a:endParaRPr>
          </a:p>
          <a:p>
            <a:pPr marL="1200150" lvl="2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dirty="0">
                <a:latin typeface="+mn-ea"/>
                <a:cs typeface="+mn-ea"/>
              </a:rPr>
              <a:t>根据拓扑和负载，自动选择就近的数据副本</a:t>
            </a:r>
            <a:endParaRPr lang="en-US" altLang="zh-CN" dirty="0">
              <a:latin typeface="+mn-ea"/>
              <a:cs typeface="+mn-ea"/>
            </a:endParaRPr>
          </a:p>
          <a:p>
            <a:pPr marL="1200150" lvl="2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dirty="0">
                <a:latin typeface="+mn-ea"/>
                <a:cs typeface="+mn-ea"/>
              </a:rPr>
              <a:t>在可接受的一致性模型下，让跨数据中心访问尽量高效</a:t>
            </a:r>
            <a:endParaRPr lang="zh-CN" altLang="en-US" dirty="0">
              <a:latin typeface="+mn-ea"/>
              <a:cs typeface="+mn-ea"/>
            </a:endParaRPr>
          </a:p>
        </p:txBody>
      </p:sp>
      <p:sp>
        <p:nvSpPr>
          <p:cNvPr id="51" name="页脚占位符 50"/>
          <p:cNvSpPr>
            <a:spLocks noGrp="1"/>
          </p:cNvSpPr>
          <p:nvPr/>
        </p:nvSpPr>
        <p:spPr>
          <a:xfrm>
            <a:off x="0" y="6565901"/>
            <a:ext cx="12192000" cy="319476"/>
          </a:xfrm>
          <a:prstGeom prst="rect">
            <a:avLst/>
          </a:prstGeom>
          <a:solidFill>
            <a:srgbClr val="003399"/>
          </a:solidFill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>
                <a:solidFill>
                  <a:schemeClr val="bg1"/>
                </a:solidFill>
              </a:rPr>
              <a:t> 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9" r="30180" b="50000"/>
          <a:stretch>
            <a:fillRect/>
          </a:stretch>
        </p:blipFill>
        <p:spPr>
          <a:xfrm>
            <a:off x="8573135" y="26670"/>
            <a:ext cx="964565" cy="68516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7" t="53357" r="736"/>
          <a:stretch>
            <a:fillRect/>
          </a:stretch>
        </p:blipFill>
        <p:spPr>
          <a:xfrm>
            <a:off x="9537700" y="52705"/>
            <a:ext cx="2299335" cy="633095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8590280" y="32385"/>
            <a:ext cx="3336290" cy="712470"/>
            <a:chOff x="13528" y="51"/>
            <a:chExt cx="5254" cy="1122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49" r="30180" b="50000"/>
            <a:stretch>
              <a:fillRect/>
            </a:stretch>
          </p:blipFill>
          <p:spPr>
            <a:xfrm>
              <a:off x="13528" y="51"/>
              <a:ext cx="1579" cy="1122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7" t="53357" r="736"/>
            <a:stretch>
              <a:fillRect/>
            </a:stretch>
          </p:blipFill>
          <p:spPr>
            <a:xfrm>
              <a:off x="15020" y="83"/>
              <a:ext cx="3762" cy="1036"/>
            </a:xfrm>
            <a:prstGeom prst="rect">
              <a:avLst/>
            </a:prstGeom>
          </p:spPr>
        </p:pic>
      </p:grpSp>
      <p:sp>
        <p:nvSpPr>
          <p:cNvPr id="52" name="灯片编号占位符 51"/>
          <p:cNvSpPr>
            <a:spLocks noGrp="1"/>
          </p:cNvSpPr>
          <p:nvPr/>
        </p:nvSpPr>
        <p:spPr>
          <a:xfrm>
            <a:off x="11332917" y="6581957"/>
            <a:ext cx="700174" cy="3034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1EA06E-6E7C-416D-A80B-27D235CEB89A}" type="slidenum">
              <a:rPr lang="zh-CN" altLang="en-US" smtClean="0">
                <a:solidFill>
                  <a:schemeClr val="bg1"/>
                </a:solidFill>
              </a:rPr>
            </a:fld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" name="TextBox 6"/>
          <p:cNvSpPr txBox="1"/>
          <p:nvPr/>
        </p:nvSpPr>
        <p:spPr>
          <a:xfrm>
            <a:off x="142240" y="162560"/>
            <a:ext cx="4424045" cy="582295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n-ea"/>
                <a:ea typeface="+mn-ea"/>
              </a:defRPr>
            </a:lvl1pPr>
          </a:lstStyle>
          <a:p>
            <a:pPr algn="l"/>
            <a:r>
              <a:rPr lang="en-US" altLang="zh-CN" sz="3200" b="1" dirty="0">
                <a:solidFill>
                  <a:srgbClr val="003399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1.</a:t>
            </a:r>
            <a:r>
              <a:rPr lang="zh-CN" altLang="en-US" sz="3200" b="1" dirty="0">
                <a:solidFill>
                  <a:srgbClr val="003399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为什么做</a:t>
            </a:r>
            <a:r>
              <a:rPr lang="zh-CN" altLang="en-US" sz="3200" b="1" dirty="0">
                <a:solidFill>
                  <a:srgbClr val="003399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跨数据中心？</a:t>
            </a:r>
            <a:endParaRPr lang="zh-CN" altLang="en-US" sz="3200" b="1" dirty="0">
              <a:solidFill>
                <a:srgbClr val="003399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460500" y="5638165"/>
            <a:ext cx="91109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从用户视角，把多个数据中心当作一个存储系统来用，把跨机房的复杂性藏在系统内部</a:t>
            </a:r>
            <a:r>
              <a:rPr lang="en-US" altLang="zh-CN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endParaRPr lang="en-US" altLang="zh-CN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2" name="图片 11" descr="微词云(2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3930" y="1754505"/>
            <a:ext cx="3742690" cy="374269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16"/>
          <p:cNvSpPr/>
          <p:nvPr/>
        </p:nvSpPr>
        <p:spPr>
          <a:xfrm>
            <a:off x="-1791046" y="1892300"/>
            <a:ext cx="5651845" cy="3073400"/>
          </a:xfrm>
          <a:prstGeom prst="roundRect">
            <a:avLst>
              <a:gd name="adj" fmla="val 50000"/>
            </a:avLst>
          </a:prstGeom>
          <a:solidFill>
            <a:srgbClr val="003399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1"/>
          <p:cNvSpPr/>
          <p:nvPr/>
        </p:nvSpPr>
        <p:spPr>
          <a:xfrm>
            <a:off x="-1556426" y="1998319"/>
            <a:ext cx="5261917" cy="2861362"/>
          </a:xfrm>
          <a:prstGeom prst="roundRect">
            <a:avLst>
              <a:gd name="adj" fmla="val 50000"/>
            </a:avLst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3399"/>
              </a:solidFill>
            </a:endParaRPr>
          </a:p>
        </p:txBody>
      </p:sp>
      <p:sp>
        <p:nvSpPr>
          <p:cNvPr id="25" name="TextBox 79"/>
          <p:cNvSpPr txBox="1"/>
          <p:nvPr/>
        </p:nvSpPr>
        <p:spPr>
          <a:xfrm>
            <a:off x="1046489" y="3045473"/>
            <a:ext cx="1102360" cy="993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5865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02</a:t>
            </a:r>
            <a:endParaRPr lang="en-US" altLang="zh-CN" sz="5865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392170" y="5910580"/>
            <a:ext cx="5459730" cy="445770"/>
            <a:chOff x="4417653" y="6011860"/>
            <a:chExt cx="4608043" cy="456466"/>
          </a:xfrm>
        </p:grpSpPr>
        <p:pic>
          <p:nvPicPr>
            <p:cNvPr id="5" name="Picture 2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417653" y="6022977"/>
              <a:ext cx="2110093" cy="442484"/>
            </a:xfrm>
            <a:prstGeom prst="rect">
              <a:avLst/>
            </a:prstGeom>
          </p:spPr>
        </p:pic>
        <p:grpSp>
          <p:nvGrpSpPr>
            <p:cNvPr id="22" name="组合 21"/>
            <p:cNvGrpSpPr/>
            <p:nvPr/>
          </p:nvGrpSpPr>
          <p:grpSpPr>
            <a:xfrm>
              <a:off x="6859271" y="6011860"/>
              <a:ext cx="2166425" cy="456466"/>
              <a:chOff x="552868" y="365311"/>
              <a:chExt cx="7583559" cy="1369011"/>
            </a:xfrm>
          </p:grpSpPr>
          <p:pic>
            <p:nvPicPr>
              <p:cNvPr id="23" name="图片 2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849" r="30180" b="50000"/>
              <a:stretch>
                <a:fillRect/>
              </a:stretch>
            </p:blipFill>
            <p:spPr>
              <a:xfrm>
                <a:off x="552868" y="365311"/>
                <a:ext cx="2181527" cy="1327076"/>
              </a:xfrm>
              <a:prstGeom prst="rect">
                <a:avLst/>
              </a:prstGeom>
            </p:spPr>
          </p:pic>
          <p:pic>
            <p:nvPicPr>
              <p:cNvPr id="10" name="图片 9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87" t="53357" r="736"/>
              <a:stretch>
                <a:fillRect/>
              </a:stretch>
            </p:blipFill>
            <p:spPr>
              <a:xfrm>
                <a:off x="2935810" y="508823"/>
                <a:ext cx="5200617" cy="1225499"/>
              </a:xfrm>
              <a:prstGeom prst="rect">
                <a:avLst/>
              </a:prstGeom>
            </p:spPr>
          </p:pic>
        </p:grpSp>
      </p:grpSp>
      <p:sp>
        <p:nvSpPr>
          <p:cNvPr id="19" name="文本框 18"/>
          <p:cNvSpPr txBox="1"/>
          <p:nvPr/>
        </p:nvSpPr>
        <p:spPr>
          <a:xfrm>
            <a:off x="4930140" y="2721610"/>
            <a:ext cx="649668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4800" b="1" dirty="0">
                <a:solidFill>
                  <a:srgbClr val="003399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跨数据中心难在</a:t>
            </a:r>
            <a:r>
              <a:rPr lang="zh-CN" altLang="en-US" sz="4800" b="1" dirty="0">
                <a:solidFill>
                  <a:srgbClr val="003399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哪？</a:t>
            </a:r>
            <a:endParaRPr lang="zh-CN" altLang="en-US" sz="4800" b="1" dirty="0">
              <a:solidFill>
                <a:srgbClr val="003399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 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EA06E-6E7C-416D-A80B-27D235CEB89A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142232" y="1039385"/>
            <a:ext cx="11748278" cy="6185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03399"/>
                </a:solidFill>
              </a:rPr>
              <a:t>P</a:t>
            </a:r>
            <a:r>
              <a:rPr lang="en-US" altLang="zh-CN" sz="2400" b="1" dirty="0">
                <a:solidFill>
                  <a:srgbClr val="003399"/>
                </a:solidFill>
              </a:rPr>
              <a:t>art 2-1 </a:t>
            </a:r>
            <a:r>
              <a:rPr lang="zh-CN" altLang="en-US" sz="2400" b="1" dirty="0">
                <a:solidFill>
                  <a:srgbClr val="003399"/>
                </a:solidFill>
              </a:rPr>
              <a:t>广域网的</a:t>
            </a:r>
            <a:r>
              <a:rPr lang="en-US" altLang="zh-CN" sz="2400" b="1" dirty="0">
                <a:solidFill>
                  <a:srgbClr val="00339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400" b="1" dirty="0">
                <a:solidFill>
                  <a:srgbClr val="00339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物理现实</a:t>
            </a:r>
            <a:r>
              <a:rPr lang="en-US" altLang="zh-CN" sz="2400" b="1" dirty="0">
                <a:solidFill>
                  <a:srgbClr val="00339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2400" b="1" dirty="0">
                <a:solidFill>
                  <a:srgbClr val="003399"/>
                </a:solidFill>
              </a:rPr>
              <a:t>：延迟和带宽</a:t>
            </a:r>
            <a:endParaRPr lang="zh-CN" altLang="en-US" sz="2400" b="1" dirty="0">
              <a:solidFill>
                <a:srgbClr val="003399"/>
              </a:solidFill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solidFill>
                <a:srgbClr val="003399"/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solidFill>
                <a:srgbClr val="003399"/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solidFill>
                <a:srgbClr val="003399"/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solidFill>
                <a:srgbClr val="003399"/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solidFill>
                <a:srgbClr val="003399"/>
              </a:solidFill>
              <a:latin typeface="+mn-ea"/>
              <a:cs typeface="+mn-ea"/>
            </a:endParaRPr>
          </a:p>
          <a:p>
            <a:pPr indent="457200">
              <a:lnSpc>
                <a:spcPct val="150000"/>
              </a:lnSpc>
            </a:pPr>
            <a:endParaRPr lang="zh-CN" altLang="en-US" dirty="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solidFill>
                <a:srgbClr val="003399"/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solidFill>
                <a:srgbClr val="003399"/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solidFill>
                <a:srgbClr val="003399"/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endParaRPr lang="zh-CN" altLang="en-US" b="1" dirty="0">
              <a:latin typeface="+mn-ea"/>
              <a:cs typeface="+mn-ea"/>
            </a:endParaRPr>
          </a:p>
          <a:p>
            <a:pPr indent="457200">
              <a:buNone/>
            </a:pPr>
            <a:endParaRPr lang="zh-CN" altLang="en-US" b="1" dirty="0">
              <a:latin typeface="+mn-ea"/>
              <a:cs typeface="+mn-ea"/>
            </a:endParaRPr>
          </a:p>
        </p:txBody>
      </p:sp>
      <p:sp>
        <p:nvSpPr>
          <p:cNvPr id="51" name="页脚占位符 50"/>
          <p:cNvSpPr>
            <a:spLocks noGrp="1"/>
          </p:cNvSpPr>
          <p:nvPr/>
        </p:nvSpPr>
        <p:spPr>
          <a:xfrm>
            <a:off x="0" y="6565901"/>
            <a:ext cx="12192000" cy="319476"/>
          </a:xfrm>
          <a:prstGeom prst="rect">
            <a:avLst/>
          </a:prstGeom>
          <a:solidFill>
            <a:srgbClr val="003399"/>
          </a:solidFill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>
                <a:solidFill>
                  <a:schemeClr val="bg1"/>
                </a:solidFill>
              </a:rPr>
              <a:t> 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9" r="30180" b="50000"/>
          <a:stretch>
            <a:fillRect/>
          </a:stretch>
        </p:blipFill>
        <p:spPr>
          <a:xfrm>
            <a:off x="8573135" y="26670"/>
            <a:ext cx="964565" cy="68516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7" t="53357" r="736"/>
          <a:stretch>
            <a:fillRect/>
          </a:stretch>
        </p:blipFill>
        <p:spPr>
          <a:xfrm>
            <a:off x="9537700" y="52705"/>
            <a:ext cx="2299335" cy="633095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8590280" y="32385"/>
            <a:ext cx="3336290" cy="712470"/>
            <a:chOff x="13528" y="51"/>
            <a:chExt cx="5254" cy="1122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49" r="30180" b="50000"/>
            <a:stretch>
              <a:fillRect/>
            </a:stretch>
          </p:blipFill>
          <p:spPr>
            <a:xfrm>
              <a:off x="13528" y="51"/>
              <a:ext cx="1579" cy="1122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7" t="53357" r="736"/>
            <a:stretch>
              <a:fillRect/>
            </a:stretch>
          </p:blipFill>
          <p:spPr>
            <a:xfrm>
              <a:off x="15020" y="83"/>
              <a:ext cx="3762" cy="1036"/>
            </a:xfrm>
            <a:prstGeom prst="rect">
              <a:avLst/>
            </a:prstGeom>
          </p:spPr>
        </p:pic>
      </p:grpSp>
      <p:sp>
        <p:nvSpPr>
          <p:cNvPr id="52" name="灯片编号占位符 51"/>
          <p:cNvSpPr>
            <a:spLocks noGrp="1"/>
          </p:cNvSpPr>
          <p:nvPr/>
        </p:nvSpPr>
        <p:spPr>
          <a:xfrm>
            <a:off x="11332917" y="6581957"/>
            <a:ext cx="700174" cy="3034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1EA06E-6E7C-416D-A80B-27D235CEB89A}" type="slidenum">
              <a:rPr lang="zh-CN" altLang="en-US" smtClean="0">
                <a:solidFill>
                  <a:schemeClr val="bg1"/>
                </a:solidFill>
              </a:rPr>
            </a:fld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" name="TextBox 6"/>
          <p:cNvSpPr txBox="1"/>
          <p:nvPr/>
        </p:nvSpPr>
        <p:spPr>
          <a:xfrm>
            <a:off x="142240" y="162560"/>
            <a:ext cx="4424045" cy="582295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n-ea"/>
                <a:ea typeface="+mn-ea"/>
              </a:defRPr>
            </a:lvl1pPr>
          </a:lstStyle>
          <a:p>
            <a:pPr algn="l"/>
            <a:r>
              <a:rPr lang="en-US" altLang="zh-CN" sz="3200" b="1" dirty="0">
                <a:solidFill>
                  <a:srgbClr val="003399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2. </a:t>
            </a:r>
            <a:r>
              <a:rPr lang="zh-CN" altLang="en-US" sz="3200" b="1" dirty="0">
                <a:solidFill>
                  <a:srgbClr val="003399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跨数据中心难在</a:t>
            </a:r>
            <a:r>
              <a:rPr lang="zh-CN" altLang="en-US" sz="3200" b="1" dirty="0">
                <a:solidFill>
                  <a:srgbClr val="003399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哪？</a:t>
            </a:r>
            <a:endParaRPr lang="zh-CN" altLang="en-US" sz="3200" b="1" dirty="0">
              <a:solidFill>
                <a:srgbClr val="003399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aphicFrame>
        <p:nvGraphicFramePr>
          <p:cNvPr id="12" name="表格 11"/>
          <p:cNvGraphicFramePr/>
          <p:nvPr>
            <p:custDataLst>
              <p:tags r:id="rId5"/>
            </p:custDataLst>
          </p:nvPr>
        </p:nvGraphicFramePr>
        <p:xfrm>
          <a:off x="1692910" y="1779270"/>
          <a:ext cx="8646795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2265"/>
                <a:gridCol w="2882265"/>
                <a:gridCol w="2882265"/>
              </a:tblGrid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b="1">
                          <a:solidFill>
                            <a:schemeClr val="tx1"/>
                          </a:solidFill>
                        </a:rPr>
                        <a:t>指标</a:t>
                      </a:r>
                      <a:endParaRPr lang="zh-CN" altLang="en-US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b="1">
                          <a:solidFill>
                            <a:schemeClr val="tx1"/>
                          </a:solidFill>
                        </a:rPr>
                        <a:t>局域网</a:t>
                      </a:r>
                      <a:endParaRPr lang="zh-CN" altLang="en-US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b="1">
                          <a:solidFill>
                            <a:schemeClr val="tx1"/>
                          </a:solidFill>
                        </a:rPr>
                        <a:t>广域网</a:t>
                      </a:r>
                      <a:r>
                        <a:rPr lang="en-US" altLang="zh-CN" b="1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zh-CN" altLang="en-US" b="1">
                          <a:solidFill>
                            <a:schemeClr val="tx1"/>
                          </a:solidFill>
                        </a:rPr>
                        <a:t>跨</a:t>
                      </a:r>
                      <a:r>
                        <a:rPr lang="zh-CN" altLang="en-US" b="1">
                          <a:solidFill>
                            <a:schemeClr val="tx1"/>
                          </a:solidFill>
                        </a:rPr>
                        <a:t>数据中心</a:t>
                      </a:r>
                      <a:endParaRPr lang="zh-CN" altLang="en-US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 b="0">
                          <a:solidFill>
                            <a:schemeClr val="tx1"/>
                          </a:solidFill>
                        </a:rPr>
                        <a:t>RTT</a:t>
                      </a:r>
                      <a:r>
                        <a:rPr lang="zh-CN" altLang="en-US" b="0">
                          <a:solidFill>
                            <a:schemeClr val="tx1"/>
                          </a:solidFill>
                        </a:rPr>
                        <a:t>延迟</a:t>
                      </a:r>
                      <a:endParaRPr lang="zh-CN" alt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 b="0">
                          <a:solidFill>
                            <a:schemeClr val="tx1"/>
                          </a:solidFill>
                        </a:rPr>
                        <a:t>0.1 ms – 1 ms</a:t>
                      </a:r>
                      <a:endParaRPr lang="en-US" alt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 b="1">
                          <a:solidFill>
                            <a:srgbClr val="C00000"/>
                          </a:solidFill>
                        </a:rPr>
                        <a:t>20 ms – 200 ms</a:t>
                      </a:r>
                      <a:endParaRPr lang="en-US" altLang="en-US" b="1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b="0">
                          <a:solidFill>
                            <a:schemeClr val="tx1"/>
                          </a:solidFill>
                        </a:rPr>
                        <a:t>带宽</a:t>
                      </a:r>
                      <a:endParaRPr lang="zh-CN" alt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 b="0">
                          <a:solidFill>
                            <a:schemeClr val="tx1"/>
                          </a:solidFill>
                        </a:rPr>
                        <a:t>10–100 Gbps</a:t>
                      </a:r>
                      <a:endParaRPr lang="en-US" alt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 b="1">
                          <a:solidFill>
                            <a:srgbClr val="C00000"/>
                          </a:solidFill>
                        </a:rPr>
                        <a:t>1–10 Gbps</a:t>
                      </a:r>
                      <a:endParaRPr lang="en-US" altLang="en-US" b="1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b="0">
                          <a:solidFill>
                            <a:schemeClr val="tx1"/>
                          </a:solidFill>
                        </a:rPr>
                        <a:t>丢包率</a:t>
                      </a:r>
                      <a:endParaRPr lang="zh-CN" alt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 b="0">
                          <a:solidFill>
                            <a:schemeClr val="tx1"/>
                          </a:solidFill>
                        </a:rPr>
                        <a:t>&lt; 0.001 %</a:t>
                      </a:r>
                      <a:endParaRPr lang="en-US" alt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 b="1">
                          <a:solidFill>
                            <a:srgbClr val="C00000"/>
                          </a:solidFill>
                        </a:rPr>
                        <a:t>0.1 % – 1 %</a:t>
                      </a:r>
                      <a:endParaRPr lang="en-US" altLang="en-US" b="1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b="0">
                          <a:solidFill>
                            <a:schemeClr val="tx1"/>
                          </a:solidFill>
                        </a:rPr>
                        <a:t>小文件占比</a:t>
                      </a:r>
                      <a:endParaRPr lang="zh-CN" alt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 b="0">
                          <a:solidFill>
                            <a:schemeClr val="tx1"/>
                          </a:solidFill>
                        </a:rPr>
                        <a:t>10–20%</a:t>
                      </a:r>
                      <a:endParaRPr lang="en-US" alt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 b="1">
                          <a:solidFill>
                            <a:srgbClr val="C00000"/>
                          </a:solidFill>
                        </a:rPr>
                        <a:t>≥70%</a:t>
                      </a:r>
                      <a:endParaRPr lang="en-US" altLang="en-US" b="1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b="0">
                          <a:solidFill>
                            <a:schemeClr val="tx1"/>
                          </a:solidFill>
                        </a:rPr>
                        <a:t>元数据访问比例</a:t>
                      </a:r>
                      <a:endParaRPr lang="zh-CN" alt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 b="0">
                          <a:solidFill>
                            <a:schemeClr val="tx1"/>
                          </a:solidFill>
                        </a:rPr>
                        <a:t>&lt; 5 %</a:t>
                      </a:r>
                      <a:endParaRPr lang="en-US" alt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b="1">
                          <a:solidFill>
                            <a:srgbClr val="C00000"/>
                          </a:solidFill>
                        </a:rPr>
                        <a:t>高达</a:t>
                      </a:r>
                      <a:r>
                        <a:rPr lang="en-US" altLang="zh-CN" b="1">
                          <a:solidFill>
                            <a:srgbClr val="C00000"/>
                          </a:solidFill>
                        </a:rPr>
                        <a:t> 30 %</a:t>
                      </a:r>
                      <a:r>
                        <a:rPr lang="zh-CN" altLang="en-US" b="0">
                          <a:solidFill>
                            <a:schemeClr val="tx1"/>
                          </a:solidFill>
                        </a:rPr>
                        <a:t>（</a:t>
                      </a:r>
                      <a:r>
                        <a:rPr lang="en-US" altLang="zh-CN" b="0">
                          <a:solidFill>
                            <a:schemeClr val="tx1"/>
                          </a:solidFill>
                        </a:rPr>
                        <a:t>AI</a:t>
                      </a:r>
                      <a:r>
                        <a:rPr lang="zh-CN" altLang="en-US" b="0">
                          <a:solidFill>
                            <a:schemeClr val="tx1"/>
                          </a:solidFill>
                        </a:rPr>
                        <a:t>小文件场景）</a:t>
                      </a:r>
                      <a:endParaRPr lang="zh-CN" alt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1508760" y="4253230"/>
            <a:ext cx="8653780" cy="18859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>
              <a:spcBef>
                <a:spcPts val="600"/>
              </a:spcBef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这会导致什么？</a:t>
            </a:r>
            <a:endParaRPr lang="en-US" altLang="zh-CN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742950" lvl="1" indent="-285750" fontAlgn="auto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一次写入如果需要多轮跨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DC 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通信，延迟会被放大</a:t>
            </a:r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742950" lvl="1" indent="-285750" fontAlgn="auto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元数据如果频繁跨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DC 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查询，延迟堆叠，吞吐下降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auto">
              <a:spcBef>
                <a:spcPts val="600"/>
              </a:spcBef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对存储的启示：</a:t>
            </a:r>
            <a:endParaRPr lang="en-US" altLang="zh-CN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742950" lvl="1" indent="-285750" fontAlgn="auto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不能把广域网当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稍微慢一点的内网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来对待</a:t>
            </a:r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742950" lvl="1" indent="-285750" fontAlgn="auto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需要特别设计：复制机制、缓存机制、就近访问策略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 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EA06E-6E7C-416D-A80B-27D235CEB89A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142232" y="1039385"/>
            <a:ext cx="11748278" cy="6185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03399"/>
                </a:solidFill>
              </a:rPr>
              <a:t>Part 2-2 </a:t>
            </a:r>
            <a:r>
              <a:rPr lang="zh-CN" altLang="en-US" sz="2400" b="1" dirty="0">
                <a:solidFill>
                  <a:srgbClr val="003399"/>
                </a:solidFill>
              </a:rPr>
              <a:t>不仅是网络慢，还有一致性和运维问题</a:t>
            </a:r>
            <a:endParaRPr lang="zh-CN" altLang="en-US" sz="2400" b="1" dirty="0">
              <a:solidFill>
                <a:srgbClr val="003399"/>
              </a:solidFill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solidFill>
                <a:srgbClr val="003399"/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solidFill>
                <a:srgbClr val="003399"/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solidFill>
                <a:srgbClr val="003399"/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solidFill>
                <a:srgbClr val="003399"/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solidFill>
                <a:srgbClr val="003399"/>
              </a:solidFill>
              <a:latin typeface="+mn-ea"/>
              <a:cs typeface="+mn-ea"/>
            </a:endParaRPr>
          </a:p>
          <a:p>
            <a:pPr indent="457200">
              <a:lnSpc>
                <a:spcPct val="150000"/>
              </a:lnSpc>
            </a:pPr>
            <a:endParaRPr lang="zh-CN" altLang="en-US" dirty="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solidFill>
                <a:srgbClr val="003399"/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solidFill>
                <a:srgbClr val="003399"/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solidFill>
                <a:srgbClr val="003399"/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endParaRPr lang="zh-CN" altLang="en-US" b="1" dirty="0">
              <a:latin typeface="+mn-ea"/>
              <a:cs typeface="+mn-ea"/>
            </a:endParaRPr>
          </a:p>
          <a:p>
            <a:pPr indent="457200">
              <a:buNone/>
            </a:pPr>
            <a:endParaRPr lang="zh-CN" altLang="en-US" b="1" dirty="0">
              <a:latin typeface="+mn-ea"/>
              <a:cs typeface="+mn-ea"/>
            </a:endParaRPr>
          </a:p>
        </p:txBody>
      </p:sp>
      <p:sp>
        <p:nvSpPr>
          <p:cNvPr id="51" name="页脚占位符 50"/>
          <p:cNvSpPr>
            <a:spLocks noGrp="1"/>
          </p:cNvSpPr>
          <p:nvPr/>
        </p:nvSpPr>
        <p:spPr>
          <a:xfrm>
            <a:off x="0" y="6565901"/>
            <a:ext cx="12192000" cy="319476"/>
          </a:xfrm>
          <a:prstGeom prst="rect">
            <a:avLst/>
          </a:prstGeom>
          <a:solidFill>
            <a:srgbClr val="003399"/>
          </a:solidFill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>
                <a:solidFill>
                  <a:schemeClr val="bg1"/>
                </a:solidFill>
              </a:rPr>
              <a:t> 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9" r="30180" b="50000"/>
          <a:stretch>
            <a:fillRect/>
          </a:stretch>
        </p:blipFill>
        <p:spPr>
          <a:xfrm>
            <a:off x="8573135" y="26670"/>
            <a:ext cx="964565" cy="68516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7" t="53357" r="736"/>
          <a:stretch>
            <a:fillRect/>
          </a:stretch>
        </p:blipFill>
        <p:spPr>
          <a:xfrm>
            <a:off x="9537700" y="52705"/>
            <a:ext cx="2299335" cy="633095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8590280" y="32385"/>
            <a:ext cx="3336290" cy="712470"/>
            <a:chOff x="13528" y="51"/>
            <a:chExt cx="5254" cy="1122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49" r="30180" b="50000"/>
            <a:stretch>
              <a:fillRect/>
            </a:stretch>
          </p:blipFill>
          <p:spPr>
            <a:xfrm>
              <a:off x="13528" y="51"/>
              <a:ext cx="1579" cy="1122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7" t="53357" r="736"/>
            <a:stretch>
              <a:fillRect/>
            </a:stretch>
          </p:blipFill>
          <p:spPr>
            <a:xfrm>
              <a:off x="15020" y="83"/>
              <a:ext cx="3762" cy="1036"/>
            </a:xfrm>
            <a:prstGeom prst="rect">
              <a:avLst/>
            </a:prstGeom>
          </p:spPr>
        </p:pic>
      </p:grpSp>
      <p:sp>
        <p:nvSpPr>
          <p:cNvPr id="52" name="灯片编号占位符 51"/>
          <p:cNvSpPr>
            <a:spLocks noGrp="1"/>
          </p:cNvSpPr>
          <p:nvPr/>
        </p:nvSpPr>
        <p:spPr>
          <a:xfrm>
            <a:off x="11332917" y="6581957"/>
            <a:ext cx="700174" cy="3034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1EA06E-6E7C-416D-A80B-27D235CEB89A}" type="slidenum">
              <a:rPr lang="zh-CN" altLang="en-US" smtClean="0">
                <a:solidFill>
                  <a:schemeClr val="bg1"/>
                </a:solidFill>
              </a:rPr>
            </a:fld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" name="TextBox 6"/>
          <p:cNvSpPr txBox="1"/>
          <p:nvPr/>
        </p:nvSpPr>
        <p:spPr>
          <a:xfrm>
            <a:off x="142240" y="162560"/>
            <a:ext cx="4424045" cy="582295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n-ea"/>
                <a:ea typeface="+mn-ea"/>
              </a:defRPr>
            </a:lvl1pPr>
          </a:lstStyle>
          <a:p>
            <a:pPr algn="l"/>
            <a:r>
              <a:rPr lang="en-US" altLang="zh-CN" sz="3200" b="1" dirty="0">
                <a:solidFill>
                  <a:srgbClr val="003399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2. </a:t>
            </a:r>
            <a:r>
              <a:rPr lang="zh-CN" altLang="en-US" sz="3200" b="1" dirty="0">
                <a:solidFill>
                  <a:srgbClr val="003399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跨数据中心难在</a:t>
            </a:r>
            <a:r>
              <a:rPr lang="zh-CN" altLang="en-US" sz="3200" b="1" dirty="0">
                <a:solidFill>
                  <a:srgbClr val="003399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哪？</a:t>
            </a:r>
            <a:endParaRPr lang="zh-CN" altLang="en-US" sz="3200" b="1" dirty="0">
              <a:solidFill>
                <a:srgbClr val="003399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329055" y="2001520"/>
            <a:ext cx="7991475" cy="42614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spcBef>
                <a:spcPts val="600"/>
              </a:spcBef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一致性协议的代价：</a:t>
            </a:r>
            <a:endParaRPr lang="en-US" altLang="zh-CN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742950" lvl="1" indent="-285750" fontAlgn="auto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传统强一致（如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Raft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）：写入需要大多数节点确认</a:t>
            </a:r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742950" lvl="1" indent="-285750" fontAlgn="auto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跨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DC 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时，每次写都要付一次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WAN RTT 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的代价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auto">
              <a:spcBef>
                <a:spcPts val="600"/>
              </a:spcBef>
            </a:pPr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auto">
              <a:spcBef>
                <a:spcPts val="600"/>
              </a:spcBef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多服务、多端口的问题：</a:t>
            </a:r>
            <a:endParaRPr lang="en-US" altLang="zh-CN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742950" lvl="1" indent="-285750" fontAlgn="auto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分布式文件系统常有：元数据服务、卷服务、管理服务、多种端口</a:t>
            </a:r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742950" lvl="1" indent="-285750" fontAlgn="auto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多数据中心后：端口数量成倍增加，防火墙和安全策略更复杂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auto">
              <a:spcBef>
                <a:spcPts val="600"/>
              </a:spcBef>
            </a:pPr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auto">
              <a:spcBef>
                <a:spcPts val="600"/>
              </a:spcBef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综合结果：</a:t>
            </a:r>
            <a:endParaRPr lang="en-US" altLang="zh-CN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742950" lvl="1" indent="-285750" fontAlgn="auto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性能：写延迟、写吞吐都容易被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WAN 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放大</a:t>
            </a:r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742950" lvl="1" indent="-285750" fontAlgn="auto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运维：网络策略复杂、故障排查困难</a:t>
            </a:r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742950" lvl="1" indent="-285750" fontAlgn="auto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这就是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广域网下的存储系统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跟普通单机房存储不一样的地方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tags/tag1.xml><?xml version="1.0" encoding="utf-8"?>
<p:tagLst xmlns:p="http://schemas.openxmlformats.org/presentationml/2006/main">
  <p:tag name="KSO_WM_DIAGRAM_VIRTUALLY_FRAME" val="{&quot;height&quot;:398.0944094488189,&quot;left&quot;:342.00543307086605,&quot;top&quot;:20.307637795275582,&quot;width&quot;:462.84456692913375}"/>
</p:tagLst>
</file>

<file path=ppt/tags/tag10.xml><?xml version="1.0" encoding="utf-8"?>
<p:tagLst xmlns:p="http://schemas.openxmlformats.org/presentationml/2006/main">
  <p:tag name="KSO_WM_DIAGRAM_VIRTUALLY_FRAME" val="{&quot;height&quot;:398.0944094488189,&quot;left&quot;:342.00543307086605,&quot;top&quot;:20.307637795275582,&quot;width&quot;:462.84456692913375}"/>
</p:tagLst>
</file>

<file path=ppt/tags/tag11.xml><?xml version="1.0" encoding="utf-8"?>
<p:tagLst xmlns:p="http://schemas.openxmlformats.org/presentationml/2006/main">
  <p:tag name="KSO_WM_DIAGRAM_VIRTUALLY_FRAME" val="{&quot;height&quot;:398.0944094488189,&quot;left&quot;:342.00543307086605,&quot;top&quot;:20.307637795275582,&quot;width&quot;:462.84456692913375}"/>
</p:tagLst>
</file>

<file path=ppt/tags/tag12.xml><?xml version="1.0" encoding="utf-8"?>
<p:tagLst xmlns:p="http://schemas.openxmlformats.org/presentationml/2006/main">
  <p:tag name="KSO_WM_DIAGRAM_VIRTUALLY_FRAME" val="{&quot;height&quot;:398.0944094488189,&quot;left&quot;:342.00543307086605,&quot;top&quot;:20.307637795275582,&quot;width&quot;:462.84456692913375}"/>
</p:tagLst>
</file>

<file path=ppt/tags/tag13.xml><?xml version="1.0" encoding="utf-8"?>
<p:tagLst xmlns:p="http://schemas.openxmlformats.org/presentationml/2006/main">
  <p:tag name="TABLE_ENDDRAG_ORIGIN_RECT" val="680*170"/>
  <p:tag name="TABLE_ENDDRAG_RECT" val="144*210*680*170"/>
</p:tagLst>
</file>

<file path=ppt/tags/tag14.xml><?xml version="1.0" encoding="utf-8"?>
<p:tagLst xmlns:p="http://schemas.openxmlformats.org/presentationml/2006/main">
  <p:tag name="KSO_WPP_MARK_KEY" val="39460e3a-d074-4ea8-ba7c-df4fe0c4ff25"/>
  <p:tag name="COMMONDATA" val="eyJoZGlkIjoiYTYwMDdkZjM4NzcxNzI3YTJkMzdiMTYwMzA4OTU3NzUifQ=="/>
  <p:tag name="resource_record_key" val="{&quot;70&quot;:[3312207,3314167,3312215,3324636,3332892,3314137]}"/>
</p:tagLst>
</file>

<file path=ppt/tags/tag2.xml><?xml version="1.0" encoding="utf-8"?>
<p:tagLst xmlns:p="http://schemas.openxmlformats.org/presentationml/2006/main">
  <p:tag name="KSO_WM_DIAGRAM_VIRTUALLY_FRAME" val="{&quot;height&quot;:398.0944094488189,&quot;left&quot;:342.00543307086605,&quot;top&quot;:20.307637795275582,&quot;width&quot;:462.84456692913375}"/>
</p:tagLst>
</file>

<file path=ppt/tags/tag3.xml><?xml version="1.0" encoding="utf-8"?>
<p:tagLst xmlns:p="http://schemas.openxmlformats.org/presentationml/2006/main">
  <p:tag name="KSO_WM_DIAGRAM_VIRTUALLY_FRAME" val="{&quot;height&quot;:398.0944094488189,&quot;left&quot;:342.00543307086605,&quot;top&quot;:20.307637795275582,&quot;width&quot;:462.84456692913375}"/>
</p:tagLst>
</file>

<file path=ppt/tags/tag4.xml><?xml version="1.0" encoding="utf-8"?>
<p:tagLst xmlns:p="http://schemas.openxmlformats.org/presentationml/2006/main">
  <p:tag name="KSO_WM_DIAGRAM_VIRTUALLY_FRAME" val="{&quot;height&quot;:398.0944094488189,&quot;left&quot;:342.00543307086605,&quot;top&quot;:20.307637795275582,&quot;width&quot;:462.84456692913375}"/>
</p:tagLst>
</file>

<file path=ppt/tags/tag5.xml><?xml version="1.0" encoding="utf-8"?>
<p:tagLst xmlns:p="http://schemas.openxmlformats.org/presentationml/2006/main">
  <p:tag name="KSO_WM_DIAGRAM_VIRTUALLY_FRAME" val="{&quot;height&quot;:398.0944094488189,&quot;left&quot;:342.00543307086605,&quot;top&quot;:20.307637795275582,&quot;width&quot;:462.84456692913375}"/>
</p:tagLst>
</file>

<file path=ppt/tags/tag6.xml><?xml version="1.0" encoding="utf-8"?>
<p:tagLst xmlns:p="http://schemas.openxmlformats.org/presentationml/2006/main">
  <p:tag name="KSO_WM_DIAGRAM_VIRTUALLY_FRAME" val="{&quot;height&quot;:398.0944094488189,&quot;left&quot;:342.00543307086605,&quot;top&quot;:20.307637795275582,&quot;width&quot;:462.84456692913375}"/>
</p:tagLst>
</file>

<file path=ppt/tags/tag7.xml><?xml version="1.0" encoding="utf-8"?>
<p:tagLst xmlns:p="http://schemas.openxmlformats.org/presentationml/2006/main">
  <p:tag name="KSO_WM_DIAGRAM_VIRTUALLY_FRAME" val="{&quot;height&quot;:398.0944094488189,&quot;left&quot;:342.00543307086605,&quot;top&quot;:20.307637795275582,&quot;width&quot;:462.84456692913375}"/>
</p:tagLst>
</file>

<file path=ppt/tags/tag8.xml><?xml version="1.0" encoding="utf-8"?>
<p:tagLst xmlns:p="http://schemas.openxmlformats.org/presentationml/2006/main">
  <p:tag name="KSO_WM_DIAGRAM_VIRTUALLY_FRAME" val="{&quot;height&quot;:398.0944094488189,&quot;left&quot;:342.00543307086605,&quot;top&quot;:20.307637795275582,&quot;width&quot;:462.84456692913375}"/>
</p:tagLst>
</file>

<file path=ppt/tags/tag9.xml><?xml version="1.0" encoding="utf-8"?>
<p:tagLst xmlns:p="http://schemas.openxmlformats.org/presentationml/2006/main">
  <p:tag name="KSO_WM_DIAGRAM_VIRTUALLY_FRAME" val="{&quot;height&quot;:398.0944094488189,&quot;left&quot;:342.00543307086605,&quot;top&quot;:20.307637795275582,&quot;width&quot;:462.84456692913375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标准">
      <a:majorFont>
        <a:latin typeface="Times New Roman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2354</Words>
  <Application>WPS 演示</Application>
  <PresentationFormat>宽屏</PresentationFormat>
  <Paragraphs>462</Paragraphs>
  <Slides>20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6" baseType="lpstr">
      <vt:lpstr>Arial</vt:lpstr>
      <vt:lpstr>宋体</vt:lpstr>
      <vt:lpstr>Wingdings</vt:lpstr>
      <vt:lpstr>微软雅黑</vt:lpstr>
      <vt:lpstr>黑体</vt:lpstr>
      <vt:lpstr>Impact MT Std</vt:lpstr>
      <vt:lpstr>Arial Unicode MS</vt:lpstr>
      <vt:lpstr>Times New Roman</vt:lpstr>
      <vt:lpstr>等线</vt:lpstr>
      <vt:lpstr>Times New Roman</vt:lpstr>
      <vt:lpstr>Times New Roman Bold</vt:lpstr>
      <vt:lpstr>思源宋体 CN Heavy</vt:lpstr>
      <vt:lpstr>Stymie Std Light Italic</vt:lpstr>
      <vt:lpstr>方正清仿宋 简 Bold</vt:lpstr>
      <vt:lpstr>方正仿宋_GB2312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Jin</dc:creator>
  <cp:lastModifiedBy>和风惠</cp:lastModifiedBy>
  <cp:revision>955</cp:revision>
  <cp:lastPrinted>2025-08-24T16:29:00Z</cp:lastPrinted>
  <dcterms:created xsi:type="dcterms:W3CDTF">2025-08-24T16:29:00Z</dcterms:created>
  <dcterms:modified xsi:type="dcterms:W3CDTF">2025-11-14T08:23:50Z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8AE8FC686BCB4ED18FA2826F64DC5F42_13</vt:lpwstr>
  </property>
  <property fmtid="{D5CDD505-2E9C-101B-9397-08002B2CF9AE}" pid="3" name="KSOProductBuildVer">
    <vt:lpwstr>2052-12.1.0.23542</vt:lpwstr>
  </property>
</Properties>
</file>