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0" r:id="rId2"/>
    <p:sldId id="316" r:id="rId3"/>
    <p:sldId id="327" r:id="rId4"/>
    <p:sldId id="328" r:id="rId5"/>
    <p:sldId id="322" r:id="rId6"/>
    <p:sldId id="323" r:id="rId7"/>
    <p:sldId id="318" r:id="rId8"/>
    <p:sldId id="325" r:id="rId9"/>
    <p:sldId id="330" r:id="rId10"/>
    <p:sldId id="329" r:id="rId11"/>
    <p:sldId id="326" r:id="rId12"/>
    <p:sldId id="32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0" y="4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D101-D887-4F30-87C9-CA72EBF26E23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45F6-8391-4FDA-820A-E4B1BB6C87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6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77D8-F2A3-4EC1-88CD-6B5848D8D24B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image" Target="../media/image103.emf"/><Relationship Id="rId3" Type="http://schemas.openxmlformats.org/officeDocument/2006/relationships/image" Target="../media/image93.emf"/><Relationship Id="rId7" Type="http://schemas.openxmlformats.org/officeDocument/2006/relationships/image" Target="../media/image97.emf"/><Relationship Id="rId12" Type="http://schemas.openxmlformats.org/officeDocument/2006/relationships/image" Target="../media/image102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11" Type="http://schemas.openxmlformats.org/officeDocument/2006/relationships/image" Target="../media/image101.emf"/><Relationship Id="rId5" Type="http://schemas.openxmlformats.org/officeDocument/2006/relationships/image" Target="../media/image95.emf"/><Relationship Id="rId10" Type="http://schemas.openxmlformats.org/officeDocument/2006/relationships/image" Target="../media/image100.emf"/><Relationship Id="rId4" Type="http://schemas.openxmlformats.org/officeDocument/2006/relationships/image" Target="../media/image94.emf"/><Relationship Id="rId9" Type="http://schemas.openxmlformats.org/officeDocument/2006/relationships/image" Target="../media/image99.emf"/><Relationship Id="rId14" Type="http://schemas.openxmlformats.org/officeDocument/2006/relationships/image" Target="../media/image10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13" Type="http://schemas.openxmlformats.org/officeDocument/2006/relationships/image" Target="../media/image116.emf"/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12" Type="http://schemas.openxmlformats.org/officeDocument/2006/relationships/image" Target="../media/image115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11" Type="http://schemas.openxmlformats.org/officeDocument/2006/relationships/image" Target="../media/image114.emf"/><Relationship Id="rId5" Type="http://schemas.openxmlformats.org/officeDocument/2006/relationships/image" Target="../media/image108.emf"/><Relationship Id="rId10" Type="http://schemas.openxmlformats.org/officeDocument/2006/relationships/image" Target="../media/image113.emf"/><Relationship Id="rId4" Type="http://schemas.openxmlformats.org/officeDocument/2006/relationships/image" Target="../media/image107.emf"/><Relationship Id="rId9" Type="http://schemas.openxmlformats.org/officeDocument/2006/relationships/image" Target="../media/image1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5" Type="http://schemas.openxmlformats.org/officeDocument/2006/relationships/image" Target="../media/image5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Relationship Id="rId14" Type="http://schemas.openxmlformats.org/officeDocument/2006/relationships/image" Target="../media/image5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5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12" Type="http://schemas.openxmlformats.org/officeDocument/2006/relationships/image" Target="../media/image64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image" Target="../media/image63.emf"/><Relationship Id="rId5" Type="http://schemas.openxmlformats.org/officeDocument/2006/relationships/image" Target="../media/image57.emf"/><Relationship Id="rId15" Type="http://schemas.openxmlformats.org/officeDocument/2006/relationships/image" Target="../media/image67.emf"/><Relationship Id="rId10" Type="http://schemas.openxmlformats.org/officeDocument/2006/relationships/image" Target="../media/image62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Relationship Id="rId14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79.emf"/><Relationship Id="rId18" Type="http://schemas.openxmlformats.org/officeDocument/2006/relationships/image" Target="../media/image84.png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17" Type="http://schemas.openxmlformats.org/officeDocument/2006/relationships/image" Target="../media/image83.png"/><Relationship Id="rId2" Type="http://schemas.openxmlformats.org/officeDocument/2006/relationships/image" Target="../media/image68.emf"/><Relationship Id="rId16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10" Type="http://schemas.openxmlformats.org/officeDocument/2006/relationships/image" Target="../media/image76.emf"/><Relationship Id="rId19" Type="http://schemas.openxmlformats.org/officeDocument/2006/relationships/image" Target="../media/image85.png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emf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组会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2025/10/13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elegant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：不同阶输出的纵向色散对比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表格 17">
                <a:extLst>
                  <a:ext uri="{FF2B5EF4-FFF2-40B4-BE49-F238E27FC236}">
                    <a16:creationId xmlns:a16="http://schemas.microsoft.com/office/drawing/2014/main" id="{4A07F40E-564E-4FBF-B576-3013A37944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6645743"/>
                  </p:ext>
                </p:extLst>
              </p:nvPr>
            </p:nvGraphicFramePr>
            <p:xfrm>
              <a:off x="270647" y="734031"/>
              <a:ext cx="11650703" cy="52733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3447">
                      <a:extLst>
                        <a:ext uri="{9D8B030D-6E8A-4147-A177-3AD203B41FA5}">
                          <a16:colId xmlns:a16="http://schemas.microsoft.com/office/drawing/2014/main" val="1345702475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2103765824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2813587886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2355212822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2984142402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4218371103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1214601919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397829634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1428516536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3142279200"/>
                        </a:ext>
                      </a:extLst>
                    </a:gridCol>
                  </a:tblGrid>
                  <a:tr h="585929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zh-CN" b="1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𝟓𝟔</m:t>
                                    </m:r>
                                    <m: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𝟓𝟔</m:t>
                                    </m:r>
                                    <m: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𝟓𝟔𝟔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  <m: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  <m: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6009295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=1,</a:t>
                          </a:r>
                        </a:p>
                        <a:p>
                          <a:r>
                            <a:rPr lang="en-US" altLang="zh-CN" sz="1000" dirty="0"/>
                            <a:t>TRACKING_MATRIX=0 (default)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-4.018862829052727e-07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8.830516212057077e-07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7.000241936313879e-04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4.258349960196174e-03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-9.369490852832974e-03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-3.934979384141656e-04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-3.464069110703095e-02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9.656969058248364e-04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-5.606496930759478e-04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6983072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=2,</a:t>
                          </a:r>
                        </a:p>
                        <a:p>
                          <a:r>
                            <a:rPr lang="en-US" altLang="zh-CN" sz="1000" dirty="0"/>
                            <a:t>TRACKING_MATRIX=0 (default)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-4.018862829052727e-07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8.830516212057077e-07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7.000241936313879e-04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6.067760984832602e-02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-1.333240488104201e-01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5.150242164475344e-03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-6.082712929995203e+00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-2.034110698859379e+00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8.362065941682005e-03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753422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>
                              <a:solidFill>
                                <a:srgbClr val="FF0000"/>
                              </a:solidFill>
                            </a:rPr>
                            <a:t>Default_order</a:t>
                          </a:r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=3,</a:t>
                          </a:r>
                        </a:p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TRACKING_MATRIX=0 (default)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-4.018862829052727e-07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8.830516212057077e-07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7.000241936313879e-04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6.067760984832602e-02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-1.333240488104201e-01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5.150242164475344e-03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-6.121935749206429e+00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-1.977349792095539e+00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4.772162766905778e-03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1323650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=1,</a:t>
                          </a:r>
                        </a:p>
                        <a:p>
                          <a:r>
                            <a:rPr lang="en-US" altLang="zh-CN" sz="1000" dirty="0"/>
                            <a:t>TRACKING_MATRIX=1/2/3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-2.571780669848034e-07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5.661668901167649e-07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7.000472299148393e-04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8927568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=2/3</a:t>
                          </a:r>
                        </a:p>
                        <a:p>
                          <a:r>
                            <a:rPr lang="en-US" altLang="zh-CN" sz="1000" dirty="0"/>
                            <a:t>TRACKING_MATRIX=1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-2.571780669848034e-07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5.661668901167649e-07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7.000472299148393e-04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2.181854715551545e-02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-4.810852457533447e-02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1.097142664299219e-03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405064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=2,</a:t>
                          </a:r>
                        </a:p>
                        <a:p>
                          <a:r>
                            <a:rPr lang="en-US" altLang="zh-CN" sz="1000" dirty="0"/>
                            <a:t>TRACKING_MATRIX=2/3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-2.571780644886571e-07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5.661655547801228e-07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7.000472300511171e-04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6.057504317146046e-02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-1.333536773100611e-01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5.150309371358591e-03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-6.082371021385551e+00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-2.033802734650360e+00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8.356627132283176e-03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0154692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=3,</a:t>
                          </a:r>
                        </a:p>
                        <a:p>
                          <a:r>
                            <a:rPr lang="en-US" altLang="zh-CN" sz="1000" dirty="0"/>
                            <a:t>TRACKING_MATRIX=2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-2.571780644886571e-07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5.661655547801228e-07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7.000472300511171e-04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6.057504317146046e-02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-1.333536773100611e-01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5.150309371358591e-03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-6.082371021385551e+00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-2.033802734650360e+00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8.356627132283176e-03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8233135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=3,</a:t>
                          </a:r>
                        </a:p>
                        <a:p>
                          <a:r>
                            <a:rPr lang="en-US" altLang="zh-CN" sz="1000" dirty="0"/>
                            <a:t>TRACKING_MATRIX=3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-4.542416267957144e-06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4.873632087328188e-06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6.995059288278390e-04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-3.560210570144550e-02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-1.465504344101098e-01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9.851201457611371e-03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-3.965952758542861e+00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-1.375727262298869e+00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5.399336333786448e-03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65363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表格 17">
                <a:extLst>
                  <a:ext uri="{FF2B5EF4-FFF2-40B4-BE49-F238E27FC236}">
                    <a16:creationId xmlns:a16="http://schemas.microsoft.com/office/drawing/2014/main" id="{4A07F40E-564E-4FBF-B576-3013A37944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6645743"/>
                  </p:ext>
                </p:extLst>
              </p:nvPr>
            </p:nvGraphicFramePr>
            <p:xfrm>
              <a:off x="270647" y="734031"/>
              <a:ext cx="11650703" cy="52733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3447">
                      <a:extLst>
                        <a:ext uri="{9D8B030D-6E8A-4147-A177-3AD203B41FA5}">
                          <a16:colId xmlns:a16="http://schemas.microsoft.com/office/drawing/2014/main" val="1345702475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2103765824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2813587886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2355212822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2984142402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4218371103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1214601919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397829634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1428516536"/>
                        </a:ext>
                      </a:extLst>
                    </a:gridCol>
                    <a:gridCol w="1098584">
                      <a:extLst>
                        <a:ext uri="{9D8B030D-6E8A-4147-A177-3AD203B41FA5}">
                          <a16:colId xmlns:a16="http://schemas.microsoft.com/office/drawing/2014/main" val="3142279200"/>
                        </a:ext>
                      </a:extLst>
                    </a:gridCol>
                  </a:tblGrid>
                  <a:tr h="585929"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60221" t="-1042" r="-798895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61667" t="-1042" r="-703333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61667" t="-1042" r="-603333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59116" t="-1042" r="-500000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62222" t="-1042" r="-402778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62222" t="-1042" r="-302778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2222" t="-1042" r="-202778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57459" t="-1042" r="-101657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962778" t="-1042" r="-2222" b="-8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6009295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=1,</a:t>
                          </a:r>
                        </a:p>
                        <a:p>
                          <a:r>
                            <a:rPr lang="en-US" altLang="zh-CN" sz="1000" dirty="0"/>
                            <a:t>TRACKING_MATRIX=0 (default)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-4.018862829052727e-07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8.830516212057077e-07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7.000241936313879e-04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4.258349960196174e-03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-9.369490852832974e-03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-3.934979384141656e-04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-3.464069110703095e-02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9.656969058248364e-04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-5.606496930759478e-04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6983072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=2,</a:t>
                          </a:r>
                        </a:p>
                        <a:p>
                          <a:r>
                            <a:rPr lang="en-US" altLang="zh-CN" sz="1000" dirty="0"/>
                            <a:t>TRACKING_MATRIX=0 (default)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-4.018862829052727e-07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8.830516212057077e-07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7.000241936313879e-04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6.067760984832602e-02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-1.333240488104201e-01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5.150242164475344e-03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-6.082712929995203e+00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-2.034110698859379e+00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8.362065941682005e-03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8753422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>
                              <a:solidFill>
                                <a:srgbClr val="FF0000"/>
                              </a:solidFill>
                            </a:rPr>
                            <a:t>Default_order</a:t>
                          </a:r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=3,</a:t>
                          </a:r>
                        </a:p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TRACKING_MATRIX=0 (default)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-4.018862829052727e-07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8.830516212057077e-07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7.000241936313879e-04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6.067760984832602e-02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-1.333240488104201e-01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5.150242164475344e-03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-6.121935749206429e+00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-1.977349792095539e+00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>
                              <a:solidFill>
                                <a:srgbClr val="FF0000"/>
                              </a:solidFill>
                            </a:rPr>
                            <a:t>4.772162766905778e-03</a:t>
                          </a:r>
                          <a:endParaRPr lang="zh-CN" altLang="en-US" sz="1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1323650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=1,</a:t>
                          </a:r>
                        </a:p>
                        <a:p>
                          <a:r>
                            <a:rPr lang="en-US" altLang="zh-CN" sz="1000" dirty="0"/>
                            <a:t>TRACKING_MATRIX=1/2/3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-2.571780669848034e-07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5.661668901167649e-07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7.000472299148393e-04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8927568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=2/3</a:t>
                          </a:r>
                        </a:p>
                        <a:p>
                          <a:r>
                            <a:rPr lang="en-US" altLang="zh-CN" sz="1000" dirty="0"/>
                            <a:t>TRACKING_MATRIX=1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-2.571780669848034e-07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5.661668901167649e-07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7.000472299148393e-04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2.181854715551545e-02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-4.810852457533447e-02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1.097142664299219e-03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9405064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=2,</a:t>
                          </a:r>
                        </a:p>
                        <a:p>
                          <a:r>
                            <a:rPr lang="en-US" altLang="zh-CN" sz="1000" dirty="0"/>
                            <a:t>TRACKING_MATRIX=2/3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-2.571780644886571e-07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5.661655547801228e-07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7.000472300511171e-04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6.057504317146046e-02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-1.333536773100611e-01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5.150309371358591e-03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-6.082371021385551e+00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-2.033802734650360e+00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8.356627132283176e-03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0154692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=3,</a:t>
                          </a:r>
                        </a:p>
                        <a:p>
                          <a:r>
                            <a:rPr lang="en-US" altLang="zh-CN" sz="1000" dirty="0"/>
                            <a:t>TRACKING_MATRIX=2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-2.571780644886571e-07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5.661655547801228e-07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7.000472300511171e-04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6.057504317146046e-02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-1.333536773100611e-01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5.150309371358591e-03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-6.082371021385551e+00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-2.033802734650360e+00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8.356627132283176e-03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8233135"/>
                      </a:ext>
                    </a:extLst>
                  </a:tr>
                  <a:tr h="585929"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 err="1"/>
                            <a:t>Default_order</a:t>
                          </a:r>
                          <a:r>
                            <a:rPr lang="en-US" altLang="zh-CN" sz="1000" dirty="0"/>
                            <a:t>=3,</a:t>
                          </a:r>
                        </a:p>
                        <a:p>
                          <a:r>
                            <a:rPr lang="en-US" altLang="zh-CN" sz="1000" dirty="0"/>
                            <a:t>TRACKING_MATRIX=3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-4.542416267957144e-06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4.873632087328188e-06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6.995059288278390e-04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-3.560210570144550e-02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-1.465504344101098e-01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9.851201457611371e-03</a:t>
                          </a:r>
                          <a:endParaRPr lang="zh-CN" altLang="en-US" sz="1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-3.965952758542861e+00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-1.375727262298869e+00</a:t>
                          </a:r>
                          <a:endParaRPr lang="zh-CN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00" dirty="0"/>
                            <a:t>5.399336333786448e-03</a:t>
                          </a:r>
                          <a:endParaRPr lang="zh-CN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65363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568ADC5E-9864-4BED-8962-2601DD1D0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62" y="6056007"/>
            <a:ext cx="4098088" cy="70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7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初始能谱偏高能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无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chirp+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高斯分布，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 on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69596E6-3660-4A04-9283-409207D07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58" y="1237339"/>
            <a:ext cx="2178276" cy="163370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502DF7C-E430-4864-B289-15F01C238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07" y="2868196"/>
            <a:ext cx="2178277" cy="163370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4490144-BB4C-4247-B2E0-5B859CA8F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71" y="1224566"/>
            <a:ext cx="2178277" cy="163370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FDA1A6F-6CE1-480B-917D-3BA734461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790" y="2852568"/>
            <a:ext cx="2178277" cy="163370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58CA04E-D688-45EE-B49E-E90E0726E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586" y="4453658"/>
            <a:ext cx="2181987" cy="203164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1262B82-09EC-424E-8501-D6E9DF814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07" y="4440886"/>
            <a:ext cx="2181987" cy="203164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A6CF26E-D11F-4D00-8A14-E0A0BDA93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066" y="1231518"/>
            <a:ext cx="2178277" cy="163370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2BC726F-0445-4AD1-A75A-5E65C6B47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8356" y="2851177"/>
            <a:ext cx="2181987" cy="163649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3E134762-D0EC-4FB0-A1CA-4ACC191AE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8815" y="4440886"/>
            <a:ext cx="2174942" cy="2025086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171EA841-EF2F-44E8-9672-540D0301896C}"/>
              </a:ext>
            </a:extLst>
          </p:cNvPr>
          <p:cNvSpPr txBox="1"/>
          <p:nvPr/>
        </p:nvSpPr>
        <p:spPr>
          <a:xfrm>
            <a:off x="5717821" y="4592084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2.0%</a:t>
            </a:r>
            <a:endParaRPr lang="zh-CN" altLang="en-US" dirty="0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825708C9-36C0-4B84-ADAC-CEEFF0C41E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9183" y="4434327"/>
            <a:ext cx="2181987" cy="2031645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DEF89367-605F-4F7C-9B90-DE82F855F425}"/>
              </a:ext>
            </a:extLst>
          </p:cNvPr>
          <p:cNvSpPr txBox="1"/>
          <p:nvPr/>
        </p:nvSpPr>
        <p:spPr>
          <a:xfrm>
            <a:off x="10098431" y="4572753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0.6</a:t>
            </a:r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%</a:t>
            </a:r>
            <a:endParaRPr lang="zh-CN" altLang="en-US" dirty="0"/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FA45FB4A-A94E-47FE-AA9B-99EC6F0600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3999" y="4440886"/>
            <a:ext cx="2174942" cy="202508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29307B64-8A3A-4B3B-A516-EE7F135C71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6954" y="1221712"/>
            <a:ext cx="2181987" cy="1636490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2ECCEF57-2792-4069-B914-BE6DAF87E2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3999" y="2845976"/>
            <a:ext cx="2174942" cy="1631207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B942475E-8E43-4432-8745-7C27E3421545}"/>
              </a:ext>
            </a:extLst>
          </p:cNvPr>
          <p:cNvSpPr txBox="1"/>
          <p:nvPr/>
        </p:nvSpPr>
        <p:spPr>
          <a:xfrm>
            <a:off x="1383590" y="4572753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1.2%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856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初始能谱平顶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正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chirp+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平顶分布，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 off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17ABF0F-94B4-41F9-8731-428BB5FEB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0" y="4492864"/>
            <a:ext cx="2466905" cy="2296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396F85-708E-46D8-AABD-54A63715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192" y="639474"/>
            <a:ext cx="2584078" cy="193805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4330293-842C-4D7A-85ED-54D140A3F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889" y="2599192"/>
            <a:ext cx="2620106" cy="19650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6C517CE-CA1F-4C7A-8C22-BED738D77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306" y="4486454"/>
            <a:ext cx="2466905" cy="229693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BD47F97-D9F4-4BDB-86BF-49609404C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858" y="621298"/>
            <a:ext cx="2620107" cy="196508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26F3EA1-3151-46BA-A42D-E2B560457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857" y="2605599"/>
            <a:ext cx="2620107" cy="196508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A730DE6-A554-4B9B-9B26-FC20D1E21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100" y="4486454"/>
            <a:ext cx="2466905" cy="229693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D6DB6CD-02A8-4161-94B8-31D6D3659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942" y="2592785"/>
            <a:ext cx="2620107" cy="196508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0505921-5376-495B-8AD8-35C9C6EF1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524" y="628239"/>
            <a:ext cx="2620107" cy="196508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51D36F86-0DBF-4D8E-B520-91DAF53A9D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8336" y="4475774"/>
            <a:ext cx="2466905" cy="229693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BFB25677-0A0A-4C0D-93C4-AFCD7487D4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1734" y="628239"/>
            <a:ext cx="2620107" cy="196508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9CCB3458-2200-4682-815C-0B0374740D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1734" y="2611495"/>
            <a:ext cx="2620107" cy="1965080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AB9EE0E3-CCAA-4AC1-91A8-D065E4E59FBB}"/>
              </a:ext>
            </a:extLst>
          </p:cNvPr>
          <p:cNvSpPr txBox="1"/>
          <p:nvPr/>
        </p:nvSpPr>
        <p:spPr>
          <a:xfrm>
            <a:off x="6385355" y="4643736"/>
            <a:ext cx="74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1%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8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F5CBB-1017-4C5B-9C9E-3A48B182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工作列表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BC821-B832-4B44-A220-DD3B4913B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APD+PPD</a:t>
            </a:r>
            <a:r>
              <a:rPr lang="zh-CN" altLang="en-US" dirty="0"/>
              <a:t>方案</a:t>
            </a:r>
            <a:r>
              <a:rPr lang="en-US" altLang="zh-CN" dirty="0"/>
              <a:t>chicane2</a:t>
            </a:r>
            <a:r>
              <a:rPr lang="zh-CN" altLang="en-US" dirty="0"/>
              <a:t>束流整形</a:t>
            </a:r>
            <a:r>
              <a:rPr lang="en-US" altLang="zh-CN" dirty="0"/>
              <a:t>——</a:t>
            </a:r>
            <a:r>
              <a:rPr lang="zh-CN" altLang="en-US" dirty="0"/>
              <a:t>高阶色散抑制</a:t>
            </a:r>
            <a:endParaRPr lang="en-US" altLang="zh-CN" dirty="0"/>
          </a:p>
          <a:p>
            <a:r>
              <a:rPr lang="en-US" altLang="zh-CN" dirty="0"/>
              <a:t>APD+PPD</a:t>
            </a:r>
            <a:r>
              <a:rPr lang="zh-CN" altLang="en-US" dirty="0"/>
              <a:t>方案</a:t>
            </a:r>
            <a:r>
              <a:rPr lang="en-US" altLang="zh-CN" dirty="0"/>
              <a:t>CSR</a:t>
            </a:r>
          </a:p>
          <a:p>
            <a:r>
              <a:rPr lang="zh-CN" altLang="en-US" dirty="0"/>
              <a:t>束线</a:t>
            </a:r>
            <a:r>
              <a:rPr lang="en-US" altLang="zh-CN" dirty="0"/>
              <a:t>2 Bunch Compressor</a:t>
            </a:r>
            <a:r>
              <a:rPr lang="zh-CN" altLang="en-US" dirty="0"/>
              <a:t> </a:t>
            </a:r>
            <a:r>
              <a:rPr lang="en-US" altLang="zh-CN" dirty="0"/>
              <a:t>CSR</a:t>
            </a:r>
            <a:r>
              <a:rPr lang="zh-CN" altLang="en-US" dirty="0"/>
              <a:t>抑制</a:t>
            </a:r>
            <a:endParaRPr lang="en-US" altLang="zh-CN" dirty="0"/>
          </a:p>
          <a:p>
            <a:r>
              <a:rPr lang="en-US" altLang="zh-CN" dirty="0"/>
              <a:t>CSR</a:t>
            </a:r>
            <a:r>
              <a:rPr lang="zh-CN" altLang="en-US" dirty="0"/>
              <a:t>理论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5064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初始能谱偏高能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无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chirp+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高斯分布流强，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 on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10DE4CB-62C2-4D10-BB1A-E54ABBDEE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79" y="2833978"/>
            <a:ext cx="2178275" cy="163370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E6C4FFA-857F-4233-9ED7-086440099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79" y="1200271"/>
            <a:ext cx="2178276" cy="163370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896A687-7569-4771-AC02-B6EF77159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45" y="1188180"/>
            <a:ext cx="2178272" cy="163370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E8436D4-26FB-4513-940A-D786C38EC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407" y="2833295"/>
            <a:ext cx="2178273" cy="163370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6D859321-401D-4365-AEA1-D3D608C77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059" y="1194453"/>
            <a:ext cx="2178270" cy="163370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E4C19F4-E067-4A80-A851-4C996E3D0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1384" y="2826551"/>
            <a:ext cx="2178276" cy="163370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395A5FD3-2E09-4477-9C49-2092066B3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9902" y="1194452"/>
            <a:ext cx="2178272" cy="1633704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D679C60-A89C-43E1-B1A2-6645BE3CB8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898" y="2828154"/>
            <a:ext cx="2178276" cy="1633707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7A40306E-B05B-4BB2-B94D-97A00CB706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4698" y="4403817"/>
            <a:ext cx="2174941" cy="2025085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24A7D9BA-53EA-4EE0-A40D-9B13C57E2E70}"/>
              </a:ext>
            </a:extLst>
          </p:cNvPr>
          <p:cNvSpPr txBox="1"/>
          <p:nvPr/>
        </p:nvSpPr>
        <p:spPr>
          <a:xfrm>
            <a:off x="9808048" y="4535683"/>
            <a:ext cx="899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0.52</a:t>
            </a:r>
            <a:r>
              <a:rPr lang="en-US" altLang="zh-CN" sz="18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9FF3C3EF-8DC6-47FF-BAB1-BF09364C7A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101" y="4410375"/>
            <a:ext cx="2174942" cy="2025086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CEFE1965-EAA0-4571-8A25-22AAD848F6E1}"/>
              </a:ext>
            </a:extLst>
          </p:cNvPr>
          <p:cNvSpPr txBox="1"/>
          <p:nvPr/>
        </p:nvSpPr>
        <p:spPr>
          <a:xfrm>
            <a:off x="1093207" y="4535683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1.0%</a:t>
            </a:r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2928EB44-9381-4439-B29D-1FA2270290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3023" y="4416588"/>
            <a:ext cx="2174943" cy="2025087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3F54B1A5-BE4D-4272-9991-08A1D778642E}"/>
              </a:ext>
            </a:extLst>
          </p:cNvPr>
          <p:cNvSpPr txBox="1"/>
          <p:nvPr/>
        </p:nvSpPr>
        <p:spPr>
          <a:xfrm>
            <a:off x="3218826" y="4535683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1.4%</a:t>
            </a:r>
            <a:endParaRPr lang="zh-CN" altLang="en-US" dirty="0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C0B38408-E501-4754-AEA1-CCF81669E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4571" y="4410374"/>
            <a:ext cx="2174943" cy="2025087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41F61220-9638-4524-868C-35D9F54C439C}"/>
              </a:ext>
            </a:extLst>
          </p:cNvPr>
          <p:cNvSpPr txBox="1"/>
          <p:nvPr/>
        </p:nvSpPr>
        <p:spPr>
          <a:xfrm>
            <a:off x="5427438" y="4555014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2.0%</a:t>
            </a:r>
            <a:endParaRPr lang="zh-CN" altLang="en-US" dirty="0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9A5DCA6C-505D-460D-AC03-9EABD798A1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9514" y="4410373"/>
            <a:ext cx="2174943" cy="2025087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6F3048C0-E542-4DEF-A6FF-2D9A23ECC9F7}"/>
              </a:ext>
            </a:extLst>
          </p:cNvPr>
          <p:cNvSpPr txBox="1"/>
          <p:nvPr/>
        </p:nvSpPr>
        <p:spPr>
          <a:xfrm>
            <a:off x="7602380" y="4535683"/>
            <a:ext cx="75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2.0%</a:t>
            </a:r>
            <a:endParaRPr lang="zh-CN" altLang="en-US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3B3B6A9-326C-4BEC-9375-F5F8912AAA75}"/>
              </a:ext>
            </a:extLst>
          </p:cNvPr>
          <p:cNvSpPr txBox="1"/>
          <p:nvPr/>
        </p:nvSpPr>
        <p:spPr>
          <a:xfrm>
            <a:off x="1374987" y="888249"/>
            <a:ext cx="126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initial</a:t>
            </a:r>
            <a:endParaRPr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6DE6439-EDBF-4527-9EE3-5D8B5EAB2D61}"/>
              </a:ext>
            </a:extLst>
          </p:cNvPr>
          <p:cNvSpPr txBox="1"/>
          <p:nvPr/>
        </p:nvSpPr>
        <p:spPr>
          <a:xfrm>
            <a:off x="3271925" y="888249"/>
            <a:ext cx="19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chicane1(S)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65E1933-4BF9-4798-B542-7C6E3EFE5501}"/>
              </a:ext>
            </a:extLst>
          </p:cNvPr>
          <p:cNvSpPr txBox="1"/>
          <p:nvPr/>
        </p:nvSpPr>
        <p:spPr>
          <a:xfrm>
            <a:off x="7655196" y="888249"/>
            <a:ext cx="1935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chicane2(C)</a:t>
            </a:r>
            <a:endParaRPr lang="zh-CN" altLang="en-US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5A11FB8-5DF5-4A45-9ABE-AD430005648A}"/>
              </a:ext>
            </a:extLst>
          </p:cNvPr>
          <p:cNvSpPr txBox="1"/>
          <p:nvPr/>
        </p:nvSpPr>
        <p:spPr>
          <a:xfrm>
            <a:off x="5960533" y="888249"/>
            <a:ext cx="96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APD</a:t>
            </a:r>
            <a:endParaRPr lang="zh-CN" altLang="en-US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3212DE7-F7BC-4AB6-9725-683E45A8E913}"/>
              </a:ext>
            </a:extLst>
          </p:cNvPr>
          <p:cNvSpPr txBox="1"/>
          <p:nvPr/>
        </p:nvSpPr>
        <p:spPr>
          <a:xfrm>
            <a:off x="10316604" y="888249"/>
            <a:ext cx="1003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onsolas" panose="020B0609020204030204" pitchFamily="49" charset="0"/>
              </a:rPr>
              <a:t>PPD</a:t>
            </a:r>
            <a:endParaRPr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ABABB464-4006-460E-8ABC-2F4C16A42BD7}"/>
              </a:ext>
            </a:extLst>
          </p:cNvPr>
          <p:cNvSpPr/>
          <p:nvPr/>
        </p:nvSpPr>
        <p:spPr>
          <a:xfrm>
            <a:off x="8569412" y="3015049"/>
            <a:ext cx="617838" cy="12294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EFA84EF-8485-4982-8464-65741F3A1CA3}"/>
              </a:ext>
            </a:extLst>
          </p:cNvPr>
          <p:cNvCxnSpPr>
            <a:cxnSpLocks/>
            <a:endCxn id="71" idx="3"/>
          </p:cNvCxnSpPr>
          <p:nvPr/>
        </p:nvCxnSpPr>
        <p:spPr>
          <a:xfrm flipH="1" flipV="1">
            <a:off x="9187250" y="3629798"/>
            <a:ext cx="574588" cy="463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8E1F32B9-5AEC-4511-B285-3DACA8085E0C}"/>
                  </a:ext>
                </a:extLst>
              </p:cNvPr>
              <p:cNvSpPr txBox="1"/>
              <p:nvPr/>
            </p:nvSpPr>
            <p:spPr>
              <a:xfrm>
                <a:off x="9761839" y="3214471"/>
                <a:ext cx="243016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=−5.15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zh-CN" alt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能散</a:t>
                </a:r>
                <a:r>
                  <a:rPr lang="en-US" altLang="zh-CN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2%</a:t>
                </a:r>
                <a:r>
                  <a:rPr lang="zh-CN" alt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um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，不可忽略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8E1F32B9-5AEC-4511-B285-3DACA8085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839" y="3214471"/>
                <a:ext cx="2430161" cy="923330"/>
              </a:xfrm>
              <a:prstGeom prst="rect">
                <a:avLst/>
              </a:prstGeom>
              <a:blipFill>
                <a:blip r:embed="rId15"/>
                <a:stretch>
                  <a:fillRect l="-2005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文本框 79">
            <a:extLst>
              <a:ext uri="{FF2B5EF4-FFF2-40B4-BE49-F238E27FC236}">
                <a16:creationId xmlns:a16="http://schemas.microsoft.com/office/drawing/2014/main" id="{54AA1B97-2EC1-4A5D-83BD-D10AA00BD3F7}"/>
              </a:ext>
            </a:extLst>
          </p:cNvPr>
          <p:cNvSpPr txBox="1"/>
          <p:nvPr/>
        </p:nvSpPr>
        <p:spPr>
          <a:xfrm>
            <a:off x="7602380" y="4794117"/>
            <a:ext cx="178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切片能散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0.34%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6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公式计算与模拟对比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394EAE35-8E19-4EDA-A042-4E125086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98" y="5803065"/>
            <a:ext cx="2442022" cy="77795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E1220D9D-BD3A-4339-8510-16985CFC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174" y="3203047"/>
            <a:ext cx="2637644" cy="2455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A34970FF-13BD-4B42-BA57-0A5950D08A4D}"/>
                  </a:ext>
                </a:extLst>
              </p:cNvPr>
              <p:cNvSpPr txBox="1"/>
              <p:nvPr/>
            </p:nvSpPr>
            <p:spPr>
              <a:xfrm>
                <a:off x="394395" y="948382"/>
                <a:ext cx="3272514" cy="2584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SzPct val="100000"/>
                </a:pPr>
                <a:r>
                  <a:rPr lang="zh-CN" altLang="en-US" dirty="0"/>
                  <a:t>理想情况（公式）：</a:t>
                </a: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sSubSup>
                      <m:sSubSup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dirty="0"/>
                  <a:t>代替模拟的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，再修改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</m:oMath>
                </a14:m>
                <a:r>
                  <a:rPr lang="zh-CN" altLang="en-US" dirty="0"/>
                  <a:t>使其接近平顶分布</a:t>
                </a: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</a:rPr>
                  <a:t>）</a:t>
                </a: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</p:txBody>
          </p:sp>
        </mc:Choice>
        <mc:Fallback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A34970FF-13BD-4B42-BA57-0A5950D08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5" y="948382"/>
                <a:ext cx="3272514" cy="2584490"/>
              </a:xfrm>
              <a:prstGeom prst="rect">
                <a:avLst/>
              </a:prstGeom>
              <a:blipFill>
                <a:blip r:embed="rId4"/>
                <a:stretch>
                  <a:fillRect l="-1676" t="-1415" r="-8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图片 73">
            <a:extLst>
              <a:ext uri="{FF2B5EF4-FFF2-40B4-BE49-F238E27FC236}">
                <a16:creationId xmlns:a16="http://schemas.microsoft.com/office/drawing/2014/main" id="{8BC81EEE-8B9A-428C-B7A4-94F51825D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348" y="5823009"/>
            <a:ext cx="2442021" cy="777958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3A03CAF9-7483-4B0E-8E8C-38AB1DB43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537" y="3222991"/>
            <a:ext cx="2637645" cy="2455908"/>
          </a:xfrm>
          <a:prstGeom prst="rect">
            <a:avLst/>
          </a:prstGeom>
        </p:spPr>
      </p:pic>
      <p:sp>
        <p:nvSpPr>
          <p:cNvPr id="78" name="文本框 77">
            <a:extLst>
              <a:ext uri="{FF2B5EF4-FFF2-40B4-BE49-F238E27FC236}">
                <a16:creationId xmlns:a16="http://schemas.microsoft.com/office/drawing/2014/main" id="{4A53CB1C-8466-42E0-9500-B4E85D5C3844}"/>
              </a:ext>
            </a:extLst>
          </p:cNvPr>
          <p:cNvSpPr txBox="1"/>
          <p:nvPr/>
        </p:nvSpPr>
        <p:spPr>
          <a:xfrm>
            <a:off x="7190987" y="3425241"/>
            <a:ext cx="81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0.66%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F57885EA-2854-41CF-AEC6-ED1035041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537" y="665958"/>
            <a:ext cx="2637645" cy="2455908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73A1A305-B109-4844-BCF5-D33C3B614A96}"/>
              </a:ext>
            </a:extLst>
          </p:cNvPr>
          <p:cNvSpPr txBox="1"/>
          <p:nvPr/>
        </p:nvSpPr>
        <p:spPr>
          <a:xfrm>
            <a:off x="7287824" y="908287"/>
            <a:ext cx="178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切片能散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0.59%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C7DDF8C4-7A79-430B-B682-493C142769D7}"/>
                  </a:ext>
                </a:extLst>
              </p:cNvPr>
              <p:cNvSpPr txBox="1"/>
              <p:nvPr/>
            </p:nvSpPr>
            <p:spPr>
              <a:xfrm>
                <a:off x="394394" y="3289454"/>
                <a:ext cx="327251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SzPct val="100000"/>
                </a:pPr>
                <a:r>
                  <a:rPr lang="zh-CN" altLang="en-US" dirty="0"/>
                  <a:t>实际情况（模拟）：</a:t>
                </a: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chicane2</a:t>
                </a:r>
                <a:r>
                  <a:rPr lang="zh-CN" altLang="en-US" dirty="0"/>
                  <a:t>中加入六极铁</a:t>
                </a: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2.5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5.9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zh-CN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−49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</a:rPr>
                  <a:t>）</a:t>
                </a:r>
                <a:endParaRPr lang="en-US" altLang="zh-CN" dirty="0">
                  <a:solidFill>
                    <a:srgbClr val="000000"/>
                  </a:solidFill>
                </a:endParaRPr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3.7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5.4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0.8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−3.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zh-CN" altLang="en-US" dirty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9.9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mc:Choice>
        <mc:Fallback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C7DDF8C4-7A79-430B-B682-493C14276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4" y="3289454"/>
                <a:ext cx="3272514" cy="2308324"/>
              </a:xfrm>
              <a:prstGeom prst="rect">
                <a:avLst/>
              </a:prstGeom>
              <a:blipFill>
                <a:blip r:embed="rId8"/>
                <a:stretch>
                  <a:fillRect l="-1676" t="-1587" r="-186" b="-3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文本框 90">
            <a:extLst>
              <a:ext uri="{FF2B5EF4-FFF2-40B4-BE49-F238E27FC236}">
                <a16:creationId xmlns:a16="http://schemas.microsoft.com/office/drawing/2014/main" id="{0D66B1BF-C8AA-49A4-A5AE-310DFC9B3515}"/>
              </a:ext>
            </a:extLst>
          </p:cNvPr>
          <p:cNvSpPr txBox="1"/>
          <p:nvPr/>
        </p:nvSpPr>
        <p:spPr>
          <a:xfrm>
            <a:off x="4477624" y="3387714"/>
            <a:ext cx="81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0.39%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3948C4CD-DDE3-4C09-8971-5B865748F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6171" y="665956"/>
            <a:ext cx="2637647" cy="2455910"/>
          </a:xfrm>
          <a:prstGeom prst="rect">
            <a:avLst/>
          </a:prstGeom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4119E22D-4C29-47BE-B364-C2DD04103B33}"/>
              </a:ext>
            </a:extLst>
          </p:cNvPr>
          <p:cNvSpPr txBox="1"/>
          <p:nvPr/>
        </p:nvSpPr>
        <p:spPr>
          <a:xfrm>
            <a:off x="4574459" y="904886"/>
            <a:ext cx="178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切片能散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0.38%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8F20367D-9EDE-4141-887C-8176305A24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0531" y="5800617"/>
            <a:ext cx="2375149" cy="780406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0FE81983-A12E-40EA-89EB-9124A73247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9281" y="3222989"/>
            <a:ext cx="2637647" cy="2455910"/>
          </a:xfrm>
          <a:prstGeom prst="rect">
            <a:avLst/>
          </a:prstGeom>
        </p:spPr>
      </p:pic>
      <p:sp>
        <p:nvSpPr>
          <p:cNvPr id="104" name="文本框 103">
            <a:extLst>
              <a:ext uri="{FF2B5EF4-FFF2-40B4-BE49-F238E27FC236}">
                <a16:creationId xmlns:a16="http://schemas.microsoft.com/office/drawing/2014/main" id="{9B845AB2-611E-4C6E-9C2D-7C46B62971F2}"/>
              </a:ext>
            </a:extLst>
          </p:cNvPr>
          <p:cNvSpPr txBox="1"/>
          <p:nvPr/>
        </p:nvSpPr>
        <p:spPr>
          <a:xfrm>
            <a:off x="9946450" y="3381787"/>
            <a:ext cx="81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0.58%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</p:txBody>
      </p:sp>
      <p:pic>
        <p:nvPicPr>
          <p:cNvPr id="106" name="图片 105">
            <a:extLst>
              <a:ext uri="{FF2B5EF4-FFF2-40B4-BE49-F238E27FC236}">
                <a16:creationId xmlns:a16="http://schemas.microsoft.com/office/drawing/2014/main" id="{CDCEEC32-8975-4815-B46E-ECA0B0F56D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150" y="665959"/>
            <a:ext cx="2637644" cy="2455907"/>
          </a:xfrm>
          <a:prstGeom prst="rect">
            <a:avLst/>
          </a:prstGeom>
        </p:spPr>
      </p:pic>
      <p:sp>
        <p:nvSpPr>
          <p:cNvPr id="107" name="文本框 106">
            <a:extLst>
              <a:ext uri="{FF2B5EF4-FFF2-40B4-BE49-F238E27FC236}">
                <a16:creationId xmlns:a16="http://schemas.microsoft.com/office/drawing/2014/main" id="{57E847B7-F73F-4C24-925D-69084F9B51CE}"/>
              </a:ext>
            </a:extLst>
          </p:cNvPr>
          <p:cNvSpPr txBox="1"/>
          <p:nvPr/>
        </p:nvSpPr>
        <p:spPr>
          <a:xfrm>
            <a:off x="9925469" y="904886"/>
            <a:ext cx="178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切片能散</a:t>
            </a:r>
            <a:r>
              <a:rPr lang="en-US" altLang="zh-CN" dirty="0">
                <a:solidFill>
                  <a:srgbClr val="FF0000"/>
                </a:solidFill>
                <a:latin typeface="Consolas" panose="020B0609020204030204" pitchFamily="49" charset="0"/>
              </a:rPr>
              <a:t>0.42%</a:t>
            </a:r>
            <a:endParaRPr lang="zh-CN" alt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初始能谱偏高能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负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chirp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 on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6D074D4-E862-4B15-873F-33DF2ACA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002" y="2835627"/>
            <a:ext cx="2182374" cy="163678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C4F8118-2BAC-45B5-96D9-508939CC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7" y="4393252"/>
            <a:ext cx="2182375" cy="203011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FADE3B6-CA25-45CD-AF6A-D6C747FEF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066" y="2837621"/>
            <a:ext cx="2172505" cy="16293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D93C5C40-571C-473E-A14D-307E6B214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507" y="4399761"/>
            <a:ext cx="2174945" cy="2025088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EBAC05A2-A3AB-4603-903F-6C7643ED3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334" y="2837621"/>
            <a:ext cx="2172505" cy="162937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50CF01F4-2CE6-40B4-A08C-9290E1871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4334" y="1188175"/>
            <a:ext cx="2172505" cy="1629379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EBD41ECB-F5CA-465B-BEAE-2DAA5F0DD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8337" y="4400552"/>
            <a:ext cx="2172505" cy="2022816"/>
          </a:xfrm>
          <a:prstGeom prst="rect">
            <a:avLst/>
          </a:prstGeom>
        </p:spPr>
      </p:pic>
      <p:sp>
        <p:nvSpPr>
          <p:cNvPr id="73" name="文本框 72">
            <a:extLst>
              <a:ext uri="{FF2B5EF4-FFF2-40B4-BE49-F238E27FC236}">
                <a16:creationId xmlns:a16="http://schemas.microsoft.com/office/drawing/2014/main" id="{F25C8F33-FEE9-4C75-ADE3-3C329383F617}"/>
              </a:ext>
            </a:extLst>
          </p:cNvPr>
          <p:cNvSpPr txBox="1"/>
          <p:nvPr/>
        </p:nvSpPr>
        <p:spPr>
          <a:xfrm>
            <a:off x="1374987" y="888249"/>
            <a:ext cx="126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initial</a:t>
            </a:r>
            <a:endParaRPr lang="zh-CN" altLang="en-US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0BEE7C14-657D-4A7D-9370-F6889F984A06}"/>
              </a:ext>
            </a:extLst>
          </p:cNvPr>
          <p:cNvSpPr txBox="1"/>
          <p:nvPr/>
        </p:nvSpPr>
        <p:spPr>
          <a:xfrm>
            <a:off x="3271925" y="888249"/>
            <a:ext cx="19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chicane1(S)</a:t>
            </a:r>
            <a:endParaRPr lang="zh-CN" altLang="en-US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0E7A4216-7640-4DA7-8AE1-803F2D34A4AF}"/>
              </a:ext>
            </a:extLst>
          </p:cNvPr>
          <p:cNvSpPr txBox="1"/>
          <p:nvPr/>
        </p:nvSpPr>
        <p:spPr>
          <a:xfrm>
            <a:off x="7655196" y="888249"/>
            <a:ext cx="1935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chicane2(C)</a:t>
            </a:r>
            <a:endParaRPr lang="zh-CN" altLang="en-US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58DF55AA-AC05-4EA1-B9BA-0A7115C1D601}"/>
              </a:ext>
            </a:extLst>
          </p:cNvPr>
          <p:cNvSpPr txBox="1"/>
          <p:nvPr/>
        </p:nvSpPr>
        <p:spPr>
          <a:xfrm>
            <a:off x="5960533" y="888249"/>
            <a:ext cx="96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APD</a:t>
            </a:r>
            <a:endParaRPr lang="zh-CN" altLang="en-US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8F6C9B4D-AFD3-4048-87D9-3B02E58C124D}"/>
              </a:ext>
            </a:extLst>
          </p:cNvPr>
          <p:cNvSpPr txBox="1"/>
          <p:nvPr/>
        </p:nvSpPr>
        <p:spPr>
          <a:xfrm>
            <a:off x="9855464" y="882418"/>
            <a:ext cx="1935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Chicane2(C) w/ </a:t>
            </a:r>
            <a:r>
              <a:rPr lang="en-US" altLang="zh-CN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sextupole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A686FAC3-8041-4EAC-80AC-9B5D8BBDD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051" y="1194057"/>
            <a:ext cx="2178278" cy="1633708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39C00F2C-E686-41D9-800E-E80DB5DF12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80" y="2833296"/>
            <a:ext cx="2178272" cy="163370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104FFDE8-4CDD-4CD6-8545-E0CBAD74A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2097" y="1188175"/>
            <a:ext cx="2178279" cy="1633709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1F56EEB1-7A68-4401-A9F8-99878472EE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4067" y="1190343"/>
            <a:ext cx="2172504" cy="1629378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8FAC05F9-9A89-41D4-A3E1-3054727F24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991" y="4398281"/>
            <a:ext cx="2176969" cy="2025087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7DAB58AE-FDB7-497F-B0C2-0CD5175EE0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40404" y="1921812"/>
            <a:ext cx="2172504" cy="2022816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41EBA0E0-652C-486D-A448-77187FB6F3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5469" y="3937745"/>
            <a:ext cx="2182374" cy="2032006"/>
          </a:xfrm>
          <a:prstGeom prst="rect">
            <a:avLst/>
          </a:prstGeom>
        </p:spPr>
      </p:pic>
      <p:sp>
        <p:nvSpPr>
          <p:cNvPr id="99" name="文本框 98">
            <a:extLst>
              <a:ext uri="{FF2B5EF4-FFF2-40B4-BE49-F238E27FC236}">
                <a16:creationId xmlns:a16="http://schemas.microsoft.com/office/drawing/2014/main" id="{9506BEE1-956A-4016-860E-D5BF6C869463}"/>
              </a:ext>
            </a:extLst>
          </p:cNvPr>
          <p:cNvSpPr txBox="1"/>
          <p:nvPr/>
        </p:nvSpPr>
        <p:spPr>
          <a:xfrm>
            <a:off x="9855463" y="4060692"/>
            <a:ext cx="846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0.94%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040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初始能谱偏高能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无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chirp+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平顶分布，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 on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5206DCF-96A9-457B-8DBE-F1BC3D7D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39" y="4407388"/>
            <a:ext cx="2172505" cy="20228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2B79749-2346-486A-9B5E-2EC60D72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77" y="2822729"/>
            <a:ext cx="2182377" cy="163678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5C275DF-1E29-47F0-B5B5-6205C7778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954" y="2829449"/>
            <a:ext cx="2182377" cy="163678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A13A48A-CC47-4B66-BE63-9990C6CE7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502" y="4407387"/>
            <a:ext cx="2172505" cy="202281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7D01394-70AD-4CC6-825B-C369AC82C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5941" y="4459512"/>
            <a:ext cx="2172505" cy="2022817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4AA58603-A401-4118-99DF-9701D46E63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9397" y="2836899"/>
            <a:ext cx="2182377" cy="1636783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80A5CD44-3249-4EA9-885B-8D682AA8D9AB}"/>
              </a:ext>
            </a:extLst>
          </p:cNvPr>
          <p:cNvSpPr txBox="1"/>
          <p:nvPr/>
        </p:nvSpPr>
        <p:spPr>
          <a:xfrm>
            <a:off x="5521575" y="4623416"/>
            <a:ext cx="74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2.0%</a:t>
            </a:r>
            <a:endParaRPr lang="zh-CN" altLang="en-US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81B228B2-9B33-43E5-979C-3AB769066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888" y="1187345"/>
            <a:ext cx="2182375" cy="163678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2A969BCF-8E98-4B99-B86C-08E4D29854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824" y="2829449"/>
            <a:ext cx="2182376" cy="1636782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DDEBA408-0CFF-4C86-B116-45F5A2E9BD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3300" y="1173455"/>
            <a:ext cx="2182376" cy="163678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45B5D7A0-7A6A-4876-AA6F-3344F85FBC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7954" y="1172056"/>
            <a:ext cx="2182377" cy="1636783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CD3402B9-AD64-4CC7-95FF-98523C86B8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9397" y="1187345"/>
            <a:ext cx="2182377" cy="1636783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C4649653-C9B3-40F8-9E1D-B807EB72F1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788" y="4407389"/>
            <a:ext cx="2172505" cy="2022817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77A9A691-DE1A-4F09-A9B7-E00295CB54A2}"/>
              </a:ext>
            </a:extLst>
          </p:cNvPr>
          <p:cNvSpPr txBox="1"/>
          <p:nvPr/>
        </p:nvSpPr>
        <p:spPr>
          <a:xfrm>
            <a:off x="1374987" y="888249"/>
            <a:ext cx="126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initial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CE1DF9E-7F21-43E4-A121-F1051D8381FB}"/>
              </a:ext>
            </a:extLst>
          </p:cNvPr>
          <p:cNvSpPr txBox="1"/>
          <p:nvPr/>
        </p:nvSpPr>
        <p:spPr>
          <a:xfrm>
            <a:off x="7655196" y="888249"/>
            <a:ext cx="1935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chicane2(C)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E165899-9BFA-4704-B0BF-22F484336DE1}"/>
              </a:ext>
            </a:extLst>
          </p:cNvPr>
          <p:cNvSpPr txBox="1"/>
          <p:nvPr/>
        </p:nvSpPr>
        <p:spPr>
          <a:xfrm>
            <a:off x="5960533" y="888249"/>
            <a:ext cx="96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APD</a:t>
            </a:r>
            <a:endParaRPr lang="zh-CN" altLang="en-US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687E7F0-1E7A-4829-B13F-2D1B1ED5D982}"/>
              </a:ext>
            </a:extLst>
          </p:cNvPr>
          <p:cNvSpPr txBox="1"/>
          <p:nvPr/>
        </p:nvSpPr>
        <p:spPr>
          <a:xfrm>
            <a:off x="9855464" y="882418"/>
            <a:ext cx="1935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Chicane2(C) w/ </a:t>
            </a:r>
            <a:r>
              <a:rPr lang="en-US" altLang="zh-CN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sextupole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96E11BE-F6A3-4940-9362-54FE8FDC9A70}"/>
              </a:ext>
            </a:extLst>
          </p:cNvPr>
          <p:cNvSpPr txBox="1"/>
          <p:nvPr/>
        </p:nvSpPr>
        <p:spPr>
          <a:xfrm>
            <a:off x="3271925" y="888249"/>
            <a:ext cx="19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chicane1(S)</a:t>
            </a:r>
            <a:endParaRPr lang="zh-CN" altLang="en-US" dirty="0"/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03DEAA59-B75A-45D8-B158-7F5327C01E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84052" y="1927793"/>
            <a:ext cx="2172507" cy="2022818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604D021A-800C-4A98-9CDE-30CEF91A21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29538" y="3894306"/>
            <a:ext cx="2172505" cy="2022817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22409CB6-3F49-4CB0-8A73-274DE9A6678C}"/>
              </a:ext>
            </a:extLst>
          </p:cNvPr>
          <p:cNvSpPr txBox="1"/>
          <p:nvPr/>
        </p:nvSpPr>
        <p:spPr>
          <a:xfrm>
            <a:off x="9855463" y="4060692"/>
            <a:ext cx="846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0.93%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16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初始能谱偏高能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正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chirp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 on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D02921D-20E8-44F0-A4A2-8B96203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56" y="4423753"/>
            <a:ext cx="2174528" cy="202281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18F90C8-3746-4B59-96B5-59E7B6C5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20" y="2836022"/>
            <a:ext cx="2173611" cy="163020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76BE03D-3A1D-43DF-B334-C15C6BD1E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394" y="4399299"/>
            <a:ext cx="2173611" cy="202196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AD8F7B1-91FE-4260-B5B1-E992DACC8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331" y="4418438"/>
            <a:ext cx="2173611" cy="202196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FF85DACB-9F95-4464-BFC6-B3EB8D8E4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333" y="2838023"/>
            <a:ext cx="2176971" cy="1632729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23E5CCAD-F17B-4D62-9296-B56C4FFD0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74" y="1181497"/>
            <a:ext cx="2178278" cy="1633709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9A8E8760-FF28-4F1F-86A5-8ADEA07855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824" y="2837621"/>
            <a:ext cx="2172505" cy="1629379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ADDCA74C-5DBF-455D-898C-A03894B139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579" y="4403742"/>
            <a:ext cx="2174527" cy="2022816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CCF43F4E-467E-4A36-9617-6A95A323B7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4106" y="1178426"/>
            <a:ext cx="2182374" cy="16367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B9A88F50-51CC-40E1-BCF1-3B8B3EB2E3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4534" y="2833503"/>
            <a:ext cx="2176970" cy="1632728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75EF731E-958C-423C-9BED-82889AE2C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6719" y="1187345"/>
            <a:ext cx="2173612" cy="163020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310BE11B-6C84-4A82-8507-7D85B62DBC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4333" y="1188175"/>
            <a:ext cx="2172506" cy="1629379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DCBADB87-6017-4092-B3C4-C3AE042DE252}"/>
              </a:ext>
            </a:extLst>
          </p:cNvPr>
          <p:cNvSpPr txBox="1"/>
          <p:nvPr/>
        </p:nvSpPr>
        <p:spPr>
          <a:xfrm>
            <a:off x="1374987" y="888249"/>
            <a:ext cx="126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initial</a:t>
            </a:r>
            <a:endParaRPr lang="zh-CN" altLang="en-US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4A152BC6-8385-4521-A03D-059DA97DD3CC}"/>
              </a:ext>
            </a:extLst>
          </p:cNvPr>
          <p:cNvSpPr txBox="1"/>
          <p:nvPr/>
        </p:nvSpPr>
        <p:spPr>
          <a:xfrm>
            <a:off x="7655196" y="888249"/>
            <a:ext cx="1935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chicane2(C)</a:t>
            </a:r>
            <a:endParaRPr lang="zh-CN" altLang="en-US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070D682-6E22-46F1-8DDB-14D8CECA6740}"/>
              </a:ext>
            </a:extLst>
          </p:cNvPr>
          <p:cNvSpPr txBox="1"/>
          <p:nvPr/>
        </p:nvSpPr>
        <p:spPr>
          <a:xfrm>
            <a:off x="5960533" y="888249"/>
            <a:ext cx="96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APD</a:t>
            </a:r>
            <a:endParaRPr lang="zh-CN" altLang="en-US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CC58AB5-914F-4738-B56E-033ADAE87D88}"/>
              </a:ext>
            </a:extLst>
          </p:cNvPr>
          <p:cNvSpPr txBox="1"/>
          <p:nvPr/>
        </p:nvSpPr>
        <p:spPr>
          <a:xfrm>
            <a:off x="9855464" y="882418"/>
            <a:ext cx="1935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Chicane2(C) w/ </a:t>
            </a:r>
            <a:r>
              <a:rPr lang="en-US" altLang="zh-CN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sextupole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8C48B67-A38E-4E4E-AE50-9CB357A72360}"/>
              </a:ext>
            </a:extLst>
          </p:cNvPr>
          <p:cNvSpPr txBox="1"/>
          <p:nvPr/>
        </p:nvSpPr>
        <p:spPr>
          <a:xfrm>
            <a:off x="3271925" y="888249"/>
            <a:ext cx="19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chicane1(S)</a:t>
            </a:r>
            <a:endParaRPr lang="zh-CN" altLang="en-US" dirty="0"/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C1F54145-1277-4181-875D-E71D16167D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1039" y="2442385"/>
            <a:ext cx="2173610" cy="2023846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0318DCDD-F506-450C-8CDC-7F58D04350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91039" y="4418010"/>
            <a:ext cx="2172505" cy="20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初始能谱平顶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负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chirp+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平顶分布，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 off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3918BD3-6A99-4863-8461-7433DE97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7" y="4485636"/>
            <a:ext cx="2466906" cy="22969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E787C7E-3AAB-4083-A311-B4DA92C9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8" y="584775"/>
            <a:ext cx="2620107" cy="19650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001D2EB-DF44-4CF2-B50E-916305C90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5" y="2556262"/>
            <a:ext cx="2620107" cy="196508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CBF2728-2618-453F-9A37-014CBD09D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929" y="4449931"/>
            <a:ext cx="2466905" cy="229693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AB65C49-CE66-4A11-9516-5F2A06D20219}"/>
              </a:ext>
            </a:extLst>
          </p:cNvPr>
          <p:cNvSpPr txBox="1"/>
          <p:nvPr/>
        </p:nvSpPr>
        <p:spPr>
          <a:xfrm>
            <a:off x="5438189" y="4607213"/>
            <a:ext cx="74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1.4%</a:t>
            </a:r>
            <a:endParaRPr lang="zh-CN" altLang="en-US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6FC55C9-3F9B-4280-BBAB-8E9251333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297" y="597078"/>
            <a:ext cx="2620107" cy="196508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4E94F87-A0A5-409F-8AC4-1666A0296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297" y="2574972"/>
            <a:ext cx="2620107" cy="19650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5E57CFB-2188-4C44-8278-41B57DC13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5826" y="591716"/>
            <a:ext cx="2620107" cy="196508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A4DAA1E-31E1-47B7-A3AB-56B0201D91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6080" y="2562669"/>
            <a:ext cx="2620108" cy="1965081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69E71275-D5E6-46B2-8B26-D1C81E6019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723" y="4449931"/>
            <a:ext cx="2466905" cy="229693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6EE752D-70C5-47FD-812E-993EAF96F2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2766" y="609379"/>
            <a:ext cx="2620109" cy="196508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00AA970-7D0E-4509-8B78-ABE5B509EF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2765" y="2574971"/>
            <a:ext cx="2620108" cy="1965081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EC42920B-652B-4F56-8AC1-DDE93CCDC5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8330" y="4449930"/>
            <a:ext cx="2466907" cy="2296934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3953883E-E250-4F2A-B327-E9FD9BB2F7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09404" y="4449930"/>
            <a:ext cx="2466907" cy="2296934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503BCD01-8E43-4D69-A0FE-A4FAAE8F17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86373" y="2230816"/>
            <a:ext cx="2466907" cy="229693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65C36EB6-307E-4C14-9C15-5641098E66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86374" y="66796"/>
            <a:ext cx="2466906" cy="22969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B442A82-1ADB-452B-B358-1C8701BF05F8}"/>
                  </a:ext>
                </a:extLst>
              </p:cNvPr>
              <p:cNvSpPr txBox="1"/>
              <p:nvPr/>
            </p:nvSpPr>
            <p:spPr>
              <a:xfrm>
                <a:off x="9875064" y="214270"/>
                <a:ext cx="208952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566</m:t>
                          </m:r>
                        </m:sub>
                      </m:sSub>
                      <m:r>
                        <a:rPr lang="en-US" altLang="zh-CN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=0.515 </m:t>
                      </m:r>
                      <m:r>
                        <a:rPr lang="en-US" altLang="zh-CN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B442A82-1ADB-452B-B358-1C8701BF0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064" y="214270"/>
                <a:ext cx="2089523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2414FCC-EB72-42ED-8722-FB366019B103}"/>
                  </a:ext>
                </a:extLst>
              </p:cNvPr>
              <p:cNvSpPr txBox="1"/>
              <p:nvPr/>
            </p:nvSpPr>
            <p:spPr>
              <a:xfrm>
                <a:off x="9967072" y="2376030"/>
                <a:ext cx="208952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566</m:t>
                          </m:r>
                        </m:sub>
                      </m:sSub>
                      <m:r>
                        <a:rPr lang="en-US" altLang="zh-CN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0.515 </m:t>
                      </m:r>
                      <m:r>
                        <a:rPr lang="en-US" altLang="zh-CN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2414FCC-EB72-42ED-8722-FB366019B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072" y="2376030"/>
                <a:ext cx="2089523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71A9AA9-69BC-4A58-9587-FC2A060EE7F3}"/>
                  </a:ext>
                </a:extLst>
              </p:cNvPr>
              <p:cNvSpPr txBox="1"/>
              <p:nvPr/>
            </p:nvSpPr>
            <p:spPr>
              <a:xfrm>
                <a:off x="9967071" y="4607213"/>
                <a:ext cx="208952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566</m:t>
                          </m:r>
                        </m:sub>
                      </m:sSub>
                      <m:r>
                        <a:rPr lang="en-US" altLang="zh-CN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−5.</m:t>
                      </m:r>
                      <m:r>
                        <a:rPr lang="en-US" altLang="zh-CN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en-US" altLang="zh-CN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71A9AA9-69BC-4A58-9587-FC2A060EE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071" y="4607213"/>
                <a:ext cx="208952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82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束流纵向分布：传输矩阵与模拟（不同阶）对比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3F1331C-863E-44D0-8604-EC23ED226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19" y="3073999"/>
            <a:ext cx="5239681" cy="361718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7559E6DD-8AEA-49D4-AB50-37B6344C241D}"/>
              </a:ext>
            </a:extLst>
          </p:cNvPr>
          <p:cNvSpPr txBox="1"/>
          <p:nvPr/>
        </p:nvSpPr>
        <p:spPr>
          <a:xfrm>
            <a:off x="244391" y="971914"/>
            <a:ext cx="11272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/>
              <a:t>考虑</a:t>
            </a:r>
            <a:r>
              <a:rPr lang="zh-CN" altLang="en-US" dirty="0">
                <a:solidFill>
                  <a:srgbClr val="FF0000"/>
                </a:solidFill>
              </a:rPr>
              <a:t>一阶传输矩阵对不同能量粒子</a:t>
            </a:r>
            <a:r>
              <a:rPr lang="zh-CN" altLang="en-US" dirty="0"/>
              <a:t>的变化后的计算结果（浅蓝色）更接近</a:t>
            </a:r>
            <a:r>
              <a:rPr lang="en-US" altLang="zh-CN" dirty="0"/>
              <a:t>elegant</a:t>
            </a:r>
            <a:r>
              <a:rPr lang="zh-CN" altLang="en-US" dirty="0"/>
              <a:t>一阶模拟（黄色）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AB3DE98-361D-4425-8686-B1EEB15A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0" y="1759021"/>
            <a:ext cx="7271951" cy="5875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6574E81-339E-4C35-B5B0-2B2D0E1E6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646" y="1536628"/>
            <a:ext cx="3867960" cy="109870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DA6A995A-4DAE-498A-B168-C57797FFA532}"/>
              </a:ext>
            </a:extLst>
          </p:cNvPr>
          <p:cNvSpPr txBox="1"/>
          <p:nvPr/>
        </p:nvSpPr>
        <p:spPr>
          <a:xfrm>
            <a:off x="1846061" y="2327557"/>
            <a:ext cx="3714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Elegant</a:t>
            </a:r>
            <a:r>
              <a:rPr lang="zh-CN" altLang="en-US" sz="1400" dirty="0"/>
              <a:t> 输出的一阶传输矩阵（高阶项均为</a:t>
            </a:r>
            <a:r>
              <a:rPr lang="en-US" altLang="zh-CN" sz="1400" dirty="0"/>
              <a:t>0</a:t>
            </a:r>
            <a:r>
              <a:rPr lang="zh-CN" altLang="en-US" sz="1400" dirty="0"/>
              <a:t>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74F3D78-5C3C-46F0-A3BA-9291FD73BA86}"/>
              </a:ext>
            </a:extLst>
          </p:cNvPr>
          <p:cNvSpPr txBox="1"/>
          <p:nvPr/>
        </p:nvSpPr>
        <p:spPr>
          <a:xfrm>
            <a:off x="8279026" y="2676827"/>
            <a:ext cx="3379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Matlab</a:t>
            </a:r>
            <a:r>
              <a:rPr lang="zh-CN" altLang="en-US" sz="1400" dirty="0"/>
              <a:t>计算的传输矩阵（针对参考粒子）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0349798-B391-4138-9606-0A3C0C54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994" y="3053109"/>
            <a:ext cx="6278605" cy="3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99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yNDVlMzk4NWVkMjMyNWU5ZDhhYjAxOWRlY2RiNz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51552</TotalTime>
  <Words>686</Words>
  <Application>Microsoft Office PowerPoint</Application>
  <PresentationFormat>宽屏</PresentationFormat>
  <Paragraphs>169</Paragraphs>
  <Slides>12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华文中宋</vt:lpstr>
      <vt:lpstr>Arial</vt:lpstr>
      <vt:lpstr>Cambria Math</vt:lpstr>
      <vt:lpstr>Consolas</vt:lpstr>
      <vt:lpstr>Wingdings</vt:lpstr>
      <vt:lpstr>Office 主题​​</vt:lpstr>
      <vt:lpstr>组会</vt:lpstr>
      <vt:lpstr>工作列表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shixueyan</dc:creator>
  <cp:lastModifiedBy>lelelevi Hatake</cp:lastModifiedBy>
  <cp:revision>989</cp:revision>
  <dcterms:created xsi:type="dcterms:W3CDTF">2025-03-17T16:43:00Z</dcterms:created>
  <dcterms:modified xsi:type="dcterms:W3CDTF">2025-10-13T09:17:37Z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ABC6E58D4C494024963E6485FB9DEEC6</vt:lpwstr>
  </property>
  <property fmtid="{D5CDD505-2E9C-101B-9397-08002B2CF9AE}" pid="3" name="KSOProductBuildVer">
    <vt:lpwstr>2052-11.1.0.12173</vt:lpwstr>
  </property>
</Properties>
</file>