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1494E-E543-846C-E1FF-5AE71D424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9BA8F5-7914-A3BF-53C2-1C89082D8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B34DAC-963F-8209-9BA8-0288EB95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B73689-FA69-096C-3EEB-30664DE6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F6D847-A5B3-94B5-5772-CC1E400B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5C2E2-9D3B-7086-AB9F-9DADB721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4474A7-AD4E-5064-AC84-9F641AC29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9EF975-C30C-F75E-5964-39B5D86F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6F713-8542-6B30-F577-A9EAE5FA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4BE83E-1433-CCC9-6D5C-057ADB6E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3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F1EC58-E31A-ADA2-1634-6EBE4FA36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126F42-5FD1-E037-0EE7-07D27DC0B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06BD35-6274-1BDE-F169-C7A082AA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2FE04C-AC57-AF7A-B7C2-BEA6F850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3EA37D-0229-BD7B-A8F6-2954FC20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71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A72B3-3B17-6729-1CFA-5F6F0D53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02514D-2B17-4D53-E770-5708AC95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1A2709-B0A9-B8D1-57B0-83F8DCF8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9F322C-5951-50A0-67D9-DF7E4E9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EB7588-192B-7F6B-27FB-6F3A106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01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DEB7D-58C9-9D97-32C9-CFB76089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C9E46B-A4CC-3F22-0911-6FFF448A1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1AD7A1-2148-DC4B-D5AA-E6B9797D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312734-FD80-0BBC-A830-2710F714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08861C-96EA-6DC1-9DAE-C641A317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92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35429E-4D00-E816-EDD3-26509EC9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488E0-C850-F215-9931-7C5C0374F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0462B3-06F6-4570-D283-E9B68DAB5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08BA7A-0ACD-FFAC-F040-BBCDB3D6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E99AC9-19E1-5D44-FBA7-F3BF15F9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5BDE40-BF5E-935E-6E8F-3804402E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32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6465E-105B-63EE-D003-3352A3A0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A55153-0E35-B8BB-3799-C530E5AA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54A411-AF84-ECF9-DCC1-E127ACD52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C51239-369B-E0FF-24EF-35AA7B7A3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10FEBA-26BA-8A11-E2CE-CD09804D2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0B31E0-9F66-ED14-E11A-C248B06C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142B97-32B7-0796-EEC8-B080EB27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616832-5661-86DC-FDF6-DD1834EB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413A2C-6868-5AC2-A6FF-27B8F7DF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AE8750-18A3-40B9-8EEE-D3279617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9F4D34-9CF2-028F-2414-4D0B0C62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D639CC-527A-D44E-D8ED-6DB817BA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82CBA9C-30A4-B8D7-93B9-28E7B960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AAEBF1-695F-0ECE-4720-7D57E4B7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6F35BB-B32D-3DF1-3719-9855778C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0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A18D2B-CB24-D181-698C-0AAD0BC4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58CF7F-0742-0E9D-BC17-44E07B6A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C3C73E-43C9-AE1E-34A8-1F5D00447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791A61-7FFE-2252-815D-BC0DD73B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B4AED6-D53F-26A5-1349-66592B99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DC3480-6CEC-2C7A-5600-D1FA3F5D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9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0019AE-C4C9-F916-BF66-FBDF37DD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760F1C-5E6B-605B-7E2D-CB09623D3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147046-0D4E-6B49-9DFD-A697F305E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BED21A-D5E8-8448-5341-622F79C7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64F574-1D2A-5BCC-5553-EBAA1F8F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D39E9D-9FF2-2318-48B8-F8684F0A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0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A2F102-CB47-BD4D-77FF-DE212166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816BEA-DAFD-13FA-26C7-4401E222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66D570-AF62-2856-3D76-C03AF45BE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2171-BC6E-45AB-8744-781C5F6CF96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D49AB8-9266-0E92-A3BE-2C6D14883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F3BD8D-EC2E-8881-BE27-05DD096BB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020C-6683-4EDC-AB22-C1ECD2F91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2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8BC9D0-B093-AB3E-B7AD-5FFF3C856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4922"/>
            <a:ext cx="9144000" cy="2387600"/>
          </a:xfrm>
        </p:spPr>
        <p:txBody>
          <a:bodyPr/>
          <a:lstStyle/>
          <a:p>
            <a:r>
              <a:rPr lang="en-US" altLang="zh-CN" dirty="0"/>
              <a:t>2025.10.13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330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AC5C69-446C-D374-FBCC-BDFE0199A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83698" cy="40304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B6450E-E16E-A414-407B-4716514A6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06" y="0"/>
            <a:ext cx="6526694" cy="4030462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EF90DC1C-1BB9-CD3D-37E3-4D6C26C4AF9E}"/>
              </a:ext>
            </a:extLst>
          </p:cNvPr>
          <p:cNvSpPr/>
          <p:nvPr/>
        </p:nvSpPr>
        <p:spPr>
          <a:xfrm>
            <a:off x="6096000" y="852255"/>
            <a:ext cx="5933243" cy="31160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DC3BDC-239E-C24D-F686-49AEC3E35935}"/>
              </a:ext>
            </a:extLst>
          </p:cNvPr>
          <p:cNvSpPr txBox="1"/>
          <p:nvPr/>
        </p:nvSpPr>
        <p:spPr>
          <a:xfrm>
            <a:off x="1402672" y="4692716"/>
            <a:ext cx="996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S.Y Lee</a:t>
            </a:r>
            <a:r>
              <a:rPr lang="zh-CN" altLang="en-US" dirty="0"/>
              <a:t>的书中给出了纵向绝热近似的判据，在纵向聚焦参数变化不剧烈时，纵向运动可以认为是</a:t>
            </a:r>
            <a:r>
              <a:rPr lang="en-US" altLang="zh-CN" dirty="0"/>
              <a:t>independent on time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在考虑纵向空间电荷效应后，虽然纵向</a:t>
            </a:r>
            <a:r>
              <a:rPr lang="en-US" altLang="zh-CN" dirty="0"/>
              <a:t>RF</a:t>
            </a:r>
            <a:r>
              <a:rPr lang="zh-CN" altLang="en-US" dirty="0"/>
              <a:t>没有变化，但由于束长变化会影响空间电荷力，从而影响纵向的</a:t>
            </a:r>
            <a:r>
              <a:rPr lang="en-US" altLang="zh-CN" dirty="0"/>
              <a:t>tune</a:t>
            </a:r>
            <a:r>
              <a:rPr lang="zh-CN" altLang="en-US" dirty="0"/>
              <a:t>，可能会导致上述的绝热近似判据不再成立。</a:t>
            </a:r>
          </a:p>
        </p:txBody>
      </p:sp>
    </p:spTree>
    <p:extLst>
      <p:ext uri="{BB962C8B-B14F-4D97-AF65-F5344CB8AC3E}">
        <p14:creationId xmlns:p14="http://schemas.microsoft.com/office/powerpoint/2010/main" val="99713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3D1EE62-F8A6-FB4B-7F0D-F60E768D5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9" y="0"/>
            <a:ext cx="3646576" cy="30478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6E0EB4-1C65-6491-AB16-A997B0A0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376" y="3047883"/>
            <a:ext cx="4763476" cy="37836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512567-CFD4-03E9-6070-046054BD4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458" y="3047884"/>
            <a:ext cx="4724542" cy="378366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B22C08-8CA6-E6A4-D710-D76E26B56CE6}"/>
              </a:ext>
            </a:extLst>
          </p:cNvPr>
          <p:cNvSpPr txBox="1"/>
          <p:nvPr/>
        </p:nvSpPr>
        <p:spPr>
          <a:xfrm>
            <a:off x="3719745" y="2503503"/>
            <a:ext cx="292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取前几圈的束长变化，对应的空间电荷频移如下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DDBAEC7-47FB-1741-1075-6913989FB7C1}"/>
                  </a:ext>
                </a:extLst>
              </p:cNvPr>
              <p:cNvSpPr txBox="1"/>
              <p:nvPr/>
            </p:nvSpPr>
            <p:spPr>
              <a:xfrm>
                <a:off x="6977849" y="230819"/>
                <a:ext cx="4838329" cy="155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由此可以计算绝热系数：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sSub>
                                <m:sSubPr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i="0" smtClean="0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DDBAEC7-47FB-1741-1075-6913989FB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849" y="230819"/>
                <a:ext cx="4838329" cy="1550937"/>
              </a:xfrm>
              <a:prstGeom prst="rect">
                <a:avLst/>
              </a:prstGeom>
              <a:blipFill>
                <a:blip r:embed="rId5"/>
                <a:stretch>
                  <a:fillRect l="-1135" t="-2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7F44D6-7FE0-B149-98B5-1AFFA1E4595C}"/>
                  </a:ext>
                </a:extLst>
              </p:cNvPr>
              <p:cNvSpPr txBox="1"/>
              <p:nvPr/>
            </p:nvSpPr>
            <p:spPr>
              <a:xfrm>
                <a:off x="6826928" y="1935332"/>
                <a:ext cx="49892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根据书中的判据，绝热近似需要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zh-CN" altLang="en-US" dirty="0"/>
                  <a:t>。说明在考虑纵向空间电荷效应之后，纵向动力学不应该在绝热近似的基础上进行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7F44D6-7FE0-B149-98B5-1AFFA1E45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928" y="1935332"/>
                <a:ext cx="4989250" cy="923330"/>
              </a:xfrm>
              <a:prstGeom prst="rect">
                <a:avLst/>
              </a:prstGeom>
              <a:blipFill>
                <a:blip r:embed="rId6"/>
                <a:stretch>
                  <a:fillRect l="-1100" t="-3289" r="-978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96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6D352B5-4A69-2A8E-4FC2-AD405AB68BF9}"/>
                  </a:ext>
                </a:extLst>
              </p:cNvPr>
              <p:cNvSpPr txBox="1"/>
              <p:nvPr/>
            </p:nvSpPr>
            <p:spPr>
              <a:xfrm>
                <a:off x="0" y="2283822"/>
                <a:ext cx="5211192" cy="156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sz="16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>
                        <m:fPr>
                          <m:ctrlPr>
                            <a:rPr lang="en-US" altLang="zh-CN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6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6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en-US" sz="16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16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6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6D352B5-4A69-2A8E-4FC2-AD405AB68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3822"/>
                <a:ext cx="5211192" cy="1565429"/>
              </a:xfrm>
              <a:prstGeom prst="rect">
                <a:avLst/>
              </a:prstGeom>
              <a:blipFill>
                <a:blip r:embed="rId2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B49C8D-9EF7-EC97-AC85-3FD3C93EAC2D}"/>
                  </a:ext>
                </a:extLst>
              </p:cNvPr>
              <p:cNvSpPr txBox="1"/>
              <p:nvPr/>
            </p:nvSpPr>
            <p:spPr>
              <a:xfrm>
                <a:off x="5628444" y="2200200"/>
                <a:ext cx="6563556" cy="1661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sz="16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sz="1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sz="16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sz="1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6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B49C8D-9EF7-EC97-AC85-3FD3C93E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444" y="2200200"/>
                <a:ext cx="6563556" cy="1661930"/>
              </a:xfrm>
              <a:prstGeom prst="rect">
                <a:avLst/>
              </a:prstGeom>
              <a:blipFill>
                <a:blip r:embed="rId3"/>
                <a:stretch>
                  <a:fillRect b="-1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6A262A-144B-62BC-07AE-0DA71E2D15B2}"/>
              </a:ext>
            </a:extLst>
          </p:cNvPr>
          <p:cNvSpPr/>
          <p:nvPr/>
        </p:nvSpPr>
        <p:spPr>
          <a:xfrm>
            <a:off x="4088168" y="3343318"/>
            <a:ext cx="1331650" cy="4314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0~165m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F1FB6B3-71C6-B99C-7B9E-67984D7AD37B}"/>
              </a:ext>
            </a:extLst>
          </p:cNvPr>
          <p:cNvSpPr/>
          <p:nvPr/>
        </p:nvSpPr>
        <p:spPr>
          <a:xfrm>
            <a:off x="6096000" y="3343318"/>
            <a:ext cx="1331650" cy="4314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165~166m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631EF20-EEED-51E4-4680-FB781C768FBE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419818" y="3559055"/>
            <a:ext cx="676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20E94DB6-5680-9B57-0A80-1CDB86DD5B0E}"/>
              </a:ext>
            </a:extLst>
          </p:cNvPr>
          <p:cNvCxnSpPr>
            <a:cxnSpLocks/>
            <a:stCxn id="13" idx="2"/>
            <a:endCxn id="12" idx="2"/>
          </p:cNvCxnSpPr>
          <p:nvPr/>
        </p:nvCxnSpPr>
        <p:spPr>
          <a:xfrm rot="5400000">
            <a:off x="5757909" y="2770875"/>
            <a:ext cx="12700" cy="200783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51EEF4-74C7-11FA-D48B-6CB04AFE68CB}"/>
                  </a:ext>
                </a:extLst>
              </p:cNvPr>
              <p:cNvSpPr txBox="1"/>
              <p:nvPr/>
            </p:nvSpPr>
            <p:spPr>
              <a:xfrm>
                <a:off x="1614456" y="34308"/>
                <a:ext cx="8181524" cy="1719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sz="16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sz="1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sz="16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>
                        <m:fPr>
                          <m:ctrlPr>
                            <a:rPr lang="en-US" altLang="zh-CN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6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6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sz="16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sz="1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en-US" sz="16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16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6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51EEF4-74C7-11FA-D48B-6CB04AFE6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56" y="34308"/>
                <a:ext cx="8181524" cy="1719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下 2">
            <a:extLst>
              <a:ext uri="{FF2B5EF4-FFF2-40B4-BE49-F238E27FC236}">
                <a16:creationId xmlns:a16="http://schemas.microsoft.com/office/drawing/2014/main" id="{CA7BC3EC-E4F4-0366-9F0B-F7F720207308}"/>
              </a:ext>
            </a:extLst>
          </p:cNvPr>
          <p:cNvSpPr/>
          <p:nvPr/>
        </p:nvSpPr>
        <p:spPr>
          <a:xfrm>
            <a:off x="5290353" y="1715539"/>
            <a:ext cx="676182" cy="776059"/>
          </a:xfrm>
          <a:prstGeom prst="downArrow">
            <a:avLst>
              <a:gd name="adj1" fmla="val 28993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E9C924-A9B2-C78A-D385-DC18339BDF81}"/>
              </a:ext>
            </a:extLst>
          </p:cNvPr>
          <p:cNvSpPr txBox="1"/>
          <p:nvPr/>
        </p:nvSpPr>
        <p:spPr>
          <a:xfrm>
            <a:off x="523782" y="4320514"/>
            <a:ext cx="1133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我目前能想到的绝热近似，只有“是否将</a:t>
            </a:r>
            <a:r>
              <a:rPr lang="en-US" altLang="zh-CN" dirty="0"/>
              <a:t>RF</a:t>
            </a:r>
            <a:r>
              <a:rPr lang="zh-CN" altLang="en-US" dirty="0"/>
              <a:t>的作用平均到一圈”这一点，之前在大束长近似的情况下做过一些计算，这里用同样的方法，但是将电场计算替换为适用于任意束长的插值函数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0582DF-B158-671E-3487-A9FD9CED08D6}"/>
              </a:ext>
            </a:extLst>
          </p:cNvPr>
          <p:cNvSpPr txBox="1"/>
          <p:nvPr/>
        </p:nvSpPr>
        <p:spPr>
          <a:xfrm>
            <a:off x="523782" y="5451374"/>
            <a:ext cx="1121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由于需要迭代解微分方程，每一次迭代都要代入上一次的终值作为初始条件，</a:t>
            </a:r>
            <a:r>
              <a:rPr lang="en-US" altLang="zh-CN" dirty="0" err="1"/>
              <a:t>odeint</a:t>
            </a:r>
            <a:r>
              <a:rPr lang="en-US" altLang="zh-CN" dirty="0"/>
              <a:t>()</a:t>
            </a:r>
            <a:r>
              <a:rPr lang="zh-CN" altLang="en-US" dirty="0"/>
              <a:t>步长的选择似乎会影响计算结果，但相应的检查还没有完成。</a:t>
            </a:r>
          </a:p>
        </p:txBody>
      </p:sp>
    </p:spTree>
    <p:extLst>
      <p:ext uri="{BB962C8B-B14F-4D97-AF65-F5344CB8AC3E}">
        <p14:creationId xmlns:p14="http://schemas.microsoft.com/office/powerpoint/2010/main" val="408540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DF1564C-1486-C12F-4600-3913B642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6" y="0"/>
            <a:ext cx="4574101" cy="36062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8EB98D-44F6-C20D-7A8F-1B985E01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78" y="0"/>
            <a:ext cx="4370243" cy="36062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CEF8CC-4A63-D8E6-8933-F804D0F7C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94" y="3626740"/>
            <a:ext cx="3856824" cy="3231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ABB83E-B83C-DBED-B4DC-0B6726E70CA0}"/>
                  </a:ext>
                </a:extLst>
              </p:cNvPr>
              <p:cNvSpPr txBox="1"/>
              <p:nvPr/>
            </p:nvSpPr>
            <p:spPr>
              <a:xfrm>
                <a:off x="5060272" y="4919204"/>
                <a:ext cx="67470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</a:t>
                </a:r>
                <a:r>
                  <a:rPr lang="en-US" altLang="zh-CN" dirty="0"/>
                  <a:t>RF</a:t>
                </a:r>
                <a:r>
                  <a:rPr lang="zh-CN" altLang="en-US" dirty="0"/>
                  <a:t>采用非绝热近似后，最明显的区别在于，趋近稳态时，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zh-CN" altLang="en-US" dirty="0"/>
                  <a:t>这一项不再趋近于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，说明此时相空间椭圆始终是倾斜的形状。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ABB83E-B83C-DBED-B4DC-0B6726E7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2" y="4919204"/>
                <a:ext cx="6747029" cy="646331"/>
              </a:xfrm>
              <a:prstGeom prst="rect">
                <a:avLst/>
              </a:prstGeom>
              <a:blipFill>
                <a:blip r:embed="rId5"/>
                <a:stretch>
                  <a:fillRect l="-723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90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2CDD60-1527-1BD1-D74C-F95478757832}"/>
                  </a:ext>
                </a:extLst>
              </p:cNvPr>
              <p:cNvSpPr txBox="1"/>
              <p:nvPr/>
            </p:nvSpPr>
            <p:spPr>
              <a:xfrm>
                <a:off x="960920" y="276837"/>
                <a:ext cx="6216242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相应的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dirty="0"/>
                  <a:t>为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2CDD60-1527-1BD1-D74C-F95478757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20" y="276837"/>
                <a:ext cx="6216242" cy="427746"/>
              </a:xfrm>
              <a:prstGeom prst="rect">
                <a:avLst/>
              </a:prstGeom>
              <a:blipFill>
                <a:blip r:embed="rId2"/>
                <a:stretch>
                  <a:fillRect l="-883" b="-21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8D63A96-49E5-2EA5-F734-812C64EB2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63" y="861900"/>
            <a:ext cx="7047513" cy="59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C12517-7D69-9563-713D-8B91E786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63" y="92279"/>
            <a:ext cx="5378491" cy="4152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A01761-0E3E-236C-AD50-8B33289B4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65" y="0"/>
            <a:ext cx="3471369" cy="26035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F9E0797-7475-CD7B-1270-6E50F3AC9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09" y="2543119"/>
            <a:ext cx="3538480" cy="265386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32709B2-971F-5C8D-D4B9-32FC9CAA18CB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06011" y="1301764"/>
            <a:ext cx="5653054" cy="238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27C509F-AD71-5A4E-4718-7ADA3F23B09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023457" y="444617"/>
            <a:ext cx="5502052" cy="3425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A2B9A15-7480-DB00-C79E-B7D4EEB893E3}"/>
              </a:ext>
            </a:extLst>
          </p:cNvPr>
          <p:cNvSpPr txBox="1"/>
          <p:nvPr/>
        </p:nvSpPr>
        <p:spPr>
          <a:xfrm>
            <a:off x="555830" y="4597167"/>
            <a:ext cx="5502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如果考虑双宏粒子模型的</a:t>
            </a:r>
            <a:r>
              <a:rPr lang="en-US" altLang="zh-CN" dirty="0"/>
              <a:t>TMCI</a:t>
            </a:r>
            <a:r>
              <a:rPr lang="zh-CN" altLang="en-US" dirty="0"/>
              <a:t>计算，在无色散的区域，只有后方粒子受前方粒子的作用，以纵向振荡频率交换位置。</a:t>
            </a:r>
            <a:endParaRPr lang="en-US" altLang="zh-CN" dirty="0"/>
          </a:p>
          <a:p>
            <a:r>
              <a:rPr lang="zh-CN" altLang="en-US" dirty="0"/>
              <a:t>但是在色散区域，原本的前后粒子无法区分，每个部分都有粒子会受到现在前方粒子的作用。</a:t>
            </a:r>
          </a:p>
        </p:txBody>
      </p:sp>
    </p:spTree>
    <p:extLst>
      <p:ext uri="{BB962C8B-B14F-4D97-AF65-F5344CB8AC3E}">
        <p14:creationId xmlns:p14="http://schemas.microsoft.com/office/powerpoint/2010/main" val="113682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438</Words>
  <Application>Microsoft Office PowerPoint</Application>
  <PresentationFormat>宽屏</PresentationFormat>
  <Paragraphs>25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Office 主题​​</vt:lpstr>
      <vt:lpstr>2025.10.13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子航 赵</dc:creator>
  <cp:lastModifiedBy>子航 赵</cp:lastModifiedBy>
  <cp:revision>13</cp:revision>
  <dcterms:created xsi:type="dcterms:W3CDTF">2025-09-28T08:23:33Z</dcterms:created>
  <dcterms:modified xsi:type="dcterms:W3CDTF">2025-10-13T00:52:21Z</dcterms:modified>
</cp:coreProperties>
</file>