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56" r:id="rId5"/>
    <p:sldId id="260" r:id="rId6"/>
    <p:sldId id="261" r:id="rId7"/>
    <p:sldId id="262" r:id="rId8"/>
    <p:sldId id="263"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25" d="100"/>
          <a:sy n="125" d="100"/>
        </p:scale>
        <p:origin x="29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422C1-3B56-4460-AA28-2A0C8B600206}" type="datetimeFigureOut">
              <a:rPr lang="zh-CN" altLang="en-US" smtClean="0"/>
              <a:t>2025/10/13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83EDD-7947-4CB2-9C3B-5C0D90EE4EAE}" type="slidenum">
              <a:rPr lang="zh-CN" altLang="en-US" smtClean="0"/>
              <a:t>‹#›</a:t>
            </a:fld>
            <a:endParaRPr lang="zh-CN" altLang="en-US"/>
          </a:p>
        </p:txBody>
      </p:sp>
    </p:spTree>
    <p:extLst>
      <p:ext uri="{BB962C8B-B14F-4D97-AF65-F5344CB8AC3E}">
        <p14:creationId xmlns:p14="http://schemas.microsoft.com/office/powerpoint/2010/main" val="133326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1</a:t>
            </a:fld>
            <a:endParaRPr kumimoji="1" lang="zh-CN" altLang="en-US"/>
          </a:p>
        </p:txBody>
      </p:sp>
    </p:spTree>
    <p:extLst>
      <p:ext uri="{BB962C8B-B14F-4D97-AF65-F5344CB8AC3E}">
        <p14:creationId xmlns:p14="http://schemas.microsoft.com/office/powerpoint/2010/main" val="183385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2</a:t>
            </a:fld>
            <a:endParaRPr kumimoji="1" lang="zh-CN" altLang="en-US"/>
          </a:p>
        </p:txBody>
      </p:sp>
    </p:spTree>
    <p:extLst>
      <p:ext uri="{BB962C8B-B14F-4D97-AF65-F5344CB8AC3E}">
        <p14:creationId xmlns:p14="http://schemas.microsoft.com/office/powerpoint/2010/main" val="254314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3</a:t>
            </a:fld>
            <a:endParaRPr kumimoji="1" lang="zh-CN" altLang="en-US"/>
          </a:p>
        </p:txBody>
      </p:sp>
    </p:spTree>
    <p:extLst>
      <p:ext uri="{BB962C8B-B14F-4D97-AF65-F5344CB8AC3E}">
        <p14:creationId xmlns:p14="http://schemas.microsoft.com/office/powerpoint/2010/main" val="32838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389307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389753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256888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158694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64541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419127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105780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12388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2560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332520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F8DC15A-3845-4F91-BDFE-FC1DC0DF94FB}" type="datetimeFigureOut">
              <a:rPr lang="zh-CN" altLang="en-US" smtClean="0"/>
              <a:t>2025/10/13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354231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C15A-3845-4F91-BDFE-FC1DC0DF94FB}" type="datetimeFigureOut">
              <a:rPr lang="zh-CN" altLang="en-US" smtClean="0"/>
              <a:t>2025/10/13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B89A-71E6-459E-AF33-EEDD6E4BFC60}" type="slidenum">
              <a:rPr lang="zh-CN" altLang="en-US" smtClean="0"/>
              <a:t>‹#›</a:t>
            </a:fld>
            <a:endParaRPr lang="zh-CN" altLang="en-US"/>
          </a:p>
        </p:txBody>
      </p:sp>
    </p:spTree>
    <p:extLst>
      <p:ext uri="{BB962C8B-B14F-4D97-AF65-F5344CB8AC3E}">
        <p14:creationId xmlns:p14="http://schemas.microsoft.com/office/powerpoint/2010/main" val="289667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NUL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5135671" y="676656"/>
            <a:ext cx="5694" cy="5933613"/>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p:cNvSpPr txBox="1"/>
              <p:nvPr/>
            </p:nvSpPr>
            <p:spPr>
              <a:xfrm>
                <a:off x="452322" y="4675632"/>
                <a:ext cx="4212335" cy="1631216"/>
              </a:xfrm>
              <a:prstGeom prst="rect">
                <a:avLst/>
              </a:prstGeom>
              <a:noFill/>
            </p:spPr>
            <p:txBody>
              <a:bodyPr wrap="square" rtlCol="0">
                <a:spAutoFit/>
              </a:bodyPr>
              <a:lstStyle/>
              <a:p>
                <a:pPr algn="just">
                  <a:lnSpc>
                    <a:spcPts val="2000"/>
                  </a:lnSpc>
                </a:pP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AWA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产生的短束团从左侧进入束线中，直流阴极弧放电产生密度</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1.15∙</a:t>
                </a:r>
                <a14:m>
                  <m:oMath xmlns:m="http://schemas.openxmlformats.org/officeDocument/2006/math">
                    <m:sSup>
                      <m:sSup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13</m:t>
                        </m:r>
                      </m:sup>
                    </m:sSup>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sSup>
                      <m:sSupPr>
                        <m:ctrlPr>
                          <a:rPr lang="en-US" altLang="zh-CN" sz="1300" i="1" dirty="0" smtClean="0">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cm</m:t>
                        </m:r>
                      </m:e>
                      <m:sup>
                        <m:r>
                          <m:rPr>
                            <m:nor/>
                          </m:rPr>
                          <a:rPr lang="en-US" altLang="zh-CN" sz="1300" b="0" i="0" dirty="0" smtClean="0">
                            <a:latin typeface="Cambria Math" panose="02040503050406030204" pitchFamily="18" charset="0"/>
                            <a:ea typeface="方正仿宋_GBK" panose="03000509000000000000" pitchFamily="65" charset="-122"/>
                            <a:cs typeface="Times New Roman" panose="02020603050405020304" pitchFamily="18" charset="0"/>
                          </a:rPr>
                          <m:t>−</m:t>
                        </m:r>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3</m:t>
                        </m:r>
                      </m:sup>
                    </m:sSup>
                  </m:oMath>
                </a14:m>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的等离子体。</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lnSpc>
                    <a:spcPts val="2000"/>
                  </a:lnSpc>
                </a:pP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通过实验和模拟结合分析，观察到由</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AWA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产生的短束流能在欠密度等离子体中能传播多倍</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β</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函数的距离。意味着</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PWFA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有应用前景，但仍需解决横向质心抖动和横向分布不稳定的问题。</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452322" y="4675632"/>
                <a:ext cx="4212335" cy="1631216"/>
              </a:xfrm>
              <a:prstGeom prst="rect">
                <a:avLst/>
              </a:prstGeom>
              <a:blipFill>
                <a:blip r:embed="rId3"/>
                <a:stretch>
                  <a:fillRect l="-145" r="-289" b="-1119"/>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42672" y="388779"/>
            <a:ext cx="5031637" cy="1525366"/>
          </a:xfrm>
          <a:prstGeom prst="rect">
            <a:avLst/>
          </a:prstGeom>
        </p:spPr>
      </p:pic>
      <p:pic>
        <p:nvPicPr>
          <p:cNvPr id="7" name="图片 6"/>
          <p:cNvPicPr>
            <a:picLocks noChangeAspect="1"/>
          </p:cNvPicPr>
          <p:nvPr/>
        </p:nvPicPr>
        <p:blipFill>
          <a:blip r:embed="rId5"/>
          <a:stretch>
            <a:fillRect/>
          </a:stretch>
        </p:blipFill>
        <p:spPr>
          <a:xfrm>
            <a:off x="1062001" y="1987297"/>
            <a:ext cx="2992978" cy="2615183"/>
          </a:xfrm>
          <a:prstGeom prst="rect">
            <a:avLst/>
          </a:prstGeom>
        </p:spPr>
      </p:pic>
      <p:pic>
        <p:nvPicPr>
          <p:cNvPr id="9" name="图片 8"/>
          <p:cNvPicPr>
            <a:picLocks noChangeAspect="1"/>
          </p:cNvPicPr>
          <p:nvPr/>
        </p:nvPicPr>
        <p:blipFill>
          <a:blip r:embed="rId6"/>
          <a:stretch>
            <a:fillRect/>
          </a:stretch>
        </p:blipFill>
        <p:spPr>
          <a:xfrm>
            <a:off x="5202728" y="228913"/>
            <a:ext cx="2777130" cy="2105855"/>
          </a:xfrm>
          <a:prstGeom prst="rect">
            <a:avLst/>
          </a:prstGeom>
        </p:spPr>
      </p:pic>
      <p:sp>
        <p:nvSpPr>
          <p:cNvPr id="11" name="文本框 10"/>
          <p:cNvSpPr txBox="1"/>
          <p:nvPr/>
        </p:nvSpPr>
        <p:spPr>
          <a:xfrm>
            <a:off x="8168640" y="388779"/>
            <a:ext cx="3722330" cy="861774"/>
          </a:xfrm>
          <a:prstGeom prst="rect">
            <a:avLst/>
          </a:prstGeom>
          <a:noFill/>
        </p:spPr>
        <p:txBody>
          <a:bodyPr wrap="square" rtlCol="0">
            <a:spAutoFit/>
          </a:bodyPr>
          <a:lstStyle/>
          <a:p>
            <a:pPr algn="just">
              <a:lnSpc>
                <a:spcPts val="2000"/>
              </a:lnSpc>
            </a:pP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图二对比有无等离子的情况，有等离子时的峰值来源于离子柱聚焦。呈现中央有一个峰值往两边递减的现象，说明等离子体通道的聚焦效果。</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10" name="图片 9"/>
          <p:cNvPicPr>
            <a:picLocks noChangeAspect="1"/>
          </p:cNvPicPr>
          <p:nvPr/>
        </p:nvPicPr>
        <p:blipFill>
          <a:blip r:embed="rId7"/>
          <a:stretch>
            <a:fillRect/>
          </a:stretch>
        </p:blipFill>
        <p:spPr>
          <a:xfrm>
            <a:off x="8808720" y="1339753"/>
            <a:ext cx="2686010" cy="2328882"/>
          </a:xfrm>
          <a:prstGeom prst="rect">
            <a:avLst/>
          </a:prstGeom>
        </p:spPr>
      </p:pic>
      <p:sp>
        <p:nvSpPr>
          <p:cNvPr id="13" name="文本框 12"/>
          <p:cNvSpPr txBox="1"/>
          <p:nvPr/>
        </p:nvSpPr>
        <p:spPr>
          <a:xfrm>
            <a:off x="5135671" y="2362065"/>
            <a:ext cx="3722330" cy="1118255"/>
          </a:xfrm>
          <a:prstGeom prst="rect">
            <a:avLst/>
          </a:prstGeom>
          <a:noFill/>
        </p:spPr>
        <p:txBody>
          <a:bodyPr wrap="square" rtlCol="0">
            <a:spAutoFit/>
          </a:bodyPr>
          <a:lstStyle/>
          <a:p>
            <a:pPr algn="just">
              <a:lnSpc>
                <a:spcPts val="2000"/>
              </a:lnSpc>
            </a:pP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图三展示了透射率随束流电荷量变化，模拟和实验吻合说明短束团在欠密度等离子体中能稳定传播，但在低电荷量情况下偏离较多，可能是由于横向分布和模拟相差很多。</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12" name="图片 11"/>
          <p:cNvPicPr>
            <a:picLocks noChangeAspect="1"/>
          </p:cNvPicPr>
          <p:nvPr/>
        </p:nvPicPr>
        <p:blipFill>
          <a:blip r:embed="rId8"/>
          <a:stretch>
            <a:fillRect/>
          </a:stretch>
        </p:blipFill>
        <p:spPr>
          <a:xfrm>
            <a:off x="5274336" y="3446280"/>
            <a:ext cx="3207195" cy="1745535"/>
          </a:xfrm>
          <a:prstGeom prst="rect">
            <a:avLst/>
          </a:prstGeom>
        </p:spPr>
      </p:pic>
      <p:sp>
        <p:nvSpPr>
          <p:cNvPr id="16" name="文本框 15"/>
          <p:cNvSpPr txBox="1"/>
          <p:nvPr/>
        </p:nvSpPr>
        <p:spPr>
          <a:xfrm>
            <a:off x="8614502" y="3581719"/>
            <a:ext cx="3276468" cy="861774"/>
          </a:xfrm>
          <a:prstGeom prst="rect">
            <a:avLst/>
          </a:prstGeom>
          <a:noFill/>
        </p:spPr>
        <p:txBody>
          <a:bodyPr wrap="square" rtlCol="0">
            <a:spAutoFit/>
          </a:bodyPr>
          <a:lstStyle/>
          <a:p>
            <a:pPr algn="just">
              <a:lnSpc>
                <a:spcPts val="2000"/>
              </a:lnSpc>
            </a:pP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图四可见束头膨胀，这是由于等离子有一定的响应时间，理论和观测现象吻合说明确实发生了和等离子相互作用。</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文本框 17"/>
              <p:cNvSpPr txBox="1"/>
              <p:nvPr/>
            </p:nvSpPr>
            <p:spPr>
              <a:xfrm>
                <a:off x="5202727" y="5515710"/>
                <a:ext cx="3655273" cy="861774"/>
              </a:xfrm>
              <a:prstGeom prst="rect">
                <a:avLst/>
              </a:prstGeom>
              <a:noFill/>
            </p:spPr>
            <p:txBody>
              <a:bodyPr wrap="square" rtlCol="0">
                <a:spAutoFit/>
              </a:bodyPr>
              <a:lstStyle/>
              <a:p>
                <a:pPr algn="just">
                  <a:lnSpc>
                    <a:spcPts val="2000"/>
                  </a:lnSpc>
                </a:pP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图六展示了失配情况下（即</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β</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不等于</a:t>
                </a:r>
                <a14:m>
                  <m:oMath xmlns:m="http://schemas.openxmlformats.org/officeDocument/2006/math">
                    <m:sSub>
                      <m:sSub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m:t>β</m:t>
                        </m:r>
                      </m:e>
                      <m:sub>
                        <m:r>
                          <m:rPr>
                            <m:sty m:val="p"/>
                          </m:r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t>eq</m:t>
                        </m:r>
                      </m:sub>
                    </m:sSub>
                    <m:r>
                      <a:rPr lang="zh-CN" altLang="en-US" sz="1300" i="1">
                        <a:latin typeface="Cambria Math" panose="02040503050406030204" pitchFamily="18" charset="0"/>
                        <a:ea typeface="方正仿宋_GBK" panose="03000509000000000000" pitchFamily="65" charset="-122"/>
                        <a:cs typeface="Times New Roman" panose="02020603050405020304" pitchFamily="18" charset="0"/>
                      </a:rPr>
                      <m:t>）</m:t>
                    </m:r>
                    <m:r>
                      <a:rPr lang="zh-CN" altLang="en-US" sz="1300" i="1" smtClean="0">
                        <a:latin typeface="Cambria Math" panose="02040503050406030204" pitchFamily="18" charset="0"/>
                        <a:ea typeface="方正仿宋_GBK" panose="03000509000000000000" pitchFamily="65" charset="-122"/>
                        <a:cs typeface="Times New Roman" panose="02020603050405020304" pitchFamily="18" charset="0"/>
                      </a:rPr>
                      <m:t>透射率</m:t>
                    </m:r>
                  </m:oMath>
                </a14:m>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和等离子密度的关系，表明</a:t>
                </a:r>
                <a14:m>
                  <m:oMath xmlns:m="http://schemas.openxmlformats.org/officeDocument/2006/math">
                    <m:sSub>
                      <m:sSub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n</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b</m:t>
                        </m:r>
                      </m:sub>
                    </m:sSub>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&gt;</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n</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0</m:t>
                        </m:r>
                      </m:sub>
                    </m:sSub>
                  </m:oMath>
                </a14:m>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时传输受等离子密度影响较大。</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5202727" y="5515710"/>
                <a:ext cx="3655273" cy="861774"/>
              </a:xfrm>
              <a:prstGeom prst="rect">
                <a:avLst/>
              </a:prstGeom>
              <a:blipFill>
                <a:blip r:embed="rId9"/>
                <a:stretch>
                  <a:fillRect l="-167" r="-333" b="-3546"/>
                </a:stretch>
              </a:blipFill>
            </p:spPr>
            <p:txBody>
              <a:bodyPr/>
              <a:lstStyle/>
              <a:p>
                <a:r>
                  <a:rPr lang="zh-CN" altLang="en-US">
                    <a:noFill/>
                  </a:rPr>
                  <a:t> </a:t>
                </a:r>
              </a:p>
            </p:txBody>
          </p:sp>
        </mc:Fallback>
      </mc:AlternateContent>
      <p:pic>
        <p:nvPicPr>
          <p:cNvPr id="17" name="图片 16"/>
          <p:cNvPicPr>
            <a:picLocks noChangeAspect="1"/>
          </p:cNvPicPr>
          <p:nvPr/>
        </p:nvPicPr>
        <p:blipFill>
          <a:blip r:embed="rId10"/>
          <a:stretch>
            <a:fillRect/>
          </a:stretch>
        </p:blipFill>
        <p:spPr>
          <a:xfrm>
            <a:off x="8858000" y="4407092"/>
            <a:ext cx="3102053" cy="2333982"/>
          </a:xfrm>
          <a:prstGeom prst="rect">
            <a:avLst/>
          </a:prstGeom>
        </p:spPr>
      </p:pic>
      <p:pic>
        <p:nvPicPr>
          <p:cNvPr id="19" name="图片 18"/>
          <p:cNvPicPr>
            <a:picLocks noChangeAspect="1"/>
          </p:cNvPicPr>
          <p:nvPr/>
        </p:nvPicPr>
        <p:blipFill>
          <a:blip r:embed="rId11"/>
          <a:stretch>
            <a:fillRect/>
          </a:stretch>
        </p:blipFill>
        <p:spPr>
          <a:xfrm>
            <a:off x="6039616" y="5191815"/>
            <a:ext cx="1676634" cy="323895"/>
          </a:xfrm>
          <a:prstGeom prst="rect">
            <a:avLst/>
          </a:prstGeom>
        </p:spPr>
      </p:pic>
    </p:spTree>
    <p:extLst>
      <p:ext uri="{BB962C8B-B14F-4D97-AF65-F5344CB8AC3E}">
        <p14:creationId xmlns:p14="http://schemas.microsoft.com/office/powerpoint/2010/main" val="371903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5187696" y="670560"/>
            <a:ext cx="23982" cy="5921421"/>
          </a:xfrm>
          <a:prstGeom prst="line">
            <a:avLst/>
          </a:prstGeom>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779941" y="2318193"/>
            <a:ext cx="4157471" cy="1015663"/>
          </a:xfrm>
          <a:prstGeom prst="rect">
            <a:avLst/>
          </a:prstGeom>
          <a:noFill/>
        </p:spPr>
        <p:txBody>
          <a:bodyPr wrap="square" rtlCol="0">
            <a:spAutoFit/>
          </a:bodyPr>
          <a:lstStyle/>
          <a:p>
            <a:pPr algn="just"/>
            <a:r>
              <a:rPr lang="zh-CN" altLang="en-US" sz="1000" dirty="0" smtClean="0">
                <a:latin typeface="Times New Roman" panose="02020603050405020304" pitchFamily="18" charset="0"/>
                <a:ea typeface="方正仿宋_GBK" panose="03000509000000000000" pitchFamily="65" charset="-122"/>
                <a:cs typeface="Times New Roman" panose="02020603050405020304" pitchFamily="18" charset="0"/>
              </a:rPr>
              <a:t>初始束流</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参数（</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SLAC FFTB </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正电子束，</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28.5 GeV</a:t>
            </a:r>
            <a:r>
              <a:rPr lang="zh-CN" altLang="en-US" sz="10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0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000" dirty="0" smtClean="0">
                <a:latin typeface="Times New Roman" panose="02020603050405020304" pitchFamily="18" charset="0"/>
                <a:ea typeface="方正仿宋_GBK" panose="03000509000000000000" pitchFamily="65" charset="-122"/>
                <a:cs typeface="Times New Roman" panose="02020603050405020304" pitchFamily="18" charset="0"/>
              </a:rPr>
              <a:t>能量</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展宽（</a:t>
            </a:r>
            <a:r>
              <a:rPr lang="en-US" altLang="zh-CN" sz="1000" dirty="0" err="1">
                <a:latin typeface="Times New Roman" panose="02020603050405020304" pitchFamily="18" charset="0"/>
                <a:ea typeface="方正仿宋_GBK" panose="03000509000000000000" pitchFamily="65" charset="-122"/>
                <a:cs typeface="Times New Roman" panose="02020603050405020304" pitchFamily="18" charset="0"/>
              </a:rPr>
              <a:t>rms</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ΔE/E ≈ 0.4 </a:t>
            </a:r>
            <a:r>
              <a:rPr lang="en-US" altLang="zh-CN" sz="1000" dirty="0" smtClean="0">
                <a:latin typeface="Times New Roman" panose="02020603050405020304" pitchFamily="18" charset="0"/>
                <a:ea typeface="方正仿宋_GBK" panose="03000509000000000000" pitchFamily="65" charset="-122"/>
                <a:cs typeface="Times New Roman" panose="02020603050405020304" pitchFamily="18" charset="0"/>
              </a:rPr>
              <a:t>%</a:t>
            </a:r>
          </a:p>
          <a:p>
            <a:pPr algn="just"/>
            <a:r>
              <a:rPr lang="zh-CN" altLang="en-US" sz="1000" dirty="0" smtClean="0">
                <a:latin typeface="Times New Roman" panose="02020603050405020304" pitchFamily="18" charset="0"/>
                <a:ea typeface="方正仿宋_GBK" panose="03000509000000000000" pitchFamily="65" charset="-122"/>
                <a:cs typeface="Times New Roman" panose="02020603050405020304" pitchFamily="18" charset="0"/>
              </a:rPr>
              <a:t>单</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束团粒子数： </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(1.8 – 2.1) × 10¹</a:t>
            </a:r>
            <a:r>
              <a:rPr lang="en-US" altLang="zh-CN" sz="1000" dirty="0" smtClean="0">
                <a:latin typeface="Times New Roman" panose="02020603050405020304" pitchFamily="18" charset="0"/>
                <a:ea typeface="方正仿宋_GBK" panose="03000509000000000000" pitchFamily="65" charset="-122"/>
                <a:cs typeface="Times New Roman" panose="02020603050405020304" pitchFamily="18" charset="0"/>
              </a:rPr>
              <a:t>⁰</a:t>
            </a:r>
          </a:p>
          <a:p>
            <a:pPr algn="just"/>
            <a:r>
              <a:rPr lang="zh-CN" altLang="en-US" sz="1000" dirty="0" smtClean="0">
                <a:latin typeface="Times New Roman" panose="02020603050405020304" pitchFamily="18" charset="0"/>
                <a:ea typeface="方正仿宋_GBK" panose="03000509000000000000" pitchFamily="65" charset="-122"/>
                <a:cs typeface="Times New Roman" panose="02020603050405020304" pitchFamily="18" charset="0"/>
              </a:rPr>
              <a:t>不变量</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发射度：</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εₓ ≈ 2.1 </a:t>
            </a:r>
            <a:r>
              <a:rPr lang="en-US" altLang="zh-CN" sz="1000" dirty="0" err="1">
                <a:latin typeface="Times New Roman" panose="02020603050405020304" pitchFamily="18" charset="0"/>
                <a:ea typeface="方正仿宋_GBK" panose="03000509000000000000" pitchFamily="65" charset="-122"/>
                <a:cs typeface="Times New Roman" panose="02020603050405020304" pitchFamily="18" charset="0"/>
              </a:rPr>
              <a:t>μm</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εᵧ ≈ 1.5 </a:t>
            </a:r>
            <a:r>
              <a:rPr lang="en-US" altLang="zh-CN" sz="1000" dirty="0" err="1" smtClean="0">
                <a:latin typeface="Times New Roman" panose="02020603050405020304" pitchFamily="18" charset="0"/>
                <a:ea typeface="方正仿宋_GBK" panose="03000509000000000000" pitchFamily="65" charset="-122"/>
                <a:cs typeface="Times New Roman" panose="02020603050405020304" pitchFamily="18" charset="0"/>
              </a:rPr>
              <a:t>μm</a:t>
            </a:r>
            <a:endParaRPr lang="en-US" altLang="zh-CN" sz="10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000" dirty="0" smtClean="0">
                <a:latin typeface="Times New Roman" panose="02020603050405020304" pitchFamily="18" charset="0"/>
                <a:ea typeface="方正仿宋_GBK" panose="03000509000000000000" pitchFamily="65" charset="-122"/>
                <a:cs typeface="Times New Roman" panose="02020603050405020304" pitchFamily="18" charset="0"/>
              </a:rPr>
              <a:t>束</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长（</a:t>
            </a:r>
            <a:r>
              <a:rPr lang="en-US" altLang="zh-CN" sz="1000" dirty="0" err="1">
                <a:latin typeface="Times New Roman" panose="02020603050405020304" pitchFamily="18" charset="0"/>
                <a:ea typeface="方正仿宋_GBK" panose="03000509000000000000" pitchFamily="65" charset="-122"/>
                <a:cs typeface="Times New Roman" panose="02020603050405020304" pitchFamily="18" charset="0"/>
              </a:rPr>
              <a:t>rms</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000" dirty="0" err="1">
                <a:latin typeface="Times New Roman" panose="02020603050405020304" pitchFamily="18" charset="0"/>
                <a:ea typeface="方正仿宋_GBK" panose="03000509000000000000" pitchFamily="65" charset="-122"/>
                <a:cs typeface="Times New Roman" panose="02020603050405020304" pitchFamily="18" charset="0"/>
              </a:rPr>
              <a:t>σ_z</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 ≈ 0.7 mm </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2.3 </a:t>
            </a:r>
            <a:r>
              <a:rPr lang="en-US" altLang="zh-CN" sz="1000" dirty="0" err="1">
                <a:latin typeface="Times New Roman" panose="02020603050405020304" pitchFamily="18" charset="0"/>
                <a:ea typeface="方正仿宋_GBK" panose="03000509000000000000" pitchFamily="65" charset="-122"/>
                <a:cs typeface="Times New Roman" panose="02020603050405020304" pitchFamily="18" charset="0"/>
              </a:rPr>
              <a:t>ps</a:t>
            </a:r>
            <a:r>
              <a:rPr lang="zh-CN" altLang="en-US" sz="10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0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000" dirty="0" smtClean="0">
                <a:latin typeface="Times New Roman" panose="02020603050405020304" pitchFamily="18" charset="0"/>
                <a:ea typeface="方正仿宋_GBK" panose="03000509000000000000" pitchFamily="65" charset="-122"/>
                <a:cs typeface="Times New Roman" panose="02020603050405020304" pitchFamily="18" charset="0"/>
              </a:rPr>
              <a:t>Twiss </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参数：</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βₓ ≈ 2.2 m</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βᵧ ≈ 1.9 mαₓ ≈ –0.92</a:t>
            </a:r>
            <a:r>
              <a:rPr lang="zh-CN" altLang="en-US" sz="10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000" dirty="0">
                <a:latin typeface="Times New Roman" panose="02020603050405020304" pitchFamily="18" charset="0"/>
                <a:ea typeface="方正仿宋_GBK" panose="03000509000000000000" pitchFamily="65" charset="-122"/>
                <a:cs typeface="Times New Roman" panose="02020603050405020304" pitchFamily="18" charset="0"/>
              </a:rPr>
              <a:t>αᵧ ≈ –0.03</a:t>
            </a:r>
            <a:endParaRPr lang="en-US" altLang="zh-CN" sz="10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48768" y="166421"/>
            <a:ext cx="5084064" cy="2162348"/>
          </a:xfrm>
          <a:prstGeom prst="rect">
            <a:avLst/>
          </a:prstGeom>
        </p:spPr>
      </p:pic>
      <p:sp>
        <p:nvSpPr>
          <p:cNvPr id="10" name="文本框 9"/>
          <p:cNvSpPr txBox="1"/>
          <p:nvPr/>
        </p:nvSpPr>
        <p:spPr>
          <a:xfrm>
            <a:off x="529657" y="3397501"/>
            <a:ext cx="4157471" cy="892552"/>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将从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SLAC</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产生的正电子束团经</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FFTB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聚焦到长</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1.4m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的等离子体入口，在等离子入口前</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106cm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、出口后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90cm/11.9m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（二极铁后）分别放置探测器探测束流数据。</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同时还进行了</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PIC</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模拟。</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9" name="图片 8"/>
          <p:cNvPicPr>
            <a:picLocks noChangeAspect="1"/>
          </p:cNvPicPr>
          <p:nvPr/>
        </p:nvPicPr>
        <p:blipFill>
          <a:blip r:embed="rId4"/>
          <a:stretch>
            <a:fillRect/>
          </a:stretch>
        </p:blipFill>
        <p:spPr>
          <a:xfrm>
            <a:off x="182880" y="4353698"/>
            <a:ext cx="3032142" cy="2163429"/>
          </a:xfrm>
          <a:prstGeom prst="rect">
            <a:avLst/>
          </a:prstGeom>
        </p:spPr>
      </p:pic>
      <p:sp>
        <p:nvSpPr>
          <p:cNvPr id="12" name="文本框 11"/>
          <p:cNvSpPr txBox="1"/>
          <p:nvPr/>
        </p:nvSpPr>
        <p:spPr>
          <a:xfrm>
            <a:off x="3378399" y="4488999"/>
            <a:ext cx="1645920" cy="1892826"/>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展示了下游两个探测器探测到的在不同等离子密度下的束流尺寸，达到最小束斑时二者对应的密度不同，证明等离子像一个厚透镜，焦距越小需要的密度越大。</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11" name="图片 10"/>
          <p:cNvPicPr>
            <a:picLocks noChangeAspect="1"/>
          </p:cNvPicPr>
          <p:nvPr/>
        </p:nvPicPr>
        <p:blipFill>
          <a:blip r:embed="rId5"/>
          <a:stretch>
            <a:fillRect/>
          </a:stretch>
        </p:blipFill>
        <p:spPr>
          <a:xfrm>
            <a:off x="5577741" y="166421"/>
            <a:ext cx="2935410" cy="3620524"/>
          </a:xfrm>
          <a:prstGeom prst="rect">
            <a:avLst/>
          </a:prstGeom>
        </p:spPr>
      </p:pic>
      <p:pic>
        <p:nvPicPr>
          <p:cNvPr id="14" name="图片 13"/>
          <p:cNvPicPr>
            <a:picLocks noChangeAspect="1"/>
          </p:cNvPicPr>
          <p:nvPr/>
        </p:nvPicPr>
        <p:blipFill>
          <a:blip r:embed="rId6"/>
          <a:stretch>
            <a:fillRect/>
          </a:stretch>
        </p:blipFill>
        <p:spPr>
          <a:xfrm>
            <a:off x="8322136" y="3699809"/>
            <a:ext cx="3481041" cy="2858256"/>
          </a:xfrm>
          <a:prstGeom prst="rect">
            <a:avLst/>
          </a:prstGeom>
        </p:spPr>
      </p:pic>
      <mc:AlternateContent xmlns:mc="http://schemas.openxmlformats.org/markup-compatibility/2006" xmlns:a14="http://schemas.microsoft.com/office/drawing/2010/main">
        <mc:Choice Requires="a14">
          <p:sp>
            <p:nvSpPr>
              <p:cNvPr id="16" name="文本框 15"/>
              <p:cNvSpPr txBox="1"/>
              <p:nvPr/>
            </p:nvSpPr>
            <p:spPr>
              <a:xfrm>
                <a:off x="8575355" y="535305"/>
                <a:ext cx="3075469" cy="2998513"/>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中可以看到即使密度较低时也能实现对等离子体尾部的聚焦，头部几乎不受影响。</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表明低密度下束流尾部聚焦更强；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ne​≈2.0×</a:t>
                </a:r>
                <a14:m>
                  <m:oMath xmlns:m="http://schemas.openxmlformats.org/officeDocument/2006/math">
                    <m:sSup>
                      <m:sSup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12</m:t>
                        </m:r>
                      </m:sup>
                    </m:sSup>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cm</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−3</m:t>
                        </m:r>
                      </m:sup>
                    </m:sSup>
                  </m:oMath>
                </a14:m>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时整个束团的束斑最小；</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ne​≈3.4×</a:t>
                </a:r>
                <a14:m>
                  <m:oMath xmlns:m="http://schemas.openxmlformats.org/officeDocument/2006/math">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12</m:t>
                        </m:r>
                      </m:sup>
                    </m:sSup>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cm</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−3</m:t>
                        </m:r>
                      </m:sup>
                    </m:sSup>
                  </m:oMath>
                </a14:m>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时出现过聚焦。</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c</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显示尾部在低密度时缩小得非常</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快；</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头部变化较慢，但在更高密度下反而比尾部聚焦更快；正电子束尾部在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2.7×</a:t>
                </a:r>
                <a14:m>
                  <m:oMath xmlns:m="http://schemas.openxmlformats.org/officeDocument/2006/math">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11</m:t>
                        </m:r>
                      </m:sup>
                    </m:sSup>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cm</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−3</m:t>
                        </m:r>
                      </m:sup>
                    </m:sSup>
                  </m:oMath>
                </a14:m>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就达到最佳聚焦，而更高密度下出现像差主导，尾部没有继续过聚焦；同时，这个最佳点比电子束所需密度低约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7 </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倍，凸显了正电子“</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flow-in”</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与电子“</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blowout”</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机制的差异。</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8575355" y="535305"/>
                <a:ext cx="3075469" cy="2998513"/>
              </a:xfrm>
              <a:prstGeom prst="rect">
                <a:avLst/>
              </a:prstGeom>
              <a:blipFill>
                <a:blip r:embed="rId7"/>
                <a:stretch>
                  <a:fillRect l="-397" t="-203" r="-198" b="-813"/>
                </a:stretch>
              </a:blipFill>
            </p:spPr>
            <p:txBody>
              <a:bodyPr/>
              <a:lstStyle/>
              <a:p>
                <a:r>
                  <a:rPr lang="zh-CN" altLang="en-US">
                    <a:noFill/>
                  </a:rPr>
                  <a:t> </a:t>
                </a:r>
              </a:p>
            </p:txBody>
          </p:sp>
        </mc:Fallback>
      </mc:AlternateContent>
      <p:sp>
        <p:nvSpPr>
          <p:cNvPr id="17" name="文本框 16"/>
          <p:cNvSpPr txBox="1"/>
          <p:nvPr/>
        </p:nvSpPr>
        <p:spPr>
          <a:xfrm>
            <a:off x="5496491" y="3843777"/>
            <a:ext cx="2906896" cy="2492990"/>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表明模拟和实验高度一致，证明了正电子的</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flow-in</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机制。</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可以看出束流尾部电子更多因此尾部聚焦更强，且强度大于电子的</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blow-out</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机制。</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说明电子密度随</a:t>
            </a:r>
            <a:r>
              <a:rPr lang="el-GR"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ζ</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增加而增加，且在不同半径下不同，电子密度反应聚焦强度，说明径向聚焦强度不同。</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(c)</a:t>
            </a:r>
            <a:r>
              <a:rPr lang="zh-CN" altLang="en-US" sz="1300" smtClean="0">
                <a:latin typeface="Times New Roman" panose="02020603050405020304" pitchFamily="18" charset="0"/>
                <a:ea typeface="方正仿宋_GBK" panose="03000509000000000000" pitchFamily="65" charset="-122"/>
                <a:cs typeface="Times New Roman" panose="02020603050405020304" pitchFamily="18" charset="0"/>
              </a:rPr>
              <a:t>显示 低</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密度下</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头尾都被聚焦，</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随着密度增加，束斑变小；而高密度下发射度的增长主要来源与聚焦过程中的纵向像差和径向像差。</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2059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5059680" y="719328"/>
            <a:ext cx="23982" cy="5921421"/>
          </a:xfrm>
          <a:prstGeom prst="line">
            <a:avLst/>
          </a:prstGeom>
        </p:spPr>
        <p:style>
          <a:lnRef idx="2">
            <a:schemeClr val="accent1"/>
          </a:lnRef>
          <a:fillRef idx="0">
            <a:schemeClr val="accent1"/>
          </a:fillRef>
          <a:effectRef idx="1">
            <a:schemeClr val="accent1"/>
          </a:effectRef>
          <a:fontRef idx="minor">
            <a:schemeClr val="tx1"/>
          </a:fontRef>
        </p:style>
      </p:cxnSp>
      <p:sp>
        <p:nvSpPr>
          <p:cNvPr id="4" name="椭圆 3"/>
          <p:cNvSpPr/>
          <p:nvPr/>
        </p:nvSpPr>
        <p:spPr>
          <a:xfrm>
            <a:off x="261639" y="4998936"/>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4" idx="6"/>
            <a:endCxn id="6" idx="1"/>
          </p:cNvCxnSpPr>
          <p:nvPr/>
        </p:nvCxnSpPr>
        <p:spPr>
          <a:xfrm>
            <a:off x="371367" y="5062944"/>
            <a:ext cx="1493176" cy="6118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864543" y="5543987"/>
            <a:ext cx="1103187" cy="261610"/>
          </a:xfrm>
          <a:prstGeom prst="rect">
            <a:avLst/>
          </a:prstGeom>
          <a:noFill/>
          <a:ln>
            <a:solidFill>
              <a:srgbClr val="C00000"/>
            </a:solidFill>
          </a:ln>
        </p:spPr>
        <p:txBody>
          <a:bodyPr wrap="none" rtlCol="0">
            <a:spAutoFit/>
          </a:bodyPr>
          <a:lstStyle/>
          <a:p>
            <a:r>
              <a:rPr lang="en-US" altLang="zh-CN" sz="11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zh-CN" altLang="en-US" sz="1100" dirty="0" smtClean="0">
                <a:latin typeface="Times New Roman" panose="02020603050405020304" pitchFamily="18" charset="0"/>
                <a:ea typeface="方正仿宋_GBK" panose="03000509000000000000" pitchFamily="65" charset="-122"/>
                <a:cs typeface="Times New Roman" panose="02020603050405020304" pitchFamily="18" charset="0"/>
              </a:rPr>
              <a:t>方向动量调制</a:t>
            </a:r>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8" name="文本框 7"/>
          <p:cNvSpPr txBox="1"/>
          <p:nvPr/>
        </p:nvSpPr>
        <p:spPr>
          <a:xfrm>
            <a:off x="7827264" y="374850"/>
            <a:ext cx="3840479" cy="1492716"/>
          </a:xfrm>
          <a:prstGeom prst="rect">
            <a:avLst/>
          </a:prstGeom>
          <a:noFill/>
        </p:spPr>
        <p:txBody>
          <a:bodyPr wrap="square" rtlCol="0">
            <a:spAutoFit/>
          </a:bodyPr>
          <a:lstStyle/>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说明透镜并不会显著改变激光能谱。</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cd</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可见等离子透镜显著地减小了散角，此时能达到的最小散角主要受漂移段</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的长度和激光在漂移段自由衍射后的强度的限制；</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越大，理论上能达到的散角最小值越小，但</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越大时，激光在到达第二个</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jet</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时强度就越小，产生的聚焦场强度也小。但</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越小时，场强过大发生过度聚焦也会增大散角。</a:t>
            </a:r>
            <a:endPar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50975" y="454098"/>
            <a:ext cx="4959937" cy="1731967"/>
          </a:xfrm>
          <a:prstGeom prst="rect">
            <a:avLst/>
          </a:prstGeom>
        </p:spPr>
      </p:pic>
      <p:pic>
        <p:nvPicPr>
          <p:cNvPr id="7" name="图片 6"/>
          <p:cNvPicPr>
            <a:picLocks noChangeAspect="1"/>
          </p:cNvPicPr>
          <p:nvPr/>
        </p:nvPicPr>
        <p:blipFill>
          <a:blip r:embed="rId4"/>
          <a:stretch>
            <a:fillRect/>
          </a:stretch>
        </p:blipFill>
        <p:spPr>
          <a:xfrm>
            <a:off x="58172" y="2186065"/>
            <a:ext cx="3105652" cy="4155765"/>
          </a:xfrm>
          <a:prstGeom prst="rect">
            <a:avLst/>
          </a:prstGeom>
        </p:spPr>
      </p:pic>
      <p:sp>
        <p:nvSpPr>
          <p:cNvPr id="10" name="文本框 9"/>
          <p:cNvSpPr txBox="1"/>
          <p:nvPr/>
        </p:nvSpPr>
        <p:spPr>
          <a:xfrm>
            <a:off x="3184609" y="3485130"/>
            <a:ext cx="1805516" cy="2492990"/>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激光先在第一个</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jet</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里激发尾场产生电子束，经过一段</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drift</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自由衍射后在第二个</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jet</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里再次激发尾场，用于横向聚焦电子束。</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1(b)III</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中可以看到束团散角对比自由漂移段的散角有明显变小。</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可以推导出漂移段长度和能达到的最小散角之间的关系如下。</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3" name="图片 2"/>
          <p:cNvPicPr>
            <a:picLocks noChangeAspect="1"/>
          </p:cNvPicPr>
          <p:nvPr/>
        </p:nvPicPr>
        <p:blipFill>
          <a:blip r:embed="rId5"/>
          <a:stretch>
            <a:fillRect/>
          </a:stretch>
        </p:blipFill>
        <p:spPr>
          <a:xfrm>
            <a:off x="5620540" y="271218"/>
            <a:ext cx="2109965" cy="2394887"/>
          </a:xfrm>
          <a:prstGeom prst="rect">
            <a:avLst/>
          </a:prstGeom>
        </p:spPr>
      </p:pic>
      <p:pic>
        <p:nvPicPr>
          <p:cNvPr id="9" name="图片 8"/>
          <p:cNvPicPr>
            <a:picLocks noChangeAspect="1"/>
          </p:cNvPicPr>
          <p:nvPr/>
        </p:nvPicPr>
        <p:blipFill>
          <a:blip r:embed="rId6"/>
          <a:stretch>
            <a:fillRect/>
          </a:stretch>
        </p:blipFill>
        <p:spPr>
          <a:xfrm>
            <a:off x="8497551" y="2055238"/>
            <a:ext cx="3403334" cy="2231075"/>
          </a:xfrm>
          <a:prstGeom prst="rect">
            <a:avLst/>
          </a:prstGeom>
        </p:spPr>
      </p:pic>
      <p:pic>
        <p:nvPicPr>
          <p:cNvPr id="11" name="图片 10"/>
          <p:cNvPicPr>
            <a:picLocks noChangeAspect="1"/>
          </p:cNvPicPr>
          <p:nvPr/>
        </p:nvPicPr>
        <p:blipFill>
          <a:blip r:embed="rId7"/>
          <a:stretch>
            <a:fillRect/>
          </a:stretch>
        </p:blipFill>
        <p:spPr>
          <a:xfrm>
            <a:off x="5104804" y="4286313"/>
            <a:ext cx="3856316" cy="2499464"/>
          </a:xfrm>
          <a:prstGeom prst="rect">
            <a:avLst/>
          </a:prstGeom>
        </p:spPr>
      </p:pic>
      <p:sp>
        <p:nvSpPr>
          <p:cNvPr id="13" name="文本框 12"/>
          <p:cNvSpPr txBox="1"/>
          <p:nvPr/>
        </p:nvSpPr>
        <p:spPr>
          <a:xfrm>
            <a:off x="3188208" y="2226115"/>
            <a:ext cx="1847088" cy="1092607"/>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原有的等离子体透镜不适用于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LPA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产生的超短束长的束流，因此这篇文章提出了激光等离子透镜。</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12" name="图片 11"/>
          <p:cNvPicPr>
            <a:picLocks noChangeAspect="1"/>
          </p:cNvPicPr>
          <p:nvPr/>
        </p:nvPicPr>
        <p:blipFill>
          <a:blip r:embed="rId8"/>
          <a:stretch>
            <a:fillRect/>
          </a:stretch>
        </p:blipFill>
        <p:spPr>
          <a:xfrm>
            <a:off x="3526535" y="5978120"/>
            <a:ext cx="1170433" cy="394603"/>
          </a:xfrm>
          <a:prstGeom prst="rect">
            <a:avLst/>
          </a:prstGeom>
        </p:spPr>
      </p:pic>
      <mc:AlternateContent xmlns:mc="http://schemas.openxmlformats.org/markup-compatibility/2006" xmlns:a14="http://schemas.microsoft.com/office/drawing/2010/main">
        <mc:Choice Requires="a14">
          <p:sp>
            <p:nvSpPr>
              <p:cNvPr id="15" name="文本框 14"/>
              <p:cNvSpPr txBox="1"/>
              <p:nvPr/>
            </p:nvSpPr>
            <p:spPr>
              <a:xfrm>
                <a:off x="5309617" y="2784289"/>
                <a:ext cx="3192208" cy="1383840"/>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第二个</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jet</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的密度和长度对聚焦效果都有影响，</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这里主要讨论了密度，当</a:t>
                </a:r>
                <a14:m>
                  <m:oMath xmlns:m="http://schemas.openxmlformats.org/officeDocument/2006/math">
                    <m:sSub>
                      <m:sSub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k</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p</m:t>
                        </m:r>
                      </m:sub>
                    </m:sSub>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t>∙</m:t>
                        </m:r>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σ</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z</m:t>
                        </m:r>
                      </m:sub>
                    </m:sSub>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 = 1 </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时横向电场振幅最大，</a:t>
                </a:r>
                <a14:m>
                  <m:oMath xmlns:m="http://schemas.openxmlformats.org/officeDocument/2006/math">
                    <m:sSub>
                      <m:sSub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b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k</m:t>
                        </m:r>
                      </m:e>
                      <m:sub>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p</m:t>
                        </m:r>
                      </m:sub>
                    </m:sSub>
                    <m: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t>∙</m:t>
                    </m:r>
                  </m:oMath>
                </a14:m>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 d = </a:t>
                </a:r>
                <a:r>
                  <a:rPr lang="el-GR"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π</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时电子感受到的场最大。获得局部最低散角的密度为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4.3</a:t>
                </a:r>
                <a:r>
                  <a:rPr lang="en-US" altLang="zh-CN" sz="1300" dirty="0">
                    <a:ea typeface="方正仿宋_GBK" panose="03000509000000000000" pitchFamily="65" charset="-122"/>
                    <a:cs typeface="Times New Roman" panose="02020603050405020304" pitchFamily="18" charset="0"/>
                  </a:rPr>
                  <a:t> </a:t>
                </a:r>
                <a14:m>
                  <m:oMath xmlns:m="http://schemas.openxmlformats.org/officeDocument/2006/math">
                    <m: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t>∙ </m:t>
                    </m:r>
                    <m:sSup>
                      <m:sSup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m:t>18</m:t>
                        </m:r>
                      </m:sup>
                    </m:sSup>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cm</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−3</m:t>
                        </m:r>
                      </m:sup>
                    </m:sSup>
                  </m:oMath>
                </a14:m>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5309617" y="2784289"/>
                <a:ext cx="3192208" cy="1383840"/>
              </a:xfrm>
              <a:prstGeom prst="rect">
                <a:avLst/>
              </a:prstGeom>
              <a:blipFill>
                <a:blip r:embed="rId9"/>
                <a:stretch>
                  <a:fillRect l="-191" t="-441" b="-3084"/>
                </a:stretch>
              </a:blipFill>
            </p:spPr>
            <p:txBody>
              <a:bodyPr/>
              <a:lstStyle/>
              <a:p>
                <a:r>
                  <a:rPr lang="zh-CN" altLang="en-US">
                    <a:noFill/>
                  </a:rPr>
                  <a:t> </a:t>
                </a:r>
              </a:p>
            </p:txBody>
          </p:sp>
        </mc:Fallback>
      </mc:AlternateContent>
      <p:pic>
        <p:nvPicPr>
          <p:cNvPr id="14" name="图片 13"/>
          <p:cNvPicPr>
            <a:picLocks noChangeAspect="1"/>
          </p:cNvPicPr>
          <p:nvPr/>
        </p:nvPicPr>
        <p:blipFill>
          <a:blip r:embed="rId10"/>
          <a:stretch>
            <a:fillRect/>
          </a:stretch>
        </p:blipFill>
        <p:spPr>
          <a:xfrm>
            <a:off x="5716306" y="3016788"/>
            <a:ext cx="2171918" cy="225138"/>
          </a:xfrm>
          <a:prstGeom prst="rect">
            <a:avLst/>
          </a:prstGeom>
        </p:spPr>
      </p:pic>
      <p:sp>
        <p:nvSpPr>
          <p:cNvPr id="17" name="文本框 16"/>
          <p:cNvSpPr txBox="1"/>
          <p:nvPr/>
        </p:nvSpPr>
        <p:spPr>
          <a:xfrm>
            <a:off x="9049317" y="4822564"/>
            <a:ext cx="2618426" cy="1092607"/>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对于同样的散角减少率，电子能量越高时，对应的</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越短，因为增加</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会减少横向的场强，对低能电子的聚焦有利，同样的办法还有降低等离子密度。</a:t>
            </a:r>
            <a:endPar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533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4420" y="2155223"/>
            <a:ext cx="8391386" cy="4702777"/>
          </a:xfrm>
          <a:prstGeom prst="rect">
            <a:avLst/>
          </a:prstGeom>
        </p:spPr>
      </p:pic>
      <p:pic>
        <p:nvPicPr>
          <p:cNvPr id="6" name="图片 5"/>
          <p:cNvPicPr>
            <a:picLocks noChangeAspect="1"/>
          </p:cNvPicPr>
          <p:nvPr/>
        </p:nvPicPr>
        <p:blipFill>
          <a:blip r:embed="rId3"/>
          <a:stretch>
            <a:fillRect/>
          </a:stretch>
        </p:blipFill>
        <p:spPr>
          <a:xfrm>
            <a:off x="2662852" y="97536"/>
            <a:ext cx="7573432" cy="2057687"/>
          </a:xfrm>
          <a:prstGeom prst="rect">
            <a:avLst/>
          </a:prstGeom>
        </p:spPr>
      </p:pic>
      <p:sp>
        <p:nvSpPr>
          <p:cNvPr id="7" name="椭圆 6"/>
          <p:cNvSpPr/>
          <p:nvPr/>
        </p:nvSpPr>
        <p:spPr>
          <a:xfrm>
            <a:off x="2570518" y="1370110"/>
            <a:ext cx="184667" cy="1965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7" idx="6"/>
            <a:endCxn id="9" idx="1"/>
          </p:cNvCxnSpPr>
          <p:nvPr/>
        </p:nvCxnSpPr>
        <p:spPr>
          <a:xfrm>
            <a:off x="2755185" y="1468401"/>
            <a:ext cx="2965144" cy="8558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20329" y="2155223"/>
            <a:ext cx="1458478" cy="338041"/>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8" name="文本框 17"/>
          <p:cNvSpPr txBox="1"/>
          <p:nvPr/>
        </p:nvSpPr>
        <p:spPr>
          <a:xfrm>
            <a:off x="3227065" y="3624099"/>
            <a:ext cx="2493264" cy="335280"/>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9" name="文本框 18"/>
          <p:cNvSpPr txBox="1"/>
          <p:nvPr/>
        </p:nvSpPr>
        <p:spPr>
          <a:xfrm>
            <a:off x="4237757" y="4128400"/>
            <a:ext cx="1271783" cy="169020"/>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0255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272" y="2156781"/>
            <a:ext cx="8466592" cy="4701219"/>
          </a:xfrm>
          <a:prstGeom prst="rect">
            <a:avLst/>
          </a:prstGeom>
        </p:spPr>
      </p:pic>
      <p:pic>
        <p:nvPicPr>
          <p:cNvPr id="6" name="图片 5"/>
          <p:cNvPicPr>
            <a:picLocks noChangeAspect="1"/>
          </p:cNvPicPr>
          <p:nvPr/>
        </p:nvPicPr>
        <p:blipFill>
          <a:blip r:embed="rId3"/>
          <a:stretch>
            <a:fillRect/>
          </a:stretch>
        </p:blipFill>
        <p:spPr>
          <a:xfrm>
            <a:off x="2662852" y="97536"/>
            <a:ext cx="7573432" cy="2057687"/>
          </a:xfrm>
          <a:prstGeom prst="rect">
            <a:avLst/>
          </a:prstGeom>
        </p:spPr>
      </p:pic>
      <p:sp>
        <p:nvSpPr>
          <p:cNvPr id="7" name="椭圆 6"/>
          <p:cNvSpPr/>
          <p:nvPr/>
        </p:nvSpPr>
        <p:spPr>
          <a:xfrm>
            <a:off x="4324345" y="847164"/>
            <a:ext cx="184667" cy="1965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7" idx="5"/>
            <a:endCxn id="9" idx="1"/>
          </p:cNvCxnSpPr>
          <p:nvPr/>
        </p:nvCxnSpPr>
        <p:spPr>
          <a:xfrm>
            <a:off x="4481968" y="1014956"/>
            <a:ext cx="1238361" cy="13092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20329" y="2155223"/>
            <a:ext cx="1458478" cy="338041"/>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8" name="文本框 17"/>
          <p:cNvSpPr txBox="1"/>
          <p:nvPr/>
        </p:nvSpPr>
        <p:spPr>
          <a:xfrm>
            <a:off x="3227065" y="3604742"/>
            <a:ext cx="2493264" cy="335280"/>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9" name="文本框 18"/>
          <p:cNvSpPr txBox="1"/>
          <p:nvPr/>
        </p:nvSpPr>
        <p:spPr>
          <a:xfrm>
            <a:off x="4257289" y="4117043"/>
            <a:ext cx="1271783" cy="169020"/>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7705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3800" y="2155223"/>
            <a:ext cx="8391535" cy="4702861"/>
          </a:xfrm>
          <a:prstGeom prst="rect">
            <a:avLst/>
          </a:prstGeom>
        </p:spPr>
      </p:pic>
      <p:pic>
        <p:nvPicPr>
          <p:cNvPr id="6" name="图片 5"/>
          <p:cNvPicPr>
            <a:picLocks noChangeAspect="1"/>
          </p:cNvPicPr>
          <p:nvPr/>
        </p:nvPicPr>
        <p:blipFill>
          <a:blip r:embed="rId3"/>
          <a:stretch>
            <a:fillRect/>
          </a:stretch>
        </p:blipFill>
        <p:spPr>
          <a:xfrm>
            <a:off x="2662852" y="97536"/>
            <a:ext cx="7573432" cy="2057687"/>
          </a:xfrm>
          <a:prstGeom prst="rect">
            <a:avLst/>
          </a:prstGeom>
        </p:spPr>
      </p:pic>
      <p:sp>
        <p:nvSpPr>
          <p:cNvPr id="7" name="椭圆 6"/>
          <p:cNvSpPr/>
          <p:nvPr/>
        </p:nvSpPr>
        <p:spPr>
          <a:xfrm>
            <a:off x="10143950" y="1388508"/>
            <a:ext cx="184667" cy="1965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7" idx="2"/>
            <a:endCxn id="9" idx="3"/>
          </p:cNvCxnSpPr>
          <p:nvPr/>
        </p:nvCxnSpPr>
        <p:spPr>
          <a:xfrm flipH="1">
            <a:off x="7178807" y="1486799"/>
            <a:ext cx="2965143" cy="8374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20329" y="2155223"/>
            <a:ext cx="1458478" cy="338041"/>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8" name="文本框 17"/>
          <p:cNvSpPr txBox="1"/>
          <p:nvPr/>
        </p:nvSpPr>
        <p:spPr>
          <a:xfrm>
            <a:off x="3227065" y="3604742"/>
            <a:ext cx="2493264" cy="335280"/>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9" name="文本框 18"/>
          <p:cNvSpPr txBox="1"/>
          <p:nvPr/>
        </p:nvSpPr>
        <p:spPr>
          <a:xfrm>
            <a:off x="4214617" y="4128400"/>
            <a:ext cx="1271783" cy="169020"/>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0768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241537" y="2155223"/>
            <a:ext cx="8387837" cy="4702777"/>
          </a:xfrm>
          <a:prstGeom prst="rect">
            <a:avLst/>
          </a:prstGeom>
        </p:spPr>
      </p:pic>
      <p:pic>
        <p:nvPicPr>
          <p:cNvPr id="6" name="图片 5"/>
          <p:cNvPicPr>
            <a:picLocks noChangeAspect="1"/>
          </p:cNvPicPr>
          <p:nvPr/>
        </p:nvPicPr>
        <p:blipFill>
          <a:blip r:embed="rId3"/>
          <a:stretch>
            <a:fillRect/>
          </a:stretch>
        </p:blipFill>
        <p:spPr>
          <a:xfrm>
            <a:off x="2662852" y="97536"/>
            <a:ext cx="7573432" cy="2057687"/>
          </a:xfrm>
          <a:prstGeom prst="rect">
            <a:avLst/>
          </a:prstGeom>
        </p:spPr>
      </p:pic>
      <p:sp>
        <p:nvSpPr>
          <p:cNvPr id="7" name="椭圆 6"/>
          <p:cNvSpPr/>
          <p:nvPr/>
        </p:nvSpPr>
        <p:spPr>
          <a:xfrm>
            <a:off x="10143950" y="1388508"/>
            <a:ext cx="184667" cy="1965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7" idx="2"/>
            <a:endCxn id="9" idx="3"/>
          </p:cNvCxnSpPr>
          <p:nvPr/>
        </p:nvCxnSpPr>
        <p:spPr>
          <a:xfrm flipH="1">
            <a:off x="7845551" y="1486799"/>
            <a:ext cx="2298399" cy="8374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29200" y="2155223"/>
            <a:ext cx="2816351" cy="338041"/>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9" name="文本框 18"/>
          <p:cNvSpPr txBox="1"/>
          <p:nvPr/>
        </p:nvSpPr>
        <p:spPr>
          <a:xfrm>
            <a:off x="4157473" y="4084062"/>
            <a:ext cx="1395984" cy="169019"/>
          </a:xfrm>
          <a:prstGeom prst="rect">
            <a:avLst/>
          </a:prstGeom>
          <a:noFill/>
          <a:ln w="19050">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1" name="文本框 10"/>
          <p:cNvSpPr txBox="1"/>
          <p:nvPr/>
        </p:nvSpPr>
        <p:spPr>
          <a:xfrm>
            <a:off x="3230880" y="3624951"/>
            <a:ext cx="2468879" cy="329758"/>
          </a:xfrm>
          <a:prstGeom prst="rect">
            <a:avLst/>
          </a:prstGeom>
          <a:noFill/>
          <a:ln w="19050">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45111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752" y="975360"/>
            <a:ext cx="10496672" cy="5882640"/>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3440997" y="415156"/>
                <a:ext cx="5776155" cy="453779"/>
              </a:xfrm>
              <a:prstGeom prst="rect">
                <a:avLst/>
              </a:prstGeom>
              <a:noFill/>
            </p:spPr>
            <p:txBody>
              <a:bodyPr wrap="square" rtlCol="0">
                <a:spAutoFit/>
              </a:bodyPr>
              <a:lstStyle/>
              <a:p>
                <a:pPr algn="just"/>
                <a:r>
                  <a:rPr lang="zh-CN" altLang="en-US" sz="2000" dirty="0" smtClean="0">
                    <a:latin typeface="Times New Roman" panose="02020603050405020304" pitchFamily="18" charset="0"/>
                    <a:ea typeface="方正仿宋_GBK" panose="03000509000000000000" pitchFamily="65" charset="-122"/>
                    <a:cs typeface="Times New Roman" panose="02020603050405020304" pitchFamily="18" charset="0"/>
                  </a:rPr>
                  <a:t>前一个</a:t>
                </a:r>
                <a:r>
                  <a:rPr lang="en-US" altLang="zh-CN" sz="2000" dirty="0" smtClean="0">
                    <a:latin typeface="Times New Roman" panose="02020603050405020304" pitchFamily="18" charset="0"/>
                    <a:ea typeface="方正仿宋_GBK" panose="03000509000000000000" pitchFamily="65" charset="-122"/>
                    <a:cs typeface="Times New Roman" panose="02020603050405020304" pitchFamily="18" charset="0"/>
                  </a:rPr>
                  <a:t>Chicane</a:t>
                </a:r>
                <a:r>
                  <a:rPr lang="zh-CN" altLang="en-US" sz="2000" dirty="0" smtClean="0">
                    <a:latin typeface="Times New Roman" panose="02020603050405020304" pitchFamily="18" charset="0"/>
                    <a:ea typeface="方正仿宋_GBK" panose="03000509000000000000" pitchFamily="65" charset="-122"/>
                    <a:cs typeface="Times New Roman" panose="02020603050405020304" pitchFamily="18" charset="0"/>
                  </a:rPr>
                  <a:t>的</a:t>
                </a:r>
                <a:r>
                  <a:rPr lang="en-US" altLang="zh-CN" sz="2000" dirty="0" smtClean="0">
                    <a:latin typeface="Times New Roman" panose="02020603050405020304" pitchFamily="18" charset="0"/>
                    <a:ea typeface="方正仿宋_GBK" panose="03000509000000000000" pitchFamily="65" charset="-122"/>
                    <a:cs typeface="Times New Roman" panose="02020603050405020304" pitchFamily="18" charset="0"/>
                  </a:rPr>
                  <a:t>R56=0.6mm</a:t>
                </a:r>
                <a:r>
                  <a:rPr lang="zh-CN" altLang="en-US" sz="20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2000" dirty="0" smtClean="0">
                    <a:latin typeface="Times New Roman" panose="02020603050405020304" pitchFamily="18" charset="0"/>
                    <a:ea typeface="方正仿宋_GBK" panose="03000509000000000000" pitchFamily="65" charset="-122"/>
                    <a:cs typeface="Times New Roman" panose="02020603050405020304" pitchFamily="18" charset="0"/>
                  </a:rPr>
                  <a:t>PPD</a:t>
                </a:r>
                <a:r>
                  <a:rPr lang="zh-CN" altLang="en-US" sz="2000" dirty="0" smtClean="0">
                    <a:latin typeface="Times New Roman" panose="02020603050405020304" pitchFamily="18" charset="0"/>
                    <a:ea typeface="方正仿宋_GBK" panose="03000509000000000000" pitchFamily="65" charset="-122"/>
                    <a:cs typeface="Times New Roman" panose="02020603050405020304" pitchFamily="18" charset="0"/>
                  </a:rPr>
                  <a:t>密度</a:t>
                </a:r>
                <a:r>
                  <a:rPr lang="en-US" altLang="zh-CN" sz="2000" dirty="0" smtClean="0">
                    <a:latin typeface="Times New Roman" panose="02020603050405020304" pitchFamily="18" charset="0"/>
                    <a:ea typeface="方正仿宋_GBK" panose="03000509000000000000" pitchFamily="65" charset="-122"/>
                    <a:cs typeface="Times New Roman" panose="02020603050405020304" pitchFamily="18" charset="0"/>
                  </a:rPr>
                  <a:t>1e16 </a:t>
                </a:r>
                <a14:m>
                  <m:oMath xmlns:m="http://schemas.openxmlformats.org/officeDocument/2006/math">
                    <m:sSup>
                      <m:sSupPr>
                        <m:ctrlPr>
                          <a:rPr lang="en-US" altLang="zh-CN" sz="20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2000" dirty="0">
                            <a:latin typeface="Times New Roman" panose="02020603050405020304" pitchFamily="18" charset="0"/>
                            <a:ea typeface="方正仿宋_GBK" panose="03000509000000000000" pitchFamily="65" charset="-122"/>
                            <a:cs typeface="Times New Roman" panose="02020603050405020304" pitchFamily="18" charset="0"/>
                          </a:rPr>
                          <m:t>cm</m:t>
                        </m:r>
                      </m:e>
                      <m:sup>
                        <m:r>
                          <m:rPr>
                            <m:nor/>
                          </m:rPr>
                          <a:rPr lang="en-US" altLang="zh-CN" sz="2000" b="0" i="0" dirty="0" smtClean="0">
                            <a:latin typeface="Cambria Math" panose="02040503050406030204" pitchFamily="18" charset="0"/>
                            <a:ea typeface="方正仿宋_GBK" panose="03000509000000000000" pitchFamily="65" charset="-122"/>
                            <a:cs typeface="Times New Roman" panose="02020603050405020304" pitchFamily="18" charset="0"/>
                          </a:rPr>
                          <m:t>-3</m:t>
                        </m:r>
                      </m:sup>
                    </m:sSup>
                  </m:oMath>
                </a14:m>
                <a:r>
                  <a:rPr lang="en-US" altLang="zh-CN" sz="20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2000" dirty="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3440997" y="415156"/>
                <a:ext cx="5776155" cy="453779"/>
              </a:xfrm>
              <a:prstGeom prst="rect">
                <a:avLst/>
              </a:prstGeom>
              <a:blipFill>
                <a:blip r:embed="rId3"/>
                <a:stretch>
                  <a:fillRect l="-1055" b="-22667"/>
                </a:stretch>
              </a:blipFill>
            </p:spPr>
            <p:txBody>
              <a:bodyPr/>
              <a:lstStyle/>
              <a:p>
                <a:r>
                  <a:rPr lang="zh-CN" altLang="en-US">
                    <a:noFill/>
                  </a:rPr>
                  <a:t> </a:t>
                </a:r>
              </a:p>
            </p:txBody>
          </p:sp>
        </mc:Fallback>
      </mc:AlternateContent>
      <p:sp>
        <p:nvSpPr>
          <p:cNvPr id="5" name="文本框 4"/>
          <p:cNvSpPr txBox="1"/>
          <p:nvPr/>
        </p:nvSpPr>
        <p:spPr>
          <a:xfrm>
            <a:off x="2121408" y="2813591"/>
            <a:ext cx="3035808" cy="636745"/>
          </a:xfrm>
          <a:prstGeom prst="rect">
            <a:avLst/>
          </a:prstGeom>
          <a:noFill/>
          <a:ln w="28575">
            <a:solidFill>
              <a:srgbClr val="C00000"/>
            </a:solidFill>
          </a:ln>
        </p:spPr>
        <p:txBody>
          <a:bodyPr wrap="square" rtlCol="0">
            <a:spAutoFit/>
          </a:bodyPr>
          <a:lstStyle/>
          <a:p>
            <a:endParaRPr lang="zh-CN" altLang="en-US" sz="11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318978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759</Words>
  <Application>Microsoft Office PowerPoint</Application>
  <PresentationFormat>宽屏</PresentationFormat>
  <Paragraphs>36</Paragraphs>
  <Slides>8</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等线</vt:lpstr>
      <vt:lpstr>等线 Light</vt:lpstr>
      <vt:lpstr>方正仿宋_GBK</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SYQZPL@outlook.com</dc:creator>
  <cp:lastModifiedBy>SYQZPL@outlook.com</cp:lastModifiedBy>
  <cp:revision>11</cp:revision>
  <dcterms:created xsi:type="dcterms:W3CDTF">2025-09-29T07:39:41Z</dcterms:created>
  <dcterms:modified xsi:type="dcterms:W3CDTF">2025-10-13T09:09:58Z</dcterms:modified>
</cp:coreProperties>
</file>