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0" r:id="rId2"/>
    <p:sldId id="316" r:id="rId3"/>
    <p:sldId id="333" r:id="rId4"/>
    <p:sldId id="327" r:id="rId5"/>
    <p:sldId id="329" r:id="rId6"/>
    <p:sldId id="328" r:id="rId7"/>
    <p:sldId id="331" r:id="rId8"/>
    <p:sldId id="334" r:id="rId9"/>
    <p:sldId id="335" r:id="rId10"/>
    <p:sldId id="330" r:id="rId11"/>
    <p:sldId id="332" r:id="rId12"/>
    <p:sldId id="336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D101-D887-4F30-87C9-CA72EBF26E23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45F6-8391-4FDA-820A-E4B1BB6C87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6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77D8-F2A3-4EC1-88CD-6B5848D8D24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4.png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APD+PPD</a:t>
            </a:r>
            <a:r>
              <a:rPr lang="zh-CN" altLang="en-US" dirty="0"/>
              <a:t>方案优化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2025/10/19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-1" y="0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文献</a:t>
                </a:r>
                <a:r>
                  <a:rPr lang="en-US" altLang="zh-CN" sz="32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2</a:t>
                </a:r>
                <a:r>
                  <a:rPr lang="zh-CN" altLang="en-US" sz="32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：一种新型的正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3200" b="1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𝑅</m:t>
                        </m:r>
                      </m:e>
                      <m:sub>
                        <m:r>
                          <a:rPr lang="en-US" altLang="zh-CN" sz="3200" b="1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altLang="zh-CN" sz="32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chicane</a:t>
                </a:r>
                <a:r>
                  <a:rPr lang="zh-CN" altLang="en-US" sz="32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设计</a:t>
                </a:r>
                <a:endParaRPr lang="en-US" altLang="zh-CN" sz="3200" b="1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12192000" cy="584775"/>
              </a:xfrm>
              <a:prstGeom prst="rect">
                <a:avLst/>
              </a:prstGeom>
              <a:blipFill>
                <a:blip r:embed="rId2"/>
                <a:stretch>
                  <a:fillRect l="-1250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079A04B-5FF1-4A33-9367-C53F67885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896" y="744991"/>
            <a:ext cx="4306425" cy="328145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FFE36E69-CD6F-48DB-901E-6DCAAF4A100F}"/>
              </a:ext>
            </a:extLst>
          </p:cNvPr>
          <p:cNvSpPr txBox="1"/>
          <p:nvPr/>
        </p:nvSpPr>
        <p:spPr>
          <a:xfrm>
            <a:off x="-1" y="6581001"/>
            <a:ext cx="6175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doi: 10.18429/JACoW-IPAC25-MOPB033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899374A-A1C0-4520-AE32-D87141BB4D61}"/>
                  </a:ext>
                </a:extLst>
              </p:cNvPr>
              <p:cNvSpPr txBox="1"/>
              <p:nvPr/>
            </p:nvSpPr>
            <p:spPr>
              <a:xfrm>
                <a:off x="394395" y="948382"/>
                <a:ext cx="6273105" cy="620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>
                  <a:buSzPct val="100000"/>
                </a:pPr>
                <a:r>
                  <a:rPr lang="zh-CN" altLang="en-US" b="1" dirty="0"/>
                  <a:t>研究内容：</a:t>
                </a:r>
                <a:r>
                  <a:rPr lang="zh-CN" altLang="en-US" dirty="0"/>
                  <a:t>构造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zh-CN" altLang="en-US" dirty="0"/>
                  <a:t>的</a:t>
                </a:r>
                <a:r>
                  <a:rPr lang="en-US" altLang="zh-CN" dirty="0"/>
                  <a:t>chicane</a:t>
                </a:r>
                <a:r>
                  <a:rPr lang="zh-CN" altLang="en-US" dirty="0"/>
                  <a:t>实现用于</a:t>
                </a:r>
                <a:r>
                  <a:rPr lang="en-US" altLang="zh-CN" dirty="0"/>
                  <a:t>XFEL</a:t>
                </a:r>
                <a:r>
                  <a:rPr lang="zh-CN" altLang="en-US" dirty="0"/>
                  <a:t>的束长压缩。</a:t>
                </a:r>
                <a:endParaRPr lang="en-US" altLang="zh-CN" dirty="0"/>
              </a:p>
              <a:p>
                <a:pPr marL="0" lvl="1">
                  <a:buSzPct val="100000"/>
                </a:pPr>
                <a:r>
                  <a:rPr lang="zh-CN" altLang="en-US" sz="1800" b="1" dirty="0">
                    <a:solidFill>
                      <a:srgbClr val="000000"/>
                    </a:solidFill>
                  </a:rPr>
                  <a:t>研究目标：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抑制强四极铁的色差效应引起的发射度增长。</a:t>
                </a:r>
                <a:endParaRPr lang="en-US" altLang="zh-CN" sz="1800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r>
                  <a:rPr lang="zh-CN" altLang="en-US" b="1" dirty="0">
                    <a:solidFill>
                      <a:srgbClr val="000000"/>
                    </a:solidFill>
                  </a:rPr>
                  <a:t>研究方法：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chicane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的总传输矩阵</a:t>
                </a: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r>
                  <a:rPr lang="zh-CN" altLang="en-US" dirty="0">
                    <a:solidFill>
                      <a:srgbClr val="000000"/>
                    </a:solidFill>
                  </a:rPr>
                  <a:t>分离出能量一阶项，并省略能量高阶项</a:t>
                </a: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r>
                  <a:rPr lang="zh-CN" altLang="en-US" dirty="0">
                    <a:solidFill>
                      <a:srgbClr val="000000"/>
                    </a:solidFill>
                  </a:rPr>
                  <a:t>得到</a:t>
                </a: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r>
                  <a:rPr lang="zh-CN" alt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可消除色差，</a:t>
                </a:r>
                <a:r>
                  <a:rPr lang="zh-CN" altLang="en-US" dirty="0"/>
                  <a:t>假设只有四极铁带来的色差贡献较大，</a:t>
                </a: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899374A-A1C0-4520-AE32-D87141BB4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95" y="948382"/>
                <a:ext cx="6273105" cy="6208238"/>
              </a:xfrm>
              <a:prstGeom prst="rect">
                <a:avLst/>
              </a:prstGeom>
              <a:blipFill>
                <a:blip r:embed="rId4"/>
                <a:stretch>
                  <a:fillRect l="-875" t="-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323BC72E-7C93-4B49-8A1A-041ED1C23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121" y="1874292"/>
            <a:ext cx="2812313" cy="4048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B14FF3F-B933-4E47-9B2F-877508BF1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159" y="2642702"/>
            <a:ext cx="1744003" cy="377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D01C12A-345F-4974-85FE-17F35A861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619" y="3486074"/>
            <a:ext cx="3793753" cy="175725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8000735F-8FB2-4DBB-A1A9-70A10E683F9D}"/>
              </a:ext>
            </a:extLst>
          </p:cNvPr>
          <p:cNvSpPr/>
          <p:nvPr/>
        </p:nvSpPr>
        <p:spPr>
          <a:xfrm>
            <a:off x="1368619" y="3928984"/>
            <a:ext cx="3877832" cy="13143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9BBE976-FD96-4ED3-9F06-B2B259A662AB}"/>
              </a:ext>
            </a:extLst>
          </p:cNvPr>
          <p:cNvSpPr txBox="1"/>
          <p:nvPr/>
        </p:nvSpPr>
        <p:spPr>
          <a:xfrm>
            <a:off x="5254305" y="3929921"/>
            <a:ext cx="1347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C93D050-2CD9-4A47-8F2C-DCB1658A2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290" y="4500863"/>
            <a:ext cx="3951636" cy="956475"/>
          </a:xfrm>
          <a:prstGeom prst="rect">
            <a:avLst/>
          </a:prstGeom>
        </p:spPr>
      </p:pic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4D2BC97E-398C-405A-A895-2EF2FD8D5C1F}"/>
              </a:ext>
            </a:extLst>
          </p:cNvPr>
          <p:cNvCxnSpPr>
            <a:cxnSpLocks/>
          </p:cNvCxnSpPr>
          <p:nvPr/>
        </p:nvCxnSpPr>
        <p:spPr>
          <a:xfrm>
            <a:off x="5520872" y="5078849"/>
            <a:ext cx="142467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B87B783C-8BBD-4DBD-9515-2A9FB26E95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1170" y="5820995"/>
            <a:ext cx="867875" cy="221529"/>
          </a:xfrm>
          <a:prstGeom prst="rect">
            <a:avLst/>
          </a:prstGeom>
        </p:spPr>
      </p:pic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18F8D235-D526-4276-8B3E-C1FBA3EC20C2}"/>
              </a:ext>
            </a:extLst>
          </p:cNvPr>
          <p:cNvCxnSpPr>
            <a:cxnSpLocks/>
          </p:cNvCxnSpPr>
          <p:nvPr/>
        </p:nvCxnSpPr>
        <p:spPr>
          <a:xfrm>
            <a:off x="9215107" y="5457338"/>
            <a:ext cx="0" cy="2754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B1EE3FE8-E778-491C-B3F6-510C259DA0E5}"/>
              </a:ext>
            </a:extLst>
          </p:cNvPr>
          <p:cNvCxnSpPr>
            <a:cxnSpLocks/>
          </p:cNvCxnSpPr>
          <p:nvPr/>
        </p:nvCxnSpPr>
        <p:spPr>
          <a:xfrm>
            <a:off x="9049736" y="6096121"/>
            <a:ext cx="0" cy="2754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B54CBBB8-D1A3-4559-B695-02F386FA8F65}"/>
              </a:ext>
            </a:extLst>
          </p:cNvPr>
          <p:cNvSpPr txBox="1"/>
          <p:nvPr/>
        </p:nvSpPr>
        <p:spPr>
          <a:xfrm>
            <a:off x="8426450" y="6406181"/>
            <a:ext cx="1759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六极铁强度</a:t>
            </a:r>
            <a:endParaRPr lang="zh-CN" altLang="en-US" dirty="0"/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59F670AC-7936-44F8-894B-A5E1812AED4A}"/>
              </a:ext>
            </a:extLst>
          </p:cNvPr>
          <p:cNvCxnSpPr>
            <a:cxnSpLocks/>
          </p:cNvCxnSpPr>
          <p:nvPr/>
        </p:nvCxnSpPr>
        <p:spPr>
          <a:xfrm>
            <a:off x="9649045" y="6042524"/>
            <a:ext cx="295055" cy="1042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D5893F20-237A-40B1-BCE2-E3482F09F553}"/>
              </a:ext>
            </a:extLst>
          </p:cNvPr>
          <p:cNvSpPr txBox="1"/>
          <p:nvPr/>
        </p:nvSpPr>
        <p:spPr>
          <a:xfrm>
            <a:off x="9917612" y="6002285"/>
            <a:ext cx="2157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四极铁色差贡献和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244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BF55A-ED3B-413F-AFED-CB0BE70E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下一步计划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B89011-E4ED-4B42-83C8-D96F0AC02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应用文献</a:t>
            </a:r>
            <a:r>
              <a:rPr lang="en-US" altLang="zh-CN" dirty="0"/>
              <a:t>1</a:t>
            </a:r>
            <a:r>
              <a:rPr lang="zh-CN" altLang="en-US" dirty="0"/>
              <a:t>的方法，给出</a:t>
            </a:r>
            <a:r>
              <a:rPr lang="en-US" altLang="zh-CN" dirty="0"/>
              <a:t>-R56 chicane</a:t>
            </a:r>
            <a:r>
              <a:rPr lang="zh-CN" altLang="en-US" dirty="0"/>
              <a:t>的</a:t>
            </a:r>
            <a:r>
              <a:rPr lang="en-US" altLang="zh-CN" dirty="0"/>
              <a:t>T566</a:t>
            </a:r>
            <a:r>
              <a:rPr lang="zh-CN" altLang="en-US" dirty="0"/>
              <a:t>表达式及显含六极铁强度的表达式，找出减小</a:t>
            </a:r>
            <a:r>
              <a:rPr lang="en-US" altLang="zh-CN" dirty="0"/>
              <a:t>T566</a:t>
            </a:r>
            <a:r>
              <a:rPr lang="zh-CN" altLang="en-US" dirty="0"/>
              <a:t>的六极铁参数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应用文献</a:t>
            </a:r>
            <a:r>
              <a:rPr lang="en-US" altLang="zh-CN" dirty="0"/>
              <a:t>2</a:t>
            </a:r>
            <a:r>
              <a:rPr lang="zh-CN" altLang="en-US" dirty="0"/>
              <a:t>的方法，给出</a:t>
            </a:r>
            <a:r>
              <a:rPr lang="en-US" altLang="zh-CN" dirty="0"/>
              <a:t>-R56 chicane</a:t>
            </a:r>
            <a:r>
              <a:rPr lang="zh-CN" altLang="en-US" dirty="0"/>
              <a:t>的色差效应最小对应的四极铁和六极铁排布及参数</a:t>
            </a:r>
          </a:p>
        </p:txBody>
      </p:sp>
    </p:spTree>
    <p:extLst>
      <p:ext uri="{BB962C8B-B14F-4D97-AF65-F5344CB8AC3E}">
        <p14:creationId xmlns:p14="http://schemas.microsoft.com/office/powerpoint/2010/main" val="401895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6C289B-676F-4C05-8718-4153A6C1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C765B0-9271-44B0-B4E8-5041F6F8F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束测软件调试，下载下来用，看代码；</a:t>
            </a:r>
            <a:endParaRPr lang="en-US" altLang="zh-CN" dirty="0"/>
          </a:p>
          <a:p>
            <a:r>
              <a:rPr lang="zh-CN" altLang="en-US" dirty="0"/>
              <a:t>束流驱动</a:t>
            </a:r>
            <a:r>
              <a:rPr lang="en-US" altLang="zh-CN" dirty="0"/>
              <a:t>APD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en-US" dirty="0"/>
              <a:t>基于十号厅平台的实验设计；</a:t>
            </a:r>
            <a:endParaRPr lang="en-US" altLang="zh-CN" dirty="0"/>
          </a:p>
          <a:p>
            <a:r>
              <a:rPr lang="zh-CN" altLang="en-US" dirty="0"/>
              <a:t>主动思考调束目的、步骤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456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F5CBB-1017-4C5B-9C9E-3A48B182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优化内容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5BC821-B832-4B44-A220-DD3B4913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3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dirty="0"/>
              <a:t>目标：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000" dirty="0"/>
              <a:t>抑制</a:t>
            </a:r>
            <a:r>
              <a:rPr lang="en-US" altLang="zh-CN" sz="2000" dirty="0"/>
              <a:t>chicane1</a:t>
            </a:r>
            <a:r>
              <a:rPr lang="zh-CN" altLang="en-US" sz="2000" dirty="0"/>
              <a:t> </a:t>
            </a:r>
            <a:r>
              <a:rPr lang="en-US" altLang="zh-CN" sz="2000" dirty="0"/>
              <a:t>CSR</a:t>
            </a:r>
            <a:r>
              <a:rPr lang="zh-CN" altLang="en-US" sz="2000" dirty="0"/>
              <a:t>，降低发射度增长和水平质心偏移</a:t>
            </a:r>
            <a:endParaRPr lang="en-US" altLang="zh-CN" sz="20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000" dirty="0"/>
              <a:t>均匀化</a:t>
            </a:r>
            <a:r>
              <a:rPr lang="en-US" altLang="zh-CN" sz="2000" dirty="0"/>
              <a:t>chicane1</a:t>
            </a:r>
            <a:r>
              <a:rPr lang="zh-CN" altLang="en-US" sz="2000" dirty="0"/>
              <a:t>出口束流能谱分布，避免加剧</a:t>
            </a:r>
            <a:r>
              <a:rPr lang="en-US" altLang="zh-CN" sz="2000" dirty="0"/>
              <a:t>chicane2</a:t>
            </a:r>
            <a:r>
              <a:rPr lang="zh-CN" altLang="en-US" sz="2000" dirty="0"/>
              <a:t>出口束流头部超高流强</a:t>
            </a:r>
            <a:endParaRPr lang="en-US" altLang="zh-CN" sz="20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000" dirty="0"/>
              <a:t>降低</a:t>
            </a:r>
            <a:r>
              <a:rPr lang="en-US" altLang="zh-CN" sz="2000" dirty="0"/>
              <a:t>chicane2</a:t>
            </a:r>
            <a:r>
              <a:rPr lang="zh-CN" altLang="en-US" sz="2000" dirty="0"/>
              <a:t>纵向高阶色散</a:t>
            </a:r>
            <a:r>
              <a:rPr lang="en-US" altLang="zh-CN" sz="2000" dirty="0"/>
              <a:t>T566</a:t>
            </a:r>
            <a:r>
              <a:rPr lang="zh-CN" altLang="en-US" sz="2000" dirty="0"/>
              <a:t>，得到平顶分布流强</a:t>
            </a:r>
            <a:endParaRPr lang="en-US" altLang="zh-CN" sz="20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000" dirty="0"/>
              <a:t>降低</a:t>
            </a:r>
            <a:r>
              <a:rPr lang="en-US" altLang="zh-CN" sz="2000" dirty="0"/>
              <a:t>chicane2</a:t>
            </a:r>
            <a:r>
              <a:rPr lang="zh-CN" altLang="en-US" sz="2000" dirty="0"/>
              <a:t>色差效应，减少发射度增长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dirty="0"/>
              <a:t>尝试：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000" dirty="0"/>
              <a:t>采用</a:t>
            </a:r>
            <a:r>
              <a:rPr lang="en-US" altLang="zh-CN" sz="2000" dirty="0"/>
              <a:t>CSR</a:t>
            </a:r>
            <a:r>
              <a:rPr lang="zh-CN" altLang="en-US" sz="2000" dirty="0"/>
              <a:t>抑制效果更好的</a:t>
            </a:r>
            <a:r>
              <a:rPr lang="en-US" altLang="zh-CN" sz="2000" dirty="0"/>
              <a:t>S-chicane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000" dirty="0"/>
              <a:t>采用分布偏高能的初始能谱</a:t>
            </a:r>
            <a:endParaRPr lang="en-US" altLang="zh-CN" sz="20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000" dirty="0"/>
              <a:t>插入六极铁调节</a:t>
            </a:r>
            <a:r>
              <a:rPr lang="en-US" altLang="zh-CN" sz="2000" dirty="0"/>
              <a:t>T566</a:t>
            </a:r>
          </a:p>
          <a:p>
            <a:pPr marL="0" indent="0">
              <a:buNone/>
            </a:pPr>
            <a:r>
              <a:rPr lang="zh-CN" altLang="en-US" dirty="0"/>
              <a:t>效果：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000" dirty="0"/>
              <a:t>发射度增长和水平质心偏移降低</a:t>
            </a:r>
            <a:r>
              <a:rPr lang="en-US" altLang="zh-CN" sz="2000" dirty="0"/>
              <a:t>3</a:t>
            </a:r>
            <a:r>
              <a:rPr lang="zh-CN" altLang="en-US" sz="2000" dirty="0"/>
              <a:t>倍</a:t>
            </a:r>
            <a:endParaRPr lang="en-US" altLang="zh-CN" sz="20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000" dirty="0"/>
              <a:t>一定程度上减弱了</a:t>
            </a:r>
            <a:r>
              <a:rPr lang="en-US" altLang="zh-CN" sz="2000" dirty="0"/>
              <a:t>chicane2</a:t>
            </a:r>
            <a:r>
              <a:rPr lang="zh-CN" altLang="en-US" sz="2000" dirty="0"/>
              <a:t>出口束流头部流强</a:t>
            </a:r>
            <a:endParaRPr lang="en-US" altLang="zh-CN" sz="20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2000" dirty="0"/>
              <a:t>保持</a:t>
            </a:r>
            <a:r>
              <a:rPr lang="en-US" altLang="zh-CN" sz="2000" dirty="0"/>
              <a:t>R51</a:t>
            </a:r>
            <a:r>
              <a:rPr lang="zh-CN" altLang="en-US" sz="2000" dirty="0"/>
              <a:t>和</a:t>
            </a:r>
            <a:r>
              <a:rPr lang="en-US" altLang="zh-CN" sz="2000" dirty="0"/>
              <a:t>R52</a:t>
            </a:r>
            <a:r>
              <a:rPr lang="zh-CN" altLang="en-US" sz="2000" dirty="0"/>
              <a:t>接近</a:t>
            </a:r>
            <a:r>
              <a:rPr lang="en-US" altLang="zh-CN" sz="2000" dirty="0"/>
              <a:t>0</a:t>
            </a:r>
            <a:r>
              <a:rPr lang="zh-CN" altLang="en-US" sz="2000" dirty="0"/>
              <a:t>（切片能散小）的同时，</a:t>
            </a:r>
            <a:r>
              <a:rPr lang="en-US" altLang="zh-CN" sz="2000" dirty="0"/>
              <a:t>T566</a:t>
            </a:r>
            <a:r>
              <a:rPr lang="zh-CN" altLang="en-US" sz="2000" dirty="0"/>
              <a:t>很难降低到期望值（降低一个量级）</a:t>
            </a:r>
            <a:endParaRPr lang="en-US" altLang="zh-CN" dirty="0"/>
          </a:p>
          <a:p>
            <a:pPr marL="0" indent="0">
              <a:buNone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35064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Chicane1 CSR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抑制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C6AC0F-5154-4214-B49E-806B51DB6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674726"/>
            <a:ext cx="4607887" cy="3597448"/>
          </a:xfrm>
          <a:prstGeom prst="rect">
            <a:avLst/>
          </a:prstGeom>
        </p:spPr>
      </p:pic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4A6074A-8224-4C4C-BCF7-E2B9E0851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6843"/>
              </p:ext>
            </p:extLst>
          </p:nvPr>
        </p:nvGraphicFramePr>
        <p:xfrm>
          <a:off x="6096000" y="2800350"/>
          <a:ext cx="47735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616">
                  <a:extLst>
                    <a:ext uri="{9D8B030D-6E8A-4147-A177-3AD203B41FA5}">
                      <a16:colId xmlns:a16="http://schemas.microsoft.com/office/drawing/2014/main" val="71598984"/>
                    </a:ext>
                  </a:extLst>
                </a:gridCol>
                <a:gridCol w="1739955">
                  <a:extLst>
                    <a:ext uri="{9D8B030D-6E8A-4147-A177-3AD203B41FA5}">
                      <a16:colId xmlns:a16="http://schemas.microsoft.com/office/drawing/2014/main" val="1134972056"/>
                    </a:ext>
                  </a:extLst>
                </a:gridCol>
                <a:gridCol w="1739955">
                  <a:extLst>
                    <a:ext uri="{9D8B030D-6E8A-4147-A177-3AD203B41FA5}">
                      <a16:colId xmlns:a16="http://schemas.microsoft.com/office/drawing/2014/main" val="28702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C-chicane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S-chicane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891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/>
                        <a:t>Cx</a:t>
                      </a:r>
                      <a:r>
                        <a:rPr lang="en-US" altLang="zh-CN" b="1" dirty="0"/>
                        <a:t> [um]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158.6416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-57.94261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12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/>
                        <a:t>enx</a:t>
                      </a:r>
                      <a:r>
                        <a:rPr lang="en-US" altLang="zh-CN" b="1" dirty="0"/>
                        <a:t> [um]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4.854407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>
                          <a:solidFill>
                            <a:prstClr val="black"/>
                          </a:solidFill>
                          <a:latin typeface="Lucida Console" panose="020B0609040504020204" pitchFamily="49" charset="0"/>
                        </a:rPr>
                        <a:t>2.906307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7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8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初始能谱偏高能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无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chirp+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高斯分布流强，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 on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10DE4CB-62C2-4D10-BB1A-E54ABBDEE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79" y="2833978"/>
            <a:ext cx="2178275" cy="163370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E6C4FFA-857F-4233-9ED7-086440099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79" y="1200271"/>
            <a:ext cx="2178276" cy="163370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896A687-7569-4771-AC02-B6EF77159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45" y="1188180"/>
            <a:ext cx="2178272" cy="163370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E8436D4-26FB-4513-940A-D786C38EC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407" y="2833295"/>
            <a:ext cx="2178273" cy="163370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6D859321-401D-4365-AEA1-D3D608C77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059" y="1194453"/>
            <a:ext cx="2178270" cy="163370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E4C19F4-E067-4A80-A851-4C996E3D0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1384" y="2826551"/>
            <a:ext cx="2178276" cy="163370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395A5FD3-2E09-4477-9C49-2092066B3F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9902" y="1194452"/>
            <a:ext cx="2178272" cy="1633704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D679C60-A89C-43E1-B1A2-6645BE3CB8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898" y="2828154"/>
            <a:ext cx="2178276" cy="1633707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7A40306E-B05B-4BB2-B94D-97A00CB706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4698" y="4403817"/>
            <a:ext cx="2174941" cy="2025085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24A7D9BA-53EA-4EE0-A40D-9B13C57E2E70}"/>
              </a:ext>
            </a:extLst>
          </p:cNvPr>
          <p:cNvSpPr txBox="1"/>
          <p:nvPr/>
        </p:nvSpPr>
        <p:spPr>
          <a:xfrm>
            <a:off x="9808048" y="4535683"/>
            <a:ext cx="899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0.52</a:t>
            </a:r>
            <a:r>
              <a:rPr lang="en-US" altLang="zh-CN" sz="18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9FF3C3EF-8DC6-47FF-BAB1-BF09364C7A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101" y="4410375"/>
            <a:ext cx="2174942" cy="2025086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CEFE1965-EAA0-4571-8A25-22AAD848F6E1}"/>
              </a:ext>
            </a:extLst>
          </p:cNvPr>
          <p:cNvSpPr txBox="1"/>
          <p:nvPr/>
        </p:nvSpPr>
        <p:spPr>
          <a:xfrm>
            <a:off x="1093207" y="4535683"/>
            <a:ext cx="7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1.0%</a:t>
            </a:r>
            <a:endParaRPr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2928EB44-9381-4439-B29D-1FA2270290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3023" y="4416588"/>
            <a:ext cx="2174943" cy="2025087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3F54B1A5-BE4D-4272-9991-08A1D778642E}"/>
              </a:ext>
            </a:extLst>
          </p:cNvPr>
          <p:cNvSpPr txBox="1"/>
          <p:nvPr/>
        </p:nvSpPr>
        <p:spPr>
          <a:xfrm>
            <a:off x="3218826" y="4535683"/>
            <a:ext cx="7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1.4%</a:t>
            </a:r>
            <a:endParaRPr lang="zh-CN" altLang="en-US" dirty="0"/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C0B38408-E501-4754-AEA1-CCF81669EC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4571" y="4410374"/>
            <a:ext cx="2174943" cy="2025087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41F61220-9638-4524-868C-35D9F54C439C}"/>
              </a:ext>
            </a:extLst>
          </p:cNvPr>
          <p:cNvSpPr txBox="1"/>
          <p:nvPr/>
        </p:nvSpPr>
        <p:spPr>
          <a:xfrm>
            <a:off x="5427438" y="4555014"/>
            <a:ext cx="7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2.0%</a:t>
            </a:r>
            <a:endParaRPr lang="zh-CN" altLang="en-US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3B3B6A9-326C-4BEC-9375-F5F8912AAA75}"/>
              </a:ext>
            </a:extLst>
          </p:cNvPr>
          <p:cNvSpPr txBox="1"/>
          <p:nvPr/>
        </p:nvSpPr>
        <p:spPr>
          <a:xfrm>
            <a:off x="1374987" y="888249"/>
            <a:ext cx="126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initial</a:t>
            </a:r>
            <a:endParaRPr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6DE6439-EDBF-4527-9EE3-5D8B5EAB2D61}"/>
              </a:ext>
            </a:extLst>
          </p:cNvPr>
          <p:cNvSpPr txBox="1"/>
          <p:nvPr/>
        </p:nvSpPr>
        <p:spPr>
          <a:xfrm>
            <a:off x="3271925" y="888249"/>
            <a:ext cx="191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chicane1(S)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65E1933-4BF9-4798-B542-7C6E3EFE5501}"/>
              </a:ext>
            </a:extLst>
          </p:cNvPr>
          <p:cNvSpPr txBox="1"/>
          <p:nvPr/>
        </p:nvSpPr>
        <p:spPr>
          <a:xfrm>
            <a:off x="7655196" y="888249"/>
            <a:ext cx="1935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chicane2(C)</a:t>
            </a:r>
            <a:endParaRPr lang="zh-CN" altLang="en-US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5A11FB8-5DF5-4A45-9ABE-AD430005648A}"/>
              </a:ext>
            </a:extLst>
          </p:cNvPr>
          <p:cNvSpPr txBox="1"/>
          <p:nvPr/>
        </p:nvSpPr>
        <p:spPr>
          <a:xfrm>
            <a:off x="5960533" y="888249"/>
            <a:ext cx="96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APD</a:t>
            </a:r>
            <a:endParaRPr lang="zh-CN" altLang="en-US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3212DE7-F7BC-4AB6-9725-683E45A8E913}"/>
              </a:ext>
            </a:extLst>
          </p:cNvPr>
          <p:cNvSpPr txBox="1"/>
          <p:nvPr/>
        </p:nvSpPr>
        <p:spPr>
          <a:xfrm>
            <a:off x="10316604" y="888249"/>
            <a:ext cx="1003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PPD</a:t>
            </a:r>
            <a:endParaRPr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ABABB464-4006-460E-8ABC-2F4C16A42BD7}"/>
              </a:ext>
            </a:extLst>
          </p:cNvPr>
          <p:cNvSpPr/>
          <p:nvPr/>
        </p:nvSpPr>
        <p:spPr>
          <a:xfrm>
            <a:off x="8569412" y="3015049"/>
            <a:ext cx="617838" cy="12294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EFA84EF-8485-4982-8464-65741F3A1CA3}"/>
              </a:ext>
            </a:extLst>
          </p:cNvPr>
          <p:cNvCxnSpPr>
            <a:cxnSpLocks/>
            <a:endCxn id="71" idx="3"/>
          </p:cNvCxnSpPr>
          <p:nvPr/>
        </p:nvCxnSpPr>
        <p:spPr>
          <a:xfrm flipH="1" flipV="1">
            <a:off x="9187250" y="3629798"/>
            <a:ext cx="574588" cy="463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8E1F32B9-5AEC-4511-B285-3DACA8085E0C}"/>
                  </a:ext>
                </a:extLst>
              </p:cNvPr>
              <p:cNvSpPr txBox="1"/>
              <p:nvPr/>
            </p:nvSpPr>
            <p:spPr>
              <a:xfrm>
                <a:off x="9761839" y="3214471"/>
                <a:ext cx="243016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=−5.15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能散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2%</a:t>
                </a:r>
                <a:r>
                  <a:rPr lang="zh-CN" alt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um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，不可忽略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8E1F32B9-5AEC-4511-B285-3DACA8085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839" y="3214471"/>
                <a:ext cx="2430161" cy="923330"/>
              </a:xfrm>
              <a:prstGeom prst="rect">
                <a:avLst/>
              </a:prstGeom>
              <a:blipFill>
                <a:blip r:embed="rId15"/>
                <a:stretch>
                  <a:fillRect l="-2005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文本框 79">
            <a:extLst>
              <a:ext uri="{FF2B5EF4-FFF2-40B4-BE49-F238E27FC236}">
                <a16:creationId xmlns:a16="http://schemas.microsoft.com/office/drawing/2014/main" id="{54AA1B97-2EC1-4A5D-83BD-D10AA00BD3F7}"/>
              </a:ext>
            </a:extLst>
          </p:cNvPr>
          <p:cNvSpPr txBox="1"/>
          <p:nvPr/>
        </p:nvSpPr>
        <p:spPr>
          <a:xfrm>
            <a:off x="7503278" y="6416621"/>
            <a:ext cx="178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切片能散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0.34%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2EAE67BA-CC3C-43D8-94E2-640327213D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69512" y="4415310"/>
            <a:ext cx="2174945" cy="2025088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F97D73A-6775-4C04-A0AE-D6D89402E0F3}"/>
              </a:ext>
            </a:extLst>
          </p:cNvPr>
          <p:cNvSpPr txBox="1"/>
          <p:nvPr/>
        </p:nvSpPr>
        <p:spPr>
          <a:xfrm>
            <a:off x="7602380" y="4535683"/>
            <a:ext cx="7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2.0%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386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公式计算与模拟对比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394EAE35-8E19-4EDA-A042-4E125086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298" y="5803065"/>
            <a:ext cx="2442022" cy="77795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E1220D9D-BD3A-4339-8510-16985CFC2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174" y="3203047"/>
            <a:ext cx="2637644" cy="2455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A34970FF-13BD-4B42-BA57-0A5950D08A4D}"/>
                  </a:ext>
                </a:extLst>
              </p:cNvPr>
              <p:cNvSpPr txBox="1"/>
              <p:nvPr/>
            </p:nvSpPr>
            <p:spPr>
              <a:xfrm>
                <a:off x="394395" y="948382"/>
                <a:ext cx="3272514" cy="2855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>
                  <a:buSzPct val="100000"/>
                </a:pPr>
                <a:r>
                  <a:rPr lang="zh-CN" altLang="en-US" dirty="0"/>
                  <a:t>理想情况（公式）：</a:t>
                </a: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sSubSup>
                      <m:sSubSup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dirty="0"/>
                  <a:t>代替模拟的</a:t>
                </a:r>
                <a:r>
                  <a:rPr lang="en-US" altLang="zh-CN" dirty="0"/>
                  <a:t>z</a:t>
                </a:r>
                <a:r>
                  <a:rPr lang="zh-CN" altLang="en-US" dirty="0"/>
                  <a:t>，再修改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</m:oMath>
                </a14:m>
                <a:r>
                  <a:rPr lang="zh-CN" altLang="en-US" dirty="0"/>
                  <a:t>使其接近平顶分布</a:t>
                </a: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=−0.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zh-CN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zh-CN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</p:txBody>
          </p:sp>
        </mc:Choice>
        <mc:Fallback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A34970FF-13BD-4B42-BA57-0A5950D08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95" y="948382"/>
                <a:ext cx="3272514" cy="2855141"/>
              </a:xfrm>
              <a:prstGeom prst="rect">
                <a:avLst/>
              </a:prstGeom>
              <a:blipFill>
                <a:blip r:embed="rId4"/>
                <a:stretch>
                  <a:fillRect l="-1676" t="-1282" r="-83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文本框 90">
            <a:extLst>
              <a:ext uri="{FF2B5EF4-FFF2-40B4-BE49-F238E27FC236}">
                <a16:creationId xmlns:a16="http://schemas.microsoft.com/office/drawing/2014/main" id="{0D66B1BF-C8AA-49A4-A5AE-310DFC9B3515}"/>
              </a:ext>
            </a:extLst>
          </p:cNvPr>
          <p:cNvSpPr txBox="1"/>
          <p:nvPr/>
        </p:nvSpPr>
        <p:spPr>
          <a:xfrm>
            <a:off x="4477624" y="3387714"/>
            <a:ext cx="81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0.39%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3948C4CD-DDE3-4C09-8971-5B865748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171" y="665956"/>
            <a:ext cx="2637647" cy="2455910"/>
          </a:xfrm>
          <a:prstGeom prst="rect">
            <a:avLst/>
          </a:prstGeom>
        </p:spPr>
      </p:pic>
      <p:sp>
        <p:nvSpPr>
          <p:cNvPr id="96" name="文本框 95">
            <a:extLst>
              <a:ext uri="{FF2B5EF4-FFF2-40B4-BE49-F238E27FC236}">
                <a16:creationId xmlns:a16="http://schemas.microsoft.com/office/drawing/2014/main" id="{4119E22D-4C29-47BE-B364-C2DD04103B33}"/>
              </a:ext>
            </a:extLst>
          </p:cNvPr>
          <p:cNvSpPr txBox="1"/>
          <p:nvPr/>
        </p:nvSpPr>
        <p:spPr>
          <a:xfrm>
            <a:off x="4574459" y="904886"/>
            <a:ext cx="178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切片能散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0.38%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5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公式计算与模拟对比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8BC81EEE-8B9A-428C-B7A4-94F51825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998" y="5889472"/>
            <a:ext cx="2442021" cy="7779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C7DDF8C4-7A79-430B-B682-493C142769D7}"/>
                  </a:ext>
                </a:extLst>
              </p:cNvPr>
              <p:cNvSpPr txBox="1"/>
              <p:nvPr/>
            </p:nvSpPr>
            <p:spPr>
              <a:xfrm>
                <a:off x="490014" y="870104"/>
                <a:ext cx="3272514" cy="3951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>
                  <a:buSzPct val="100000"/>
                </a:pPr>
                <a:r>
                  <a:rPr lang="zh-CN" altLang="en-US" dirty="0"/>
                  <a:t>实际情况（模拟）：</a:t>
                </a: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chicane2</a:t>
                </a:r>
                <a:r>
                  <a:rPr lang="zh-CN" altLang="en-US" dirty="0"/>
                  <a:t>中加入六极铁</a:t>
                </a: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marL="342900" lvl="1" indent="-342900"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=−0.69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zh-CN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−2.5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0.6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zh-CN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−49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342900" lvl="1" indent="-342900">
                  <a:buSzPct val="100000"/>
                  <a:buFont typeface="+mj-lt"/>
                  <a:buAutoNum type="arabicPeriod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342900" lvl="1" indent="-342900"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=−0.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zh-C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−3.7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5.4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zh-C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0.8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 marL="342900" lvl="1" indent="-342900">
                  <a:buSzPct val="100000"/>
                  <a:buFont typeface="+mj-lt"/>
                  <a:buAutoNum type="arabicPeriod"/>
                </a:pPr>
                <a:endParaRPr lang="en-US" altLang="zh-CN" dirty="0"/>
              </a:p>
              <a:p>
                <a:pPr marL="342900" lvl="1" indent="-342900"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=−0.6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zh-CN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2.0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4.5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zh-CN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C7DDF8C4-7A79-430B-B682-493C14276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14" y="870104"/>
                <a:ext cx="3272514" cy="3951274"/>
              </a:xfrm>
              <a:prstGeom prst="rect">
                <a:avLst/>
              </a:prstGeom>
              <a:blipFill>
                <a:blip r:embed="rId3"/>
                <a:stretch>
                  <a:fillRect l="-1490" t="-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图片 99">
            <a:extLst>
              <a:ext uri="{FF2B5EF4-FFF2-40B4-BE49-F238E27FC236}">
                <a16:creationId xmlns:a16="http://schemas.microsoft.com/office/drawing/2014/main" id="{8F20367D-9EDE-4141-887C-8176305A2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181" y="5867080"/>
            <a:ext cx="2375149" cy="7804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09B5D18-D4ED-48FD-A8EF-41E03A5FE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412" y="732421"/>
            <a:ext cx="2637647" cy="245591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77BB298-4E36-4481-A03D-6DDEC4048301}"/>
              </a:ext>
            </a:extLst>
          </p:cNvPr>
          <p:cNvSpPr txBox="1"/>
          <p:nvPr/>
        </p:nvSpPr>
        <p:spPr>
          <a:xfrm>
            <a:off x="9916287" y="870104"/>
            <a:ext cx="178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切片能散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0.37%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6C11954-9E67-4791-8FD6-55D1F137D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410" y="3289452"/>
            <a:ext cx="2637647" cy="245591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054C0A1-EB39-4FDB-81E9-076801462868}"/>
              </a:ext>
            </a:extLst>
          </p:cNvPr>
          <p:cNvSpPr txBox="1"/>
          <p:nvPr/>
        </p:nvSpPr>
        <p:spPr>
          <a:xfrm>
            <a:off x="9903247" y="3491704"/>
            <a:ext cx="81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0.62%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AC93320C-762E-4B08-8841-10CD058CD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8125" y="5878769"/>
            <a:ext cx="2442021" cy="75702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637C500-2517-4F7E-B6CD-722C5FCD2C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8752" y="732419"/>
            <a:ext cx="2637647" cy="2455910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E879D9B8-B31E-48BD-8101-375EEDD007A2}"/>
              </a:ext>
            </a:extLst>
          </p:cNvPr>
          <p:cNvSpPr txBox="1"/>
          <p:nvPr/>
        </p:nvSpPr>
        <p:spPr>
          <a:xfrm>
            <a:off x="7228772" y="870104"/>
            <a:ext cx="178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切片能散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0.42%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557BF116-13E6-4FB1-8FD9-F62ED6AD3F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8751" y="3289452"/>
            <a:ext cx="2637647" cy="2455910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CE67C08F-D885-4BED-A3D9-3C3ADD2409F8}"/>
              </a:ext>
            </a:extLst>
          </p:cNvPr>
          <p:cNvSpPr txBox="1"/>
          <p:nvPr/>
        </p:nvSpPr>
        <p:spPr>
          <a:xfrm>
            <a:off x="7273100" y="3448250"/>
            <a:ext cx="81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0.58%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47BD3CE-C25A-4EFD-AD83-9CDF736AD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092" y="732419"/>
            <a:ext cx="2637647" cy="245591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BA01267C-3C95-4F95-AE23-7F9A2A4DE6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9598" y="3289452"/>
            <a:ext cx="2637647" cy="2455910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2BA50659-9E9B-4FB0-91BB-72E8AA451B57}"/>
              </a:ext>
            </a:extLst>
          </p:cNvPr>
          <p:cNvSpPr txBox="1"/>
          <p:nvPr/>
        </p:nvSpPr>
        <p:spPr>
          <a:xfrm>
            <a:off x="4517637" y="3491704"/>
            <a:ext cx="81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0.66%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88D7735-7F73-4918-B799-98C890EFB60D}"/>
              </a:ext>
            </a:extLst>
          </p:cNvPr>
          <p:cNvSpPr txBox="1"/>
          <p:nvPr/>
        </p:nvSpPr>
        <p:spPr>
          <a:xfrm>
            <a:off x="4602028" y="870104"/>
            <a:ext cx="178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切片能散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0.59%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文献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：无色散传输段中相对论束流纵向传输的六极校正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FE36E69-CD6F-48DB-901E-6DCAAF4A100F}"/>
              </a:ext>
            </a:extLst>
          </p:cNvPr>
          <p:cNvSpPr txBox="1"/>
          <p:nvPr/>
        </p:nvSpPr>
        <p:spPr>
          <a:xfrm>
            <a:off x="7785099" y="6542423"/>
            <a:ext cx="6175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R. J. ENGLAND et al. Phys. Rev. ST Accel. Beams 8, 012801(2005)</a:t>
            </a:r>
            <a:endParaRPr lang="zh-CN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899374A-A1C0-4520-AE32-D87141BB4D61}"/>
                  </a:ext>
                </a:extLst>
              </p:cNvPr>
              <p:cNvSpPr txBox="1"/>
              <p:nvPr/>
            </p:nvSpPr>
            <p:spPr>
              <a:xfrm>
                <a:off x="394395" y="948382"/>
                <a:ext cx="7670105" cy="369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>
                  <a:buSzPct val="100000"/>
                </a:pPr>
                <a:r>
                  <a:rPr lang="zh-CN" altLang="en-US" b="1" dirty="0"/>
                  <a:t>研究内容：</a:t>
                </a:r>
                <a:r>
                  <a:rPr lang="zh-CN" altLang="en-US" dirty="0"/>
                  <a:t>利用六极铁调节</a:t>
                </a:r>
                <a:r>
                  <a:rPr lang="en-US" altLang="zh-CN" dirty="0"/>
                  <a:t>dogleg</a:t>
                </a:r>
                <a:r>
                  <a:rPr lang="zh-CN" altLang="en-US" dirty="0"/>
                  <a:t>结构的高阶色散项</a:t>
                </a:r>
                <a:r>
                  <a:rPr lang="en-US" altLang="zh-CN" dirty="0"/>
                  <a:t>T566</a:t>
                </a:r>
                <a:r>
                  <a:rPr lang="zh-CN" altLang="en-US" dirty="0"/>
                  <a:t>与</a:t>
                </a:r>
                <a:r>
                  <a:rPr lang="en-US" altLang="zh-CN" dirty="0"/>
                  <a:t>U5666</a:t>
                </a:r>
                <a:r>
                  <a:rPr lang="zh-CN" altLang="en-US" dirty="0"/>
                  <a:t>，实现</a:t>
                </a:r>
                <a:r>
                  <a:rPr lang="en-US" altLang="zh-CN" dirty="0"/>
                  <a:t>PWFA</a:t>
                </a:r>
                <a:r>
                  <a:rPr lang="zh-CN" altLang="en-US" dirty="0"/>
                  <a:t>的驱动束所需的目标流强分布（梯形束）。</a:t>
                </a:r>
                <a:endParaRPr lang="en-US" altLang="zh-CN" dirty="0"/>
              </a:p>
              <a:p>
                <a:pPr marL="0" lvl="1">
                  <a:buSzPct val="100000"/>
                </a:pPr>
                <a:r>
                  <a:rPr lang="zh-CN" altLang="en-US" sz="1800" b="1" dirty="0">
                    <a:solidFill>
                      <a:srgbClr val="000000"/>
                    </a:solidFill>
                  </a:rPr>
                  <a:t>研究</a:t>
                </a:r>
                <a:r>
                  <a:rPr lang="zh-CN" altLang="en-US" b="1" dirty="0">
                    <a:solidFill>
                      <a:srgbClr val="000000"/>
                    </a:solidFill>
                  </a:rPr>
                  <a:t>方法：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在水平色散及其导数为零（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</a:rPr>
                  <a:t>）的情况下，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dogleg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的</a:t>
                </a: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r>
                  <a:rPr lang="zh-CN" altLang="en-US" dirty="0">
                    <a:solidFill>
                      <a:srgbClr val="000000"/>
                    </a:solidFill>
                  </a:rPr>
                  <a:t>对于内部元件完全对称排布的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dogleg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，</a:t>
                </a: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r>
                  <a:rPr lang="zh-CN" altLang="en-US">
                    <a:solidFill>
                      <a:srgbClr val="000000"/>
                    </a:solidFill>
                  </a:rPr>
                  <a:t>为使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000000"/>
                    </a:solidFill>
                  </a:rPr>
                  <a:t>最小化，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</a:rPr>
                  <a:t>; (2)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lvl="1">
                  <a:buSzPct val="100000"/>
                </a:pPr>
                <a:endParaRPr lang="en-US" altLang="zh-CN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899374A-A1C0-4520-AE32-D87141BB4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95" y="948382"/>
                <a:ext cx="7670105" cy="3693319"/>
              </a:xfrm>
              <a:prstGeom prst="rect">
                <a:avLst/>
              </a:prstGeom>
              <a:blipFill>
                <a:blip r:embed="rId2"/>
                <a:stretch>
                  <a:fillRect l="-715" t="-9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A11D92DE-623B-4432-B195-C4CE2636C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637" y="838200"/>
            <a:ext cx="3058813" cy="3683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ED3E35-CC50-41DD-9907-AF781E23F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950" y="1884088"/>
            <a:ext cx="3575050" cy="10626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918CFB1-981A-4059-B14A-A96467D3B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141" y="3310348"/>
            <a:ext cx="2292667" cy="3082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EF438D6-6D9F-4000-BC22-6F9AE6D15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034" y="4222595"/>
            <a:ext cx="5328939" cy="224986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5FD0485-F23B-4BDA-9F73-E99258E4BDD5}"/>
              </a:ext>
            </a:extLst>
          </p:cNvPr>
          <p:cNvSpPr txBox="1"/>
          <p:nvPr/>
        </p:nvSpPr>
        <p:spPr>
          <a:xfrm>
            <a:off x="3720830" y="6386435"/>
            <a:ext cx="163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w/o </a:t>
            </a:r>
            <a:r>
              <a:rPr lang="en-US" altLang="zh-CN" dirty="0" err="1"/>
              <a:t>sextupole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BB6FB5F-AE85-4D70-8E35-151E356FB08C}"/>
              </a:ext>
            </a:extLst>
          </p:cNvPr>
          <p:cNvSpPr txBox="1"/>
          <p:nvPr/>
        </p:nvSpPr>
        <p:spPr>
          <a:xfrm>
            <a:off x="5570707" y="6386435"/>
            <a:ext cx="156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w/ </a:t>
            </a:r>
            <a:r>
              <a:rPr lang="en-US" altLang="zh-CN" dirty="0" err="1"/>
              <a:t>sextupole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9CE572E-DB7A-4532-98CD-A11E28AF1AC7}"/>
              </a:ext>
            </a:extLst>
          </p:cNvPr>
          <p:cNvSpPr txBox="1"/>
          <p:nvPr/>
        </p:nvSpPr>
        <p:spPr>
          <a:xfrm>
            <a:off x="2393003" y="6383844"/>
            <a:ext cx="1116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initial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117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文献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：无色散传输段中相对论束流纵向传输的六极校正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FE36E69-CD6F-48DB-901E-6DCAAF4A100F}"/>
              </a:ext>
            </a:extLst>
          </p:cNvPr>
          <p:cNvSpPr txBox="1"/>
          <p:nvPr/>
        </p:nvSpPr>
        <p:spPr>
          <a:xfrm>
            <a:off x="7785099" y="6542423"/>
            <a:ext cx="6175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R. J. ENGLAND et al. Phys. Rev. ST Accel. Beams 8, 012801(2005)</a:t>
            </a:r>
            <a:endParaRPr lang="zh-CN" altLang="en-US" sz="1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E0550C-32B2-441E-AC12-B22072B81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51" y="3983799"/>
            <a:ext cx="3263545" cy="15804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9F7754-7885-4C12-87E7-6C340DD0B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60" y="970377"/>
            <a:ext cx="4927775" cy="295550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B010FEB-3D5D-467D-9EDE-901EAA07E268}"/>
              </a:ext>
            </a:extLst>
          </p:cNvPr>
          <p:cNvSpPr txBox="1"/>
          <p:nvPr/>
        </p:nvSpPr>
        <p:spPr>
          <a:xfrm>
            <a:off x="3943696" y="4589344"/>
            <a:ext cx="7059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表示四极铁、六极铁和漂移节段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C2E7BE4-2C1B-4AC0-8153-174F233C7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884" y="970377"/>
            <a:ext cx="4541638" cy="295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4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Chicane2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传输矩阵计算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9DE7B5-2DB4-4D92-A663-B55995F2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95" y="1311342"/>
            <a:ext cx="6074410" cy="543776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0F3DDCA-9A37-4802-A91D-A3C0C67B3BBE}"/>
              </a:ext>
            </a:extLst>
          </p:cNvPr>
          <p:cNvSpPr txBox="1"/>
          <p:nvPr/>
        </p:nvSpPr>
        <p:spPr>
          <a:xfrm>
            <a:off x="394395" y="844621"/>
            <a:ext cx="767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SzPct val="100000"/>
            </a:pPr>
            <a:r>
              <a:rPr lang="en-US" altLang="zh-CN" b="1" dirty="0"/>
              <a:t>-R56 chicane</a:t>
            </a:r>
            <a:r>
              <a:rPr lang="zh-CN" altLang="en-US" b="1" dirty="0"/>
              <a:t>的表达式相比</a:t>
            </a:r>
            <a:r>
              <a:rPr lang="en-US" altLang="zh-CN" b="1" dirty="0"/>
              <a:t>dogleg</a:t>
            </a:r>
            <a:r>
              <a:rPr lang="zh-CN" altLang="en-US" b="1" dirty="0"/>
              <a:t>复杂得多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D1BC79E-967A-43B4-8B57-BBE3105EA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05" y="1473799"/>
            <a:ext cx="5706638" cy="29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92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yNDVlMzk4NWVkMjMyNWU5ZDhhYjAxOWRlY2RiNz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53616</TotalTime>
  <Words>779</Words>
  <Application>Microsoft Office PowerPoint</Application>
  <PresentationFormat>宽屏</PresentationFormat>
  <Paragraphs>109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华文中宋</vt:lpstr>
      <vt:lpstr>Arial</vt:lpstr>
      <vt:lpstr>Cambria Math</vt:lpstr>
      <vt:lpstr>Consolas</vt:lpstr>
      <vt:lpstr>Lucida Console</vt:lpstr>
      <vt:lpstr>Wingdings</vt:lpstr>
      <vt:lpstr>Office 主题​​</vt:lpstr>
      <vt:lpstr>APD+PPD方案优化</vt:lpstr>
      <vt:lpstr>优化内容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下一步计划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shixueyan</dc:creator>
  <cp:lastModifiedBy>lelelevi Hatake</cp:lastModifiedBy>
  <cp:revision>1085</cp:revision>
  <dcterms:created xsi:type="dcterms:W3CDTF">2025-03-17T16:43:00Z</dcterms:created>
  <dcterms:modified xsi:type="dcterms:W3CDTF">2025-10-20T10:51:21Z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ABC6E58D4C494024963E6485FB9DEEC6</vt:lpwstr>
  </property>
  <property fmtid="{D5CDD505-2E9C-101B-9397-08002B2CF9AE}" pid="3" name="KSOProductBuildVer">
    <vt:lpwstr>2052-11.1.0.12173</vt:lpwstr>
  </property>
</Properties>
</file>