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59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61E81AF-CF1C-8914-591E-117807D6E4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072AAA1-6C78-CD34-DF7E-ED4DD41340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3D88530-4917-ECEA-38D3-9C4952AE3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3EE3B-B6CC-4F73-8E9F-3D841F866C0A}" type="datetimeFigureOut">
              <a:rPr lang="zh-CN" altLang="en-US" smtClean="0"/>
              <a:t>2025/10/13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D4DA290-BBE4-E2CD-947D-FFCEB81D0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ED83182-4CF4-D4B1-4CC1-EB0027E9A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6CA2F-632B-4FA8-870D-2A95B0407A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3764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2A56D7-AC40-872E-768A-C2784F379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EEAEFC8-259D-4F0F-E1B0-FF985D8EFE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48407B-264D-4EDA-F1BF-05A758B8E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3EE3B-B6CC-4F73-8E9F-3D841F866C0A}" type="datetimeFigureOut">
              <a:rPr lang="zh-CN" altLang="en-US" smtClean="0"/>
              <a:t>2025/10/13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9E9AB59-35C5-31A8-2A04-009249AB2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569F485-129B-F7F5-A83F-38C79EC15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6CA2F-632B-4FA8-870D-2A95B0407A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561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3A6B98D-4B06-8687-E091-CA5EFBCE0C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6C41818-4E61-8191-7C41-36D2CEE808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395DFC1-E344-7255-925E-AFBD424D9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3EE3B-B6CC-4F73-8E9F-3D841F866C0A}" type="datetimeFigureOut">
              <a:rPr lang="zh-CN" altLang="en-US" smtClean="0"/>
              <a:t>2025/10/13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F786628-C44A-B451-BD65-90D8E52EF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C800233-CDB4-CB89-5D7D-1BE34B926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6CA2F-632B-4FA8-870D-2A95B0407A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3903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63C98EE-78AD-3AFF-11E4-5FC1FFC8B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9DB803C-3E6A-C193-8CAC-C48D54FA48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1B75B63-CA2E-226E-6D51-E7131A8B5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3EE3B-B6CC-4F73-8E9F-3D841F866C0A}" type="datetimeFigureOut">
              <a:rPr lang="zh-CN" altLang="en-US" smtClean="0"/>
              <a:t>2025/10/13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FD0E235-DA60-688C-69C4-E6379F992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7F981CD-2280-0D4B-3041-E7DDA9153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6CA2F-632B-4FA8-870D-2A95B0407A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4482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9E0C193-752F-5251-C825-5676EC00D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45AC4B5-A197-FABE-6806-F44F222BE8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928F22E-C203-CE4C-8972-36CE0FB89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3EE3B-B6CC-4F73-8E9F-3D841F866C0A}" type="datetimeFigureOut">
              <a:rPr lang="zh-CN" altLang="en-US" smtClean="0"/>
              <a:t>2025/10/13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D744858-9B31-278B-6ECF-59B6B7F26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6D224F3-44EF-A114-AF1A-0FCBBD21B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6CA2F-632B-4FA8-870D-2A95B0407A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7507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299F415-35CA-2048-6793-584363785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453D798-2DC4-DFED-8565-C0B0F1A419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85DC555-428E-C370-7310-ABA9C45BD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02F84DD-817A-0107-09CA-19D82863F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3EE3B-B6CC-4F73-8E9F-3D841F866C0A}" type="datetimeFigureOut">
              <a:rPr lang="zh-CN" altLang="en-US" smtClean="0"/>
              <a:t>2025/10/13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4F0E9E0-38B1-2927-25E8-BE476109D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75330DD-ABD8-747C-59DA-5C85CBEB9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6CA2F-632B-4FA8-870D-2A95B0407A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982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B541BC3-7012-C375-B5C9-808A48086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518F973-8CB2-3A7F-FD1F-F8869C418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D17B3A8-430B-B25D-03AF-B4BC7F36ED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15103AD-43BE-646B-4614-FD6931E735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C3B9DBB-10C8-BA56-A230-904808546F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D2A1C69D-3E31-553A-A268-7EBDF261D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3EE3B-B6CC-4F73-8E9F-3D841F866C0A}" type="datetimeFigureOut">
              <a:rPr lang="zh-CN" altLang="en-US" smtClean="0"/>
              <a:t>2025/10/13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9E9EB8C6-619E-26A9-984D-7444B1FA0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7E513DF4-9A42-B043-2D3F-D220AD3A3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6CA2F-632B-4FA8-870D-2A95B0407A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6853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923161E-AE0C-C71F-D5A2-72CA9FD7B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3CE10CC2-6C41-E359-CAE2-0152CA28F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3EE3B-B6CC-4F73-8E9F-3D841F866C0A}" type="datetimeFigureOut">
              <a:rPr lang="zh-CN" altLang="en-US" smtClean="0"/>
              <a:t>2025/10/13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8D51507A-BDE9-2650-328C-5E2AA222C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92785B8-908B-F9F7-C028-2714D41B5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6CA2F-632B-4FA8-870D-2A95B0407A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645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A10416B-67D1-7815-B861-B0070C548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3EE3B-B6CC-4F73-8E9F-3D841F866C0A}" type="datetimeFigureOut">
              <a:rPr lang="zh-CN" altLang="en-US" smtClean="0"/>
              <a:t>2025/10/13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332324C-4B58-09A0-5F9E-390D84AAA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08D38F8-47ED-C321-B552-CB7F0EE82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6CA2F-632B-4FA8-870D-2A95B0407A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8228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F8B505A-4DFC-85F7-A747-C7EF670FA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FA8C0DE-EC40-3900-F00F-93BAD910C9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5D319D2-423D-26C3-B88C-62D08527CB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1FC2850-667A-4F0E-B4DA-C4F155391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3EE3B-B6CC-4F73-8E9F-3D841F866C0A}" type="datetimeFigureOut">
              <a:rPr lang="zh-CN" altLang="en-US" smtClean="0"/>
              <a:t>2025/10/13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B2234B7-3E45-EF9C-C3FB-0DC14AD38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BB0CDA5-79C3-8A32-895A-B4928B470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6CA2F-632B-4FA8-870D-2A95B0407A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1774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EC95EE-CAB4-5370-4FD4-F38BD9B23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9E01D51B-685C-9365-1E9B-93C8D2D84E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9518B69-FEA6-25E4-03C2-63B2FAC53D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FF67F72-3597-4DAD-727A-3A35731C9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3EE3B-B6CC-4F73-8E9F-3D841F866C0A}" type="datetimeFigureOut">
              <a:rPr lang="zh-CN" altLang="en-US" smtClean="0"/>
              <a:t>2025/10/13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E823DA6-0804-5CF3-7DBA-58F50764F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B102703-E87F-D55E-9B2A-E84ECD6A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6CA2F-632B-4FA8-870D-2A95B0407A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9518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16E00663-632B-5218-9E39-6E601D9A0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5E96407-602E-9E95-C8F1-73AA5AA9CF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8914213-3AF1-8A6E-2D89-CF20CF952E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3EE3B-B6CC-4F73-8E9F-3D841F866C0A}" type="datetimeFigureOut">
              <a:rPr lang="zh-CN" altLang="en-US" smtClean="0"/>
              <a:t>2025/10/13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802054E-3201-2F49-9E21-A350AA931F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362E5B1-1E0A-D9AA-A75B-C4E89F356B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6CA2F-632B-4FA8-870D-2A95B0407A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299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64101F8-8F1B-D42B-EF0A-A3C3CFF7A2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2025.10.20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06674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B4BC8CDB-D04D-CE9F-4572-411103498B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7519386" cy="4673289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D224692B-5842-FA6B-B595-9D96B06C7D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19387" y="0"/>
            <a:ext cx="4648358" cy="4607511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B29E0CBD-EB31-0FC0-0142-FAE19DAC6F7D}"/>
              </a:ext>
            </a:extLst>
          </p:cNvPr>
          <p:cNvSpPr txBox="1"/>
          <p:nvPr/>
        </p:nvSpPr>
        <p:spPr>
          <a:xfrm>
            <a:off x="7608163" y="4607511"/>
            <a:ext cx="2219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周长为</a:t>
            </a:r>
            <a:r>
              <a:rPr lang="en-US" altLang="zh-CN" dirty="0"/>
              <a:t>12.16991m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文本框 8">
                <a:extLst>
                  <a:ext uri="{FF2B5EF4-FFF2-40B4-BE49-F238E27FC236}">
                    <a16:creationId xmlns:a16="http://schemas.microsoft.com/office/drawing/2014/main" id="{18AF2822-78B6-D153-214F-13E41F31C018}"/>
                  </a:ext>
                </a:extLst>
              </p:cNvPr>
              <p:cNvSpPr txBox="1"/>
              <p:nvPr/>
            </p:nvSpPr>
            <p:spPr>
              <a:xfrm>
                <a:off x="834499" y="4909305"/>
                <a:ext cx="3879542" cy="9120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zh-CN" altLang="en-US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CN" altLang="en-US" i="1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zh-CN" altLang="en-US" i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zh-CN" alt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zh-CN" altLang="en-US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dirty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zh-CN" altLang="en-US" i="1" dirty="0"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altLang="zh-CN" i="1" dirty="0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num>
                        <m:den>
                          <m:r>
                            <a:rPr lang="en-US" altLang="zh-CN" b="0" i="1" dirty="0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  <m:r>
                        <a:rPr lang="en-US" altLang="zh-CN" b="0" i="1" dirty="0" smtClean="0">
                          <a:latin typeface="Cambria Math" panose="02040503050406030204" pitchFamily="18" charset="0"/>
                        </a:rPr>
                        <m:t>=0.154779416389</m:t>
                      </m:r>
                      <m:r>
                        <a:rPr lang="en-US" altLang="zh-CN" b="0" i="0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b="0" i="0" dirty="0" smtClean="0">
                          <a:latin typeface="Cambria Math" panose="02040503050406030204" pitchFamily="18" charset="0"/>
                        </a:rPr>
                        <m:t>GHz</m:t>
                      </m:r>
                    </m:oMath>
                  </m:oMathPara>
                </a14:m>
                <a:endParaRPr lang="en-US" altLang="zh-CN" b="0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zh-CN" alt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CN" altLang="en-US" i="1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zh-CN" altLang="en-US" i="1">
                              <a:latin typeface="Cambria Math" panose="02040503050406030204" pitchFamily="18" charset="0"/>
                            </a:rPr>
                            <m:t>𝑟𝑓</m:t>
                          </m:r>
                        </m:sub>
                      </m:sSub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CN" b="0" i="1" smtClean="0">
                          <a:latin typeface="Cambria Math" panose="02040503050406030204" pitchFamily="18" charset="0"/>
                        </a:rPr>
                        <m:t>h</m:t>
                      </m:r>
                      <m:sSub>
                        <m:sSubPr>
                          <m:ctrlPr>
                            <a:rPr lang="zh-CN" alt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CN" altLang="en-US" i="1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zh-CN" altLang="en-US" i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altLang="zh-CN" b="0" dirty="0"/>
              </a:p>
            </p:txBody>
          </p:sp>
        </mc:Choice>
        <mc:Fallback>
          <p:sp>
            <p:nvSpPr>
              <p:cNvPr id="9" name="文本框 8">
                <a:extLst>
                  <a:ext uri="{FF2B5EF4-FFF2-40B4-BE49-F238E27FC236}">
                    <a16:creationId xmlns:a16="http://schemas.microsoft.com/office/drawing/2014/main" id="{18AF2822-78B6-D153-214F-13E41F31C0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4499" y="4909305"/>
                <a:ext cx="3879542" cy="912045"/>
              </a:xfrm>
              <a:prstGeom prst="rect">
                <a:avLst/>
              </a:prstGeom>
              <a:blipFill>
                <a:blip r:embed="rId4"/>
                <a:stretch>
                  <a:fillRect b="-266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文本框 10">
                <a:extLst>
                  <a:ext uri="{FF2B5EF4-FFF2-40B4-BE49-F238E27FC236}">
                    <a16:creationId xmlns:a16="http://schemas.microsoft.com/office/drawing/2014/main" id="{2B775B15-D933-80E8-9E43-37D8B7BE3A01}"/>
                  </a:ext>
                </a:extLst>
              </p:cNvPr>
              <p:cNvSpPr txBox="1"/>
              <p:nvPr/>
            </p:nvSpPr>
            <p:spPr>
              <a:xfrm>
                <a:off x="7057745" y="5119969"/>
                <a:ext cx="4290873" cy="6908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zh-CN" altLang="en-US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CN" b="0" i="0" smtClean="0">
                          <a:latin typeface="Cambria Math" panose="02040503050406030204" pitchFamily="18" charset="0"/>
                        </a:rPr>
                        <m:t>61</m:t>
                      </m:r>
                    </m:oMath>
                  </m:oMathPara>
                </a14:m>
                <a:endParaRPr lang="en-US" altLang="zh-CN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zh-CN" altLang="en-US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CN" altLang="en-US" i="1" dirty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zh-CN" altLang="en-US" i="1" dirty="0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altLang="zh-CN" b="0" i="1" dirty="0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altLang="zh-CN" b="0" i="1" dirty="0" smtClean="0">
                          <a:latin typeface="Cambria Math" panose="02040503050406030204" pitchFamily="18" charset="0"/>
                        </a:rPr>
                        <m:t>=1.5025898377</m:t>
                      </m:r>
                      <m:r>
                        <a:rPr lang="en-US" altLang="zh-CN" b="0" i="0" dirty="0" smtClean="0">
                          <a:latin typeface="Cambria Math" panose="02040503050406030204" pitchFamily="18" charset="0"/>
                        </a:rPr>
                        <m:t>09 </m:t>
                      </m:r>
                      <m:r>
                        <m:rPr>
                          <m:sty m:val="p"/>
                        </m:rPr>
                        <a:rPr lang="en-US" altLang="zh-CN" b="0" i="0" dirty="0" smtClean="0">
                          <a:latin typeface="Cambria Math" panose="02040503050406030204" pitchFamily="18" charset="0"/>
                        </a:rPr>
                        <m:t>GHz</m:t>
                      </m:r>
                    </m:oMath>
                  </m:oMathPara>
                </a14:m>
                <a:endParaRPr lang="zh-CN" altLang="en-US" dirty="0"/>
              </a:p>
            </p:txBody>
          </p:sp>
        </mc:Choice>
        <mc:Fallback>
          <p:sp>
            <p:nvSpPr>
              <p:cNvPr id="11" name="文本框 10">
                <a:extLst>
                  <a:ext uri="{FF2B5EF4-FFF2-40B4-BE49-F238E27FC236}">
                    <a16:creationId xmlns:a16="http://schemas.microsoft.com/office/drawing/2014/main" id="{2B775B15-D933-80E8-9E43-37D8B7BE3A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7745" y="5119969"/>
                <a:ext cx="4290873" cy="690830"/>
              </a:xfrm>
              <a:prstGeom prst="rect">
                <a:avLst/>
              </a:prstGeom>
              <a:blipFill>
                <a:blip r:embed="rId5"/>
                <a:stretch>
                  <a:fillRect b="-177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箭头: 右 11">
            <a:extLst>
              <a:ext uri="{FF2B5EF4-FFF2-40B4-BE49-F238E27FC236}">
                <a16:creationId xmlns:a16="http://schemas.microsoft.com/office/drawing/2014/main" id="{F8DE2CD2-B51B-EA7A-0BAA-05007B42BA83}"/>
              </a:ext>
            </a:extLst>
          </p:cNvPr>
          <p:cNvSpPr/>
          <p:nvPr/>
        </p:nvSpPr>
        <p:spPr>
          <a:xfrm>
            <a:off x="4918227" y="5058930"/>
            <a:ext cx="1935332" cy="612796"/>
          </a:xfrm>
          <a:prstGeom prst="rightArrow">
            <a:avLst>
              <a:gd name="adj1" fmla="val 18128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2702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DF409FF2-CF18-3BCF-68F9-8F75AC6147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6091189" cy="4429956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0E8DD969-8FAE-40A6-B4E3-53F336FEC1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9423" y="-1"/>
            <a:ext cx="6022577" cy="4429957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251E6C13-A93D-5A38-1EA0-C3541A66FDED}"/>
              </a:ext>
            </a:extLst>
          </p:cNvPr>
          <p:cNvSpPr txBox="1"/>
          <p:nvPr/>
        </p:nvSpPr>
        <p:spPr>
          <a:xfrm>
            <a:off x="1154097" y="284085"/>
            <a:ext cx="1296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V=4MV</a:t>
            </a:r>
            <a:endParaRPr lang="zh-CN" altLang="en-US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4CB27EB6-C5E2-DF2A-2B0E-8533D4219B74}"/>
              </a:ext>
            </a:extLst>
          </p:cNvPr>
          <p:cNvSpPr txBox="1"/>
          <p:nvPr/>
        </p:nvSpPr>
        <p:spPr>
          <a:xfrm>
            <a:off x="7397686" y="468751"/>
            <a:ext cx="1296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V=6MV</a:t>
            </a:r>
            <a:endParaRPr lang="zh-CN" altLang="en-US" dirty="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9C3CE324-A151-CC79-F5F9-BEC1B49320D1}"/>
              </a:ext>
            </a:extLst>
          </p:cNvPr>
          <p:cNvSpPr txBox="1"/>
          <p:nvPr/>
        </p:nvSpPr>
        <p:spPr>
          <a:xfrm>
            <a:off x="2157273" y="4529375"/>
            <a:ext cx="1917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Std(</a:t>
            </a:r>
            <a:r>
              <a:rPr lang="en-US" altLang="zh-CN" dirty="0" err="1"/>
              <a:t>p_ini</a:t>
            </a:r>
            <a:r>
              <a:rPr lang="en-US" altLang="zh-CN" dirty="0"/>
              <a:t>)~0.005</a:t>
            </a:r>
            <a:endParaRPr lang="zh-CN" altLang="en-US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A134C8C5-E2C8-E494-2897-D5EF1D539B64}"/>
              </a:ext>
            </a:extLst>
          </p:cNvPr>
          <p:cNvSpPr txBox="1"/>
          <p:nvPr/>
        </p:nvSpPr>
        <p:spPr>
          <a:xfrm>
            <a:off x="4571999" y="4588846"/>
            <a:ext cx="2157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感觉</a:t>
            </a:r>
            <a:r>
              <a:rPr lang="en-US" altLang="zh-CN" dirty="0"/>
              <a:t>4MV</a:t>
            </a:r>
            <a:r>
              <a:rPr lang="zh-CN" altLang="en-US" dirty="0"/>
              <a:t>足够了？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DDA866CC-5907-0C14-727B-36D84F99FF79}"/>
              </a:ext>
            </a:extLst>
          </p:cNvPr>
          <p:cNvSpPr txBox="1"/>
          <p:nvPr/>
        </p:nvSpPr>
        <p:spPr>
          <a:xfrm>
            <a:off x="516011" y="5764227"/>
            <a:ext cx="10885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辐射的影响很小，因此先不加入</a:t>
            </a:r>
            <a:r>
              <a:rPr lang="en-US" altLang="zh-CN" dirty="0"/>
              <a:t>SREFFECTS</a:t>
            </a:r>
            <a:r>
              <a:rPr lang="zh-CN" altLang="en-US" dirty="0"/>
              <a:t>元件，同步相位设置为</a:t>
            </a:r>
            <a:r>
              <a:rPr lang="en-US" altLang="zh-CN" dirty="0"/>
              <a:t>180.</a:t>
            </a:r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文本框 13">
                <a:extLst>
                  <a:ext uri="{FF2B5EF4-FFF2-40B4-BE49-F238E27FC236}">
                    <a16:creationId xmlns:a16="http://schemas.microsoft.com/office/drawing/2014/main" id="{892B5881-FF68-FE9E-33AD-CA7563BD0DD7}"/>
                  </a:ext>
                </a:extLst>
              </p:cNvPr>
              <p:cNvSpPr txBox="1"/>
              <p:nvPr/>
            </p:nvSpPr>
            <p:spPr>
              <a:xfrm>
                <a:off x="516011" y="5166777"/>
                <a:ext cx="1115035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dirty="0"/>
                  <a:t>高频腔压为</a:t>
                </a:r>
                <a:r>
                  <a:rPr lang="en-US" altLang="zh-CN" dirty="0"/>
                  <a:t>4MV</a:t>
                </a:r>
                <a:r>
                  <a:rPr lang="zh-CN" altLang="en-US" dirty="0"/>
                  <a:t>，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en-US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i="1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zh-CN" altLang="en-US" i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=0.921679 </m:t>
                    </m:r>
                    <m:r>
                      <m:rPr>
                        <m:sty m:val="p"/>
                      </m:rPr>
                      <a:rPr lang="en-US" altLang="zh-CN" b="0" i="0" smtClean="0">
                        <a:latin typeface="Cambria Math" panose="02040503050406030204" pitchFamily="18" charset="0"/>
                      </a:rPr>
                      <m:t>eV</m:t>
                    </m:r>
                    <m:r>
                      <a:rPr lang="zh-CN" altLang="en-US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zh-CN" altLang="en-US" i="1">
                        <a:latin typeface="Cambria Math" panose="02040503050406030204" pitchFamily="18" charset="0"/>
                      </a:rPr>
                      <m:t>𝑉</m:t>
                    </m:r>
                    <m:func>
                      <m:funcPr>
                        <m:ctrlPr>
                          <a:rPr lang="zh-CN" alt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zh-CN" altLang="en-US" i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sSub>
                          <m:sSubPr>
                            <m:ctrlPr>
                              <a:rPr lang="zh-CN" alt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CN" altLang="en-US" i="1">
                                <a:latin typeface="Cambria Math" panose="02040503050406030204" pitchFamily="18" charset="0"/>
                              </a:rPr>
                              <m:t>𝜙</m:t>
                            </m:r>
                          </m:e>
                          <m:sub>
                            <m:r>
                              <a:rPr lang="zh-CN" altLang="en-US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e>
                    </m:func>
                  </m:oMath>
                </a14:m>
                <a:r>
                  <a:rPr lang="zh-CN" altLang="en-US" dirty="0"/>
                  <a:t>，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zh-CN" altLang="en-US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=179.99998679</m:t>
                    </m:r>
                  </m:oMath>
                </a14:m>
                <a:endParaRPr lang="zh-CN" altLang="en-US" dirty="0"/>
              </a:p>
            </p:txBody>
          </p:sp>
        </mc:Choice>
        <mc:Fallback>
          <p:sp>
            <p:nvSpPr>
              <p:cNvPr id="14" name="文本框 13">
                <a:extLst>
                  <a:ext uri="{FF2B5EF4-FFF2-40B4-BE49-F238E27FC236}">
                    <a16:creationId xmlns:a16="http://schemas.microsoft.com/office/drawing/2014/main" id="{892B5881-FF68-FE9E-33AD-CA7563BD0D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011" y="5166777"/>
                <a:ext cx="11150353" cy="369332"/>
              </a:xfrm>
              <a:prstGeom prst="rect">
                <a:avLst/>
              </a:prstGeom>
              <a:blipFill>
                <a:blip r:embed="rId4"/>
                <a:stretch>
                  <a:fillRect l="-492" t="-10000" b="-2666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095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>
            <a:extLst>
              <a:ext uri="{FF2B5EF4-FFF2-40B4-BE49-F238E27FC236}">
                <a16:creationId xmlns:a16="http://schemas.microsoft.com/office/drawing/2014/main" id="{222277C8-3258-53D8-7489-B8DC7643FC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3042" y="61951"/>
            <a:ext cx="5824382" cy="4465661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8DFE404C-19E3-0D67-59ED-3C6D8989BB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857" y="47668"/>
            <a:ext cx="6050834" cy="4465661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76B943DA-980A-DDB4-2BA6-7794601678B6}"/>
              </a:ext>
            </a:extLst>
          </p:cNvPr>
          <p:cNvSpPr txBox="1"/>
          <p:nvPr/>
        </p:nvSpPr>
        <p:spPr>
          <a:xfrm>
            <a:off x="1802167" y="621437"/>
            <a:ext cx="1091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w/o RF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2E4DFAB4-75CF-E61E-3156-02D0161E0AF6}"/>
              </a:ext>
            </a:extLst>
          </p:cNvPr>
          <p:cNvSpPr txBox="1"/>
          <p:nvPr/>
        </p:nvSpPr>
        <p:spPr>
          <a:xfrm>
            <a:off x="8009138" y="621437"/>
            <a:ext cx="1091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w/ RF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8E3D12EC-893B-7D84-6A67-6A058FF2D26A}"/>
              </a:ext>
            </a:extLst>
          </p:cNvPr>
          <p:cNvSpPr txBox="1"/>
          <p:nvPr/>
        </p:nvSpPr>
        <p:spPr>
          <a:xfrm>
            <a:off x="933634" y="5635419"/>
            <a:ext cx="10821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加入后束长在初始的振荡后逐渐不再明显变化；</a:t>
            </a:r>
            <a:endParaRPr lang="en-US" altLang="zh-CN" dirty="0"/>
          </a:p>
          <a:p>
            <a:r>
              <a:rPr lang="zh-CN" altLang="en-US" dirty="0"/>
              <a:t>有一些毛刺，主要是因为有一些粒子丢失（跑到了很远的地方），但计算</a:t>
            </a:r>
            <a:r>
              <a:rPr lang="en-US" altLang="zh-CN" dirty="0"/>
              <a:t>rms</a:t>
            </a:r>
            <a:r>
              <a:rPr lang="zh-CN" altLang="en-US" dirty="0"/>
              <a:t>时仍将其包括在内。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56068DC3-2041-DBAC-1569-A0A1EF2A0EC1}"/>
              </a:ext>
            </a:extLst>
          </p:cNvPr>
          <p:cNvSpPr txBox="1"/>
          <p:nvPr/>
        </p:nvSpPr>
        <p:spPr>
          <a:xfrm>
            <a:off x="933634" y="4889708"/>
            <a:ext cx="10190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不加入</a:t>
            </a:r>
            <a:r>
              <a:rPr lang="en-US" altLang="zh-CN" dirty="0"/>
              <a:t>RF</a:t>
            </a:r>
            <a:r>
              <a:rPr lang="zh-CN" altLang="en-US" dirty="0"/>
              <a:t>时，束长始终增大，没有聚束</a:t>
            </a:r>
          </a:p>
        </p:txBody>
      </p:sp>
    </p:spTree>
    <p:extLst>
      <p:ext uri="{BB962C8B-B14F-4D97-AF65-F5344CB8AC3E}">
        <p14:creationId xmlns:p14="http://schemas.microsoft.com/office/powerpoint/2010/main" val="998888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188B715D-D5B1-0FD7-BE4D-010F08EFCA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932" y="600517"/>
            <a:ext cx="6434653" cy="4740118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1FF25EA7-639C-84E1-6771-5712DE7F73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8152" y="1469266"/>
            <a:ext cx="5145894" cy="3525140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60E622E9-BE17-F039-4866-3466195470A7}"/>
              </a:ext>
            </a:extLst>
          </p:cNvPr>
          <p:cNvSpPr txBox="1"/>
          <p:nvPr/>
        </p:nvSpPr>
        <p:spPr>
          <a:xfrm>
            <a:off x="4773227" y="6027939"/>
            <a:ext cx="2645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2w</a:t>
            </a:r>
            <a:r>
              <a:rPr lang="zh-CN" altLang="en-US" dirty="0"/>
              <a:t>圈之后的相空间</a:t>
            </a:r>
          </a:p>
        </p:txBody>
      </p:sp>
    </p:spTree>
    <p:extLst>
      <p:ext uri="{BB962C8B-B14F-4D97-AF65-F5344CB8AC3E}">
        <p14:creationId xmlns:p14="http://schemas.microsoft.com/office/powerpoint/2010/main" val="3046875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0782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695</TotalTime>
  <Words>141</Words>
  <Application>Microsoft Office PowerPoint</Application>
  <PresentationFormat>宽屏</PresentationFormat>
  <Paragraphs>18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等线</vt:lpstr>
      <vt:lpstr>等线 Light</vt:lpstr>
      <vt:lpstr>Arial</vt:lpstr>
      <vt:lpstr>Cambria Math</vt:lpstr>
      <vt:lpstr>Office 主题​​</vt:lpstr>
      <vt:lpstr>2025.10.20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子航 赵</dc:creator>
  <cp:lastModifiedBy>子航 赵</cp:lastModifiedBy>
  <cp:revision>2</cp:revision>
  <dcterms:created xsi:type="dcterms:W3CDTF">2025-10-15T01:51:40Z</dcterms:created>
  <dcterms:modified xsi:type="dcterms:W3CDTF">2025-10-15T13:27:19Z</dcterms:modified>
</cp:coreProperties>
</file>