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58" r:id="rId3"/>
    <p:sldId id="257" r:id="rId4"/>
    <p:sldId id="260" r:id="rId5"/>
    <p:sldId id="261" r:id="rId6"/>
    <p:sldId id="262" r:id="rId7"/>
    <p:sldId id="263"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5" d="100"/>
          <a:sy n="125" d="100"/>
        </p:scale>
        <p:origin x="29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2250E-51F1-4166-9A33-795C2A447164}" type="datetimeFigureOut">
              <a:rPr lang="zh-CN" altLang="en-US" smtClean="0"/>
              <a:t>2025/10/20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1E2A2-D6AC-4168-BAFB-1C0ED8A8E514}" type="slidenum">
              <a:rPr lang="zh-CN" altLang="en-US" smtClean="0"/>
              <a:t>‹#›</a:t>
            </a:fld>
            <a:endParaRPr lang="zh-CN" altLang="en-US"/>
          </a:p>
        </p:txBody>
      </p:sp>
    </p:spTree>
    <p:extLst>
      <p:ext uri="{BB962C8B-B14F-4D97-AF65-F5344CB8AC3E}">
        <p14:creationId xmlns:p14="http://schemas.microsoft.com/office/powerpoint/2010/main" val="235050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1</a:t>
            </a:fld>
            <a:endParaRPr kumimoji="1" lang="zh-CN" altLang="en-US"/>
          </a:p>
        </p:txBody>
      </p:sp>
    </p:spTree>
    <p:extLst>
      <p:ext uri="{BB962C8B-B14F-4D97-AF65-F5344CB8AC3E}">
        <p14:creationId xmlns:p14="http://schemas.microsoft.com/office/powerpoint/2010/main" val="94087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2</a:t>
            </a:fld>
            <a:endParaRPr kumimoji="1" lang="zh-CN" altLang="en-US"/>
          </a:p>
        </p:txBody>
      </p:sp>
    </p:spTree>
    <p:extLst>
      <p:ext uri="{BB962C8B-B14F-4D97-AF65-F5344CB8AC3E}">
        <p14:creationId xmlns:p14="http://schemas.microsoft.com/office/powerpoint/2010/main" val="134082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3</a:t>
            </a:fld>
            <a:endParaRPr kumimoji="1" lang="zh-CN" altLang="en-US"/>
          </a:p>
        </p:txBody>
      </p:sp>
    </p:spTree>
    <p:extLst>
      <p:ext uri="{BB962C8B-B14F-4D97-AF65-F5344CB8AC3E}">
        <p14:creationId xmlns:p14="http://schemas.microsoft.com/office/powerpoint/2010/main" val="371931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4</a:t>
            </a:fld>
            <a:endParaRPr kumimoji="1" lang="zh-CN" altLang="en-US"/>
          </a:p>
        </p:txBody>
      </p:sp>
    </p:spTree>
    <p:extLst>
      <p:ext uri="{BB962C8B-B14F-4D97-AF65-F5344CB8AC3E}">
        <p14:creationId xmlns:p14="http://schemas.microsoft.com/office/powerpoint/2010/main" val="333764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5</a:t>
            </a:fld>
            <a:endParaRPr kumimoji="1" lang="zh-CN" altLang="en-US"/>
          </a:p>
        </p:txBody>
      </p:sp>
    </p:spTree>
    <p:extLst>
      <p:ext uri="{BB962C8B-B14F-4D97-AF65-F5344CB8AC3E}">
        <p14:creationId xmlns:p14="http://schemas.microsoft.com/office/powerpoint/2010/main" val="400862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6</a:t>
            </a:fld>
            <a:endParaRPr kumimoji="1" lang="zh-CN" altLang="en-US"/>
          </a:p>
        </p:txBody>
      </p:sp>
    </p:spTree>
    <p:extLst>
      <p:ext uri="{BB962C8B-B14F-4D97-AF65-F5344CB8AC3E}">
        <p14:creationId xmlns:p14="http://schemas.microsoft.com/office/powerpoint/2010/main" val="317323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7</a:t>
            </a:fld>
            <a:endParaRPr kumimoji="1" lang="zh-CN" altLang="en-US"/>
          </a:p>
        </p:txBody>
      </p:sp>
    </p:spTree>
    <p:extLst>
      <p:ext uri="{BB962C8B-B14F-4D97-AF65-F5344CB8AC3E}">
        <p14:creationId xmlns:p14="http://schemas.microsoft.com/office/powerpoint/2010/main" val="181036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357663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172114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382094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95444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307319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124210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92318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137884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166467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72128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A387A18-2A2D-485E-BB92-366A043B450F}" type="datetimeFigureOut">
              <a:rPr lang="zh-CN" altLang="en-US" smtClean="0"/>
              <a:t>2025/10/20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38536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87A18-2A2D-485E-BB92-366A043B450F}" type="datetimeFigureOut">
              <a:rPr lang="zh-CN" altLang="en-US" smtClean="0"/>
              <a:t>2025/10/20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06EC4-0817-4C3F-8DA9-88590CBA30BA}" type="slidenum">
              <a:rPr lang="zh-CN" altLang="en-US" smtClean="0"/>
              <a:t>‹#›</a:t>
            </a:fld>
            <a:endParaRPr lang="zh-CN" altLang="en-US"/>
          </a:p>
        </p:txBody>
      </p:sp>
    </p:spTree>
    <p:extLst>
      <p:ext uri="{BB962C8B-B14F-4D97-AF65-F5344CB8AC3E}">
        <p14:creationId xmlns:p14="http://schemas.microsoft.com/office/powerpoint/2010/main" val="2082691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NULL"/><Relationship Id="rId4" Type="http://schemas.openxmlformats.org/officeDocument/2006/relationships/image" Target="../media/image2.png"/><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NUL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5162910" y="701040"/>
            <a:ext cx="0" cy="5957997"/>
          </a:xfrm>
          <a:prstGeom prst="line">
            <a:avLst/>
          </a:prstGeom>
        </p:spPr>
        <p:style>
          <a:lnRef idx="2">
            <a:schemeClr val="accent1"/>
          </a:lnRef>
          <a:fillRef idx="0">
            <a:schemeClr val="accent1"/>
          </a:fillRef>
          <a:effectRef idx="1">
            <a:schemeClr val="accent1"/>
          </a:effectRef>
          <a:fontRef idx="minor">
            <a:schemeClr val="tx1"/>
          </a:fontRef>
        </p:style>
      </p:cxnSp>
      <p:sp>
        <p:nvSpPr>
          <p:cNvPr id="4" name="椭圆 3"/>
          <p:cNvSpPr/>
          <p:nvPr/>
        </p:nvSpPr>
        <p:spPr>
          <a:xfrm>
            <a:off x="1339327" y="1103377"/>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4" idx="6"/>
            <a:endCxn id="6" idx="1"/>
          </p:cNvCxnSpPr>
          <p:nvPr/>
        </p:nvCxnSpPr>
        <p:spPr>
          <a:xfrm>
            <a:off x="1449055" y="1167385"/>
            <a:ext cx="1493176" cy="6118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42231" y="1648428"/>
            <a:ext cx="1103187" cy="261610"/>
          </a:xfrm>
          <a:prstGeom prst="rect">
            <a:avLst/>
          </a:prstGeom>
          <a:noFill/>
          <a:ln>
            <a:solidFill>
              <a:srgbClr val="C00000"/>
            </a:solidFill>
          </a:ln>
        </p:spPr>
        <p:txBody>
          <a:bodyPr wrap="none" rtlCol="0">
            <a:spAutoFit/>
          </a:bodyPr>
          <a:lstStyle/>
          <a:p>
            <a:r>
              <a:rPr lang="en-US" altLang="zh-CN" sz="1100" dirty="0" smtClean="0">
                <a:latin typeface="Times New Roman" panose="02020603050405020304" pitchFamily="18" charset="0"/>
                <a:ea typeface="方正仿宋_GBK" panose="03000509000000000000" pitchFamily="65" charset="-122"/>
                <a:cs typeface="Times New Roman" panose="02020603050405020304" pitchFamily="18" charset="0"/>
              </a:rPr>
              <a:t>y</a:t>
            </a:r>
            <a:r>
              <a:rPr lang="zh-CN" altLang="en-US" sz="1100" dirty="0" smtClean="0">
                <a:latin typeface="Times New Roman" panose="02020603050405020304" pitchFamily="18" charset="0"/>
                <a:ea typeface="方正仿宋_GBK" panose="03000509000000000000" pitchFamily="65" charset="-122"/>
                <a:cs typeface="Times New Roman" panose="02020603050405020304" pitchFamily="18" charset="0"/>
              </a:rPr>
              <a:t>方向动量调制</a:t>
            </a:r>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文本框 7"/>
              <p:cNvSpPr txBox="1"/>
              <p:nvPr/>
            </p:nvSpPr>
            <p:spPr>
              <a:xfrm>
                <a:off x="298704" y="2608508"/>
                <a:ext cx="4634555" cy="768608"/>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这篇文章通过实验论证了曲率变化的等离子毛细管通道能稳定的引导激光；激光注入时采用离轴注入可避免激光束质心在传播中的横向振荡，偏移量</a:t>
                </a:r>
                <a14:m>
                  <m:oMath xmlns:m="http://schemas.openxmlformats.org/officeDocument/2006/math">
                    <m:sSub>
                      <m:sSub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n</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cr</m:t>
                        </m:r>
                      </m:sub>
                    </m:sSub>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Δ</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n) </a:t>
                </a:r>
                <a14:m>
                  <m:oMath xmlns:m="http://schemas.openxmlformats.org/officeDocument/2006/math">
                    <m:sSubSup>
                      <m:sSubSup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b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w</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0</m:t>
                        </m:r>
                      </m:sub>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2</m:t>
                        </m:r>
                      </m:sup>
                    </m:sSubSup>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/R</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298704" y="2608508"/>
                <a:ext cx="4634555" cy="768608"/>
              </a:xfrm>
              <a:prstGeom prst="rect">
                <a:avLst/>
              </a:prstGeom>
              <a:blipFill>
                <a:blip r:embed="rId3"/>
                <a:stretch>
                  <a:fillRect l="-132" r="-132" b="-3175"/>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122549" y="416395"/>
            <a:ext cx="4967209" cy="2126871"/>
          </a:xfrm>
          <a:prstGeom prst="rect">
            <a:avLst/>
          </a:prstGeom>
        </p:spPr>
      </p:pic>
      <p:pic>
        <p:nvPicPr>
          <p:cNvPr id="10" name="图片 9"/>
          <p:cNvPicPr>
            <a:picLocks noChangeAspect="1"/>
          </p:cNvPicPr>
          <p:nvPr/>
        </p:nvPicPr>
        <p:blipFill>
          <a:blip r:embed="rId5"/>
          <a:stretch>
            <a:fillRect/>
          </a:stretch>
        </p:blipFill>
        <p:spPr>
          <a:xfrm>
            <a:off x="773913" y="3410083"/>
            <a:ext cx="3664473" cy="2225040"/>
          </a:xfrm>
          <a:prstGeom prst="rect">
            <a:avLst/>
          </a:prstGeom>
        </p:spPr>
      </p:pic>
      <p:pic>
        <p:nvPicPr>
          <p:cNvPr id="11" name="图片 10"/>
          <p:cNvPicPr>
            <a:picLocks noChangeAspect="1"/>
          </p:cNvPicPr>
          <p:nvPr/>
        </p:nvPicPr>
        <p:blipFill>
          <a:blip r:embed="rId6"/>
          <a:stretch>
            <a:fillRect/>
          </a:stretch>
        </p:blipFill>
        <p:spPr>
          <a:xfrm>
            <a:off x="5392562" y="299337"/>
            <a:ext cx="2721214" cy="2413666"/>
          </a:xfrm>
          <a:prstGeom prst="rect">
            <a:avLst/>
          </a:prstGeom>
        </p:spPr>
      </p:pic>
      <p:pic>
        <p:nvPicPr>
          <p:cNvPr id="13" name="图片 12"/>
          <p:cNvPicPr>
            <a:picLocks noChangeAspect="1"/>
          </p:cNvPicPr>
          <p:nvPr/>
        </p:nvPicPr>
        <p:blipFill>
          <a:blip r:embed="rId7"/>
          <a:stretch>
            <a:fillRect/>
          </a:stretch>
        </p:blipFill>
        <p:spPr>
          <a:xfrm>
            <a:off x="5392562" y="3995569"/>
            <a:ext cx="2654158" cy="2577337"/>
          </a:xfrm>
          <a:prstGeom prst="rect">
            <a:avLst/>
          </a:prstGeom>
        </p:spPr>
      </p:pic>
      <p:sp>
        <p:nvSpPr>
          <p:cNvPr id="15" name="文本框 14"/>
          <p:cNvSpPr txBox="1"/>
          <p:nvPr/>
        </p:nvSpPr>
        <p:spPr>
          <a:xfrm>
            <a:off x="298704" y="5744201"/>
            <a:ext cx="4634555" cy="692497"/>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毛细管内径</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500</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μ</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，通道内等离子密度分布近似抛物型函数，直线中若激光光斑半径和通道特征半径匹配则能稳定传播且保持光斑尺寸恒定。</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文本框 15"/>
              <p:cNvSpPr txBox="1"/>
              <p:nvPr/>
            </p:nvSpPr>
            <p:spPr>
              <a:xfrm>
                <a:off x="8461248" y="585062"/>
                <a:ext cx="3346704" cy="1292662"/>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当注入偏移量为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20</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μ</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时，激光的能量损失严重，分布也严重偏离高斯分布；</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当</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=90</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 μ</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时，出口处光斑与入口处</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的光斑接近。</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(c)</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中可以看出出口处透射功率和能量集中度高度相关，呈现先上升后下降的趋势。</a:t>
                </a:r>
                <a:endPar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8461248" y="585062"/>
                <a:ext cx="3346704" cy="1292662"/>
              </a:xfrm>
              <a:prstGeom prst="rect">
                <a:avLst/>
              </a:prstGeom>
              <a:blipFill>
                <a:blip r:embed="rId8"/>
                <a:stretch>
                  <a:fillRect l="-182" t="-472" r="-182" b="-33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5236063" y="2823009"/>
                <a:ext cx="3182513" cy="1092607"/>
              </a:xfrm>
              <a:prstGeom prst="rect">
                <a:avLst/>
              </a:prstGeom>
              <a:noFill/>
            </p:spPr>
            <p:txBody>
              <a:bodyPr wrap="square" rtlCol="0">
                <a:spAutoFit/>
              </a:bodyPr>
              <a:lstStyle/>
              <a:p>
                <a:pPr algn="just"/>
                <a14:m>
                  <m:oMath xmlns:m="http://schemas.openxmlformats.org/officeDocument/2006/math">
                    <m:sSub>
                      <m:sSub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=100</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 μ</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时，得到的电子束中心能量</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最高。</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=0</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时</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，有</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多个电子束，能散</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较大；当 </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=100</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 μ</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时，低能电子束消失，高能电子束的能散</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减小；</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150</a:t>
                </a:r>
                <a:r>
                  <a:rPr lang="el-GR"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 </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μ</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时，高能电子束消失，仅剩低能</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电子束。</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5236063" y="2823009"/>
                <a:ext cx="3182513" cy="1092607"/>
              </a:xfrm>
              <a:prstGeom prst="rect">
                <a:avLst/>
              </a:prstGeom>
              <a:blipFill>
                <a:blip r:embed="rId9"/>
                <a:stretch>
                  <a:fillRect l="-383" t="-559" r="-5364" b="-44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8488680" y="3805046"/>
                <a:ext cx="3249168" cy="2693045"/>
              </a:xfrm>
              <a:prstGeom prst="rect">
                <a:avLst/>
              </a:prstGeom>
              <a:noFill/>
            </p:spPr>
            <p:txBody>
              <a:bodyPr wrap="square" rtlCol="0">
                <a:spAutoFit/>
              </a:bodyPr>
              <a:lstStyle/>
              <a:p>
                <a:pPr algn="just"/>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=100 </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μ</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时横向振荡最小，</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0</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150 </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μ</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时振荡更强，电子加速十分不稳定。</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当脉冲靠近高密度区时，被横向压缩强度增加，当</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=150</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 μ</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时脉冲更早靠近高密度区，因此最早发生电离和自注入现象，但持续时间短，因此注入的电荷量也少，且在弯曲中剧烈振荡电子损失，图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3(c)</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中的电子来源于直线部分；</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=100</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 μ</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时注入提前发生获得更高能</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(0.7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GeV)</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的电子；</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r</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os</m:t>
                        </m:r>
                      </m:sub>
                    </m:sSub>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0</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时发生了两次注入。观察到的电子能谱与此吻合。</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当采用纯氦气时，还可以在弯曲通道中实现仅激光导引而无电子注入和加速。</a:t>
                </a:r>
                <a:endPar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8488680" y="3805046"/>
                <a:ext cx="3249168" cy="2693045"/>
              </a:xfrm>
              <a:prstGeom prst="rect">
                <a:avLst/>
              </a:prstGeom>
              <a:blipFill>
                <a:blip r:embed="rId10"/>
                <a:stretch>
                  <a:fillRect l="-375" t="-226" r="-188" b="-1131"/>
                </a:stretch>
              </a:blipFill>
            </p:spPr>
            <p:txBody>
              <a:bodyPr/>
              <a:lstStyle/>
              <a:p>
                <a:r>
                  <a:rPr lang="zh-CN" altLang="en-US">
                    <a:noFill/>
                  </a:rPr>
                  <a:t> </a:t>
                </a:r>
              </a:p>
            </p:txBody>
          </p:sp>
        </mc:Fallback>
      </mc:AlternateContent>
      <p:pic>
        <p:nvPicPr>
          <p:cNvPr id="14" name="图片 13"/>
          <p:cNvPicPr>
            <a:picLocks noChangeAspect="1"/>
          </p:cNvPicPr>
          <p:nvPr/>
        </p:nvPicPr>
        <p:blipFill rotWithShape="1">
          <a:blip r:embed="rId11"/>
          <a:srcRect b="38692"/>
          <a:stretch/>
        </p:blipFill>
        <p:spPr>
          <a:xfrm>
            <a:off x="8488680" y="1959718"/>
            <a:ext cx="3463482" cy="1641072"/>
          </a:xfrm>
          <a:prstGeom prst="rect">
            <a:avLst/>
          </a:prstGeom>
        </p:spPr>
      </p:pic>
    </p:spTree>
    <p:extLst>
      <p:ext uri="{BB962C8B-B14F-4D97-AF65-F5344CB8AC3E}">
        <p14:creationId xmlns:p14="http://schemas.microsoft.com/office/powerpoint/2010/main" val="184073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flipH="1">
            <a:off x="5126334" y="481584"/>
            <a:ext cx="12594" cy="6140877"/>
          </a:xfrm>
          <a:prstGeom prst="line">
            <a:avLst/>
          </a:prstGeom>
        </p:spPr>
        <p:style>
          <a:lnRef idx="2">
            <a:schemeClr val="accent1"/>
          </a:lnRef>
          <a:fillRef idx="0">
            <a:schemeClr val="accent1"/>
          </a:fillRef>
          <a:effectRef idx="1">
            <a:schemeClr val="accent1"/>
          </a:effectRef>
          <a:fontRef idx="minor">
            <a:schemeClr val="tx1"/>
          </a:fontRef>
        </p:style>
      </p:cxnSp>
      <p:sp>
        <p:nvSpPr>
          <p:cNvPr id="4" name="椭圆 3"/>
          <p:cNvSpPr/>
          <p:nvPr/>
        </p:nvSpPr>
        <p:spPr>
          <a:xfrm>
            <a:off x="474103" y="1041822"/>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4" idx="6"/>
            <a:endCxn id="6" idx="1"/>
          </p:cNvCxnSpPr>
          <p:nvPr/>
        </p:nvCxnSpPr>
        <p:spPr>
          <a:xfrm>
            <a:off x="583831" y="1105830"/>
            <a:ext cx="1493176" cy="6118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077007" y="1586873"/>
            <a:ext cx="1103187" cy="261610"/>
          </a:xfrm>
          <a:prstGeom prst="rect">
            <a:avLst/>
          </a:prstGeom>
          <a:noFill/>
          <a:ln>
            <a:solidFill>
              <a:srgbClr val="C00000"/>
            </a:solidFill>
          </a:ln>
        </p:spPr>
        <p:txBody>
          <a:bodyPr wrap="none" rtlCol="0">
            <a:spAutoFit/>
          </a:bodyPr>
          <a:lstStyle/>
          <a:p>
            <a:r>
              <a:rPr lang="en-US" altLang="zh-CN" sz="1100" dirty="0" smtClean="0">
                <a:latin typeface="Times New Roman" panose="02020603050405020304" pitchFamily="18" charset="0"/>
                <a:ea typeface="方正仿宋_GBK" panose="03000509000000000000" pitchFamily="65" charset="-122"/>
                <a:cs typeface="Times New Roman" panose="02020603050405020304" pitchFamily="18" charset="0"/>
              </a:rPr>
              <a:t>y</a:t>
            </a:r>
            <a:r>
              <a:rPr lang="zh-CN" altLang="en-US" sz="1100" dirty="0" smtClean="0">
                <a:latin typeface="Times New Roman" panose="02020603050405020304" pitchFamily="18" charset="0"/>
                <a:ea typeface="方正仿宋_GBK" panose="03000509000000000000" pitchFamily="65" charset="-122"/>
                <a:cs typeface="Times New Roman" panose="02020603050405020304" pitchFamily="18" charset="0"/>
              </a:rPr>
              <a:t>方向动量调制</a:t>
            </a:r>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8" name="文本框 7"/>
          <p:cNvSpPr txBox="1"/>
          <p:nvPr/>
        </p:nvSpPr>
        <p:spPr>
          <a:xfrm>
            <a:off x="258854" y="2185016"/>
            <a:ext cx="4560259" cy="692497"/>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能量</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3.8MeV</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、长度约</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个趋肤深度的电子束在过密度的厚等离子体中的聚焦，从最开始的</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2.7 </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mm (FWHM) </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被聚焦到</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0.57 mm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，且呈现出束头几乎不受影响其余部分被聚焦的特点。</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0" y="401336"/>
            <a:ext cx="5077969" cy="1719672"/>
          </a:xfrm>
          <a:prstGeom prst="rect">
            <a:avLst/>
          </a:prstGeom>
        </p:spPr>
      </p:pic>
      <p:pic>
        <p:nvPicPr>
          <p:cNvPr id="12" name="图片 11"/>
          <p:cNvPicPr>
            <a:picLocks noChangeAspect="1"/>
          </p:cNvPicPr>
          <p:nvPr/>
        </p:nvPicPr>
        <p:blipFill>
          <a:blip r:embed="rId4"/>
          <a:stretch>
            <a:fillRect/>
          </a:stretch>
        </p:blipFill>
        <p:spPr>
          <a:xfrm>
            <a:off x="386869" y="2928391"/>
            <a:ext cx="2948791" cy="3472063"/>
          </a:xfrm>
          <a:prstGeom prst="rect">
            <a:avLst/>
          </a:prstGeom>
        </p:spPr>
      </p:pic>
      <p:pic>
        <p:nvPicPr>
          <p:cNvPr id="13" name="图片 12"/>
          <p:cNvPicPr>
            <a:picLocks noChangeAspect="1"/>
          </p:cNvPicPr>
          <p:nvPr/>
        </p:nvPicPr>
        <p:blipFill>
          <a:blip r:embed="rId5"/>
          <a:stretch>
            <a:fillRect/>
          </a:stretch>
        </p:blipFill>
        <p:spPr>
          <a:xfrm>
            <a:off x="5454368" y="396820"/>
            <a:ext cx="2403376" cy="3842213"/>
          </a:xfrm>
          <a:prstGeom prst="rect">
            <a:avLst/>
          </a:prstGeom>
        </p:spPr>
      </p:pic>
      <p:pic>
        <p:nvPicPr>
          <p:cNvPr id="14" name="图片 13"/>
          <p:cNvPicPr>
            <a:picLocks noChangeAspect="1"/>
          </p:cNvPicPr>
          <p:nvPr/>
        </p:nvPicPr>
        <p:blipFill>
          <a:blip r:embed="rId6"/>
          <a:stretch>
            <a:fillRect/>
          </a:stretch>
        </p:blipFill>
        <p:spPr>
          <a:xfrm>
            <a:off x="9290304" y="2089592"/>
            <a:ext cx="2666671" cy="2519431"/>
          </a:xfrm>
          <a:prstGeom prst="rect">
            <a:avLst/>
          </a:prstGeom>
        </p:spPr>
      </p:pic>
      <p:pic>
        <p:nvPicPr>
          <p:cNvPr id="15" name="图片 14"/>
          <p:cNvPicPr>
            <a:picLocks noChangeAspect="1"/>
          </p:cNvPicPr>
          <p:nvPr/>
        </p:nvPicPr>
        <p:blipFill>
          <a:blip r:embed="rId7"/>
          <a:stretch>
            <a:fillRect/>
          </a:stretch>
        </p:blipFill>
        <p:spPr>
          <a:xfrm>
            <a:off x="5381217" y="4273296"/>
            <a:ext cx="3119985" cy="2349165"/>
          </a:xfrm>
          <a:prstGeom prst="rect">
            <a:avLst/>
          </a:prstGeom>
        </p:spPr>
      </p:pic>
      <mc:AlternateContent xmlns:mc="http://schemas.openxmlformats.org/markup-compatibility/2006" xmlns:a14="http://schemas.microsoft.com/office/drawing/2010/main">
        <mc:Choice Requires="a14">
          <p:sp>
            <p:nvSpPr>
              <p:cNvPr id="17" name="文本框 16"/>
              <p:cNvSpPr txBox="1"/>
              <p:nvPr/>
            </p:nvSpPr>
            <p:spPr>
              <a:xfrm>
                <a:off x="3493380" y="3169920"/>
                <a:ext cx="1287809" cy="2693045"/>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中的聚焦力计算密度为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4×</a:t>
                </a:r>
                <a14:m>
                  <m:oMath xmlns:m="http://schemas.openxmlformats.org/officeDocument/2006/math">
                    <m:sSup>
                      <m:sSupPr>
                        <m:ctrlPr>
                          <a:rPr lang="en-US" altLang="zh-CN" sz="1300" i="1" dirty="0" smtClean="0">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a:rPr lang="en-US" altLang="zh-CN" sz="1300" b="0" i="1" dirty="0" smtClean="0">
                            <a:latin typeface="Cambria Math" panose="02040503050406030204" pitchFamily="18" charset="0"/>
                            <a:ea typeface="方正仿宋_GBK" panose="03000509000000000000" pitchFamily="65" charset="-122"/>
                            <a:cs typeface="Times New Roman" panose="02020603050405020304" pitchFamily="18" charset="0"/>
                          </a:rPr>
                          <m:t>12</m:t>
                        </m:r>
                      </m:sup>
                    </m:sSup>
                    <m:r>
                      <a:rPr lang="en-US" altLang="zh-CN" sz="1300" i="1" dirty="0" smtClean="0">
                        <a:latin typeface="Cambria Math" panose="02040503050406030204" pitchFamily="18" charset="0"/>
                        <a:ea typeface="方正仿宋_GBK" panose="03000509000000000000" pitchFamily="65" charset="-122"/>
                        <a:cs typeface="Times New Roman" panose="02020603050405020304" pitchFamily="18" charset="0"/>
                      </a:rPr>
                      <m:t> </m:t>
                    </m:r>
                    <m:sSup>
                      <m:sSupPr>
                        <m:ctrlPr>
                          <a:rPr lang="en-US" altLang="zh-CN" sz="1300" i="1" dirty="0" smtClean="0">
                            <a:latin typeface="Cambria Math" panose="02040503050406030204" pitchFamily="18" charset="0"/>
                            <a:ea typeface="方正仿宋_GBK" panose="03000509000000000000" pitchFamily="65" charset="-122"/>
                            <a:cs typeface="Times New Roman" panose="02020603050405020304" pitchFamily="18" charset="0"/>
                          </a:rPr>
                        </m:ctrlPr>
                      </m:sSupPr>
                      <m:e>
                        <m:r>
                          <a:rPr lang="en-US" altLang="zh-CN" sz="1300" b="0" i="1" dirty="0" smtClean="0">
                            <a:latin typeface="Cambria Math" panose="02040503050406030204" pitchFamily="18" charset="0"/>
                            <a:ea typeface="方正仿宋_GBK" panose="03000509000000000000" pitchFamily="65" charset="-122"/>
                            <a:cs typeface="Times New Roman" panose="02020603050405020304" pitchFamily="18" charset="0"/>
                          </a:rPr>
                          <m:t>𝑐𝑚</m:t>
                        </m:r>
                      </m:e>
                      <m:sup>
                        <m:r>
                          <a:rPr lang="en-US" altLang="zh-CN" sz="1300" b="0" i="1" dirty="0" smtClean="0">
                            <a:latin typeface="Cambria Math" panose="02040503050406030204" pitchFamily="18" charset="0"/>
                            <a:ea typeface="方正仿宋_GBK" panose="03000509000000000000" pitchFamily="65" charset="-122"/>
                            <a:cs typeface="Times New Roman" panose="02020603050405020304" pitchFamily="18" charset="0"/>
                          </a:rPr>
                          <m:t>−3</m:t>
                        </m:r>
                      </m:sup>
                    </m:sSup>
                  </m:oMath>
                </a14:m>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包含了‘电子惯性’和‘回流电流’后的聚焦力。</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可见束团头部聚焦力几乎为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0</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，并往后逐渐增大，在靠近束团尾部时达到最大。</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3493380" y="3169920"/>
                <a:ext cx="1287809" cy="2693045"/>
              </a:xfrm>
              <a:prstGeom prst="rect">
                <a:avLst/>
              </a:prstGeom>
              <a:blipFill>
                <a:blip r:embed="rId8"/>
                <a:stretch>
                  <a:fillRect l="-474" t="-226" r="-13270" b="-1131"/>
                </a:stretch>
              </a:blipFill>
            </p:spPr>
            <p:txBody>
              <a:bodyPr/>
              <a:lstStyle/>
              <a:p>
                <a:r>
                  <a:rPr lang="zh-CN" altLang="en-US">
                    <a:noFill/>
                  </a:rPr>
                  <a:t> </a:t>
                </a:r>
              </a:p>
            </p:txBody>
          </p:sp>
        </mc:Fallback>
      </mc:AlternateContent>
      <p:sp>
        <p:nvSpPr>
          <p:cNvPr id="16" name="文本框 15"/>
          <p:cNvSpPr txBox="1"/>
          <p:nvPr/>
        </p:nvSpPr>
        <p:spPr>
          <a:xfrm>
            <a:off x="8173184" y="396821"/>
            <a:ext cx="3671344" cy="1692771"/>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是垂直方向的切片图，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是数值化后的图，可见头部确实几乎不受等离子体的影响，在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20ps</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的</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地方束团最</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开始的</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2.7 mm </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被</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聚焦到</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0.57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，峰值流强也增加了</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13</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倍；随着聚焦力增加，再尾部的粒子被过聚焦。计算模拟的结果和实验基本吻合。</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聚焦</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力的时间依赖性会导致纵向像差，最终影响对撞亮度。</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8" name="文本框 17"/>
          <p:cNvSpPr txBox="1"/>
          <p:nvPr/>
        </p:nvSpPr>
        <p:spPr>
          <a:xfrm>
            <a:off x="7980232" y="2235031"/>
            <a:ext cx="1230256" cy="1892826"/>
          </a:xfrm>
          <a:prstGeom prst="rect">
            <a:avLst/>
          </a:prstGeom>
          <a:noFill/>
        </p:spPr>
        <p:txBody>
          <a:bodyPr wrap="square" rtlCol="0">
            <a:spAutoFit/>
          </a:bodyPr>
          <a:lstStyle/>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对比了有无等离子时的情况，未聚焦时束团垂直半高宽约</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3.2mm,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有等离子体时束团显著聚焦，强度呈现高且窄的峰值。</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9" name="文本框 18"/>
          <p:cNvSpPr txBox="1"/>
          <p:nvPr/>
        </p:nvSpPr>
        <p:spPr>
          <a:xfrm>
            <a:off x="8861895" y="4858800"/>
            <a:ext cx="2987040" cy="1092607"/>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4</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说明被等离子聚焦的束斑最小值在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PS2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处，因为有纵向像差的存在，不同位置的粒子焦点不一样，在纵向上有差别，因此从积分图像上看，束团在一段</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z</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上都保持一个较小的束斑。</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1015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6182977" y="780288"/>
            <a:ext cx="23982" cy="5890941"/>
          </a:xfrm>
          <a:prstGeom prst="line">
            <a:avLst/>
          </a:prstGeom>
        </p:spPr>
        <p:style>
          <a:lnRef idx="2">
            <a:schemeClr val="accent1"/>
          </a:lnRef>
          <a:fillRef idx="0">
            <a:schemeClr val="accent1"/>
          </a:fillRef>
          <a:effectRef idx="1">
            <a:schemeClr val="accent1"/>
          </a:effectRef>
          <a:fontRef idx="minor">
            <a:schemeClr val="tx1"/>
          </a:fontRef>
        </p:style>
      </p:cxnSp>
      <p:sp>
        <p:nvSpPr>
          <p:cNvPr id="4" name="椭圆 3"/>
          <p:cNvSpPr/>
          <p:nvPr/>
        </p:nvSpPr>
        <p:spPr>
          <a:xfrm>
            <a:off x="936991" y="957073"/>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4" idx="6"/>
            <a:endCxn id="6" idx="1"/>
          </p:cNvCxnSpPr>
          <p:nvPr/>
        </p:nvCxnSpPr>
        <p:spPr>
          <a:xfrm>
            <a:off x="1046719" y="1021081"/>
            <a:ext cx="1493176" cy="6118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539895" y="1502124"/>
            <a:ext cx="1103187" cy="261610"/>
          </a:xfrm>
          <a:prstGeom prst="rect">
            <a:avLst/>
          </a:prstGeom>
          <a:noFill/>
          <a:ln>
            <a:solidFill>
              <a:srgbClr val="C00000"/>
            </a:solidFill>
          </a:ln>
        </p:spPr>
        <p:txBody>
          <a:bodyPr wrap="none" rtlCol="0">
            <a:spAutoFit/>
          </a:bodyPr>
          <a:lstStyle/>
          <a:p>
            <a:r>
              <a:rPr lang="en-US" altLang="zh-CN" sz="1100" dirty="0" smtClean="0">
                <a:latin typeface="Times New Roman" panose="02020603050405020304" pitchFamily="18" charset="0"/>
                <a:ea typeface="方正仿宋_GBK" panose="03000509000000000000" pitchFamily="65" charset="-122"/>
                <a:cs typeface="Times New Roman" panose="02020603050405020304" pitchFamily="18" charset="0"/>
              </a:rPr>
              <a:t>y</a:t>
            </a:r>
            <a:r>
              <a:rPr lang="zh-CN" altLang="en-US" sz="1100" dirty="0" smtClean="0">
                <a:latin typeface="Times New Roman" panose="02020603050405020304" pitchFamily="18" charset="0"/>
                <a:ea typeface="方正仿宋_GBK" panose="03000509000000000000" pitchFamily="65" charset="-122"/>
                <a:cs typeface="Times New Roman" panose="02020603050405020304" pitchFamily="18" charset="0"/>
              </a:rPr>
              <a:t>方向动量调制</a:t>
            </a:r>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文本框 7"/>
              <p:cNvSpPr txBox="1"/>
              <p:nvPr/>
            </p:nvSpPr>
            <p:spPr>
              <a:xfrm>
                <a:off x="2629713" y="2613237"/>
                <a:ext cx="3420889" cy="1092607"/>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模拟了直径</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1mm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的径向密度和温度分布，</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c</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比较均匀和非均匀情况下电流密度和磁场强度的情况，</a:t>
                </a:r>
                <a:r>
                  <a:rPr lang="pt-BR"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J(r</a:t>
                </a:r>
                <a:r>
                  <a:rPr lang="pt-BR" altLang="zh-CN" sz="1300" dirty="0">
                    <a:latin typeface="Times New Roman" panose="02020603050405020304" pitchFamily="18" charset="0"/>
                    <a:ea typeface="方正仿宋_GBK" panose="03000509000000000000" pitchFamily="65" charset="-122"/>
                    <a:cs typeface="Times New Roman" panose="02020603050405020304" pitchFamily="18" charset="0"/>
                  </a:rPr>
                  <a:t>) ∝ Te(r)^(3/2), </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a:rPr lang="en-US" altLang="zh-CN" sz="1300" b="0" i="1" smtClean="0">
                            <a:latin typeface="Cambria Math" panose="02040503050406030204" pitchFamily="18" charset="0"/>
                            <a:ea typeface="方正仿宋_GBK" panose="03000509000000000000" pitchFamily="65" charset="-122"/>
                            <a:cs typeface="Times New Roman" panose="02020603050405020304" pitchFamily="18" charset="0"/>
                          </a:rPr>
                          <m:t>𝑇</m:t>
                        </m:r>
                      </m:e>
                      <m:sub>
                        <m:r>
                          <a:rPr lang="en-US" altLang="zh-CN" sz="1300" b="0" i="1" smtClean="0">
                            <a:latin typeface="Cambria Math" panose="02040503050406030204" pitchFamily="18" charset="0"/>
                            <a:ea typeface="方正仿宋_GBK" panose="03000509000000000000" pitchFamily="65" charset="-122"/>
                            <a:cs typeface="Times New Roman" panose="02020603050405020304" pitchFamily="18" charset="0"/>
                          </a:rPr>
                          <m:t>𝑒</m:t>
                        </m:r>
                      </m:sub>
                    </m:sSub>
                  </m:oMath>
                </a14:m>
                <a:r>
                  <a:rPr lang="pt-BR"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(r</a:t>
                </a:r>
                <a:r>
                  <a:rPr lang="pt-BR" altLang="zh-CN" sz="1300" dirty="0">
                    <a:latin typeface="Times New Roman" panose="02020603050405020304" pitchFamily="18" charset="0"/>
                    <a:ea typeface="方正仿宋_GBK" panose="03000509000000000000" pitchFamily="65" charset="-122"/>
                    <a:cs typeface="Times New Roman" panose="02020603050405020304" pitchFamily="18" charset="0"/>
                  </a:rPr>
                  <a:t>) ∝ u(r)^(2/7</a:t>
                </a:r>
                <a:r>
                  <a:rPr lang="pt-BR"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，可得在轴的电流密度和磁场梯度比均匀时大了</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35%</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2629713" y="2613237"/>
                <a:ext cx="3420889" cy="1092607"/>
              </a:xfrm>
              <a:prstGeom prst="rect">
                <a:avLst/>
              </a:prstGeom>
              <a:blipFill>
                <a:blip r:embed="rId3"/>
                <a:stretch>
                  <a:fillRect l="-178" t="-559" r="-178" b="-4469"/>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34947" y="276133"/>
            <a:ext cx="6108608" cy="2254430"/>
          </a:xfrm>
          <a:prstGeom prst="rect">
            <a:avLst/>
          </a:prstGeom>
        </p:spPr>
      </p:pic>
      <p:pic>
        <p:nvPicPr>
          <p:cNvPr id="9" name="图片 8"/>
          <p:cNvPicPr>
            <a:picLocks noChangeAspect="1"/>
          </p:cNvPicPr>
          <p:nvPr/>
        </p:nvPicPr>
        <p:blipFill>
          <a:blip r:embed="rId5"/>
          <a:stretch>
            <a:fillRect/>
          </a:stretch>
        </p:blipFill>
        <p:spPr>
          <a:xfrm>
            <a:off x="2749107" y="3798158"/>
            <a:ext cx="3126592" cy="1652016"/>
          </a:xfrm>
          <a:prstGeom prst="rect">
            <a:avLst/>
          </a:prstGeom>
        </p:spPr>
      </p:pic>
      <p:pic>
        <p:nvPicPr>
          <p:cNvPr id="10" name="图片 9"/>
          <p:cNvPicPr>
            <a:picLocks noChangeAspect="1"/>
          </p:cNvPicPr>
          <p:nvPr/>
        </p:nvPicPr>
        <p:blipFill>
          <a:blip r:embed="rId6"/>
          <a:stretch>
            <a:fillRect/>
          </a:stretch>
        </p:blipFill>
        <p:spPr>
          <a:xfrm>
            <a:off x="250106" y="2613237"/>
            <a:ext cx="2351853" cy="3943106"/>
          </a:xfrm>
          <a:prstGeom prst="rect">
            <a:avLst/>
          </a:prstGeom>
        </p:spPr>
      </p:pic>
      <p:pic>
        <p:nvPicPr>
          <p:cNvPr id="11" name="图片 10"/>
          <p:cNvPicPr>
            <a:picLocks noChangeAspect="1"/>
          </p:cNvPicPr>
          <p:nvPr/>
        </p:nvPicPr>
        <p:blipFill>
          <a:blip r:embed="rId7"/>
          <a:stretch>
            <a:fillRect/>
          </a:stretch>
        </p:blipFill>
        <p:spPr>
          <a:xfrm>
            <a:off x="9073087" y="358808"/>
            <a:ext cx="3032647" cy="2068014"/>
          </a:xfrm>
          <a:prstGeom prst="rect">
            <a:avLst/>
          </a:prstGeom>
        </p:spPr>
      </p:pic>
      <p:pic>
        <p:nvPicPr>
          <p:cNvPr id="12" name="图片 11"/>
          <p:cNvPicPr>
            <a:picLocks noChangeAspect="1"/>
          </p:cNvPicPr>
          <p:nvPr/>
        </p:nvPicPr>
        <p:blipFill>
          <a:blip r:embed="rId8"/>
          <a:stretch>
            <a:fillRect/>
          </a:stretch>
        </p:blipFill>
        <p:spPr>
          <a:xfrm>
            <a:off x="9166040" y="2697576"/>
            <a:ext cx="2874837" cy="3858768"/>
          </a:xfrm>
          <a:prstGeom prst="rect">
            <a:avLst/>
          </a:prstGeom>
        </p:spPr>
      </p:pic>
      <p:sp>
        <p:nvSpPr>
          <p:cNvPr id="14" name="文本框 13"/>
          <p:cNvSpPr txBox="1"/>
          <p:nvPr/>
        </p:nvSpPr>
        <p:spPr>
          <a:xfrm>
            <a:off x="6255521" y="710851"/>
            <a:ext cx="2705600" cy="1292662"/>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蓝圆表征每束团的峰值信号强度。</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图</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中得到最小束斑的电流约在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50A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，而预期的电流值为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68A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（图中虚线）。说明由于轴心处的温度更高，非均匀分布的电流在近轴处有</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35%</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的增强，符合理论预期。</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5" name="文本框 14"/>
          <p:cNvSpPr txBox="1"/>
          <p:nvPr/>
        </p:nvSpPr>
        <p:spPr>
          <a:xfrm>
            <a:off x="2601958" y="5450174"/>
            <a:ext cx="3581019" cy="892552"/>
          </a:xfrm>
          <a:prstGeom prst="rect">
            <a:avLst/>
          </a:prstGeom>
          <a:noFill/>
        </p:spPr>
        <p:txBody>
          <a:bodyPr wrap="square" rtlCol="0">
            <a:spAutoFit/>
          </a:bodyPr>
          <a:lstStyle/>
          <a:p>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通过将等离子密度调节在 </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2–6 × 10¹⁸ cm⁻³ </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范围内，产生能量 </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30–200 MeV </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的可调谐稳定电子束</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LPA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的等离子密度分布如左下图，测量到的放电流和模拟用到的如右下图。</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6" name="文本框 15"/>
          <p:cNvSpPr txBox="1"/>
          <p:nvPr/>
        </p:nvSpPr>
        <p:spPr>
          <a:xfrm>
            <a:off x="6255521" y="2085446"/>
            <a:ext cx="2705600" cy="4493538"/>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4</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对比了实验、非均匀电流的模拟和均匀电流分布的模拟情况下，不同注入时机下束团在荧光板处的束斑。</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当电流为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27A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时束团未被聚焦荧光板上呈现均匀填充的图像；大于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60A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时束团过聚焦，呈现圆环形图像。</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对比非均匀分布电流模拟和均匀分布的情况，可以看到非均匀时更符合实验，束团在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52A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的电流值时被聚焦到最小值，随着电流增大被过度聚焦，当电流大于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60A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时，近轴的电子被过聚焦，而外围的粒子感受到的场小于近轴处的电子，因此不会显著地发散，所以形成了类似圆环的分布。</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而电流分布均匀时，束斑最小时的电流强度从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52A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增加到了</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68A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这</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篇文章讨论了电流分布对</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聚焦效果的影响。</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13478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flipH="1">
            <a:off x="5083662" y="707136"/>
            <a:ext cx="402" cy="5933613"/>
          </a:xfrm>
          <a:prstGeom prst="line">
            <a:avLst/>
          </a:prstGeom>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256032" y="5458226"/>
            <a:ext cx="4608576" cy="892552"/>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可见</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相较于螺线管和四极铁来说，具有更小的色散依赖性。</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实验装置如图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所示，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tape</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用于吸收剩余的激光，荧光板用于测横向尺寸，磁谱仪测能散。</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44717" y="472092"/>
            <a:ext cx="4985744" cy="2484467"/>
          </a:xfrm>
          <a:prstGeom prst="rect">
            <a:avLst/>
          </a:prstGeom>
        </p:spPr>
      </p:pic>
      <p:pic>
        <p:nvPicPr>
          <p:cNvPr id="10" name="图片 9"/>
          <p:cNvPicPr>
            <a:picLocks noChangeAspect="1"/>
          </p:cNvPicPr>
          <p:nvPr/>
        </p:nvPicPr>
        <p:blipFill>
          <a:blip r:embed="rId4"/>
          <a:stretch>
            <a:fillRect/>
          </a:stretch>
        </p:blipFill>
        <p:spPr>
          <a:xfrm>
            <a:off x="982847" y="2956559"/>
            <a:ext cx="3116721" cy="1316737"/>
          </a:xfrm>
          <a:prstGeom prst="rect">
            <a:avLst/>
          </a:prstGeom>
        </p:spPr>
      </p:pic>
      <p:pic>
        <p:nvPicPr>
          <p:cNvPr id="11" name="图片 10"/>
          <p:cNvPicPr>
            <a:picLocks noChangeAspect="1"/>
          </p:cNvPicPr>
          <p:nvPr/>
        </p:nvPicPr>
        <p:blipFill>
          <a:blip r:embed="rId5"/>
          <a:stretch>
            <a:fillRect/>
          </a:stretch>
        </p:blipFill>
        <p:spPr>
          <a:xfrm>
            <a:off x="256032" y="4273296"/>
            <a:ext cx="4554973" cy="1184930"/>
          </a:xfrm>
          <a:prstGeom prst="rect">
            <a:avLst/>
          </a:prstGeom>
        </p:spPr>
      </p:pic>
      <p:pic>
        <p:nvPicPr>
          <p:cNvPr id="12" name="图片 11"/>
          <p:cNvPicPr>
            <a:picLocks noChangeAspect="1"/>
          </p:cNvPicPr>
          <p:nvPr/>
        </p:nvPicPr>
        <p:blipFill rotWithShape="1">
          <a:blip r:embed="rId6"/>
          <a:srcRect t="1" b="-2975"/>
          <a:stretch/>
        </p:blipFill>
        <p:spPr>
          <a:xfrm>
            <a:off x="5431311" y="716656"/>
            <a:ext cx="3743394" cy="2547439"/>
          </a:xfrm>
          <a:prstGeom prst="rect">
            <a:avLst/>
          </a:prstGeom>
        </p:spPr>
      </p:pic>
      <p:pic>
        <p:nvPicPr>
          <p:cNvPr id="13" name="图片 12"/>
          <p:cNvPicPr>
            <a:picLocks noChangeAspect="1"/>
          </p:cNvPicPr>
          <p:nvPr/>
        </p:nvPicPr>
        <p:blipFill>
          <a:blip r:embed="rId7"/>
          <a:stretch>
            <a:fillRect/>
          </a:stretch>
        </p:blipFill>
        <p:spPr>
          <a:xfrm>
            <a:off x="7687056" y="3469229"/>
            <a:ext cx="4048546" cy="2435273"/>
          </a:xfrm>
          <a:prstGeom prst="rect">
            <a:avLst/>
          </a:prstGeom>
        </p:spPr>
      </p:pic>
      <mc:AlternateContent xmlns:mc="http://schemas.openxmlformats.org/markup-compatibility/2006" xmlns:a14="http://schemas.microsoft.com/office/drawing/2010/main">
        <mc:Choice Requires="a14">
          <p:sp>
            <p:nvSpPr>
              <p:cNvPr id="15" name="文本框 14"/>
              <p:cNvSpPr txBox="1"/>
              <p:nvPr/>
            </p:nvSpPr>
            <p:spPr>
              <a:xfrm>
                <a:off x="9521952" y="935023"/>
                <a:ext cx="1981200" cy="2110706"/>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展示了放电毛细管的电流随时间变化的曲线；</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在毛细管</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半径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125</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𝜇</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、压力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150 </a:t>
                </a:r>
                <a:r>
                  <a:rPr lang="en-US" altLang="zh-CN" sz="1300" dirty="0" err="1" smtClean="0">
                    <a:latin typeface="Times New Roman" panose="02020603050405020304" pitchFamily="18" charset="0"/>
                    <a:ea typeface="方正仿宋_GBK" panose="03000509000000000000" pitchFamily="65" charset="-122"/>
                    <a:cs typeface="Times New Roman" panose="02020603050405020304" pitchFamily="18" charset="0"/>
                  </a:rPr>
                  <a:t>Torr</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、峰值电流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330</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的条件下通过</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MHD</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模拟</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出</a:t>
                </a:r>
                <a14:m>
                  <m:oMath xmlns:m="http://schemas.openxmlformats.org/officeDocument/2006/math">
                    <m:sSub>
                      <m:sSub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m:t>𝐵</m:t>
                        </m:r>
                      </m:e>
                      <m:sub>
                        <m:r>
                          <a:rPr lang="zh-CN" altLang="en-US" sz="1300" i="1">
                            <a:latin typeface="Cambria Math" panose="02040503050406030204" pitchFamily="18" charset="0"/>
                            <a:ea typeface="方正仿宋_GBK" panose="03000509000000000000" pitchFamily="65" charset="-122"/>
                            <a:cs typeface="Times New Roman" panose="02020603050405020304" pitchFamily="18" charset="0"/>
                          </a:rPr>
                          <m:t>𝜙</m:t>
                        </m:r>
                      </m:sub>
                    </m:sSub>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𝑟</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的分布，在中心束流通过的区域呈现很好的线性，梯度均匀。</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9521952" y="935023"/>
                <a:ext cx="1981200" cy="2110706"/>
              </a:xfrm>
              <a:prstGeom prst="rect">
                <a:avLst/>
              </a:prstGeom>
              <a:blipFill>
                <a:blip r:embed="rId8"/>
                <a:stretch>
                  <a:fillRect l="-308" t="-288" r="-8923" b="-1441"/>
                </a:stretch>
              </a:blipFill>
            </p:spPr>
            <p:txBody>
              <a:bodyPr/>
              <a:lstStyle/>
              <a:p>
                <a:r>
                  <a:rPr lang="zh-CN" altLang="en-US">
                    <a:noFill/>
                  </a:rPr>
                  <a:t> </a:t>
                </a:r>
              </a:p>
            </p:txBody>
          </p:sp>
        </mc:Fallback>
      </mc:AlternateContent>
      <p:sp>
        <p:nvSpPr>
          <p:cNvPr id="17" name="文本框 16"/>
          <p:cNvSpPr txBox="1"/>
          <p:nvPr/>
        </p:nvSpPr>
        <p:spPr>
          <a:xfrm>
            <a:off x="5403887" y="3469229"/>
            <a:ext cx="2106044" cy="2693045"/>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4(a)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是没有加电流时测量到的束团尺寸，此时束团尺寸主要受毛细管直径的限制，</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是当电流为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45A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时测量到的束团尺寸，是这个装置能达到的最小的束团尺寸，</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(c)</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是电流为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74A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时测量得到的束团尺寸，此时束团发散，说明焦距在荧光屏的上游，也就是出现了过聚焦的情况。</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3122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flipH="1">
            <a:off x="5083662" y="707136"/>
            <a:ext cx="402" cy="5933613"/>
          </a:xfrm>
          <a:prstGeom prst="line">
            <a:avLst/>
          </a:prstGeom>
        </p:spPr>
        <p:style>
          <a:lnRef idx="2">
            <a:schemeClr val="accent1"/>
          </a:lnRef>
          <a:fillRef idx="0">
            <a:schemeClr val="accent1"/>
          </a:fillRef>
          <a:effectRef idx="1">
            <a:schemeClr val="accent1"/>
          </a:effectRef>
          <a:fontRef idx="minor">
            <a:schemeClr val="tx1"/>
          </a:fontRef>
        </p:style>
      </p:cxnSp>
      <p:sp>
        <p:nvSpPr>
          <p:cNvPr id="4" name="椭圆 3"/>
          <p:cNvSpPr/>
          <p:nvPr/>
        </p:nvSpPr>
        <p:spPr>
          <a:xfrm>
            <a:off x="1084072" y="2999504"/>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4" idx="6"/>
            <a:endCxn id="6" idx="1"/>
          </p:cNvCxnSpPr>
          <p:nvPr/>
        </p:nvCxnSpPr>
        <p:spPr>
          <a:xfrm>
            <a:off x="1193800" y="3063512"/>
            <a:ext cx="1493176" cy="6118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686976" y="3544555"/>
            <a:ext cx="1103187" cy="261610"/>
          </a:xfrm>
          <a:prstGeom prst="rect">
            <a:avLst/>
          </a:prstGeom>
          <a:noFill/>
          <a:ln>
            <a:solidFill>
              <a:srgbClr val="C00000"/>
            </a:solidFill>
          </a:ln>
        </p:spPr>
        <p:txBody>
          <a:bodyPr wrap="none" rtlCol="0">
            <a:spAutoFit/>
          </a:bodyPr>
          <a:lstStyle/>
          <a:p>
            <a:r>
              <a:rPr lang="en-US" altLang="zh-CN" sz="1100" dirty="0" smtClean="0">
                <a:latin typeface="Times New Roman" panose="02020603050405020304" pitchFamily="18" charset="0"/>
                <a:ea typeface="方正仿宋_GBK" panose="03000509000000000000" pitchFamily="65" charset="-122"/>
                <a:cs typeface="Times New Roman" panose="02020603050405020304" pitchFamily="18" charset="0"/>
              </a:rPr>
              <a:t>y</a:t>
            </a:r>
            <a:r>
              <a:rPr lang="zh-CN" altLang="en-US" sz="1100" dirty="0" smtClean="0">
                <a:latin typeface="Times New Roman" panose="02020603050405020304" pitchFamily="18" charset="0"/>
                <a:ea typeface="方正仿宋_GBK" panose="03000509000000000000" pitchFamily="65" charset="-122"/>
                <a:cs typeface="Times New Roman" panose="02020603050405020304" pitchFamily="18" charset="0"/>
              </a:rPr>
              <a:t>方向动量调制</a:t>
            </a:r>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8" name="文本框 7"/>
          <p:cNvSpPr txBox="1"/>
          <p:nvPr/>
        </p:nvSpPr>
        <p:spPr>
          <a:xfrm>
            <a:off x="256032" y="5458226"/>
            <a:ext cx="4608576" cy="892552"/>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可见</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相较于螺线管和四极铁来说，具有更小的色散依赖性。</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实验装置如图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所示，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tape</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用于吸收剩余的激光，荧光板用于测能量积分，磁谱仪测能散。</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44717" y="472092"/>
            <a:ext cx="4985744" cy="2484467"/>
          </a:xfrm>
          <a:prstGeom prst="rect">
            <a:avLst/>
          </a:prstGeom>
        </p:spPr>
      </p:pic>
      <p:pic>
        <p:nvPicPr>
          <p:cNvPr id="10" name="图片 9"/>
          <p:cNvPicPr>
            <a:picLocks noChangeAspect="1"/>
          </p:cNvPicPr>
          <p:nvPr/>
        </p:nvPicPr>
        <p:blipFill>
          <a:blip r:embed="rId4"/>
          <a:stretch>
            <a:fillRect/>
          </a:stretch>
        </p:blipFill>
        <p:spPr>
          <a:xfrm>
            <a:off x="982847" y="2956559"/>
            <a:ext cx="3116721" cy="1316737"/>
          </a:xfrm>
          <a:prstGeom prst="rect">
            <a:avLst/>
          </a:prstGeom>
        </p:spPr>
      </p:pic>
      <p:pic>
        <p:nvPicPr>
          <p:cNvPr id="11" name="图片 10"/>
          <p:cNvPicPr>
            <a:picLocks noChangeAspect="1"/>
          </p:cNvPicPr>
          <p:nvPr/>
        </p:nvPicPr>
        <p:blipFill>
          <a:blip r:embed="rId5"/>
          <a:stretch>
            <a:fillRect/>
          </a:stretch>
        </p:blipFill>
        <p:spPr>
          <a:xfrm>
            <a:off x="256032" y="4273296"/>
            <a:ext cx="4554973" cy="1184930"/>
          </a:xfrm>
          <a:prstGeom prst="rect">
            <a:avLst/>
          </a:prstGeom>
        </p:spPr>
      </p:pic>
      <p:pic>
        <p:nvPicPr>
          <p:cNvPr id="3" name="图片 2"/>
          <p:cNvPicPr>
            <a:picLocks noChangeAspect="1"/>
          </p:cNvPicPr>
          <p:nvPr/>
        </p:nvPicPr>
        <p:blipFill>
          <a:blip r:embed="rId6"/>
          <a:stretch>
            <a:fillRect/>
          </a:stretch>
        </p:blipFill>
        <p:spPr>
          <a:xfrm>
            <a:off x="5303118" y="353981"/>
            <a:ext cx="3188610" cy="3321379"/>
          </a:xfrm>
          <a:prstGeom prst="rect">
            <a:avLst/>
          </a:prstGeom>
        </p:spPr>
      </p:pic>
      <p:pic>
        <p:nvPicPr>
          <p:cNvPr id="7" name="图片 6"/>
          <p:cNvPicPr>
            <a:picLocks noChangeAspect="1"/>
          </p:cNvPicPr>
          <p:nvPr/>
        </p:nvPicPr>
        <p:blipFill>
          <a:blip r:embed="rId7"/>
          <a:stretch>
            <a:fillRect/>
          </a:stretch>
        </p:blipFill>
        <p:spPr>
          <a:xfrm>
            <a:off x="8731153" y="2999504"/>
            <a:ext cx="3165540" cy="3214579"/>
          </a:xfrm>
          <a:prstGeom prst="rect">
            <a:avLst/>
          </a:prstGeom>
        </p:spPr>
      </p:pic>
      <p:sp>
        <p:nvSpPr>
          <p:cNvPr id="12" name="文本框 11"/>
          <p:cNvSpPr txBox="1"/>
          <p:nvPr/>
        </p:nvSpPr>
        <p:spPr>
          <a:xfrm>
            <a:off x="8845619" y="530352"/>
            <a:ext cx="2663952" cy="2092881"/>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5</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对比了实验和模拟的结果，基本一致。当无电流时，束流无聚焦，各能量透射率相同；当电流在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5-40A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时，能量在</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50–130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MeV</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间内的粒子被聚焦，且色散很弱。当电流继续增加到</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40–150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时，束团被过聚焦，磁谱仪上观察到的透射率几乎为零；当电流增加到</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200–300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时，电子束在透镜里经过了一次额外的振荡后再次被聚焦到磁谱仪上。</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3" name="文本框 12"/>
          <p:cNvSpPr txBox="1"/>
          <p:nvPr/>
        </p:nvSpPr>
        <p:spPr>
          <a:xfrm>
            <a:off x="5303118" y="3806165"/>
            <a:ext cx="3365394" cy="2492990"/>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6</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对比了束团在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里单次振荡和两次振荡后能谱和束团尺寸的差异。单次振荡时被聚焦的束团具有小的能散依赖，在能量为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110MeV</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时束斑最小，最小值为</a:t>
            </a:r>
            <a:r>
              <a:rPr lang="el-GR" altLang="zh-CN" sz="1300" dirty="0">
                <a:latin typeface="Times New Roman" panose="02020603050405020304" pitchFamily="18" charset="0"/>
                <a:ea typeface="方正仿宋_GBK" panose="03000509000000000000" pitchFamily="65" charset="-122"/>
                <a:cs typeface="Times New Roman" panose="02020603050405020304" pitchFamily="18" charset="0"/>
              </a:rPr>
              <a:t>σ = 0.81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mm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电流为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290A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时束团在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里经历两次振荡，最佳聚焦能量在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102MeV</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，色散依赖更强，在邻近能量处可见束斑迅速增大。</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蓝色线和黑色线对比了不同的电流均匀度，说明电流非均匀性有对结果有一定影响但不会彻底改变结论。</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因此在应用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时应将电流设置在单次振荡区。</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65463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1722A773-13B1-CF20-0E5D-680CC52EFABF}"/>
              </a:ext>
            </a:extLst>
          </p:cNvPr>
          <p:cNvPicPr>
            <a:picLocks noChangeAspect="1"/>
          </p:cNvPicPr>
          <p:nvPr/>
        </p:nvPicPr>
        <p:blipFill>
          <a:blip r:embed="rId3"/>
          <a:stretch>
            <a:fillRect/>
          </a:stretch>
        </p:blipFill>
        <p:spPr>
          <a:xfrm>
            <a:off x="798715" y="2243474"/>
            <a:ext cx="3559998" cy="1973112"/>
          </a:xfrm>
          <a:prstGeom prst="rect">
            <a:avLst/>
          </a:prstGeom>
        </p:spPr>
      </p:pic>
      <p:cxnSp>
        <p:nvCxnSpPr>
          <p:cNvPr id="32" name="直接连接符 31"/>
          <p:cNvCxnSpPr/>
          <p:nvPr/>
        </p:nvCxnSpPr>
        <p:spPr>
          <a:xfrm>
            <a:off x="5059680" y="719328"/>
            <a:ext cx="23982" cy="5921421"/>
          </a:xfrm>
          <a:prstGeom prst="line">
            <a:avLst/>
          </a:prstGeom>
        </p:spPr>
        <p:style>
          <a:lnRef idx="2">
            <a:schemeClr val="accent1"/>
          </a:lnRef>
          <a:fillRef idx="0">
            <a:schemeClr val="accent1"/>
          </a:fillRef>
          <a:effectRef idx="1">
            <a:schemeClr val="accent1"/>
          </a:effectRef>
          <a:fontRef idx="minor">
            <a:schemeClr val="tx1"/>
          </a:fontRef>
        </p:style>
      </p:cxnSp>
      <p:sp>
        <p:nvSpPr>
          <p:cNvPr id="4" name="椭圆 3"/>
          <p:cNvSpPr/>
          <p:nvPr/>
        </p:nvSpPr>
        <p:spPr>
          <a:xfrm>
            <a:off x="952500" y="3511551"/>
            <a:ext cx="476250" cy="4571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4" idx="7"/>
            <a:endCxn id="34" idx="2"/>
          </p:cNvCxnSpPr>
          <p:nvPr/>
        </p:nvCxnSpPr>
        <p:spPr>
          <a:xfrm flipV="1">
            <a:off x="1359005" y="2972742"/>
            <a:ext cx="361519" cy="6057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3ED6D64D-1D88-57B4-7641-DCF19420F57A}"/>
              </a:ext>
            </a:extLst>
          </p:cNvPr>
          <p:cNvPicPr>
            <a:picLocks noChangeAspect="1"/>
          </p:cNvPicPr>
          <p:nvPr/>
        </p:nvPicPr>
        <p:blipFill>
          <a:blip r:embed="rId4"/>
          <a:stretch>
            <a:fillRect/>
          </a:stretch>
        </p:blipFill>
        <p:spPr>
          <a:xfrm>
            <a:off x="0" y="562989"/>
            <a:ext cx="5035699" cy="1503376"/>
          </a:xfrm>
          <a:prstGeom prst="rect">
            <a:avLst/>
          </a:prstGeom>
        </p:spPr>
      </p:pic>
      <p:sp>
        <p:nvSpPr>
          <p:cNvPr id="8" name="文本框 7"/>
          <p:cNvSpPr txBox="1"/>
          <p:nvPr/>
        </p:nvSpPr>
        <p:spPr>
          <a:xfrm>
            <a:off x="291880" y="1957219"/>
            <a:ext cx="4959936" cy="1061829"/>
          </a:xfrm>
          <a:prstGeom prst="rect">
            <a:avLst/>
          </a:prstGeom>
          <a:noFill/>
        </p:spPr>
        <p:txBody>
          <a:bodyPr wrap="square" rtlCol="0">
            <a:spAutoFit/>
          </a:bodyPr>
          <a:lstStyle/>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Beam parameters:</a:t>
            </a: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Charge</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 50 </a:t>
            </a:r>
            <a:r>
              <a:rPr lang="en-US" altLang="zh-CN" sz="900" dirty="0" err="1" smtClean="0">
                <a:latin typeface="Times New Roman" panose="02020603050405020304" pitchFamily="18" charset="0"/>
                <a:ea typeface="方正仿宋_GBK" panose="03000509000000000000" pitchFamily="65" charset="-122"/>
                <a:cs typeface="Times New Roman" panose="02020603050405020304" pitchFamily="18" charset="0"/>
              </a:rPr>
              <a:t>pC</a:t>
            </a:r>
            <a:endPar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Energy</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 126 </a:t>
            </a:r>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MeV</a:t>
            </a: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Energy </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spread: 50 </a:t>
            </a:r>
            <a:r>
              <a:rPr lang="en-US" altLang="zh-CN" sz="900" dirty="0" err="1" smtClean="0">
                <a:latin typeface="Times New Roman" panose="02020603050405020304" pitchFamily="18" charset="0"/>
                <a:ea typeface="方正仿宋_GBK" panose="03000509000000000000" pitchFamily="65" charset="-122"/>
                <a:cs typeface="Times New Roman" panose="02020603050405020304" pitchFamily="18" charset="0"/>
              </a:rPr>
              <a:t>keV</a:t>
            </a:r>
            <a:endPar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Normalized </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emittance: 1 </a:t>
            </a:r>
            <a:r>
              <a:rPr lang="el-GR" altLang="zh-CN" sz="900" dirty="0">
                <a:latin typeface="Times New Roman" panose="02020603050405020304" pitchFamily="18" charset="0"/>
                <a:ea typeface="方正仿宋_GBK" panose="03000509000000000000" pitchFamily="65" charset="-122"/>
                <a:cs typeface="Times New Roman" panose="02020603050405020304" pitchFamily="18" charset="0"/>
              </a:rPr>
              <a:t>μ</a:t>
            </a:r>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m</a:t>
            </a: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Bunch </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duration: 1.1 </a:t>
            </a:r>
            <a:r>
              <a:rPr lang="en-US" altLang="zh-CN" sz="900" dirty="0" err="1" smtClean="0">
                <a:latin typeface="Times New Roman" panose="02020603050405020304" pitchFamily="18" charset="0"/>
                <a:ea typeface="方正仿宋_GBK" panose="03000509000000000000" pitchFamily="65" charset="-122"/>
                <a:cs typeface="Times New Roman" panose="02020603050405020304" pitchFamily="18" charset="0"/>
              </a:rPr>
              <a:t>ps</a:t>
            </a:r>
            <a:endPar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Transverse </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size at capillary entrance: 130 ± 10 </a:t>
            </a:r>
            <a:r>
              <a:rPr lang="el-GR" altLang="zh-CN" sz="900" dirty="0">
                <a:latin typeface="Times New Roman" panose="02020603050405020304" pitchFamily="18" charset="0"/>
                <a:ea typeface="方正仿宋_GBK" panose="03000509000000000000" pitchFamily="65" charset="-122"/>
                <a:cs typeface="Times New Roman" panose="02020603050405020304" pitchFamily="18" charset="0"/>
              </a:rPr>
              <a:t>μ</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m (</a:t>
            </a:r>
            <a:r>
              <a:rPr lang="en-US" altLang="zh-CN" sz="900" dirty="0" err="1">
                <a:latin typeface="Times New Roman" panose="02020603050405020304" pitchFamily="18" charset="0"/>
                <a:ea typeface="方正仿宋_GBK" panose="03000509000000000000" pitchFamily="65" charset="-122"/>
                <a:cs typeface="Times New Roman" panose="02020603050405020304" pitchFamily="18" charset="0"/>
              </a:rPr>
              <a:t>rms</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a:t>
            </a:r>
          </a:p>
        </p:txBody>
      </p:sp>
      <p:sp>
        <p:nvSpPr>
          <p:cNvPr id="22" name="文本框 21"/>
          <p:cNvSpPr txBox="1"/>
          <p:nvPr/>
        </p:nvSpPr>
        <p:spPr>
          <a:xfrm>
            <a:off x="344128" y="4113749"/>
            <a:ext cx="4469172" cy="523220"/>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束团经过一个长</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30mm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、直径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1mm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的放电毛细管，随后进入到三块屏幕上测量发射度。</a:t>
            </a:r>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20" name="图片 19"/>
          <p:cNvPicPr>
            <a:picLocks noChangeAspect="1"/>
          </p:cNvPicPr>
          <p:nvPr/>
        </p:nvPicPr>
        <p:blipFill>
          <a:blip r:embed="rId5"/>
          <a:stretch>
            <a:fillRect/>
          </a:stretch>
        </p:blipFill>
        <p:spPr>
          <a:xfrm>
            <a:off x="301944" y="4591845"/>
            <a:ext cx="2837158" cy="2279649"/>
          </a:xfrm>
          <a:prstGeom prst="rect">
            <a:avLst/>
          </a:prstGeom>
        </p:spPr>
      </p:pic>
      <p:pic>
        <p:nvPicPr>
          <p:cNvPr id="23" name="图片 22"/>
          <p:cNvPicPr>
            <a:picLocks noChangeAspect="1"/>
          </p:cNvPicPr>
          <p:nvPr/>
        </p:nvPicPr>
        <p:blipFill>
          <a:blip r:embed="rId6"/>
          <a:stretch>
            <a:fillRect/>
          </a:stretch>
        </p:blipFill>
        <p:spPr>
          <a:xfrm>
            <a:off x="5275797" y="263420"/>
            <a:ext cx="2687159" cy="2374526"/>
          </a:xfrm>
          <a:prstGeom prst="rect">
            <a:avLst/>
          </a:prstGeom>
        </p:spPr>
      </p:pic>
      <p:sp>
        <p:nvSpPr>
          <p:cNvPr id="34" name="矩形 33"/>
          <p:cNvSpPr/>
          <p:nvPr/>
        </p:nvSpPr>
        <p:spPr>
          <a:xfrm>
            <a:off x="344128" y="2013186"/>
            <a:ext cx="2752791" cy="9595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1" name="文本框 40"/>
              <p:cNvSpPr txBox="1"/>
              <p:nvPr/>
            </p:nvSpPr>
            <p:spPr>
              <a:xfrm>
                <a:off x="3285854" y="5172212"/>
                <a:ext cx="1527446" cy="738664"/>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等离子通道密度分布，平均密度是</a:t>
                </a:r>
                <a:r>
                  <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rPr>
                  <a:t>9</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t>
                </a:r>
                <a14:m>
                  <m:oMath xmlns:m="http://schemas.openxmlformats.org/officeDocument/2006/math">
                    <m:sSup>
                      <m:sSupPr>
                        <m:ctrlPr>
                          <a:rPr lang="en-US" altLang="zh-CN" sz="1400" i="1" smtClean="0">
                            <a:latin typeface="Cambria Math" panose="02040503050406030204" pitchFamily="18" charset="0"/>
                            <a:ea typeface="方正仿宋_GBK" panose="03000509000000000000" pitchFamily="65" charset="-122"/>
                            <a:cs typeface="Times New Roman" panose="02020603050405020304" pitchFamily="18" charset="0"/>
                          </a:rPr>
                        </m:ctrlPr>
                      </m:sSupPr>
                      <m:e>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10</m:t>
                        </m:r>
                      </m:e>
                      <m:sup>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16</m:t>
                        </m:r>
                      </m:sup>
                    </m:sSup>
                    <m:sSup>
                      <m:sSupPr>
                        <m:ctrlPr>
                          <a:rPr lang="en-US" altLang="zh-CN" sz="1400" i="1" smtClean="0">
                            <a:latin typeface="Cambria Math" panose="02040503050406030204" pitchFamily="18" charset="0"/>
                            <a:ea typeface="方正仿宋_GBK" panose="03000509000000000000" pitchFamily="65" charset="-122"/>
                            <a:cs typeface="Times New Roman" panose="02020603050405020304" pitchFamily="18" charset="0"/>
                          </a:rPr>
                        </m:ctrlPr>
                      </m:sSupPr>
                      <m:e>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𝑐𝑚</m:t>
                        </m:r>
                      </m:e>
                      <m:sup>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−3</m:t>
                        </m:r>
                      </m:sup>
                    </m:sSup>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m:t>
                    </m:r>
                  </m:oMath>
                </a14:m>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41" name="文本框 40"/>
              <p:cNvSpPr txBox="1">
                <a:spLocks noRot="1" noChangeAspect="1" noMove="1" noResize="1" noEditPoints="1" noAdjustHandles="1" noChangeArrowheads="1" noChangeShapeType="1" noTextEdit="1"/>
              </p:cNvSpPr>
              <p:nvPr/>
            </p:nvSpPr>
            <p:spPr>
              <a:xfrm>
                <a:off x="3285854" y="5172212"/>
                <a:ext cx="1527446" cy="738664"/>
              </a:xfrm>
              <a:prstGeom prst="rect">
                <a:avLst/>
              </a:prstGeom>
              <a:blipFill>
                <a:blip r:embed="rId7"/>
                <a:stretch>
                  <a:fillRect l="-1195" t="-1639" r="-797" b="-7377"/>
                </a:stretch>
              </a:blipFill>
            </p:spPr>
            <p:txBody>
              <a:bodyPr/>
              <a:lstStyle/>
              <a:p>
                <a:r>
                  <a:rPr lang="zh-CN" altLang="en-US">
                    <a:noFill/>
                  </a:rPr>
                  <a:t> </a:t>
                </a:r>
              </a:p>
            </p:txBody>
          </p:sp>
        </mc:Fallback>
      </mc:AlternateContent>
      <p:pic>
        <p:nvPicPr>
          <p:cNvPr id="42" name="图片 41"/>
          <p:cNvPicPr>
            <a:picLocks noChangeAspect="1"/>
          </p:cNvPicPr>
          <p:nvPr/>
        </p:nvPicPr>
        <p:blipFill>
          <a:blip r:embed="rId8"/>
          <a:stretch>
            <a:fillRect/>
          </a:stretch>
        </p:blipFill>
        <p:spPr>
          <a:xfrm>
            <a:off x="7516556" y="2718595"/>
            <a:ext cx="4453194" cy="3746499"/>
          </a:xfrm>
          <a:prstGeom prst="rect">
            <a:avLst/>
          </a:prstGeom>
        </p:spPr>
      </p:pic>
      <mc:AlternateContent xmlns:mc="http://schemas.openxmlformats.org/markup-compatibility/2006" xmlns:a14="http://schemas.microsoft.com/office/drawing/2010/main">
        <mc:Choice Requires="a14">
          <p:sp>
            <p:nvSpPr>
              <p:cNvPr id="43" name="文本框 42"/>
              <p:cNvSpPr txBox="1"/>
              <p:nvPr/>
            </p:nvSpPr>
            <p:spPr>
              <a:xfrm>
                <a:off x="7986937" y="349996"/>
                <a:ext cx="3982813" cy="537455"/>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只有</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30%</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a:t>
                </a:r>
                <a14:m>
                  <m:oMath xmlns:m="http://schemas.openxmlformats.org/officeDocument/2006/math">
                    <m:sSub>
                      <m:sSubPr>
                        <m:ctrlPr>
                          <a:rPr lang="en-US" altLang="zh-CN" sz="1400" i="1" smtClean="0">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rPr>
                          <m:t>H</m:t>
                        </m:r>
                      </m:e>
                      <m:sub>
                        <m:r>
                          <m:rPr>
                            <m:nor/>
                          </m:rPr>
                          <a:rPr lang="en-US" altLang="zh-CN" sz="1400" b="0" i="0" dirty="0" smtClean="0">
                            <a:latin typeface="Times New Roman" panose="02020603050405020304" pitchFamily="18" charset="0"/>
                            <a:ea typeface="方正仿宋_GBK" panose="03000509000000000000" pitchFamily="65" charset="-122"/>
                            <a:cs typeface="Times New Roman" panose="02020603050405020304" pitchFamily="18" charset="0"/>
                          </a:rPr>
                          <m:t>2</m:t>
                        </m:r>
                      </m:sub>
                    </m:sSub>
                    <m:r>
                      <a:rPr lang="zh-CN" altLang="en-US" sz="1400" i="1">
                        <a:latin typeface="Cambria Math" panose="02040503050406030204" pitchFamily="18" charset="0"/>
                        <a:ea typeface="方正仿宋_GBK" panose="03000509000000000000" pitchFamily="65" charset="-122"/>
                        <a:cs typeface="Times New Roman" panose="02020603050405020304" pitchFamily="18" charset="0"/>
                      </a:rPr>
                      <m:t>被</m:t>
                    </m:r>
                    <m:r>
                      <a:rPr lang="zh-CN" altLang="en-US" sz="1400" i="1" smtClean="0">
                        <a:latin typeface="Cambria Math" panose="02040503050406030204" pitchFamily="18" charset="0"/>
                        <a:ea typeface="方正仿宋_GBK" panose="03000509000000000000" pitchFamily="65" charset="-122"/>
                        <a:cs typeface="Times New Roman" panose="02020603050405020304" pitchFamily="18" charset="0"/>
                      </a:rPr>
                      <m:t>电离</m:t>
                    </m:r>
                  </m:oMath>
                </a14:m>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，因此整个放电过程中电流主要集中在轴上，致使磁场分布呈现出非线性。</a:t>
                </a:r>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43" name="文本框 42"/>
              <p:cNvSpPr txBox="1">
                <a:spLocks noRot="1" noChangeAspect="1" noMove="1" noResize="1" noEditPoints="1" noAdjustHandles="1" noChangeArrowheads="1" noChangeShapeType="1" noTextEdit="1"/>
              </p:cNvSpPr>
              <p:nvPr/>
            </p:nvSpPr>
            <p:spPr>
              <a:xfrm>
                <a:off x="7986937" y="349996"/>
                <a:ext cx="3982813" cy="537455"/>
              </a:xfrm>
              <a:prstGeom prst="rect">
                <a:avLst/>
              </a:prstGeom>
              <a:blipFill>
                <a:blip r:embed="rId9"/>
                <a:stretch>
                  <a:fillRect l="-459" t="-1124" r="-306" b="-10112"/>
                </a:stretch>
              </a:blipFill>
            </p:spPr>
            <p:txBody>
              <a:bodyPr/>
              <a:lstStyle/>
              <a:p>
                <a:r>
                  <a:rPr lang="zh-CN" altLang="en-US">
                    <a:noFill/>
                  </a:rPr>
                  <a:t> </a:t>
                </a:r>
              </a:p>
            </p:txBody>
          </p:sp>
        </mc:Fallback>
      </mc:AlternateContent>
      <p:sp>
        <p:nvSpPr>
          <p:cNvPr id="44" name="文本框 43"/>
          <p:cNvSpPr txBox="1"/>
          <p:nvPr/>
        </p:nvSpPr>
        <p:spPr>
          <a:xfrm>
            <a:off x="7986937" y="1181955"/>
            <a:ext cx="3982813" cy="1384995"/>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4</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是没有放电时的情况，此时束斑为</a:t>
            </a:r>
            <a: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a:t>110 ± 6 μ</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，束流发射度为</a:t>
            </a:r>
            <a: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a:t>1.0 ± 0.2 μ</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是放电电流为</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45A</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时束团的情况，束斑为</a:t>
            </a:r>
            <a: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a:t>24 ± 3 μ</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，发射度有所增长，为</a:t>
            </a:r>
            <a: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a:t>3.6 ± 0.2 μ</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c</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是电流为</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93A</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时的情况，此时束流过度聚焦，束斑变大到</a:t>
            </a:r>
            <a: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a:t>280 ± 20 μ</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，发射度</a:t>
            </a:r>
            <a: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a:t>11 ± 2 μ</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d-f</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为对应的模拟结果。</a:t>
            </a:r>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45" name="文本框 44"/>
          <p:cNvSpPr txBox="1"/>
          <p:nvPr/>
        </p:nvSpPr>
        <p:spPr>
          <a:xfrm>
            <a:off x="5275797" y="3019048"/>
            <a:ext cx="2240759" cy="2677656"/>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通过对比图</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a-c</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，能够观测到</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对束团的聚焦作用。</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c</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93A</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电流的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焦距为</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12cm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，而第一个荧光板放在</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20cm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处，过聚焦导致束斑比</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45A</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时大。</a:t>
            </a:r>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
            </a:r>
            <a:b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b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g</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h</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分别对比了有无放电情况下束团能谱和纵向分布的情况，可见</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对束流的纵向空间的影响可以忽略不记。</a:t>
            </a:r>
            <a:endPar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7752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1722A773-13B1-CF20-0E5D-680CC52EFABF}"/>
              </a:ext>
            </a:extLst>
          </p:cNvPr>
          <p:cNvPicPr>
            <a:picLocks noChangeAspect="1"/>
          </p:cNvPicPr>
          <p:nvPr/>
        </p:nvPicPr>
        <p:blipFill>
          <a:blip r:embed="rId3"/>
          <a:stretch>
            <a:fillRect/>
          </a:stretch>
        </p:blipFill>
        <p:spPr>
          <a:xfrm>
            <a:off x="798715" y="2243474"/>
            <a:ext cx="3559998" cy="1973112"/>
          </a:xfrm>
          <a:prstGeom prst="rect">
            <a:avLst/>
          </a:prstGeom>
        </p:spPr>
      </p:pic>
      <p:cxnSp>
        <p:nvCxnSpPr>
          <p:cNvPr id="32" name="直接连接符 31"/>
          <p:cNvCxnSpPr/>
          <p:nvPr/>
        </p:nvCxnSpPr>
        <p:spPr>
          <a:xfrm>
            <a:off x="5059680" y="719328"/>
            <a:ext cx="23982" cy="5921421"/>
          </a:xfrm>
          <a:prstGeom prst="line">
            <a:avLst/>
          </a:prstGeom>
        </p:spPr>
        <p:style>
          <a:lnRef idx="2">
            <a:schemeClr val="accent1"/>
          </a:lnRef>
          <a:fillRef idx="0">
            <a:schemeClr val="accent1"/>
          </a:fillRef>
          <a:effectRef idx="1">
            <a:schemeClr val="accent1"/>
          </a:effectRef>
          <a:fontRef idx="minor">
            <a:schemeClr val="tx1"/>
          </a:fontRef>
        </p:style>
      </p:cxnSp>
      <p:sp>
        <p:nvSpPr>
          <p:cNvPr id="4" name="椭圆 3"/>
          <p:cNvSpPr/>
          <p:nvPr/>
        </p:nvSpPr>
        <p:spPr>
          <a:xfrm>
            <a:off x="952500" y="3511551"/>
            <a:ext cx="476250" cy="4571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4" idx="7"/>
            <a:endCxn id="34" idx="2"/>
          </p:cNvCxnSpPr>
          <p:nvPr/>
        </p:nvCxnSpPr>
        <p:spPr>
          <a:xfrm flipV="1">
            <a:off x="1359005" y="2972742"/>
            <a:ext cx="361519" cy="6057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3ED6D64D-1D88-57B4-7641-DCF19420F57A}"/>
              </a:ext>
            </a:extLst>
          </p:cNvPr>
          <p:cNvPicPr>
            <a:picLocks noChangeAspect="1"/>
          </p:cNvPicPr>
          <p:nvPr/>
        </p:nvPicPr>
        <p:blipFill>
          <a:blip r:embed="rId4"/>
          <a:stretch>
            <a:fillRect/>
          </a:stretch>
        </p:blipFill>
        <p:spPr>
          <a:xfrm>
            <a:off x="0" y="562989"/>
            <a:ext cx="5035699" cy="1503376"/>
          </a:xfrm>
          <a:prstGeom prst="rect">
            <a:avLst/>
          </a:prstGeom>
        </p:spPr>
      </p:pic>
      <p:sp>
        <p:nvSpPr>
          <p:cNvPr id="8" name="文本框 7"/>
          <p:cNvSpPr txBox="1"/>
          <p:nvPr/>
        </p:nvSpPr>
        <p:spPr>
          <a:xfrm>
            <a:off x="291880" y="1957219"/>
            <a:ext cx="4959936" cy="1061829"/>
          </a:xfrm>
          <a:prstGeom prst="rect">
            <a:avLst/>
          </a:prstGeom>
          <a:noFill/>
        </p:spPr>
        <p:txBody>
          <a:bodyPr wrap="square" rtlCol="0">
            <a:spAutoFit/>
          </a:bodyPr>
          <a:lstStyle/>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Beam parameters:</a:t>
            </a: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Charge</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 50 </a:t>
            </a:r>
            <a:r>
              <a:rPr lang="en-US" altLang="zh-CN" sz="900" dirty="0" err="1" smtClean="0">
                <a:latin typeface="Times New Roman" panose="02020603050405020304" pitchFamily="18" charset="0"/>
                <a:ea typeface="方正仿宋_GBK" panose="03000509000000000000" pitchFamily="65" charset="-122"/>
                <a:cs typeface="Times New Roman" panose="02020603050405020304" pitchFamily="18" charset="0"/>
              </a:rPr>
              <a:t>pC</a:t>
            </a:r>
            <a:endPar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Energy</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 126 </a:t>
            </a:r>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MeV</a:t>
            </a: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Energy </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spread: 50 </a:t>
            </a:r>
            <a:r>
              <a:rPr lang="en-US" altLang="zh-CN" sz="900" dirty="0" err="1" smtClean="0">
                <a:latin typeface="Times New Roman" panose="02020603050405020304" pitchFamily="18" charset="0"/>
                <a:ea typeface="方正仿宋_GBK" panose="03000509000000000000" pitchFamily="65" charset="-122"/>
                <a:cs typeface="Times New Roman" panose="02020603050405020304" pitchFamily="18" charset="0"/>
              </a:rPr>
              <a:t>keV</a:t>
            </a:r>
            <a:endPar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Normalized </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emittance: 1 </a:t>
            </a:r>
            <a:r>
              <a:rPr lang="el-GR" altLang="zh-CN" sz="900" dirty="0">
                <a:latin typeface="Times New Roman" panose="02020603050405020304" pitchFamily="18" charset="0"/>
                <a:ea typeface="方正仿宋_GBK" panose="03000509000000000000" pitchFamily="65" charset="-122"/>
                <a:cs typeface="Times New Roman" panose="02020603050405020304" pitchFamily="18" charset="0"/>
              </a:rPr>
              <a:t>μ</a:t>
            </a:r>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m</a:t>
            </a: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Bunch </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duration: 1.1 </a:t>
            </a:r>
            <a:r>
              <a:rPr lang="en-US" altLang="zh-CN" sz="900" dirty="0" err="1" smtClean="0">
                <a:latin typeface="Times New Roman" panose="02020603050405020304" pitchFamily="18" charset="0"/>
                <a:ea typeface="方正仿宋_GBK" panose="03000509000000000000" pitchFamily="65" charset="-122"/>
                <a:cs typeface="Times New Roman" panose="02020603050405020304" pitchFamily="18" charset="0"/>
              </a:rPr>
              <a:t>ps</a:t>
            </a:r>
            <a:endPar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900" dirty="0" smtClean="0">
                <a:latin typeface="Times New Roman" panose="02020603050405020304" pitchFamily="18" charset="0"/>
                <a:ea typeface="方正仿宋_GBK" panose="03000509000000000000" pitchFamily="65" charset="-122"/>
                <a:cs typeface="Times New Roman" panose="02020603050405020304" pitchFamily="18" charset="0"/>
              </a:rPr>
              <a:t>Transverse </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size at capillary entrance: 130 ± 10 </a:t>
            </a:r>
            <a:r>
              <a:rPr lang="el-GR" altLang="zh-CN" sz="900" dirty="0">
                <a:latin typeface="Times New Roman" panose="02020603050405020304" pitchFamily="18" charset="0"/>
                <a:ea typeface="方正仿宋_GBK" panose="03000509000000000000" pitchFamily="65" charset="-122"/>
                <a:cs typeface="Times New Roman" panose="02020603050405020304" pitchFamily="18" charset="0"/>
              </a:rPr>
              <a:t>μ</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m (</a:t>
            </a:r>
            <a:r>
              <a:rPr lang="en-US" altLang="zh-CN" sz="900" dirty="0" err="1">
                <a:latin typeface="Times New Roman" panose="02020603050405020304" pitchFamily="18" charset="0"/>
                <a:ea typeface="方正仿宋_GBK" panose="03000509000000000000" pitchFamily="65" charset="-122"/>
                <a:cs typeface="Times New Roman" panose="02020603050405020304" pitchFamily="18" charset="0"/>
              </a:rPr>
              <a:t>rms</a:t>
            </a:r>
            <a:r>
              <a:rPr lang="en-US" altLang="zh-CN" sz="900" dirty="0">
                <a:latin typeface="Times New Roman" panose="02020603050405020304" pitchFamily="18" charset="0"/>
                <a:ea typeface="方正仿宋_GBK" panose="03000509000000000000" pitchFamily="65" charset="-122"/>
                <a:cs typeface="Times New Roman" panose="02020603050405020304" pitchFamily="18" charset="0"/>
              </a:rPr>
              <a:t>)</a:t>
            </a:r>
          </a:p>
        </p:txBody>
      </p:sp>
      <p:sp>
        <p:nvSpPr>
          <p:cNvPr id="22" name="文本框 21"/>
          <p:cNvSpPr txBox="1"/>
          <p:nvPr/>
        </p:nvSpPr>
        <p:spPr>
          <a:xfrm>
            <a:off x="344128" y="4113749"/>
            <a:ext cx="4469172" cy="523220"/>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束团经过一个长</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30mm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、直径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1mm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的放电毛细管，随后进入到三块屏幕上测量发射度。</a:t>
            </a:r>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20" name="图片 19"/>
          <p:cNvPicPr>
            <a:picLocks noChangeAspect="1"/>
          </p:cNvPicPr>
          <p:nvPr/>
        </p:nvPicPr>
        <p:blipFill>
          <a:blip r:embed="rId5"/>
          <a:stretch>
            <a:fillRect/>
          </a:stretch>
        </p:blipFill>
        <p:spPr>
          <a:xfrm>
            <a:off x="301944" y="4591845"/>
            <a:ext cx="2837158" cy="2279649"/>
          </a:xfrm>
          <a:prstGeom prst="rect">
            <a:avLst/>
          </a:prstGeom>
        </p:spPr>
      </p:pic>
      <p:sp>
        <p:nvSpPr>
          <p:cNvPr id="34" name="矩形 33"/>
          <p:cNvSpPr/>
          <p:nvPr/>
        </p:nvSpPr>
        <p:spPr>
          <a:xfrm>
            <a:off x="344128" y="2013186"/>
            <a:ext cx="2752791" cy="9595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717225" y="648217"/>
            <a:ext cx="3102463" cy="738664"/>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5</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展示了束斑大小和电流的对应关系。当电流衰减到</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15A</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后，束斑不会继续增长，此时呈现出</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PPL</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的特点。</a:t>
            </a:r>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2" name="图片 1"/>
          <p:cNvPicPr>
            <a:picLocks noChangeAspect="1"/>
          </p:cNvPicPr>
          <p:nvPr/>
        </p:nvPicPr>
        <p:blipFill>
          <a:blip r:embed="rId6"/>
          <a:stretch>
            <a:fillRect/>
          </a:stretch>
        </p:blipFill>
        <p:spPr>
          <a:xfrm>
            <a:off x="5310174" y="588091"/>
            <a:ext cx="3391906" cy="2990415"/>
          </a:xfrm>
          <a:prstGeom prst="rect">
            <a:avLst/>
          </a:prstGeom>
        </p:spPr>
      </p:pic>
      <p:pic>
        <p:nvPicPr>
          <p:cNvPr id="6" name="图片 5"/>
          <p:cNvPicPr>
            <a:picLocks noChangeAspect="1"/>
          </p:cNvPicPr>
          <p:nvPr/>
        </p:nvPicPr>
        <p:blipFill>
          <a:blip r:embed="rId7"/>
          <a:stretch>
            <a:fillRect/>
          </a:stretch>
        </p:blipFill>
        <p:spPr>
          <a:xfrm>
            <a:off x="5251815" y="3709236"/>
            <a:ext cx="6930819" cy="2527000"/>
          </a:xfrm>
          <a:prstGeom prst="rect">
            <a:avLst/>
          </a:prstGeom>
        </p:spPr>
      </p:pic>
      <mc:AlternateContent xmlns:mc="http://schemas.openxmlformats.org/markup-compatibility/2006" xmlns:a14="http://schemas.microsoft.com/office/drawing/2010/main">
        <mc:Choice Requires="a14">
          <p:sp>
            <p:nvSpPr>
              <p:cNvPr id="21" name="文本框 20"/>
              <p:cNvSpPr txBox="1"/>
              <p:nvPr/>
            </p:nvSpPr>
            <p:spPr>
              <a:xfrm>
                <a:off x="3438254" y="5324612"/>
                <a:ext cx="1527446" cy="738664"/>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等离子通道密度分布，平均密度是</a:t>
                </a:r>
                <a:r>
                  <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rPr>
                  <a:t>9</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t>
                </a:r>
                <a14:m>
                  <m:oMath xmlns:m="http://schemas.openxmlformats.org/officeDocument/2006/math">
                    <m:sSup>
                      <m:sSupPr>
                        <m:ctrlPr>
                          <a:rPr lang="en-US" altLang="zh-CN" sz="1400" i="1" smtClean="0">
                            <a:latin typeface="Cambria Math" panose="02040503050406030204" pitchFamily="18" charset="0"/>
                            <a:ea typeface="方正仿宋_GBK" panose="03000509000000000000" pitchFamily="65" charset="-122"/>
                            <a:cs typeface="Times New Roman" panose="02020603050405020304" pitchFamily="18" charset="0"/>
                          </a:rPr>
                        </m:ctrlPr>
                      </m:sSupPr>
                      <m:e>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10</m:t>
                        </m:r>
                      </m:e>
                      <m:sup>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16</m:t>
                        </m:r>
                      </m:sup>
                    </m:sSup>
                    <m:sSup>
                      <m:sSupPr>
                        <m:ctrlPr>
                          <a:rPr lang="en-US" altLang="zh-CN" sz="1400" i="1" smtClean="0">
                            <a:latin typeface="Cambria Math" panose="02040503050406030204" pitchFamily="18" charset="0"/>
                            <a:ea typeface="方正仿宋_GBK" panose="03000509000000000000" pitchFamily="65" charset="-122"/>
                            <a:cs typeface="Times New Roman" panose="02020603050405020304" pitchFamily="18" charset="0"/>
                          </a:rPr>
                        </m:ctrlPr>
                      </m:sSupPr>
                      <m:e>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𝑐𝑚</m:t>
                        </m:r>
                      </m:e>
                      <m:sup>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−3</m:t>
                        </m:r>
                      </m:sup>
                    </m:sSup>
                    <m:r>
                      <a:rPr lang="en-US" altLang="zh-CN" sz="1400" b="0" i="1" smtClean="0">
                        <a:latin typeface="Cambria Math" panose="02040503050406030204" pitchFamily="18" charset="0"/>
                        <a:ea typeface="方正仿宋_GBK" panose="03000509000000000000" pitchFamily="65" charset="-122"/>
                        <a:cs typeface="Times New Roman" panose="02020603050405020304" pitchFamily="18" charset="0"/>
                      </a:rPr>
                      <m:t>.</m:t>
                    </m:r>
                  </m:oMath>
                </a14:m>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21" name="文本框 20"/>
              <p:cNvSpPr txBox="1">
                <a:spLocks noRot="1" noChangeAspect="1" noMove="1" noResize="1" noEditPoints="1" noAdjustHandles="1" noChangeArrowheads="1" noChangeShapeType="1" noTextEdit="1"/>
              </p:cNvSpPr>
              <p:nvPr/>
            </p:nvSpPr>
            <p:spPr>
              <a:xfrm>
                <a:off x="3438254" y="5324612"/>
                <a:ext cx="1527446" cy="738664"/>
              </a:xfrm>
              <a:prstGeom prst="rect">
                <a:avLst/>
              </a:prstGeom>
              <a:blipFill>
                <a:blip r:embed="rId8"/>
                <a:stretch>
                  <a:fillRect l="-1195" t="-1639" r="-797" b="-7377"/>
                </a:stretch>
              </a:blipFill>
            </p:spPr>
            <p:txBody>
              <a:bodyPr/>
              <a:lstStyle/>
              <a:p>
                <a:r>
                  <a:rPr lang="zh-CN" altLang="en-US">
                    <a:noFill/>
                  </a:rPr>
                  <a:t> </a:t>
                </a:r>
              </a:p>
            </p:txBody>
          </p:sp>
        </mc:Fallback>
      </mc:AlternateContent>
      <p:sp>
        <p:nvSpPr>
          <p:cNvPr id="24" name="文本框 23"/>
          <p:cNvSpPr txBox="1"/>
          <p:nvPr/>
        </p:nvSpPr>
        <p:spPr>
          <a:xfrm>
            <a:off x="8811876" y="1835010"/>
            <a:ext cx="3102463" cy="1600438"/>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6</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对比了相同密度下仅考虑</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PPL</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和考虑了</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APL+PPL</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情况下的束斑和发射度变化趋势，可见</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PPL</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的影响较小。由于等离子部分电离，束流在径向受到的聚焦力不一样，产生球差，引起发射度增长，模拟结果约</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3.7</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，和实验结果吻合较好。</a:t>
            </a:r>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35163270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1519</Words>
  <Application>Microsoft Office PowerPoint</Application>
  <PresentationFormat>宽屏</PresentationFormat>
  <Paragraphs>75</Paragraphs>
  <Slides>7</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等线</vt:lpstr>
      <vt:lpstr>等线 Light</vt:lpstr>
      <vt:lpstr>方正仿宋_GBK</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SYQZPL@outlook.com</dc:creator>
  <cp:lastModifiedBy>SYQZPL@outlook.com</cp:lastModifiedBy>
  <cp:revision>4</cp:revision>
  <dcterms:created xsi:type="dcterms:W3CDTF">2025-10-20T09:03:14Z</dcterms:created>
  <dcterms:modified xsi:type="dcterms:W3CDTF">2025-10-20T09:49:02Z</dcterms:modified>
</cp:coreProperties>
</file>