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300" r:id="rId2"/>
    <p:sldId id="316" r:id="rId3"/>
    <p:sldId id="331" r:id="rId4"/>
    <p:sldId id="340" r:id="rId5"/>
    <p:sldId id="349" r:id="rId6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9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45" y="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1D101-D887-4F30-87C9-CA72EBF26E23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E45F6-8391-4FDA-820A-E4B1BB6C87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6760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877D8-F2A3-4EC1-88CD-6B5848D8D24B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emf"/><Relationship Id="rId10" Type="http://schemas.openxmlformats.org/officeDocument/2006/relationships/image" Target="../media/image11.emf"/><Relationship Id="rId4" Type="http://schemas.openxmlformats.org/officeDocument/2006/relationships/image" Target="../media/image5.emf"/><Relationship Id="rId9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12" Type="http://schemas.openxmlformats.org/officeDocument/2006/relationships/image" Target="../media/image24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emf"/><Relationship Id="rId11" Type="http://schemas.openxmlformats.org/officeDocument/2006/relationships/image" Target="../media/image23.emf"/><Relationship Id="rId5" Type="http://schemas.openxmlformats.org/officeDocument/2006/relationships/image" Target="../media/image17.emf"/><Relationship Id="rId10" Type="http://schemas.openxmlformats.org/officeDocument/2006/relationships/image" Target="../media/image22.emf"/><Relationship Id="rId4" Type="http://schemas.openxmlformats.org/officeDocument/2006/relationships/image" Target="../media/image16.emf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组会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2025/11/03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FF5CBB-1017-4C5B-9C9E-3A48B182D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工作列表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5BC821-B832-4B44-A220-DD3B4913B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4325"/>
            <a:ext cx="10515600" cy="435133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altLang="zh-CN" sz="2000" b="1" dirty="0"/>
              <a:t>APD+PPD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1600" dirty="0"/>
              <a:t>不同初始能谱分布对比（高斯</a:t>
            </a:r>
            <a:r>
              <a:rPr lang="en-US" altLang="zh-CN" sz="1600" dirty="0"/>
              <a:t>vs</a:t>
            </a:r>
            <a:r>
              <a:rPr lang="zh-CN" altLang="en-US" sz="1600" dirty="0"/>
              <a:t>偏能）；</a:t>
            </a:r>
            <a:endParaRPr lang="en-US" altLang="zh-CN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1600" dirty="0"/>
              <a:t>增加初始束长（包括</a:t>
            </a:r>
            <a:r>
              <a:rPr lang="en-US" altLang="zh-CN" sz="1600" dirty="0"/>
              <a:t>1nC case</a:t>
            </a:r>
            <a:r>
              <a:rPr lang="zh-CN" altLang="en-US" sz="1600" dirty="0"/>
              <a:t>）；</a:t>
            </a:r>
            <a:endParaRPr lang="en-US" altLang="zh-CN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zh-CN" sz="1600" dirty="0"/>
              <a:t>Chicane2</a:t>
            </a:r>
            <a:r>
              <a:rPr lang="zh-CN" altLang="en-US" sz="1600" dirty="0"/>
              <a:t>能谱变化不大的原因？</a:t>
            </a:r>
            <a:r>
              <a:rPr lang="en-US" altLang="zh-CN" sz="1600" dirty="0"/>
              <a:t>-.</a:t>
            </a:r>
            <a:r>
              <a:rPr lang="en-US" altLang="zh-CN" sz="1600" dirty="0" err="1"/>
              <a:t>lte</a:t>
            </a:r>
            <a:r>
              <a:rPr lang="zh-CN" altLang="en-US" sz="1600" dirty="0"/>
              <a:t>文件元件序列开头没加入</a:t>
            </a:r>
            <a:r>
              <a:rPr lang="en-US" altLang="zh-CN" sz="1600" dirty="0"/>
              <a:t>C</a:t>
            </a:r>
            <a:r>
              <a:rPr lang="zh-CN" altLang="en-US" sz="1600" dirty="0"/>
              <a:t>（</a:t>
            </a:r>
            <a:r>
              <a:rPr lang="en-US" altLang="zh-CN" sz="1600" dirty="0"/>
              <a:t>charge</a:t>
            </a:r>
            <a:r>
              <a:rPr lang="zh-CN" altLang="en-US" sz="1600" dirty="0"/>
              <a:t>）</a:t>
            </a:r>
          </a:p>
          <a:p>
            <a:pPr lvl="1"/>
            <a:r>
              <a:rPr lang="en-US" altLang="zh-CN" sz="1600" dirty="0"/>
              <a:t>Chicane2</a:t>
            </a:r>
            <a:r>
              <a:rPr lang="zh-CN" altLang="en-US" sz="1600" dirty="0"/>
              <a:t>改成</a:t>
            </a:r>
            <a:r>
              <a:rPr lang="en-US" altLang="zh-CN" sz="1600" dirty="0"/>
              <a:t>dogleg</a:t>
            </a:r>
            <a:r>
              <a:rPr lang="zh-CN" altLang="en-US" sz="1600" dirty="0"/>
              <a:t>试试效果；</a:t>
            </a:r>
            <a:endParaRPr lang="en-US" altLang="zh-CN" sz="1600" dirty="0"/>
          </a:p>
          <a:p>
            <a:pPr lvl="1"/>
            <a:r>
              <a:rPr lang="en-US" altLang="zh-CN" sz="1600" dirty="0"/>
              <a:t>C-/S-chicane1</a:t>
            </a:r>
            <a:r>
              <a:rPr lang="zh-CN" altLang="en-US" sz="1600" dirty="0"/>
              <a:t>对比；</a:t>
            </a:r>
            <a:endParaRPr lang="en-US" altLang="zh-CN" sz="1600" dirty="0"/>
          </a:p>
          <a:p>
            <a:pPr marL="457200" indent="-457200">
              <a:buAutoNum type="arabicPeriod"/>
            </a:pPr>
            <a:r>
              <a:rPr lang="zh-CN" altLang="en-US" sz="2000" b="1" dirty="0"/>
              <a:t>束流驱动</a:t>
            </a:r>
            <a:r>
              <a:rPr lang="en-US" altLang="zh-CN" sz="2000" b="1" dirty="0"/>
              <a:t>APD</a:t>
            </a:r>
          </a:p>
          <a:p>
            <a:pPr lvl="1"/>
            <a:r>
              <a:rPr lang="zh-CN" altLang="en-US" sz="1600" dirty="0"/>
              <a:t>文章</a:t>
            </a:r>
            <a:endParaRPr lang="en-US" altLang="zh-CN" sz="1600" dirty="0"/>
          </a:p>
          <a:p>
            <a:pPr lvl="1"/>
            <a:r>
              <a:rPr lang="zh-CN" altLang="en-US" sz="1600" dirty="0"/>
              <a:t>进一步优化</a:t>
            </a:r>
            <a:r>
              <a:rPr lang="en-US" altLang="zh-CN" sz="1600" dirty="0"/>
              <a:t>witness</a:t>
            </a:r>
            <a:r>
              <a:rPr lang="zh-CN" altLang="en-US" sz="1600" dirty="0"/>
              <a:t>参数</a:t>
            </a:r>
            <a:endParaRPr lang="en-US" altLang="zh-CN" sz="1600" dirty="0"/>
          </a:p>
          <a:p>
            <a:pPr marL="457200" indent="-457200">
              <a:buAutoNum type="arabicPeriod"/>
            </a:pPr>
            <a:r>
              <a:rPr lang="en-US" altLang="zh-CN" sz="2000" b="1" dirty="0"/>
              <a:t>CSR</a:t>
            </a:r>
          </a:p>
          <a:p>
            <a:pPr lvl="1"/>
            <a:r>
              <a:rPr lang="zh-CN" altLang="en-US" sz="1600" dirty="0"/>
              <a:t>线性</a:t>
            </a:r>
            <a:r>
              <a:rPr lang="en-US" altLang="zh-CN" sz="1600" dirty="0"/>
              <a:t>CSR</a:t>
            </a:r>
            <a:r>
              <a:rPr lang="zh-CN" altLang="en-US" sz="1600" dirty="0"/>
              <a:t>条件验证</a:t>
            </a:r>
            <a:endParaRPr lang="en-US" altLang="zh-CN" sz="1600" dirty="0"/>
          </a:p>
          <a:p>
            <a:pPr marL="457200" indent="-457200">
              <a:buAutoNum type="arabicPeriod"/>
            </a:pPr>
            <a:r>
              <a:rPr lang="zh-CN" altLang="en-US" sz="2000" b="1" dirty="0"/>
              <a:t>十号厅实验设计</a:t>
            </a:r>
            <a:endParaRPr lang="en-US" altLang="zh-CN" sz="2000" b="1" dirty="0"/>
          </a:p>
          <a:p>
            <a:pPr marL="457200" indent="-457200">
              <a:buAutoNum type="arabicPeriod"/>
            </a:pPr>
            <a:r>
              <a:rPr lang="zh-CN" altLang="en-US" sz="2000" b="1" dirty="0"/>
              <a:t>调束</a:t>
            </a:r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1350644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不同初始能谱分布对比（高斯</a:t>
            </a:r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vs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偏能）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36CA8F0F-1F2A-4AFF-8BBC-FF98B65A89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9610" y="1892129"/>
            <a:ext cx="5334000" cy="4000500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7760A249-C2C3-4693-A3BA-D35441A8B2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998" y="1892129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175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增加初始束长（</a:t>
            </a:r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2um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→</a:t>
            </a:r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4um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）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文本框 10">
                <a:extLst>
                  <a:ext uri="{FF2B5EF4-FFF2-40B4-BE49-F238E27FC236}">
                    <a16:creationId xmlns:a16="http://schemas.microsoft.com/office/drawing/2014/main" id="{7E2D8240-D599-47E2-B881-D325CF531015}"/>
                  </a:ext>
                </a:extLst>
              </p:cNvPr>
              <p:cNvSpPr txBox="1"/>
              <p:nvPr/>
            </p:nvSpPr>
            <p:spPr>
              <a:xfrm>
                <a:off x="705767" y="921638"/>
                <a:ext cx="10582130" cy="13424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lvl="1" indent="-285750">
                  <a:buSzPct val="100000"/>
                  <a:buFont typeface="Wingdings" panose="05000000000000000000" pitchFamily="2" charset="2"/>
                  <a:buChar char="Ø"/>
                </a:pPr>
                <a:r>
                  <a:rPr lang="zh-CN" altLang="en-US" sz="1600" dirty="0"/>
                  <a:t>对于高斯束，增加初始束长，保持能散不变→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600" b="0" i="1" smtClean="0">
                            <a:latin typeface="Cambria Math" panose="02040503050406030204" pitchFamily="18" charset="0"/>
                          </a:rPr>
                          <m:t>𝑝𝑒𝑎𝑘</m:t>
                        </m:r>
                      </m:sub>
                    </m:sSub>
                  </m:oMath>
                </a14:m>
                <a:r>
                  <a:rPr lang="zh-CN" altLang="en-US" sz="1600" dirty="0"/>
                  <a:t>降低（但同时切片能散增加）→</a:t>
                </a:r>
                <a:r>
                  <a:rPr lang="en-US" altLang="zh-CN" sz="1600" dirty="0"/>
                  <a:t>chicane1</a:t>
                </a:r>
                <a:r>
                  <a:rPr lang="zh-CN" altLang="en-US" sz="1600" dirty="0"/>
                  <a:t>出口</a:t>
                </a:r>
                <a:r>
                  <a:rPr lang="en-US" altLang="zh-CN" sz="1600" dirty="0"/>
                  <a:t>CSR</a:t>
                </a:r>
                <a:r>
                  <a:rPr lang="zh-CN" altLang="en-US" sz="1600" dirty="0"/>
                  <a:t>引起的束流能谱畸变减弱；</a:t>
                </a:r>
                <a:endParaRPr lang="en-US" altLang="zh-CN" sz="1600" dirty="0"/>
              </a:p>
              <a:p>
                <a:pPr marL="285750" lvl="1" indent="-285750">
                  <a:buSzPct val="100000"/>
                  <a:buFont typeface="Wingdings" panose="05000000000000000000" pitchFamily="2" charset="2"/>
                  <a:buChar char="Ø"/>
                </a:pPr>
                <a:r>
                  <a:rPr lang="zh-CN" altLang="en-US" sz="1600" dirty="0"/>
                  <a:t>因此要求初始束流具有</a:t>
                </a:r>
                <a:r>
                  <a:rPr lang="zh-CN" altLang="en-US" sz="1600" dirty="0">
                    <a:solidFill>
                      <a:srgbClr val="FF0000"/>
                    </a:solidFill>
                  </a:rPr>
                  <a:t>小切片能散</a:t>
                </a:r>
                <a:r>
                  <a:rPr lang="zh-CN" altLang="en-US" sz="1600" dirty="0"/>
                  <a:t>，两种情况可以满足：</a:t>
                </a:r>
                <a:endParaRPr lang="en-US" altLang="zh-CN" sz="1600" dirty="0"/>
              </a:p>
              <a:p>
                <a:pPr marL="800100" lvl="2" indent="-342900">
                  <a:buSzPct val="100000"/>
                  <a:buFont typeface="+mj-lt"/>
                  <a:buAutoNum type="arabicPeriod"/>
                </a:pPr>
                <a:r>
                  <a:rPr lang="zh-CN" altLang="en-US" sz="1600" dirty="0"/>
                  <a:t>初始有线性</a:t>
                </a:r>
                <a:r>
                  <a:rPr lang="en-US" altLang="zh-CN" sz="1600" dirty="0"/>
                  <a:t>chirp</a:t>
                </a:r>
                <a:r>
                  <a:rPr lang="zh-CN" altLang="en-US" sz="1600" dirty="0"/>
                  <a:t>；</a:t>
                </a:r>
                <a:endParaRPr lang="en-US" altLang="zh-CN" sz="1600" dirty="0"/>
              </a:p>
              <a:p>
                <a:pPr marL="800100" lvl="2" indent="-342900">
                  <a:buSzPct val="100000"/>
                  <a:buFont typeface="+mj-lt"/>
                  <a:buAutoNum type="arabicPeriod"/>
                </a:pPr>
                <a:r>
                  <a:rPr lang="zh-CN" altLang="en-US" sz="1600" dirty="0"/>
                  <a:t>初始无线性</a:t>
                </a:r>
                <a:r>
                  <a:rPr lang="en-US" altLang="zh-CN" sz="1600" dirty="0"/>
                  <a:t>chirp</a:t>
                </a:r>
                <a:r>
                  <a:rPr lang="zh-CN" altLang="en-US" sz="1600" dirty="0"/>
                  <a:t>，</a:t>
                </a:r>
                <a:r>
                  <a:rPr lang="en-US" altLang="zh-CN" sz="1600" dirty="0"/>
                  <a:t>LPA</a:t>
                </a:r>
                <a:r>
                  <a:rPr lang="zh-CN" altLang="en-US" sz="1600" dirty="0"/>
                  <a:t>为最优束流负载</a:t>
                </a:r>
                <a:endParaRPr lang="en-US" altLang="zh-CN" sz="1600" dirty="0"/>
              </a:p>
            </p:txBody>
          </p:sp>
        </mc:Choice>
        <mc:Fallback>
          <p:sp>
            <p:nvSpPr>
              <p:cNvPr id="11" name="文本框 10">
                <a:extLst>
                  <a:ext uri="{FF2B5EF4-FFF2-40B4-BE49-F238E27FC236}">
                    <a16:creationId xmlns:a16="http://schemas.microsoft.com/office/drawing/2014/main" id="{7E2D8240-D599-47E2-B881-D325CF5310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67" y="921638"/>
                <a:ext cx="10582130" cy="1342419"/>
              </a:xfrm>
              <a:prstGeom prst="rect">
                <a:avLst/>
              </a:prstGeom>
              <a:blipFill>
                <a:blip r:embed="rId2"/>
                <a:stretch>
                  <a:fillRect l="-230" t="-909" b="-5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3" name="图片 32">
            <a:extLst>
              <a:ext uri="{FF2B5EF4-FFF2-40B4-BE49-F238E27FC236}">
                <a16:creationId xmlns:a16="http://schemas.microsoft.com/office/drawing/2014/main" id="{11304359-926F-487C-879A-F22EB9EB44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486" y="4566848"/>
            <a:ext cx="2566775" cy="1925081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E2877B05-AB2F-49C7-97C8-EDBF9CBF7E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486" y="2464139"/>
            <a:ext cx="2566774" cy="1925081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749E2C2B-6E99-4A1F-8927-F4E3C59CC4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1967" y="2464143"/>
            <a:ext cx="2072511" cy="1929712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A193D5D5-CD6C-4A43-B40A-C7B3228E2D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34478" y="2464143"/>
            <a:ext cx="2072512" cy="1929713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EFBCB803-3A6A-4A04-B81A-AB09010579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34477" y="4566849"/>
            <a:ext cx="2072513" cy="1929714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:a16="http://schemas.microsoft.com/office/drawing/2014/main" id="{A1D81366-7316-488E-8E3B-B705387802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61965" y="4566849"/>
            <a:ext cx="2072514" cy="1929715"/>
          </a:xfrm>
          <a:prstGeom prst="rect">
            <a:avLst/>
          </a:prstGeom>
        </p:spPr>
      </p:pic>
      <p:pic>
        <p:nvPicPr>
          <p:cNvPr id="35" name="图片 34">
            <a:extLst>
              <a:ext uri="{FF2B5EF4-FFF2-40B4-BE49-F238E27FC236}">
                <a16:creationId xmlns:a16="http://schemas.microsoft.com/office/drawing/2014/main" id="{9F8D6AE6-82C7-485C-B93D-A101B3FBBF2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89454" y="2464139"/>
            <a:ext cx="2072515" cy="1929716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:a16="http://schemas.microsoft.com/office/drawing/2014/main" id="{88EC9941-F153-418F-B609-AA1B766247D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89448" y="4566848"/>
            <a:ext cx="2072515" cy="1929716"/>
          </a:xfrm>
          <a:prstGeom prst="rect">
            <a:avLst/>
          </a:prstGeom>
        </p:spPr>
      </p:pic>
      <p:pic>
        <p:nvPicPr>
          <p:cNvPr id="40" name="图片 39">
            <a:extLst>
              <a:ext uri="{FF2B5EF4-FFF2-40B4-BE49-F238E27FC236}">
                <a16:creationId xmlns:a16="http://schemas.microsoft.com/office/drawing/2014/main" id="{43E86679-5ACF-412A-A83A-F68B575BE1C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16927" y="4566848"/>
            <a:ext cx="2072515" cy="1929716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:a16="http://schemas.microsoft.com/office/drawing/2014/main" id="{18B8497C-A092-4770-BCB9-D51BF71F37F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16924" y="2464139"/>
            <a:ext cx="2072515" cy="1929716"/>
          </a:xfrm>
          <a:prstGeom prst="rect">
            <a:avLst/>
          </a:prstGeom>
        </p:spPr>
      </p:pic>
      <p:sp>
        <p:nvSpPr>
          <p:cNvPr id="43" name="文本框 42">
            <a:extLst>
              <a:ext uri="{FF2B5EF4-FFF2-40B4-BE49-F238E27FC236}">
                <a16:creationId xmlns:a16="http://schemas.microsoft.com/office/drawing/2014/main" id="{6B7DFFFA-D317-4BF1-8442-7259B7D5F702}"/>
              </a:ext>
            </a:extLst>
          </p:cNvPr>
          <p:cNvSpPr txBox="1"/>
          <p:nvPr/>
        </p:nvSpPr>
        <p:spPr>
          <a:xfrm>
            <a:off x="7732112" y="4473438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es=1.4%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=0.77%</a:t>
            </a:r>
            <a:endParaRPr lang="zh-CN" altLang="en-US" sz="1100" dirty="0"/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19F76D42-9C4B-4B6D-BE17-509775C2184B}"/>
              </a:ext>
            </a:extLst>
          </p:cNvPr>
          <p:cNvSpPr txBox="1"/>
          <p:nvPr/>
        </p:nvSpPr>
        <p:spPr>
          <a:xfrm>
            <a:off x="7732111" y="2203363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es=2.2%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=0.42%</a:t>
            </a:r>
            <a:endParaRPr lang="zh-CN" altLang="en-US" sz="1100" dirty="0"/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64639241-4F81-49D6-AB2C-CE79D18CC115}"/>
              </a:ext>
            </a:extLst>
          </p:cNvPr>
          <p:cNvSpPr txBox="1"/>
          <p:nvPr/>
        </p:nvSpPr>
        <p:spPr>
          <a:xfrm>
            <a:off x="5686921" y="2201990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es=1.5%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=0.57%</a:t>
            </a:r>
            <a:endParaRPr lang="zh-CN" altLang="en-US" sz="1100" dirty="0"/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830478DA-8E16-4715-9D5D-26BED67CEC69}"/>
              </a:ext>
            </a:extLst>
          </p:cNvPr>
          <p:cNvSpPr txBox="1"/>
          <p:nvPr/>
        </p:nvSpPr>
        <p:spPr>
          <a:xfrm>
            <a:off x="5681481" y="4473437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es=1.2%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=0.84%</a:t>
            </a:r>
            <a:endParaRPr lang="zh-CN" altLang="en-US" sz="1100" dirty="0"/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A65805E9-B53B-46F7-8448-4E75766596F2}"/>
              </a:ext>
            </a:extLst>
          </p:cNvPr>
          <p:cNvSpPr txBox="1"/>
          <p:nvPr/>
        </p:nvSpPr>
        <p:spPr>
          <a:xfrm>
            <a:off x="3710414" y="6477059"/>
            <a:ext cx="12625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000000"/>
                </a:solidFill>
                <a:latin typeface="Consolas" panose="020B0609020204030204" pitchFamily="49" charset="0"/>
              </a:rPr>
              <a:t>initial</a:t>
            </a:r>
            <a:endParaRPr lang="zh-CN" altLang="en-US" dirty="0"/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5B5E4FC4-B435-4A5C-922F-6E6905D3341C}"/>
              </a:ext>
            </a:extLst>
          </p:cNvPr>
          <p:cNvSpPr txBox="1"/>
          <p:nvPr/>
        </p:nvSpPr>
        <p:spPr>
          <a:xfrm>
            <a:off x="5607352" y="6477059"/>
            <a:ext cx="19101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000000"/>
                </a:solidFill>
                <a:latin typeface="Consolas" panose="020B0609020204030204" pitchFamily="49" charset="0"/>
              </a:rPr>
              <a:t>chicane1(S)</a:t>
            </a:r>
            <a:endParaRPr lang="zh-CN" altLang="en-US" dirty="0"/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2EFF9B43-2E0E-4693-A246-1D573E29A7FA}"/>
              </a:ext>
            </a:extLst>
          </p:cNvPr>
          <p:cNvSpPr txBox="1"/>
          <p:nvPr/>
        </p:nvSpPr>
        <p:spPr>
          <a:xfrm>
            <a:off x="9755421" y="6477059"/>
            <a:ext cx="19358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000000"/>
                </a:solidFill>
                <a:latin typeface="Consolas" panose="020B0609020204030204" pitchFamily="49" charset="0"/>
              </a:rPr>
              <a:t>chicane2(C)</a:t>
            </a:r>
            <a:endParaRPr lang="zh-CN" altLang="en-US" dirty="0"/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42C31765-B09C-4A84-B162-6DE7177831A0}"/>
              </a:ext>
            </a:extLst>
          </p:cNvPr>
          <p:cNvSpPr txBox="1"/>
          <p:nvPr/>
        </p:nvSpPr>
        <p:spPr>
          <a:xfrm>
            <a:off x="8151922" y="6477059"/>
            <a:ext cx="9690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000000"/>
                </a:solidFill>
                <a:latin typeface="Consolas" panose="020B0609020204030204" pitchFamily="49" charset="0"/>
              </a:rPr>
              <a:t>APD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6956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0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小初始切片能散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19F76D42-9C4B-4B6D-BE17-509775C2184B}"/>
              </a:ext>
            </a:extLst>
          </p:cNvPr>
          <p:cNvSpPr txBox="1"/>
          <p:nvPr/>
        </p:nvSpPr>
        <p:spPr>
          <a:xfrm>
            <a:off x="7732111" y="2203363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es=0.66%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=0.42%</a:t>
            </a:r>
            <a:endParaRPr lang="zh-CN" altLang="en-US" sz="1100" dirty="0"/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64639241-4F81-49D6-AB2C-CE79D18CC115}"/>
              </a:ext>
            </a:extLst>
          </p:cNvPr>
          <p:cNvSpPr txBox="1"/>
          <p:nvPr/>
        </p:nvSpPr>
        <p:spPr>
          <a:xfrm>
            <a:off x="5686921" y="2201990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es=1.3%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=0.12%</a:t>
            </a:r>
            <a:endParaRPr lang="zh-CN" altLang="en-US" sz="1100" dirty="0"/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A65805E9-B53B-46F7-8448-4E75766596F2}"/>
              </a:ext>
            </a:extLst>
          </p:cNvPr>
          <p:cNvSpPr txBox="1"/>
          <p:nvPr/>
        </p:nvSpPr>
        <p:spPr>
          <a:xfrm>
            <a:off x="3710414" y="6477059"/>
            <a:ext cx="12625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000000"/>
                </a:solidFill>
                <a:latin typeface="Consolas" panose="020B0609020204030204" pitchFamily="49" charset="0"/>
              </a:rPr>
              <a:t>initial</a:t>
            </a:r>
            <a:endParaRPr lang="zh-CN" altLang="en-US" dirty="0"/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5B5E4FC4-B435-4A5C-922F-6E6905D3341C}"/>
              </a:ext>
            </a:extLst>
          </p:cNvPr>
          <p:cNvSpPr txBox="1"/>
          <p:nvPr/>
        </p:nvSpPr>
        <p:spPr>
          <a:xfrm>
            <a:off x="5607352" y="6477059"/>
            <a:ext cx="19101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000000"/>
                </a:solidFill>
                <a:latin typeface="Consolas" panose="020B0609020204030204" pitchFamily="49" charset="0"/>
              </a:rPr>
              <a:t>chicane1(S)</a:t>
            </a:r>
            <a:endParaRPr lang="zh-CN" altLang="en-US" dirty="0"/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2EFF9B43-2E0E-4693-A246-1D573E29A7FA}"/>
              </a:ext>
            </a:extLst>
          </p:cNvPr>
          <p:cNvSpPr txBox="1"/>
          <p:nvPr/>
        </p:nvSpPr>
        <p:spPr>
          <a:xfrm>
            <a:off x="9755421" y="6477059"/>
            <a:ext cx="19358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000000"/>
                </a:solidFill>
                <a:latin typeface="Consolas" panose="020B0609020204030204" pitchFamily="49" charset="0"/>
              </a:rPr>
              <a:t>chicane2(C)</a:t>
            </a:r>
            <a:endParaRPr lang="zh-CN" altLang="en-US" dirty="0"/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42C31765-B09C-4A84-B162-6DE7177831A0}"/>
              </a:ext>
            </a:extLst>
          </p:cNvPr>
          <p:cNvSpPr txBox="1"/>
          <p:nvPr/>
        </p:nvSpPr>
        <p:spPr>
          <a:xfrm>
            <a:off x="8151922" y="6477059"/>
            <a:ext cx="9690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000000"/>
                </a:solidFill>
                <a:latin typeface="Consolas" panose="020B0609020204030204" pitchFamily="49" charset="0"/>
              </a:rPr>
              <a:t>APD</a:t>
            </a:r>
            <a:endParaRPr lang="zh-CN" altLang="en-US" dirty="0"/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191106B0-73A0-484D-9C5F-9F54E4C77C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3895" y="4566848"/>
            <a:ext cx="2072515" cy="1929716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8D38A85A-5BAF-44F1-90A1-AC4FE1351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895" y="2464139"/>
            <a:ext cx="2072516" cy="1929717"/>
          </a:xfrm>
          <a:prstGeom prst="rect">
            <a:avLst/>
          </a:prstGeom>
        </p:spPr>
      </p:pic>
      <p:pic>
        <p:nvPicPr>
          <p:cNvPr id="37" name="图片 36">
            <a:extLst>
              <a:ext uri="{FF2B5EF4-FFF2-40B4-BE49-F238E27FC236}">
                <a16:creationId xmlns:a16="http://schemas.microsoft.com/office/drawing/2014/main" id="{93EE13D0-3611-465B-9481-1CB6B7232C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6404" y="2469314"/>
            <a:ext cx="2072516" cy="1929717"/>
          </a:xfrm>
          <a:prstGeom prst="rect">
            <a:avLst/>
          </a:prstGeom>
        </p:spPr>
      </p:pic>
      <p:pic>
        <p:nvPicPr>
          <p:cNvPr id="44" name="图片 43">
            <a:extLst>
              <a:ext uri="{FF2B5EF4-FFF2-40B4-BE49-F238E27FC236}">
                <a16:creationId xmlns:a16="http://schemas.microsoft.com/office/drawing/2014/main" id="{EB60AFDD-2170-4596-A2BE-BFAEEFD560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6403" y="4566843"/>
            <a:ext cx="2072517" cy="1929718"/>
          </a:xfrm>
          <a:prstGeom prst="rect">
            <a:avLst/>
          </a:prstGeom>
        </p:spPr>
      </p:pic>
      <p:sp>
        <p:nvSpPr>
          <p:cNvPr id="52" name="文本框 51">
            <a:extLst>
              <a:ext uri="{FF2B5EF4-FFF2-40B4-BE49-F238E27FC236}">
                <a16:creationId xmlns:a16="http://schemas.microsoft.com/office/drawing/2014/main" id="{36BCF7C3-CC27-4286-A06A-99A8D6B91E5C}"/>
              </a:ext>
            </a:extLst>
          </p:cNvPr>
          <p:cNvSpPr txBox="1"/>
          <p:nvPr/>
        </p:nvSpPr>
        <p:spPr>
          <a:xfrm>
            <a:off x="5681481" y="4473437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es=0.97%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=0.88%</a:t>
            </a:r>
            <a:endParaRPr lang="zh-CN" altLang="en-US" sz="1100" dirty="0"/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2FED5BBD-8AA4-45C0-82AA-3C6075C0892D}"/>
              </a:ext>
            </a:extLst>
          </p:cNvPr>
          <p:cNvSpPr txBox="1"/>
          <p:nvPr/>
        </p:nvSpPr>
        <p:spPr>
          <a:xfrm>
            <a:off x="3636292" y="4473436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es=0.94%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=0.27%</a:t>
            </a:r>
            <a:endParaRPr lang="zh-CN" altLang="en-US" sz="1100" dirty="0"/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6A93D1A8-6532-404B-87BD-0BE4A5D5EA93}"/>
              </a:ext>
            </a:extLst>
          </p:cNvPr>
          <p:cNvSpPr txBox="1"/>
          <p:nvPr/>
        </p:nvSpPr>
        <p:spPr>
          <a:xfrm>
            <a:off x="3636291" y="2201990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es=1.03%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=0.2%</a:t>
            </a:r>
            <a:endParaRPr lang="zh-CN" altLang="en-US" sz="1100" dirty="0"/>
          </a:p>
        </p:txBody>
      </p:sp>
      <p:pic>
        <p:nvPicPr>
          <p:cNvPr id="55" name="图片 54">
            <a:extLst>
              <a:ext uri="{FF2B5EF4-FFF2-40B4-BE49-F238E27FC236}">
                <a16:creationId xmlns:a16="http://schemas.microsoft.com/office/drawing/2014/main" id="{B5543F76-BF03-4578-99D8-B27F2D4072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2434" y="4565476"/>
            <a:ext cx="2072511" cy="1929712"/>
          </a:xfrm>
          <a:prstGeom prst="rect">
            <a:avLst/>
          </a:prstGeom>
        </p:spPr>
      </p:pic>
      <p:sp>
        <p:nvSpPr>
          <p:cNvPr id="56" name="文本框 55">
            <a:extLst>
              <a:ext uri="{FF2B5EF4-FFF2-40B4-BE49-F238E27FC236}">
                <a16:creationId xmlns:a16="http://schemas.microsoft.com/office/drawing/2014/main" id="{4E1F1BDD-0E5B-4F6E-9C15-F38AFA7E63DC}"/>
              </a:ext>
            </a:extLst>
          </p:cNvPr>
          <p:cNvSpPr txBox="1"/>
          <p:nvPr/>
        </p:nvSpPr>
        <p:spPr>
          <a:xfrm>
            <a:off x="7732112" y="4473438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es=1.61%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=0.87%</a:t>
            </a:r>
            <a:endParaRPr lang="zh-CN" altLang="en-US" sz="1100" dirty="0"/>
          </a:p>
        </p:txBody>
      </p:sp>
      <p:pic>
        <p:nvPicPr>
          <p:cNvPr id="57" name="图片 56">
            <a:extLst>
              <a:ext uri="{FF2B5EF4-FFF2-40B4-BE49-F238E27FC236}">
                <a16:creationId xmlns:a16="http://schemas.microsoft.com/office/drawing/2014/main" id="{31107650-B0A1-40EB-97FC-380F4C0CD8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38338" y="4565476"/>
            <a:ext cx="2072511" cy="1929712"/>
          </a:xfrm>
          <a:prstGeom prst="rect">
            <a:avLst/>
          </a:prstGeom>
        </p:spPr>
      </p:pic>
      <p:pic>
        <p:nvPicPr>
          <p:cNvPr id="58" name="图片 57">
            <a:extLst>
              <a:ext uri="{FF2B5EF4-FFF2-40B4-BE49-F238E27FC236}">
                <a16:creationId xmlns:a16="http://schemas.microsoft.com/office/drawing/2014/main" id="{B23F57B6-1831-46E6-9148-BA8CFA1342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4394" y="4565476"/>
            <a:ext cx="2572957" cy="192971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9" name="文本框 58">
                <a:extLst>
                  <a:ext uri="{FF2B5EF4-FFF2-40B4-BE49-F238E27FC236}">
                    <a16:creationId xmlns:a16="http://schemas.microsoft.com/office/drawing/2014/main" id="{26A57E64-C477-4FB1-9DDB-D89E1C3589D4}"/>
                  </a:ext>
                </a:extLst>
              </p:cNvPr>
              <p:cNvSpPr txBox="1"/>
              <p:nvPr/>
            </p:nvSpPr>
            <p:spPr>
              <a:xfrm>
                <a:off x="705767" y="921638"/>
                <a:ext cx="10582130" cy="10961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lvl="1" indent="-285750">
                  <a:buSzPct val="100000"/>
                  <a:buFont typeface="Wingdings" panose="05000000000000000000" pitchFamily="2" charset="2"/>
                  <a:buChar char="Ø"/>
                </a:pPr>
                <a:r>
                  <a:rPr lang="zh-CN" altLang="en-US" sz="1600" dirty="0"/>
                  <a:t>增加初始束长，保持能散不变→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600" b="0" i="1" smtClean="0">
                            <a:latin typeface="Cambria Math" panose="02040503050406030204" pitchFamily="18" charset="0"/>
                          </a:rPr>
                          <m:t>𝑝𝑒𝑎𝑘</m:t>
                        </m:r>
                      </m:sub>
                    </m:sSub>
                  </m:oMath>
                </a14:m>
                <a:r>
                  <a:rPr lang="zh-CN" altLang="en-US" sz="1600" dirty="0"/>
                  <a:t>降低（但同时切片能散增加）→</a:t>
                </a:r>
                <a:r>
                  <a:rPr lang="en-US" altLang="zh-CN" sz="1600" dirty="0"/>
                  <a:t>chicane1</a:t>
                </a:r>
                <a:r>
                  <a:rPr lang="zh-CN" altLang="en-US" sz="1600" dirty="0"/>
                  <a:t>出口</a:t>
                </a:r>
                <a:r>
                  <a:rPr lang="en-US" altLang="zh-CN" sz="1600" dirty="0"/>
                  <a:t>CSR</a:t>
                </a:r>
                <a:r>
                  <a:rPr lang="zh-CN" altLang="en-US" sz="1600" dirty="0"/>
                  <a:t>引起的束流能谱畸变减弱；</a:t>
                </a:r>
                <a:endParaRPr lang="en-US" altLang="zh-CN" sz="1600" dirty="0"/>
              </a:p>
              <a:p>
                <a:pPr marL="285750" lvl="1" indent="-285750">
                  <a:buSzPct val="100000"/>
                  <a:buFont typeface="Wingdings" panose="05000000000000000000" pitchFamily="2" charset="2"/>
                  <a:buChar char="Ø"/>
                </a:pPr>
                <a:r>
                  <a:rPr lang="zh-CN" altLang="en-US" sz="1600" dirty="0"/>
                  <a:t>因此要求初始束流具有</a:t>
                </a:r>
                <a:r>
                  <a:rPr lang="zh-CN" altLang="en-US" sz="1600" dirty="0">
                    <a:solidFill>
                      <a:srgbClr val="FF0000"/>
                    </a:solidFill>
                  </a:rPr>
                  <a:t>小切片能散</a:t>
                </a:r>
                <a:r>
                  <a:rPr lang="zh-CN" altLang="en-US" sz="1600" dirty="0"/>
                  <a:t>，两种情况可以满足：</a:t>
                </a:r>
                <a:endParaRPr lang="en-US" altLang="zh-CN" sz="1600" dirty="0"/>
              </a:p>
              <a:p>
                <a:pPr marL="800100" lvl="2" indent="-342900">
                  <a:buSzPct val="100000"/>
                  <a:buFont typeface="+mj-lt"/>
                  <a:buAutoNum type="arabicPeriod"/>
                </a:pPr>
                <a:r>
                  <a:rPr lang="zh-CN" altLang="en-US" sz="1600" dirty="0"/>
                  <a:t>初始有线性</a:t>
                </a:r>
                <a:r>
                  <a:rPr lang="en-US" altLang="zh-CN" sz="1600" dirty="0"/>
                  <a:t>chirp</a:t>
                </a:r>
                <a:r>
                  <a:rPr lang="zh-CN" altLang="en-US" sz="1600" dirty="0"/>
                  <a:t>；</a:t>
                </a:r>
                <a:endParaRPr lang="en-US" altLang="zh-CN" sz="1600" dirty="0"/>
              </a:p>
              <a:p>
                <a:pPr marL="800100" lvl="2" indent="-342900">
                  <a:buSzPct val="100000"/>
                  <a:buFont typeface="+mj-lt"/>
                  <a:buAutoNum type="arabicPeriod"/>
                </a:pPr>
                <a:r>
                  <a:rPr lang="zh-CN" altLang="en-US" sz="1600" dirty="0"/>
                  <a:t>初始无线性</a:t>
                </a:r>
                <a:r>
                  <a:rPr lang="en-US" altLang="zh-CN" sz="1600" dirty="0"/>
                  <a:t>chirp</a:t>
                </a:r>
                <a:r>
                  <a:rPr lang="zh-CN" altLang="en-US" sz="1600" dirty="0"/>
                  <a:t>，</a:t>
                </a:r>
                <a:r>
                  <a:rPr lang="en-US" altLang="zh-CN" sz="1600" dirty="0"/>
                  <a:t>LPA</a:t>
                </a:r>
                <a:r>
                  <a:rPr lang="zh-CN" altLang="en-US" sz="1600" dirty="0"/>
                  <a:t>为最优束流负载</a:t>
                </a:r>
                <a:endParaRPr lang="en-US" altLang="zh-CN" sz="1600" dirty="0"/>
              </a:p>
            </p:txBody>
          </p:sp>
        </mc:Choice>
        <mc:Fallback>
          <p:sp>
            <p:nvSpPr>
              <p:cNvPr id="59" name="文本框 58">
                <a:extLst>
                  <a:ext uri="{FF2B5EF4-FFF2-40B4-BE49-F238E27FC236}">
                    <a16:creationId xmlns:a16="http://schemas.microsoft.com/office/drawing/2014/main" id="{26A57E64-C477-4FB1-9DDB-D89E1C3589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67" y="921638"/>
                <a:ext cx="10582130" cy="1096198"/>
              </a:xfrm>
              <a:prstGeom prst="rect">
                <a:avLst/>
              </a:prstGeom>
              <a:blipFill>
                <a:blip r:embed="rId9"/>
                <a:stretch>
                  <a:fillRect l="-230" t="-1111" b="-611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文本框 59">
            <a:extLst>
              <a:ext uri="{FF2B5EF4-FFF2-40B4-BE49-F238E27FC236}">
                <a16:creationId xmlns:a16="http://schemas.microsoft.com/office/drawing/2014/main" id="{3BB645EE-6D21-412A-98B4-C76ECBD261A6}"/>
              </a:ext>
            </a:extLst>
          </p:cNvPr>
          <p:cNvSpPr txBox="1"/>
          <p:nvPr/>
        </p:nvSpPr>
        <p:spPr>
          <a:xfrm>
            <a:off x="9871367" y="4473436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es=1.75%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=0.32%</a:t>
            </a:r>
            <a:endParaRPr lang="zh-CN" altLang="en-US" sz="1100" dirty="0"/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5E938FFB-BA81-4115-B017-FFD2BF4DB5D0}"/>
              </a:ext>
            </a:extLst>
          </p:cNvPr>
          <p:cNvSpPr txBox="1"/>
          <p:nvPr/>
        </p:nvSpPr>
        <p:spPr>
          <a:xfrm>
            <a:off x="9801110" y="2201989"/>
            <a:ext cx="172968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es=0.98%</a:t>
            </a:r>
          </a:p>
          <a:p>
            <a:r>
              <a:rPr lang="en-US" altLang="zh-CN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100" dirty="0">
                <a:solidFill>
                  <a:srgbClr val="000000"/>
                </a:solidFill>
                <a:latin typeface="Consolas" panose="020B0609020204030204" pitchFamily="49" charset="0"/>
              </a:rPr>
              <a:t>=0.31%</a:t>
            </a:r>
            <a:endParaRPr lang="zh-CN" altLang="en-US" sz="1100" dirty="0"/>
          </a:p>
        </p:txBody>
      </p:sp>
      <p:pic>
        <p:nvPicPr>
          <p:cNvPr id="66" name="图片 65">
            <a:extLst>
              <a:ext uri="{FF2B5EF4-FFF2-40B4-BE49-F238E27FC236}">
                <a16:creationId xmlns:a16="http://schemas.microsoft.com/office/drawing/2014/main" id="{A38C9325-F8EA-40AF-9E3F-41D8B1C1AFA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62427" y="2469308"/>
            <a:ext cx="2072518" cy="1929719"/>
          </a:xfrm>
          <a:prstGeom prst="rect">
            <a:avLst/>
          </a:prstGeom>
        </p:spPr>
      </p:pic>
      <p:pic>
        <p:nvPicPr>
          <p:cNvPr id="69" name="图片 68">
            <a:extLst>
              <a:ext uri="{FF2B5EF4-FFF2-40B4-BE49-F238E27FC236}">
                <a16:creationId xmlns:a16="http://schemas.microsoft.com/office/drawing/2014/main" id="{72E58FBE-8654-410E-96EB-2F425287B03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31427" y="2466722"/>
            <a:ext cx="2072519" cy="1929720"/>
          </a:xfrm>
          <a:prstGeom prst="rect">
            <a:avLst/>
          </a:prstGeom>
        </p:spPr>
      </p:pic>
      <p:pic>
        <p:nvPicPr>
          <p:cNvPr id="71" name="图片 70">
            <a:extLst>
              <a:ext uri="{FF2B5EF4-FFF2-40B4-BE49-F238E27FC236}">
                <a16:creationId xmlns:a16="http://schemas.microsoft.com/office/drawing/2014/main" id="{22FA28EB-73DD-46A1-82D5-F36E5AFF113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54394" y="2464136"/>
            <a:ext cx="2572960" cy="192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1867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TMyNDVlMzk4NWVkMjMyNWU5ZDhhYjAxOWRlY2RiNzk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69198</TotalTime>
  <Words>378</Words>
  <Application>Microsoft Office PowerPoint</Application>
  <PresentationFormat>宽屏</PresentationFormat>
  <Paragraphs>59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等线</vt:lpstr>
      <vt:lpstr>等线 Light</vt:lpstr>
      <vt:lpstr>华文中宋</vt:lpstr>
      <vt:lpstr>Arial</vt:lpstr>
      <vt:lpstr>Cambria Math</vt:lpstr>
      <vt:lpstr>Consolas</vt:lpstr>
      <vt:lpstr>Wingdings</vt:lpstr>
      <vt:lpstr>Office 主题​​</vt:lpstr>
      <vt:lpstr>组会</vt:lpstr>
      <vt:lpstr>工作列表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shixueyan</dc:creator>
  <cp:lastModifiedBy>lelelevi Hatake</cp:lastModifiedBy>
  <cp:revision>1432</cp:revision>
  <dcterms:created xsi:type="dcterms:W3CDTF">2025-03-17T16:43:00Z</dcterms:created>
  <dcterms:modified xsi:type="dcterms:W3CDTF">2025-11-03T10:44:51Z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ABC6E58D4C494024963E6485FB9DEEC6</vt:lpwstr>
  </property>
  <property fmtid="{D5CDD505-2E9C-101B-9397-08002B2CF9AE}" pid="3" name="KSOProductBuildVer">
    <vt:lpwstr>2052-11.1.0.12173</vt:lpwstr>
  </property>
</Properties>
</file>