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1146" r:id="rId5"/>
    <p:sldId id="259" r:id="rId6"/>
    <p:sldId id="1147" r:id="rId7"/>
    <p:sldId id="1148" r:id="rId8"/>
    <p:sldId id="1142" r:id="rId9"/>
    <p:sldId id="114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4BA8-C32B-42EA-9409-A1728B2C5B40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9D1AD-51DD-4A0B-93D5-64850739AD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05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4C120-4A1A-FC0F-CBCD-5DD88C8B2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912B91F-7179-E7EE-5FF3-F56C0B960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7DF2AA-A134-8CBD-E545-2AF623242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47559-EB90-BD99-9DC7-F16D8D22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A404-C6A6-4AC4-B67F-2156395026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2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23220-364C-ACE9-0B8C-A41E8F43F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013558-F7CA-7ABD-B302-56358098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77D6-19F0-AE43-C684-6842632F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7CD74-5E80-039B-6E31-714FD9E0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685B8E-9581-46F9-4956-8C12D17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5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C9574-35DC-6F1C-5660-96B14118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5203B-49E2-5D6D-0A94-B6961CE2D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B4A75-6FF4-7FED-62D7-6864DA8E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383D8-12C0-DD65-4B88-EB0CAAC2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4098E7-891E-6EA7-BFC4-D007FAF9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2F0062-D6DB-DCE3-1B88-2DAB37B1C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B604CD-B1AD-EEFF-C1C9-BC1220ECE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186872-1095-52FA-55FE-EDB0A119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1B221-0E69-389C-499B-3E87AE8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6CD9D8-ECC7-58E2-92F7-DCF800E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83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2D3E7-EA8E-8B14-D121-112B3B2A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7CC04B-D56B-7B2E-4FB5-2E38CA06A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58E0F4-3683-99E5-1167-A096EDC6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A2DE64-0B99-CBDE-F384-0F2D01B1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ECE4E9-0002-747E-F57B-9842A291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45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85574-1F16-CEEE-46FF-D8E7E72A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FCC227-E688-3C37-4BB3-ABED3251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7E6EE8-BE4D-10FF-D351-D28E4A48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6F145-61A6-93EE-5BFD-419F4F41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B4B883-FE06-FB10-FDC6-7FC46E9E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5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A19CC7-85F7-EC92-0919-8ADF26EF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61B8F-729E-C877-25FD-66E1D803F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E93C2F-4D48-C94B-43ED-72A44F840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E67359-8700-4632-06DE-9BA97F29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5EC27F-1DAD-ECE3-2C52-6137DA71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4BB1F-E8E7-CD4B-9F74-796FDFBB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1097-6B00-C246-4695-20E8149D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0806BE-F0C1-0DC7-1258-95C477F5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33DDD6-6450-8AD9-BEA3-E7753C83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951368-DAA9-9441-CDCE-8772A8950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2983E8-D318-44BA-5A6A-2C61EC316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C65B13-D166-1FC3-2002-8932FE5D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102F69-E59F-D9D6-FFE9-F2C4AFD5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BDF195-0FAC-9D30-3D7D-1A5A4C86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0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95374-02CC-7066-4100-AAD5A32C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E407AF-8D50-337D-1C79-6B659016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1E7E9E-EF8C-3BFB-0357-76BEE2C8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E06CDA-F204-D71D-5C66-4A7EBA5B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5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FC332C-5A89-6F0B-1223-8C2A5FA9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0BC777-1545-80BE-5607-871F66A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537688-0408-0752-6592-ECE5D1D5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3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4D58-B6DA-E359-9CD7-22E779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3169A-E1EB-BE4A-DCE7-BE8C382A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DFC49D-1BDC-4619-5CC5-4926F9AF4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81E066-F2BB-ECE2-8021-C6A0111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1D42C9-12C8-7421-179E-249D072D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7D445B-0CEE-D1E6-4F5E-B52AAE1D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6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F7ED5-CD6B-A8B6-C90E-BC620111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D7FA4F-55A8-0D44-1CDC-21C064FEF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6B19A0-9170-956F-ACE3-5378E6255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A70A85-ACBA-7207-56FC-438AEA29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EAF32B-70E8-7E0F-6AC4-65E0CEC6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2DB9F8-F451-66C1-1149-55BB1070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0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5B9ABF-1CB3-82B8-33E9-2A08696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1FCB28-85AB-AC3C-E9DE-A839F4509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22DAD2-04C4-722F-C7DC-7E23B49EF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538E-D9C4-4AF7-856E-64061498A14D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3B687-2969-7576-B148-73779BFCD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B918C9-F942-67EA-453C-A07EED151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4EF2-60ED-4845-BFA1-8DC806946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3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EF1E14-5AEC-D7B5-7C54-2A92C80CE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7125"/>
            <a:ext cx="9144000" cy="2387600"/>
          </a:xfrm>
        </p:spPr>
        <p:txBody>
          <a:bodyPr/>
          <a:lstStyle/>
          <a:p>
            <a:r>
              <a:rPr lang="en-US" altLang="zh-CN" dirty="0"/>
              <a:t>2025.11.3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57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C182B2-2C43-6215-D3A0-774568DEB0BF}"/>
                  </a:ext>
                </a:extLst>
              </p:cNvPr>
              <p:cNvSpPr txBox="1"/>
              <p:nvPr/>
            </p:nvSpPr>
            <p:spPr>
              <a:xfrm>
                <a:off x="322216" y="383176"/>
                <a:ext cx="4798424" cy="696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=12.1915599586666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C182B2-2C43-6215-D3A0-774568DEB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6" y="383176"/>
                <a:ext cx="4798424" cy="696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CE32877-6FD3-BFE4-064B-FA30820E5E79}"/>
                  </a:ext>
                </a:extLst>
              </p:cNvPr>
              <p:cNvSpPr txBox="1"/>
              <p:nvPr/>
            </p:nvSpPr>
            <p:spPr>
              <a:xfrm>
                <a:off x="470262" y="1262400"/>
                <a:ext cx="10981508" cy="76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原本输出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的最后数字为</a:t>
                </a:r>
                <a:r>
                  <a:rPr lang="en-US" altLang="zh-CN" dirty="0"/>
                  <a:t>12.1699111843077</a:t>
                </a:r>
                <a:r>
                  <a:rPr lang="zh-CN" altLang="en-US" dirty="0"/>
                  <a:t>，将</a:t>
                </a:r>
                <a:r>
                  <a:rPr lang="en-US" altLang="zh-CN" dirty="0"/>
                  <a:t>L0</a:t>
                </a:r>
                <a:r>
                  <a:rPr lang="zh-CN" altLang="en-US" dirty="0"/>
                  <a:t>从</a:t>
                </a:r>
                <a:r>
                  <a:rPr lang="en-US" altLang="zh-CN" dirty="0"/>
                  <a:t>0.8-&gt;0.8054122</a:t>
                </a:r>
                <a:r>
                  <a:rPr lang="zh-CN" altLang="en-US" dirty="0"/>
                  <a:t>，输出的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最终数字为</a:t>
                </a:r>
                <a:r>
                  <a:rPr lang="en-US" altLang="zh-CN" dirty="0"/>
                  <a:t>12.1915599843007,</a:t>
                </a:r>
              </a:p>
              <a:p>
                <a:r>
                  <a:rPr lang="zh-CN" altLang="en-US" dirty="0"/>
                  <a:t>此时对应的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=1.4999989351107</m:t>
                    </m:r>
                  </m:oMath>
                </a14:m>
                <a:r>
                  <a:rPr lang="en-US" altLang="zh-CN" dirty="0"/>
                  <a:t>Hz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CE32877-6FD3-BFE4-064B-FA30820E5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" y="1262400"/>
                <a:ext cx="10981508" cy="768608"/>
              </a:xfrm>
              <a:prstGeom prst="rect">
                <a:avLst/>
              </a:prstGeom>
              <a:blipFill>
                <a:blip r:embed="rId3"/>
                <a:stretch>
                  <a:fillRect l="-444" t="-3968" r="-444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E108D1DD-DE70-3C81-59A1-8BB92B323DC4}"/>
              </a:ext>
            </a:extLst>
          </p:cNvPr>
          <p:cNvSpPr txBox="1"/>
          <p:nvPr/>
        </p:nvSpPr>
        <p:spPr>
          <a:xfrm>
            <a:off x="467226" y="3041931"/>
            <a:ext cx="1104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将腔压设置为</a:t>
            </a:r>
            <a:r>
              <a:rPr lang="en-US" altLang="zh-CN" dirty="0"/>
              <a:t>800keV</a:t>
            </a:r>
            <a:r>
              <a:rPr lang="zh-CN" altLang="en-US" dirty="0"/>
              <a:t>，</a:t>
            </a:r>
            <a:r>
              <a:rPr lang="en-US" altLang="zh-CN" dirty="0"/>
              <a:t>U0=0.921679MeV</a:t>
            </a:r>
            <a:r>
              <a:rPr lang="zh-CN" altLang="en-US" dirty="0"/>
              <a:t>，对应的同步相位为：</a:t>
            </a:r>
            <a:r>
              <a:rPr lang="en-US" altLang="zh-CN" dirty="0"/>
              <a:t>179.9999339896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D3FBC0-25A8-AAB1-E0EA-8DBE11CACEB8}"/>
                  </a:ext>
                </a:extLst>
              </p:cNvPr>
              <p:cNvSpPr txBox="1"/>
              <p:nvPr/>
            </p:nvSpPr>
            <p:spPr>
              <a:xfrm>
                <a:off x="467226" y="2275109"/>
                <a:ext cx="11257547" cy="49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如果将</a:t>
                </a:r>
                <a:r>
                  <a:rPr lang="en-US" altLang="zh-CN" dirty="0"/>
                  <a:t>L0</a:t>
                </a:r>
                <a:r>
                  <a:rPr lang="zh-CN" altLang="en-US" dirty="0"/>
                  <a:t>从</a:t>
                </a:r>
                <a:r>
                  <a:rPr lang="en-US" altLang="zh-CN" dirty="0"/>
                  <a:t>0.8-&gt;0.8054</a:t>
                </a:r>
                <a:r>
                  <a:rPr lang="zh-CN" altLang="en-US" dirty="0"/>
                  <a:t>，输出的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最终数字为</a:t>
                </a:r>
                <a:r>
                  <a:rPr lang="en-US" altLang="zh-CN" dirty="0"/>
                  <a:t>12.1915111843077,</a:t>
                </a:r>
                <a:r>
                  <a:rPr lang="zh-CN" altLang="en-US" dirty="0"/>
                  <a:t>此时对应的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=1.5000062011622</m:t>
                    </m:r>
                  </m:oMath>
                </a14:m>
                <a:r>
                  <a:rPr lang="en-US" altLang="zh-CN" dirty="0"/>
                  <a:t>Hz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D3FBC0-25A8-AAB1-E0EA-8DBE11CA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26" y="2275109"/>
                <a:ext cx="11257547" cy="491609"/>
              </a:xfrm>
              <a:prstGeom prst="rect">
                <a:avLst/>
              </a:prstGeom>
              <a:blipFill>
                <a:blip r:embed="rId4"/>
                <a:stretch>
                  <a:fillRect l="-488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F8124D9-E8D5-BEBD-C49E-BC3FED1A7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981" y="3399978"/>
            <a:ext cx="4780610" cy="33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DC39820-6F4C-29B7-91BC-C17B0624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298"/>
            <a:ext cx="5296250" cy="38314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5575C4-A4D1-B477-21D1-E32E410A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5" y="223815"/>
            <a:ext cx="4932707" cy="38502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B424E32-6A61-AA01-946D-B25FD1082606}"/>
              </a:ext>
            </a:extLst>
          </p:cNvPr>
          <p:cNvSpPr txBox="1"/>
          <p:nvPr/>
        </p:nvSpPr>
        <p:spPr>
          <a:xfrm>
            <a:off x="3719744" y="450128"/>
            <a:ext cx="12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初始的相空间分布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DB2019-6F47-6189-730E-25F6A1764C2C}"/>
              </a:ext>
            </a:extLst>
          </p:cNvPr>
          <p:cNvSpPr txBox="1"/>
          <p:nvPr/>
        </p:nvSpPr>
        <p:spPr>
          <a:xfrm>
            <a:off x="7285146" y="727127"/>
            <a:ext cx="34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不考虑</a:t>
            </a:r>
            <a:r>
              <a:rPr lang="en-US" altLang="zh-CN" dirty="0"/>
              <a:t>SREFFECTS</a:t>
            </a:r>
            <a:r>
              <a:rPr lang="zh-CN" altLang="en-US" dirty="0"/>
              <a:t>，</a:t>
            </a:r>
            <a:r>
              <a:rPr lang="en-US" altLang="zh-CN" dirty="0"/>
              <a:t>2w</a:t>
            </a:r>
            <a:r>
              <a:rPr lang="zh-CN" altLang="en-US" dirty="0"/>
              <a:t>圈之后的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A94881-2CB7-AE6E-61D6-7FDA8266C704}"/>
              </a:ext>
            </a:extLst>
          </p:cNvPr>
          <p:cNvSpPr txBox="1"/>
          <p:nvPr/>
        </p:nvSpPr>
        <p:spPr>
          <a:xfrm>
            <a:off x="545793" y="5270646"/>
            <a:ext cx="210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初始</a:t>
            </a:r>
            <a:r>
              <a:rPr lang="en-US" altLang="zh-CN" dirty="0"/>
              <a:t>1w</a:t>
            </a:r>
            <a:r>
              <a:rPr lang="zh-CN" altLang="en-US" dirty="0"/>
              <a:t>个粒子，</a:t>
            </a:r>
            <a:r>
              <a:rPr lang="en-US" altLang="zh-CN" dirty="0"/>
              <a:t>2w</a:t>
            </a:r>
            <a:r>
              <a:rPr lang="zh-CN" altLang="en-US" dirty="0"/>
              <a:t>圈之后有</a:t>
            </a:r>
            <a:r>
              <a:rPr lang="en-US" altLang="zh-CN" dirty="0"/>
              <a:t>9693</a:t>
            </a:r>
            <a:r>
              <a:rPr lang="zh-CN" altLang="en-US" dirty="0"/>
              <a:t>个存活；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80EFCE-F67A-F425-78AA-03BA2CF7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862" y="4072397"/>
            <a:ext cx="3509480" cy="27678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DC33E6-5355-1D26-8254-9B6165B1C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093" y="4055718"/>
            <a:ext cx="3679531" cy="280124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92A6C5A-782A-3362-7566-F586616A55F5}"/>
              </a:ext>
            </a:extLst>
          </p:cNvPr>
          <p:cNvSpPr txBox="1"/>
          <p:nvPr/>
        </p:nvSpPr>
        <p:spPr>
          <a:xfrm>
            <a:off x="375604" y="4295162"/>
            <a:ext cx="312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Half-height</a:t>
            </a:r>
            <a:r>
              <a:rPr lang="zh-CN" altLang="en-US" dirty="0"/>
              <a:t>大致为</a:t>
            </a:r>
            <a:r>
              <a:rPr lang="en-US" altLang="zh-CN" dirty="0"/>
              <a:t>0.025</a:t>
            </a:r>
            <a:r>
              <a:rPr lang="zh-CN" altLang="en-US" dirty="0"/>
              <a:t>，初始</a:t>
            </a:r>
            <a:r>
              <a:rPr lang="en-US" altLang="zh-CN" dirty="0"/>
              <a:t>RMS</a:t>
            </a:r>
            <a:r>
              <a:rPr lang="zh-CN" altLang="en-US" dirty="0"/>
              <a:t>为</a:t>
            </a:r>
            <a:r>
              <a:rPr lang="en-US" altLang="zh-CN" dirty="0"/>
              <a:t>0.005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96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48FAD8-3A27-2EE7-1D1F-8949D80B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2" y="128537"/>
            <a:ext cx="4458084" cy="32655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9905B8-926A-ACC1-E2E8-194DF4C17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15" y="128538"/>
            <a:ext cx="4403912" cy="32655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C1942C-9D84-C962-5EF8-6CB87F227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2" y="3630335"/>
            <a:ext cx="4249483" cy="30991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0583974-DE1F-8009-388F-E8C7900BBE24}"/>
              </a:ext>
            </a:extLst>
          </p:cNvPr>
          <p:cNvSpPr txBox="1"/>
          <p:nvPr/>
        </p:nvSpPr>
        <p:spPr>
          <a:xfrm>
            <a:off x="5738069" y="4533568"/>
            <a:ext cx="510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加入</a:t>
            </a:r>
            <a:r>
              <a:rPr lang="en-US" altLang="zh-CN" dirty="0"/>
              <a:t>SREFFECTS</a:t>
            </a:r>
            <a:r>
              <a:rPr lang="zh-CN" altLang="en-US" dirty="0"/>
              <a:t>，将同步相位设置为</a:t>
            </a:r>
            <a:r>
              <a:rPr lang="en-US" altLang="zh-CN" dirty="0"/>
              <a:t>179.9999339896</a:t>
            </a:r>
            <a:r>
              <a:rPr lang="zh-CN" altLang="en-US" dirty="0"/>
              <a:t>后，</a:t>
            </a:r>
            <a:r>
              <a:rPr lang="en-US" altLang="zh-CN" dirty="0"/>
              <a:t>10w</a:t>
            </a:r>
            <a:r>
              <a:rPr lang="zh-CN" altLang="en-US" dirty="0"/>
              <a:t>圈的结果</a:t>
            </a:r>
          </a:p>
        </p:txBody>
      </p:sp>
    </p:spTree>
    <p:extLst>
      <p:ext uri="{BB962C8B-B14F-4D97-AF65-F5344CB8AC3E}">
        <p14:creationId xmlns:p14="http://schemas.microsoft.com/office/powerpoint/2010/main" val="106974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A3D6A3-D66D-A96C-C140-7143EDE1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" y="760646"/>
            <a:ext cx="4239217" cy="496321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7323E7-4563-C591-A08A-F76F09D95F3C}"/>
              </a:ext>
            </a:extLst>
          </p:cNvPr>
          <p:cNvSpPr txBox="1"/>
          <p:nvPr/>
        </p:nvSpPr>
        <p:spPr>
          <a:xfrm>
            <a:off x="230819" y="315157"/>
            <a:ext cx="545976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一些输出的参数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E0B0A2-B902-76C0-5447-0A2A9B3B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63" y="696897"/>
            <a:ext cx="5074844" cy="3927302"/>
          </a:xfrm>
          <a:prstGeom prst="rect">
            <a:avLst/>
          </a:prstGeom>
        </p:spPr>
      </p:pic>
      <p:sp>
        <p:nvSpPr>
          <p:cNvPr id="9" name="箭头: 下 8">
            <a:extLst>
              <a:ext uri="{FF2B5EF4-FFF2-40B4-BE49-F238E27FC236}">
                <a16:creationId xmlns:a16="http://schemas.microsoft.com/office/drawing/2014/main" id="{19B80893-F515-94E1-7D0D-620538E092FB}"/>
              </a:ext>
            </a:extLst>
          </p:cNvPr>
          <p:cNvSpPr/>
          <p:nvPr/>
        </p:nvSpPr>
        <p:spPr>
          <a:xfrm rot="5400000">
            <a:off x="8015790" y="2848665"/>
            <a:ext cx="310718" cy="426128"/>
          </a:xfrm>
          <a:prstGeom prst="downArrow">
            <a:avLst>
              <a:gd name="adj1" fmla="val 27142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9E15B5C-E5D3-492A-8C2F-6F3F18C53345}"/>
              </a:ext>
            </a:extLst>
          </p:cNvPr>
          <p:cNvSpPr/>
          <p:nvPr/>
        </p:nvSpPr>
        <p:spPr>
          <a:xfrm>
            <a:off x="0" y="1468073"/>
            <a:ext cx="4101483" cy="456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D71455-FE3E-4F75-E682-F8C8FB117511}"/>
              </a:ext>
            </a:extLst>
          </p:cNvPr>
          <p:cNvSpPr txBox="1"/>
          <p:nvPr/>
        </p:nvSpPr>
        <p:spPr>
          <a:xfrm>
            <a:off x="4201780" y="1518082"/>
            <a:ext cx="1118586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色品</a:t>
            </a:r>
          </a:p>
        </p:txBody>
      </p:sp>
    </p:spTree>
    <p:extLst>
      <p:ext uri="{BB962C8B-B14F-4D97-AF65-F5344CB8AC3E}">
        <p14:creationId xmlns:p14="http://schemas.microsoft.com/office/powerpoint/2010/main" val="238790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6ABFFF-EFA6-7648-19C6-36BAA8BD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56" y="3892493"/>
            <a:ext cx="6179445" cy="29599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085412-B5C0-F128-79D4-E4E443EC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56" y="757070"/>
            <a:ext cx="3249384" cy="24370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885ABB-7313-2FFC-5CFC-4FDCE8134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77" y="829324"/>
            <a:ext cx="3159042" cy="23692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41C247-4CAB-F2E1-DAA0-E66A5126F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18" y="909169"/>
            <a:ext cx="4810729" cy="3714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BE834A3-2EC0-444E-AC3E-73902EC57B32}"/>
              </a:ext>
            </a:extLst>
          </p:cNvPr>
          <p:cNvSpPr txBox="1"/>
          <p:nvPr/>
        </p:nvSpPr>
        <p:spPr>
          <a:xfrm>
            <a:off x="380718" y="5159229"/>
            <a:ext cx="494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增大切片或者选的不同的区域，发现任何位置的粒子都会在有色散的地方混合在一起</a:t>
            </a:r>
          </a:p>
        </p:txBody>
      </p:sp>
    </p:spTree>
    <p:extLst>
      <p:ext uri="{BB962C8B-B14F-4D97-AF65-F5344CB8AC3E}">
        <p14:creationId xmlns:p14="http://schemas.microsoft.com/office/powerpoint/2010/main" val="319416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75C870-9F4F-31CC-9612-6F553E82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5" y="681745"/>
            <a:ext cx="7088156" cy="549451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0A1175F-8D6D-80CD-8BDC-D1AC9FB5491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687233" y="1340273"/>
            <a:ext cx="4416532" cy="933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605CA69-D66A-A1E4-1114-D4B6ABB30D00}"/>
              </a:ext>
            </a:extLst>
          </p:cNvPr>
          <p:cNvSpPr txBox="1"/>
          <p:nvPr/>
        </p:nvSpPr>
        <p:spPr>
          <a:xfrm>
            <a:off x="8103765" y="1017107"/>
            <a:ext cx="381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记录有还有多少粒子没有交换过头尾位置，不考虑横纵向耦合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338F18-4BB9-C04C-4CAA-03008F78FB4A}"/>
              </a:ext>
            </a:extLst>
          </p:cNvPr>
          <p:cNvSpPr txBox="1"/>
          <p:nvPr/>
        </p:nvSpPr>
        <p:spPr>
          <a:xfrm>
            <a:off x="8103765" y="4548231"/>
            <a:ext cx="381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记录有还有多少粒子没有交换过头尾位置，考虑横纵向耦合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796FCE5-753F-B170-2FBE-0BE6B43F2D5D}"/>
              </a:ext>
            </a:extLst>
          </p:cNvPr>
          <p:cNvCxnSpPr>
            <a:cxnSpLocks/>
          </p:cNvCxnSpPr>
          <p:nvPr/>
        </p:nvCxnSpPr>
        <p:spPr>
          <a:xfrm flipV="1">
            <a:off x="3529240" y="4871396"/>
            <a:ext cx="4574525" cy="675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2B9A3FB-425B-B6BD-76A4-233E5B2684A7}"/>
              </a:ext>
            </a:extLst>
          </p:cNvPr>
          <p:cNvSpPr txBox="1"/>
          <p:nvPr/>
        </p:nvSpPr>
        <p:spPr>
          <a:xfrm>
            <a:off x="7935985" y="2777761"/>
            <a:ext cx="421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横坐标为</a:t>
            </a:r>
            <a:r>
              <a:rPr lang="en-US" altLang="zh-CN" dirty="0"/>
              <a:t>s</a:t>
            </a:r>
            <a:r>
              <a:rPr lang="zh-CN" altLang="en-US" dirty="0"/>
              <a:t>，蓝色曲线为</a:t>
            </a:r>
            <a:r>
              <a:rPr lang="en-US" altLang="zh-CN" dirty="0"/>
              <a:t>dispersion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02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CA08-9218-3488-0B1F-B299AA54C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47116A4-7FD3-2378-0AA4-7D5522E9586E}"/>
                  </a:ext>
                </a:extLst>
              </p:cNvPr>
              <p:cNvSpPr/>
              <p:nvPr/>
            </p:nvSpPr>
            <p:spPr>
              <a:xfrm>
                <a:off x="5318340" y="1210756"/>
                <a:ext cx="2340809" cy="12480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47116A4-7FD3-2378-0AA4-7D5522E95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340" y="1210756"/>
                <a:ext cx="2340809" cy="124809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0BED573-C0B9-A415-62C0-DB4E66198894}"/>
              </a:ext>
            </a:extLst>
          </p:cNvPr>
          <p:cNvCxnSpPr/>
          <p:nvPr/>
        </p:nvCxnSpPr>
        <p:spPr>
          <a:xfrm>
            <a:off x="8392774" y="1200641"/>
            <a:ext cx="0" cy="5745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69F42-DB3E-B957-8AE3-E887272D00EC}"/>
                  </a:ext>
                </a:extLst>
              </p:cNvPr>
              <p:cNvSpPr txBox="1"/>
              <p:nvPr/>
            </p:nvSpPr>
            <p:spPr>
              <a:xfrm>
                <a:off x="0" y="1210756"/>
                <a:ext cx="4632452" cy="1287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zh-CN" altLang="en-US" sz="1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zh-CN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zh-CN" alt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1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69F42-DB3E-B957-8AE3-E887272D0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0756"/>
                <a:ext cx="4632452" cy="1287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A2DD6A3A-14E6-79DD-0E51-C26D5FE714F0}"/>
              </a:ext>
            </a:extLst>
          </p:cNvPr>
          <p:cNvSpPr/>
          <p:nvPr/>
        </p:nvSpPr>
        <p:spPr>
          <a:xfrm>
            <a:off x="4433714" y="1494138"/>
            <a:ext cx="821651" cy="604007"/>
          </a:xfrm>
          <a:prstGeom prst="rightArrow">
            <a:avLst>
              <a:gd name="adj1" fmla="val 1388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C9254C5A-3595-6C72-29DC-883CFB206A51}"/>
                  </a:ext>
                </a:extLst>
              </p:cNvPr>
              <p:cNvSpPr/>
              <p:nvPr/>
            </p:nvSpPr>
            <p:spPr>
              <a:xfrm>
                <a:off x="8392774" y="1200641"/>
                <a:ext cx="3735897" cy="12480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𝑎𝑣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zh-CN" alt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C9254C5A-3595-6C72-29DC-883CFB206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4" y="1200641"/>
                <a:ext cx="3735897" cy="124809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加号 15">
            <a:extLst>
              <a:ext uri="{FF2B5EF4-FFF2-40B4-BE49-F238E27FC236}">
                <a16:creationId xmlns:a16="http://schemas.microsoft.com/office/drawing/2014/main" id="{3494AD07-83A5-2855-1C64-036B6D87FDD3}"/>
              </a:ext>
            </a:extLst>
          </p:cNvPr>
          <p:cNvSpPr/>
          <p:nvPr/>
        </p:nvSpPr>
        <p:spPr>
          <a:xfrm>
            <a:off x="7661367" y="1494138"/>
            <a:ext cx="683670" cy="661107"/>
          </a:xfrm>
          <a:prstGeom prst="mathPlus">
            <a:avLst>
              <a:gd name="adj1" fmla="val 82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1C3AE9-D6C4-A5F8-492A-AC9C0FFF0DDB}"/>
                  </a:ext>
                </a:extLst>
              </p:cNvPr>
              <p:cNvSpPr txBox="1"/>
              <p:nvPr/>
            </p:nvSpPr>
            <p:spPr>
              <a:xfrm>
                <a:off x="0" y="3281393"/>
                <a:ext cx="5930283" cy="1748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1C3AE9-D6C4-A5F8-492A-AC9C0FFF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1393"/>
                <a:ext cx="5930283" cy="1748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35629F5-257A-0D9B-0AB7-AA5874EA824E}"/>
                  </a:ext>
                </a:extLst>
              </p:cNvPr>
              <p:cNvSpPr txBox="1"/>
              <p:nvPr/>
            </p:nvSpPr>
            <p:spPr>
              <a:xfrm>
                <a:off x="6096002" y="3272275"/>
                <a:ext cx="6032669" cy="1614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𝑐𝑎𝑣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𝑐𝑎𝑣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35629F5-257A-0D9B-0AB7-AA5874EA8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2" y="3272275"/>
                <a:ext cx="6032669" cy="1614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7E30CD3-EE8A-69DC-5B07-980B9F8A2B54}"/>
              </a:ext>
            </a:extLst>
          </p:cNvPr>
          <p:cNvCxnSpPr>
            <a:cxnSpLocks/>
            <a:stCxn id="14" idx="2"/>
            <a:endCxn id="5" idx="0"/>
          </p:cNvCxnSpPr>
          <p:nvPr/>
        </p:nvCxnSpPr>
        <p:spPr>
          <a:xfrm flipH="1">
            <a:off x="2965142" y="2458855"/>
            <a:ext cx="3523603" cy="82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118924D-882E-981F-B796-95EA7DF9A5D6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flipH="1">
            <a:off x="9112337" y="2448740"/>
            <a:ext cx="1148386" cy="823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C6469B0-241E-BCB7-C9A7-50D749469A61}"/>
                  </a:ext>
                </a:extLst>
              </p:cNvPr>
              <p:cNvSpPr txBox="1"/>
              <p:nvPr/>
            </p:nvSpPr>
            <p:spPr>
              <a:xfrm>
                <a:off x="1822135" y="5330395"/>
                <a:ext cx="85477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主要的区别在于，之前在</a:t>
                </a:r>
                <a:r>
                  <a:rPr lang="en-US" altLang="zh-CN" dirty="0"/>
                  <a:t>RF</a:t>
                </a:r>
                <a:r>
                  <a:rPr lang="zh-CN" altLang="en-US" dirty="0"/>
                  <a:t>段也给了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dirty="0"/>
                  <a:t>的作用，这里在</a:t>
                </a:r>
                <a:r>
                  <a:rPr lang="en-US" altLang="zh-CN" dirty="0"/>
                  <a:t>RF</a:t>
                </a:r>
                <a:r>
                  <a:rPr lang="zh-CN" altLang="en-US" dirty="0"/>
                  <a:t>段认为纵向位置没有变化</a:t>
                </a: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C6469B0-241E-BCB7-C9A7-50D749469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35" y="5330395"/>
                <a:ext cx="8547730" cy="369332"/>
              </a:xfrm>
              <a:prstGeom prst="rect">
                <a:avLst/>
              </a:prstGeom>
              <a:blipFill>
                <a:blip r:embed="rId8"/>
                <a:stretch>
                  <a:fillRect l="-64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4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2"/>
    </mc:Choice>
    <mc:Fallback xmlns="">
      <p:transition spd="slow" advTm="397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EC7637-2639-3E65-993D-77B76596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8385" cy="35208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B813D2-59DD-0925-6184-73F6E4B6F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85" y="42457"/>
            <a:ext cx="4541312" cy="35208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542862-9B60-D335-4CDB-F35033D70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5" y="3486636"/>
            <a:ext cx="4076235" cy="337136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3449147-B3B1-9BD8-698B-A993B22B6B06}"/>
              </a:ext>
            </a:extLst>
          </p:cNvPr>
          <p:cNvSpPr txBox="1"/>
          <p:nvPr/>
        </p:nvSpPr>
        <p:spPr>
          <a:xfrm>
            <a:off x="4974672" y="4102217"/>
            <a:ext cx="592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相比平衡态时的能散和束长，</a:t>
            </a:r>
            <a:r>
              <a:rPr lang="en-US" altLang="zh-CN" dirty="0"/>
              <a:t>w/o adiabatic</a:t>
            </a:r>
            <a:r>
              <a:rPr lang="zh-CN" altLang="en-US" dirty="0"/>
              <a:t>的情况，二者都有一定的增大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B36534-2738-30FE-007E-DC9EEEB64432}"/>
              </a:ext>
            </a:extLst>
          </p:cNvPr>
          <p:cNvSpPr txBox="1"/>
          <p:nvPr/>
        </p:nvSpPr>
        <p:spPr>
          <a:xfrm>
            <a:off x="2155971" y="1501629"/>
            <a:ext cx="120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N=8k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04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347</Words>
  <Application>Microsoft Office PowerPoint</Application>
  <PresentationFormat>宽屏</PresentationFormat>
  <Paragraphs>33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2025.11.3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子航 赵</dc:creator>
  <cp:lastModifiedBy>子航 赵</cp:lastModifiedBy>
  <cp:revision>22</cp:revision>
  <dcterms:created xsi:type="dcterms:W3CDTF">2025-10-21T01:58:35Z</dcterms:created>
  <dcterms:modified xsi:type="dcterms:W3CDTF">2025-11-03T10:30:12Z</dcterms:modified>
</cp:coreProperties>
</file>