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0" r:id="rId2"/>
    <p:sldId id="316" r:id="rId3"/>
    <p:sldId id="350" r:id="rId4"/>
    <p:sldId id="353" r:id="rId5"/>
    <p:sldId id="339" r:id="rId6"/>
    <p:sldId id="354" r:id="rId7"/>
    <p:sldId id="349" r:id="rId8"/>
    <p:sldId id="351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5927" autoAdjust="0"/>
  </p:normalViewPr>
  <p:slideViewPr>
    <p:cSldViewPr snapToGrid="0">
      <p:cViewPr varScale="1">
        <p:scale>
          <a:sx n="89" d="100"/>
          <a:sy n="89" d="100"/>
        </p:scale>
        <p:origin x="96" y="4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D101-D887-4F30-87C9-CA72EBF26E23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45F6-8391-4FDA-820A-E4B1BB6C87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E45F6-8391-4FDA-820A-E4B1BB6C87B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96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7D8-F2A3-4EC1-88CD-6B5848D8D24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2.png"/><Relationship Id="rId10" Type="http://schemas.openxmlformats.org/officeDocument/2006/relationships/image" Target="../media/image25.emf"/><Relationship Id="rId4" Type="http://schemas.openxmlformats.org/officeDocument/2006/relationships/image" Target="../media/image21.png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7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29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3.emf"/><Relationship Id="rId5" Type="http://schemas.openxmlformats.org/officeDocument/2006/relationships/image" Target="../media/image38.emf"/><Relationship Id="rId10" Type="http://schemas.openxmlformats.org/officeDocument/2006/relationships/image" Target="../media/image42.emf"/><Relationship Id="rId4" Type="http://schemas.openxmlformats.org/officeDocument/2006/relationships/image" Target="../media/image37.emf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9.png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2025/11/10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F5CBB-1017-4C5B-9C9E-3A48B182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工作列表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BC821-B832-4B44-A220-DD3B4913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3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altLang="zh-CN" sz="2000" b="1" dirty="0"/>
              <a:t>APD+PPD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600" dirty="0"/>
              <a:t>减小初始束长；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1600" dirty="0"/>
              <a:t>将能量抖动降到</a:t>
            </a:r>
            <a:r>
              <a:rPr lang="en-US" altLang="zh-CN" sz="1600" dirty="0"/>
              <a:t>±1%</a:t>
            </a:r>
            <a:r>
              <a:rPr lang="zh-CN" altLang="en-US" sz="1600" dirty="0"/>
              <a:t>（提高密度）；</a:t>
            </a:r>
            <a:endParaRPr lang="en-US" altLang="zh-CN" sz="1600" dirty="0"/>
          </a:p>
          <a:p>
            <a:pPr lvl="1"/>
            <a:r>
              <a:rPr lang="en-US" altLang="zh-CN" sz="1600" dirty="0"/>
              <a:t>Chicane2</a:t>
            </a:r>
            <a:r>
              <a:rPr lang="zh-CN" altLang="en-US" sz="1600" dirty="0"/>
              <a:t>改成</a:t>
            </a:r>
            <a:r>
              <a:rPr lang="en-US" altLang="zh-CN" sz="1600" dirty="0"/>
              <a:t>dogleg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pPr lvl="1"/>
            <a:r>
              <a:rPr lang="en-US" altLang="zh-CN" sz="1600" dirty="0"/>
              <a:t>C-/S-chicane1</a:t>
            </a:r>
            <a:r>
              <a:rPr lang="zh-CN" altLang="en-US" sz="1600" dirty="0"/>
              <a:t>对比；</a:t>
            </a:r>
            <a:endParaRPr lang="en-US" altLang="zh-CN" sz="1600" dirty="0"/>
          </a:p>
          <a:p>
            <a:pPr marL="457200" indent="-457200">
              <a:buAutoNum type="arabicPeriod"/>
            </a:pPr>
            <a:r>
              <a:rPr lang="zh-CN" altLang="en-US" sz="2000" b="1" dirty="0"/>
              <a:t>束流驱动</a:t>
            </a:r>
            <a:r>
              <a:rPr lang="en-US" altLang="zh-CN" sz="2000" b="1" dirty="0"/>
              <a:t>APD</a:t>
            </a:r>
          </a:p>
          <a:p>
            <a:pPr lvl="1"/>
            <a:r>
              <a:rPr lang="zh-CN" altLang="en-US" sz="1600" dirty="0"/>
              <a:t>文章</a:t>
            </a:r>
            <a:endParaRPr lang="en-US" altLang="zh-CN" sz="1600" dirty="0"/>
          </a:p>
          <a:p>
            <a:pPr lvl="1"/>
            <a:r>
              <a:rPr lang="zh-CN" altLang="en-US" sz="1600" dirty="0"/>
              <a:t>进一步优化</a:t>
            </a:r>
            <a:r>
              <a:rPr lang="en-US" altLang="zh-CN" sz="1600" dirty="0"/>
              <a:t>witness</a:t>
            </a:r>
            <a:r>
              <a:rPr lang="zh-CN" altLang="en-US" sz="1600" dirty="0"/>
              <a:t>参数</a:t>
            </a:r>
            <a:endParaRPr lang="en-US" altLang="zh-CN" sz="1600" dirty="0"/>
          </a:p>
          <a:p>
            <a:pPr marL="457200" indent="-457200">
              <a:buAutoNum type="arabicPeriod"/>
            </a:pPr>
            <a:r>
              <a:rPr lang="en-US" altLang="zh-CN" sz="2000" b="1" dirty="0"/>
              <a:t>CSR</a:t>
            </a:r>
          </a:p>
          <a:p>
            <a:pPr lvl="1"/>
            <a:r>
              <a:rPr lang="zh-CN" altLang="en-US" sz="1600" dirty="0"/>
              <a:t>线性</a:t>
            </a:r>
            <a:r>
              <a:rPr lang="en-US" altLang="zh-CN" sz="1600" dirty="0"/>
              <a:t>CSR</a:t>
            </a:r>
            <a:r>
              <a:rPr lang="zh-CN" altLang="en-US" sz="1600" dirty="0"/>
              <a:t>条件验证</a:t>
            </a:r>
            <a:endParaRPr lang="en-US" altLang="zh-CN" sz="1600" dirty="0"/>
          </a:p>
          <a:p>
            <a:pPr marL="457200" indent="-457200">
              <a:buAutoNum type="arabicPeriod"/>
            </a:pPr>
            <a:r>
              <a:rPr lang="zh-CN" altLang="en-US" sz="2000" b="1" dirty="0"/>
              <a:t>十号厅</a:t>
            </a:r>
            <a:endParaRPr lang="en-US" altLang="zh-CN" sz="2000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束线</a:t>
            </a:r>
            <a:r>
              <a:rPr lang="en-US" altLang="zh-CN" sz="1600" dirty="0"/>
              <a:t>1</a:t>
            </a:r>
            <a:r>
              <a:rPr lang="zh-CN" altLang="en-US" sz="1600" dirty="0"/>
              <a:t>的</a:t>
            </a:r>
            <a:r>
              <a:rPr lang="en-US" altLang="zh-CN" sz="1600" dirty="0"/>
              <a:t>lattice</a:t>
            </a:r>
            <a:r>
              <a:rPr lang="zh-CN" altLang="en-US" sz="1600" dirty="0"/>
              <a:t>整理</a:t>
            </a:r>
            <a:endParaRPr lang="en-US" altLang="zh-CN" sz="1600" dirty="0"/>
          </a:p>
          <a:p>
            <a:pPr lvl="1">
              <a:lnSpc>
                <a:spcPct val="100000"/>
              </a:lnSpc>
            </a:pPr>
            <a:r>
              <a:rPr lang="zh-CN" altLang="en-US" sz="1600" dirty="0"/>
              <a:t>实验设计</a:t>
            </a:r>
            <a:endParaRPr lang="en-US" altLang="zh-CN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归档邮件</a:t>
            </a:r>
            <a:endParaRPr lang="en-US" altLang="zh-CN" sz="1600" dirty="0"/>
          </a:p>
          <a:p>
            <a:pPr marL="457200" indent="-457200">
              <a:buAutoNum type="arabicPeriod"/>
            </a:pPr>
            <a:r>
              <a:rPr lang="zh-CN" altLang="en-US" sz="2000" b="1" dirty="0"/>
              <a:t>调束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35064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11304359-926F-487C-879A-F22EB9EB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1" y="4655627"/>
            <a:ext cx="2566775" cy="192508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D81366-7316-488E-8E3B-B7053878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14" y="4666213"/>
            <a:ext cx="2072514" cy="192971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8EC9941-F153-418F-B609-AA1B76624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586" y="4675691"/>
            <a:ext cx="2072515" cy="192971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43E86679-5ACF-412A-A83A-F68B575BE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73" y="4675691"/>
            <a:ext cx="2072515" cy="192971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A65805E9-B53B-46F7-8448-4E75766596F2}"/>
              </a:ext>
            </a:extLst>
          </p:cNvPr>
          <p:cNvSpPr txBox="1"/>
          <p:nvPr/>
        </p:nvSpPr>
        <p:spPr>
          <a:xfrm>
            <a:off x="3136949" y="6585902"/>
            <a:ext cx="1143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sz="14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B5E4FC4-B435-4A5C-922F-6E6905D3341C}"/>
              </a:ext>
            </a:extLst>
          </p:cNvPr>
          <p:cNvSpPr txBox="1"/>
          <p:nvPr/>
        </p:nvSpPr>
        <p:spPr>
          <a:xfrm>
            <a:off x="4822970" y="6585902"/>
            <a:ext cx="172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sz="1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FF9B43-2E0E-4693-A246-1D573E29A7FA}"/>
              </a:ext>
            </a:extLst>
          </p:cNvPr>
          <p:cNvSpPr txBox="1"/>
          <p:nvPr/>
        </p:nvSpPr>
        <p:spPr>
          <a:xfrm>
            <a:off x="8474769" y="6593458"/>
            <a:ext cx="175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C31765-B09C-4A84-B162-6DE7177831A0}"/>
              </a:ext>
            </a:extLst>
          </p:cNvPr>
          <p:cNvSpPr txBox="1"/>
          <p:nvPr/>
        </p:nvSpPr>
        <p:spPr>
          <a:xfrm>
            <a:off x="7024235" y="6576423"/>
            <a:ext cx="877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sz="14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73F9942-F93D-489E-870C-89FF52532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170" y="812770"/>
            <a:ext cx="2072515" cy="192971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DFECEE4-0431-432F-A193-63F409874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577" y="808702"/>
            <a:ext cx="2072516" cy="192971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5071E482-746F-4ACB-A1C1-372426105B04}"/>
              </a:ext>
            </a:extLst>
          </p:cNvPr>
          <p:cNvSpPr txBox="1"/>
          <p:nvPr/>
        </p:nvSpPr>
        <p:spPr>
          <a:xfrm>
            <a:off x="6548437" y="4810490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es=1.4% (0.77%)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F0009DC-9B25-4860-9135-F58D917E6A79}"/>
              </a:ext>
            </a:extLst>
          </p:cNvPr>
          <p:cNvSpPr txBox="1"/>
          <p:nvPr/>
        </p:nvSpPr>
        <p:spPr>
          <a:xfrm>
            <a:off x="4716619" y="4819969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es=1.18% (0.77%)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596AEE3-0B11-47FD-9876-E12A89F07FCF}"/>
              </a:ext>
            </a:extLst>
          </p:cNvPr>
          <p:cNvSpPr txBox="1"/>
          <p:nvPr/>
        </p:nvSpPr>
        <p:spPr>
          <a:xfrm>
            <a:off x="4667403" y="893435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es=1.82% (0.25%)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2F2AA004-E9B8-4B27-A7E7-D2DA33E7C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592" y="2745974"/>
            <a:ext cx="2072515" cy="19297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C6B18ADB-A949-4432-A1CD-69A137DD90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4170" y="2745974"/>
            <a:ext cx="2072515" cy="1929716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4CFC655D-7E69-42E5-BB04-C758BE36EFC8}"/>
              </a:ext>
            </a:extLst>
          </p:cNvPr>
          <p:cNvSpPr txBox="1"/>
          <p:nvPr/>
        </p:nvSpPr>
        <p:spPr>
          <a:xfrm>
            <a:off x="4716619" y="2846059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es=1.44% (0.46%)</a:t>
            </a:r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99A11221-B7F0-45C2-B744-DAE45CD10FD4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改变初始束长（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1um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←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2um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→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4um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EE7784-3311-48A7-A02F-214E3F161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2711" y="806780"/>
            <a:ext cx="2072516" cy="1929717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22A947B5-427D-4896-B3A4-00C62B31C0DC}"/>
              </a:ext>
            </a:extLst>
          </p:cNvPr>
          <p:cNvSpPr txBox="1"/>
          <p:nvPr/>
        </p:nvSpPr>
        <p:spPr>
          <a:xfrm>
            <a:off x="6485523" y="883956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es=2.38% (0.26%)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032C5208-6335-418C-96BF-40E8D3BF36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894" y="788637"/>
            <a:ext cx="2572957" cy="1929718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07DCC275-25B5-46B5-8AD5-5FF85A2AC66B}"/>
              </a:ext>
            </a:extLst>
          </p:cNvPr>
          <p:cNvSpPr txBox="1"/>
          <p:nvPr/>
        </p:nvSpPr>
        <p:spPr>
          <a:xfrm>
            <a:off x="3266951" y="707809"/>
            <a:ext cx="5869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es=1%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EC0E3A93-9178-4493-BFBD-43B59DF14A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39" y="2718355"/>
            <a:ext cx="2572957" cy="1929718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B9A247E2-2E13-4C67-9EAD-D188E86318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6317" y="2739985"/>
            <a:ext cx="2072517" cy="1929718"/>
          </a:xfrm>
          <a:prstGeom prst="rect">
            <a:avLst/>
          </a:prstGeom>
        </p:spPr>
      </p:pic>
      <p:sp>
        <p:nvSpPr>
          <p:cNvPr id="83" name="文本框 82">
            <a:extLst>
              <a:ext uri="{FF2B5EF4-FFF2-40B4-BE49-F238E27FC236}">
                <a16:creationId xmlns:a16="http://schemas.microsoft.com/office/drawing/2014/main" id="{A3A49973-A853-4063-A18C-788443246EFE}"/>
              </a:ext>
            </a:extLst>
          </p:cNvPr>
          <p:cNvSpPr txBox="1"/>
          <p:nvPr/>
        </p:nvSpPr>
        <p:spPr>
          <a:xfrm>
            <a:off x="6548437" y="2836580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es=2.06% (0.47%)</a:t>
            </a:r>
          </a:p>
        </p:txBody>
      </p:sp>
      <p:pic>
        <p:nvPicPr>
          <p:cNvPr id="105" name="图片 104">
            <a:extLst>
              <a:ext uri="{FF2B5EF4-FFF2-40B4-BE49-F238E27FC236}">
                <a16:creationId xmlns:a16="http://schemas.microsoft.com/office/drawing/2014/main" id="{D8B84780-AB0A-4C4B-8602-30883C9ADF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68042" y="814335"/>
            <a:ext cx="2072517" cy="1929718"/>
          </a:xfrm>
          <a:prstGeom prst="rect">
            <a:avLst/>
          </a:prstGeom>
        </p:spPr>
      </p:pic>
      <p:sp>
        <p:nvSpPr>
          <p:cNvPr id="106" name="文本框 105">
            <a:extLst>
              <a:ext uri="{FF2B5EF4-FFF2-40B4-BE49-F238E27FC236}">
                <a16:creationId xmlns:a16="http://schemas.microsoft.com/office/drawing/2014/main" id="{87B70C7B-8FCE-4ECC-95E0-A60BA3373513}"/>
              </a:ext>
            </a:extLst>
          </p:cNvPr>
          <p:cNvSpPr txBox="1"/>
          <p:nvPr/>
        </p:nvSpPr>
        <p:spPr>
          <a:xfrm>
            <a:off x="8291863" y="902338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es=2.62% (0.37%)</a:t>
            </a:r>
          </a:p>
        </p:txBody>
      </p:sp>
      <p:pic>
        <p:nvPicPr>
          <p:cNvPr id="109" name="图片 108">
            <a:extLst>
              <a:ext uri="{FF2B5EF4-FFF2-40B4-BE49-F238E27FC236}">
                <a16:creationId xmlns:a16="http://schemas.microsoft.com/office/drawing/2014/main" id="{A1064D56-A6BF-4308-9061-720A7033A9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2371" y="4678609"/>
            <a:ext cx="2072518" cy="1929719"/>
          </a:xfrm>
          <a:prstGeom prst="rect">
            <a:avLst/>
          </a:prstGeom>
        </p:spPr>
      </p:pic>
      <p:sp>
        <p:nvSpPr>
          <p:cNvPr id="110" name="文本框 109">
            <a:extLst>
              <a:ext uri="{FF2B5EF4-FFF2-40B4-BE49-F238E27FC236}">
                <a16:creationId xmlns:a16="http://schemas.microsoft.com/office/drawing/2014/main" id="{5E0598E1-7AC2-4196-BFC0-C0E119F66752}"/>
              </a:ext>
            </a:extLst>
          </p:cNvPr>
          <p:cNvSpPr txBox="1"/>
          <p:nvPr/>
        </p:nvSpPr>
        <p:spPr>
          <a:xfrm>
            <a:off x="8294841" y="4827525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es=1.48% (0.87%)</a:t>
            </a:r>
          </a:p>
        </p:txBody>
      </p:sp>
      <p:pic>
        <p:nvPicPr>
          <p:cNvPr id="113" name="图片 112">
            <a:extLst>
              <a:ext uri="{FF2B5EF4-FFF2-40B4-BE49-F238E27FC236}">
                <a16:creationId xmlns:a16="http://schemas.microsoft.com/office/drawing/2014/main" id="{72F76D32-CC88-4227-97B1-68F1DA34F0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4318" y="2764576"/>
            <a:ext cx="2072515" cy="1929716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9923C88A-5553-49F3-804E-9E2D7FAA1834}"/>
              </a:ext>
            </a:extLst>
          </p:cNvPr>
          <p:cNvSpPr txBox="1"/>
          <p:nvPr/>
        </p:nvSpPr>
        <p:spPr>
          <a:xfrm>
            <a:off x="8291863" y="2853615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es=2.22% (0.33%)</a:t>
            </a:r>
          </a:p>
        </p:txBody>
      </p:sp>
      <p:pic>
        <p:nvPicPr>
          <p:cNvPr id="116" name="图片 115">
            <a:extLst>
              <a:ext uri="{FF2B5EF4-FFF2-40B4-BE49-F238E27FC236}">
                <a16:creationId xmlns:a16="http://schemas.microsoft.com/office/drawing/2014/main" id="{66AC3C9B-FEDF-40B2-A91F-59A3E63674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99014" y="2752140"/>
            <a:ext cx="2072517" cy="1929718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AEB228A6-55E9-457E-B649-1EF8DE22263D}"/>
              </a:ext>
            </a:extLst>
          </p:cNvPr>
          <p:cNvSpPr txBox="1"/>
          <p:nvPr/>
        </p:nvSpPr>
        <p:spPr>
          <a:xfrm>
            <a:off x="10245064" y="2854146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es=0.67%</a:t>
            </a:r>
          </a:p>
        </p:txBody>
      </p:sp>
      <p:pic>
        <p:nvPicPr>
          <p:cNvPr id="121" name="图片 120">
            <a:extLst>
              <a:ext uri="{FF2B5EF4-FFF2-40B4-BE49-F238E27FC236}">
                <a16:creationId xmlns:a16="http://schemas.microsoft.com/office/drawing/2014/main" id="{FDFB0C3E-98A3-4A76-B4C4-C0AB3E9E1B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136" y="823241"/>
            <a:ext cx="2072517" cy="1929718"/>
          </a:xfrm>
          <a:prstGeom prst="rect">
            <a:avLst/>
          </a:prstGeom>
        </p:spPr>
      </p:pic>
      <p:sp>
        <p:nvSpPr>
          <p:cNvPr id="122" name="文本框 121">
            <a:extLst>
              <a:ext uri="{FF2B5EF4-FFF2-40B4-BE49-F238E27FC236}">
                <a16:creationId xmlns:a16="http://schemas.microsoft.com/office/drawing/2014/main" id="{ADD73A28-3936-4B18-A485-4523910206E1}"/>
              </a:ext>
            </a:extLst>
          </p:cNvPr>
          <p:cNvSpPr txBox="1"/>
          <p:nvPr/>
        </p:nvSpPr>
        <p:spPr>
          <a:xfrm>
            <a:off x="10245064" y="954888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es=0.74%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2FD65EEB-C5E8-4098-8E1F-FF12E61AAAA1}"/>
              </a:ext>
            </a:extLst>
          </p:cNvPr>
          <p:cNvSpPr txBox="1"/>
          <p:nvPr/>
        </p:nvSpPr>
        <p:spPr>
          <a:xfrm>
            <a:off x="10730104" y="6585901"/>
            <a:ext cx="13662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PPD</a:t>
            </a:r>
            <a:endParaRPr lang="zh-CN" altLang="en-US" sz="1400" dirty="0"/>
          </a:p>
        </p:txBody>
      </p:sp>
      <p:pic>
        <p:nvPicPr>
          <p:cNvPr id="124" name="图片 123">
            <a:extLst>
              <a:ext uri="{FF2B5EF4-FFF2-40B4-BE49-F238E27FC236}">
                <a16:creationId xmlns:a16="http://schemas.microsoft.com/office/drawing/2014/main" id="{FD1438B5-63BE-4E73-93A1-F1AB149063D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90" y="5106549"/>
            <a:ext cx="1913785" cy="10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>
            <a:extLst>
              <a:ext uri="{FF2B5EF4-FFF2-40B4-BE49-F238E27FC236}">
                <a16:creationId xmlns:a16="http://schemas.microsoft.com/office/drawing/2014/main" id="{A65805E9-B53B-46F7-8448-4E75766596F2}"/>
              </a:ext>
            </a:extLst>
          </p:cNvPr>
          <p:cNvSpPr txBox="1"/>
          <p:nvPr/>
        </p:nvSpPr>
        <p:spPr>
          <a:xfrm>
            <a:off x="2311732" y="6118762"/>
            <a:ext cx="1143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sz="1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FF9B43-2E0E-4693-A246-1D573E29A7FA}"/>
              </a:ext>
            </a:extLst>
          </p:cNvPr>
          <p:cNvSpPr txBox="1"/>
          <p:nvPr/>
        </p:nvSpPr>
        <p:spPr>
          <a:xfrm>
            <a:off x="8420356" y="6118762"/>
            <a:ext cx="175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C31765-B09C-4A84-B162-6DE7177831A0}"/>
              </a:ext>
            </a:extLst>
          </p:cNvPr>
          <p:cNvSpPr txBox="1"/>
          <p:nvPr/>
        </p:nvSpPr>
        <p:spPr>
          <a:xfrm>
            <a:off x="6725515" y="6118762"/>
            <a:ext cx="877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sz="1400" dirty="0"/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99A11221-B7F0-45C2-B744-DAE45CD10FD4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降低初始能量抖动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±1%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2um case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8E6E964-3806-4695-8E8E-05CBB4E3C7FD}"/>
              </a:ext>
            </a:extLst>
          </p:cNvPr>
          <p:cNvSpPr txBox="1"/>
          <p:nvPr/>
        </p:nvSpPr>
        <p:spPr>
          <a:xfrm>
            <a:off x="4269861" y="6118762"/>
            <a:ext cx="172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sz="1400" dirty="0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F3A2ADE2-4F55-4413-B29E-4A6C2888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87" y="4131848"/>
            <a:ext cx="2072517" cy="192971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DC99CF-8188-4AE5-A944-2F06193FA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19" y="4122517"/>
            <a:ext cx="2072523" cy="192972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9690CB89-F37C-4C9D-B1E8-8C58E511D8CC}"/>
              </a:ext>
            </a:extLst>
          </p:cNvPr>
          <p:cNvSpPr txBox="1"/>
          <p:nvPr/>
        </p:nvSpPr>
        <p:spPr>
          <a:xfrm>
            <a:off x="6302667" y="4231934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es=2.39% (0.55%)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8E68A83-45E5-4026-B2E9-A673314B51DC}"/>
                  </a:ext>
                </a:extLst>
              </p:cNvPr>
              <p:cNvSpPr txBox="1"/>
              <p:nvPr/>
            </p:nvSpPr>
            <p:spPr>
              <a:xfrm>
                <a:off x="-1" y="4574293"/>
                <a:ext cx="1635618" cy="47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sz="1200" b="0" i="0" dirty="0">
                  <a:latin typeface="Cambria Math" panose="02040503050406030204" pitchFamily="18" charset="0"/>
                </a:endParaRPr>
              </a:p>
              <a:p>
                <a:pPr marL="0" lvl="1"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=2.5×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sz="1200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8E68A83-45E5-4026-B2E9-A673314B5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574293"/>
                <a:ext cx="1635618" cy="479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F4A8152-3113-4299-9597-9E1A0A4DEE85}"/>
                  </a:ext>
                </a:extLst>
              </p:cNvPr>
              <p:cNvSpPr txBox="1"/>
              <p:nvPr/>
            </p:nvSpPr>
            <p:spPr>
              <a:xfrm>
                <a:off x="-1" y="2813882"/>
                <a:ext cx="1745088" cy="47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=0.45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altLang="zh-CN" sz="1200" b="0" i="0" dirty="0">
                  <a:latin typeface="Cambria Math" panose="02040503050406030204" pitchFamily="18" charset="0"/>
                </a:endParaRPr>
              </a:p>
              <a:p>
                <a:pPr marL="0" lvl="1"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=1.41×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altLang="zh-CN" sz="12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F4A8152-3113-4299-9597-9E1A0A4DE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813882"/>
                <a:ext cx="1745088" cy="479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56">
            <a:extLst>
              <a:ext uri="{FF2B5EF4-FFF2-40B4-BE49-F238E27FC236}">
                <a16:creationId xmlns:a16="http://schemas.microsoft.com/office/drawing/2014/main" id="{3776BE06-88DC-4093-A22D-26C61CC2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71" y="2176323"/>
            <a:ext cx="2072517" cy="192971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191B9B04-500B-43B1-AA80-0E12FB719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138" y="2176313"/>
            <a:ext cx="2072518" cy="1929719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C4674A47-14D1-4B6F-8B79-305B1A25A202}"/>
              </a:ext>
            </a:extLst>
          </p:cNvPr>
          <p:cNvSpPr txBox="1"/>
          <p:nvPr/>
        </p:nvSpPr>
        <p:spPr>
          <a:xfrm>
            <a:off x="4224944" y="2276409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es=1.41% (0.34%)</a:t>
            </a: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65ED140A-4D02-41F9-ACD3-05BF81F3EE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044" y="2183289"/>
            <a:ext cx="2072520" cy="1929721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67B40BF8-9660-4A9F-8588-56B68FD02609}"/>
              </a:ext>
            </a:extLst>
          </p:cNvPr>
          <p:cNvSpPr txBox="1"/>
          <p:nvPr/>
        </p:nvSpPr>
        <p:spPr>
          <a:xfrm>
            <a:off x="6311151" y="2276409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es=2.05% (0.35%)</a:t>
            </a: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127B005B-8A9E-416F-A9D0-412083D51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5787" y="2176311"/>
            <a:ext cx="2072521" cy="1929722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C00128E5-0BD5-4BDA-83E9-932CD44A508E}"/>
              </a:ext>
            </a:extLst>
          </p:cNvPr>
          <p:cNvSpPr txBox="1"/>
          <p:nvPr/>
        </p:nvSpPr>
        <p:spPr>
          <a:xfrm>
            <a:off x="8298884" y="2276409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es=2.20% (0.37%)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3F946E94-F20F-4A1B-AEEE-776A5D5EB9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925" y="2176311"/>
            <a:ext cx="2072521" cy="1929722"/>
          </a:xfrm>
          <a:prstGeom prst="rect">
            <a:avLst/>
          </a:prstGeom>
        </p:spPr>
      </p:pic>
      <p:sp>
        <p:nvSpPr>
          <p:cNvPr id="67" name="文本框 66">
            <a:extLst>
              <a:ext uri="{FF2B5EF4-FFF2-40B4-BE49-F238E27FC236}">
                <a16:creationId xmlns:a16="http://schemas.microsoft.com/office/drawing/2014/main" id="{6AACD8EB-F713-476E-8151-32BAE5E4CB9A}"/>
              </a:ext>
            </a:extLst>
          </p:cNvPr>
          <p:cNvSpPr txBox="1"/>
          <p:nvPr/>
        </p:nvSpPr>
        <p:spPr>
          <a:xfrm>
            <a:off x="10457972" y="2278980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es=0.71% (0.56%)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AF9CC5-6F48-46BD-A1AB-AC7655BB5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4874" y="4131845"/>
            <a:ext cx="2072523" cy="1929723"/>
          </a:xfrm>
          <a:prstGeom prst="rect">
            <a:avLst/>
          </a:prstGeom>
        </p:spPr>
      </p:pic>
      <p:sp>
        <p:nvSpPr>
          <p:cNvPr id="68" name="文本框 67">
            <a:extLst>
              <a:ext uri="{FF2B5EF4-FFF2-40B4-BE49-F238E27FC236}">
                <a16:creationId xmlns:a16="http://schemas.microsoft.com/office/drawing/2014/main" id="{8E26D5ED-AC36-4159-A91F-44E314B97C8A}"/>
              </a:ext>
            </a:extLst>
          </p:cNvPr>
          <p:cNvSpPr txBox="1"/>
          <p:nvPr/>
        </p:nvSpPr>
        <p:spPr>
          <a:xfrm>
            <a:off x="4216460" y="4231934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es=1.45% (0.52%)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id="{0BC47967-B13F-4CD7-973F-B0D80178E0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5785" y="4131844"/>
            <a:ext cx="2072523" cy="1929723"/>
          </a:xfrm>
          <a:prstGeom prst="rect">
            <a:avLst/>
          </a:prstGeom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33BDAFCE-CF15-497D-8FF3-F0499FCBB885}"/>
              </a:ext>
            </a:extLst>
          </p:cNvPr>
          <p:cNvSpPr txBox="1"/>
          <p:nvPr/>
        </p:nvSpPr>
        <p:spPr>
          <a:xfrm>
            <a:off x="8290400" y="4231934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es=2.54% (0.72%)</a:t>
            </a:r>
          </a:p>
        </p:txBody>
      </p:sp>
    </p:spTree>
    <p:extLst>
      <p:ext uri="{BB962C8B-B14F-4D97-AF65-F5344CB8AC3E}">
        <p14:creationId xmlns:p14="http://schemas.microsoft.com/office/powerpoint/2010/main" val="16728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束流驱动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6C1278-E21D-43DA-AF80-ACD9BF3F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" y="3009220"/>
            <a:ext cx="4342640" cy="3256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9797C9-1E6C-4902-A3EA-D5F67EEA651C}"/>
                  </a:ext>
                </a:extLst>
              </p:cNvPr>
              <p:cNvSpPr txBox="1"/>
              <p:nvPr/>
            </p:nvSpPr>
            <p:spPr>
              <a:xfrm>
                <a:off x="1495015" y="4930674"/>
                <a:ext cx="2668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39797C9-1E6C-4902-A3EA-D5F67EEA6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15" y="4930674"/>
                <a:ext cx="266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01E07B-D823-47D4-B483-F634603B00CC}"/>
                  </a:ext>
                </a:extLst>
              </p:cNvPr>
              <p:cNvSpPr txBox="1"/>
              <p:nvPr/>
            </p:nvSpPr>
            <p:spPr>
              <a:xfrm>
                <a:off x="5254126" y="2782464"/>
                <a:ext cx="6172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801E07B-D823-47D4-B483-F634603B0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126" y="2782464"/>
                <a:ext cx="6172200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C98DFBC-63AC-46BD-812D-43100C3A432B}"/>
                  </a:ext>
                </a:extLst>
              </p:cNvPr>
              <p:cNvSpPr txBox="1"/>
              <p:nvPr/>
            </p:nvSpPr>
            <p:spPr>
              <a:xfrm>
                <a:off x="999309" y="3772837"/>
                <a:ext cx="15185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CN" dirty="0"/>
                  <a:t>, linear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C98DFBC-63AC-46BD-812D-43100C3A4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09" y="3772837"/>
                <a:ext cx="151850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8548867-9658-4038-A68D-AB91A4CE707C}"/>
                  </a:ext>
                </a:extLst>
              </p:cNvPr>
              <p:cNvSpPr txBox="1"/>
              <p:nvPr/>
            </p:nvSpPr>
            <p:spPr>
              <a:xfrm>
                <a:off x="2797541" y="721093"/>
                <a:ext cx="6938887" cy="1860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zh-CN" altLang="en-US" sz="1400" dirty="0"/>
                  <a:t>束流归一化单位长度电荷量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140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zh-CN" altLang="en-US" sz="14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zh-CN" alt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1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zh-CN" altLang="en-US" sz="1400" i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zh-CN" altLang="en-US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  <m:r>
                      <a:rPr lang="zh-CN" altLang="en-US" sz="1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en-US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zh-CN" altLang="en-US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zh-CN" altLang="en-US" sz="1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400" b="0" dirty="0">
                  <a:solidFill>
                    <a:schemeClr val="tx1"/>
                  </a:solidFill>
                </a:endParaRPr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zh-CN" altLang="en-US" sz="1400" b="0" dirty="0">
                    <a:solidFill>
                      <a:schemeClr val="tx1"/>
                    </a:solidFill>
                  </a:rPr>
                  <a:t>线性理论：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𝑚𝑐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=1.3</m:t>
                            </m:r>
                            <m:f>
                              <m:f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𝑚𝑐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1.3</m:t>
                            </m:r>
                            <m:r>
                              <m:rPr>
                                <m:sty m:val="p"/>
                              </m:rPr>
                              <a:rPr lang="zh-CN" altLang="en-US" sz="14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func>
                              <m:func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1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/10</m:t>
                                </m:r>
                              </m:e>
                            </m:rad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&lt;1 </m:t>
                            </m:r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zh-CN" altLang="en-US" sz="14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𝑚𝑐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=1.3</m:t>
                            </m:r>
                            <m:r>
                              <m:rPr>
                                <m:sty m:val="p"/>
                              </m:rPr>
                              <a:rPr lang="zh-CN" altLang="en-US" sz="1400">
                                <a:latin typeface="Cambria Math" panose="02040503050406030204" pitchFamily="18" charset="0"/>
                              </a:rPr>
                              <m:t>Λ</m:t>
                            </m:r>
                            <m:func>
                              <m:func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sz="1400"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  <m:r>
                                          <a:rPr lang="en-US" altLang="zh-CN" sz="1400" i="1">
                                            <a:latin typeface="Cambria Math" panose="02040503050406030204" pitchFamily="18" charset="0"/>
                                          </a:rPr>
                                          <m:t>/10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40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  <m:r>
                                      <a:rPr lang="en-US" altLang="zh-CN" sz="1400" i="1">
                                        <a:latin typeface="Cambria Math" panose="02040503050406030204" pitchFamily="18" charset="0"/>
                                      </a:rPr>
                                      <m:t>/10</m:t>
                                    </m:r>
                                  </m:e>
                                </m:rad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4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zh-CN" sz="1400" b="0" dirty="0">
                  <a:solidFill>
                    <a:schemeClr val="tx1"/>
                  </a:solidFill>
                </a:endParaRPr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zh-C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zh-CN" altLang="en-US" sz="1400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时，线性理论不适用</a:t>
                </a:r>
                <a:endParaRPr lang="en-US" altLang="zh-CN" sz="14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8548867-9658-4038-A68D-AB91A4CE7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41" y="721093"/>
                <a:ext cx="6938887" cy="1860061"/>
              </a:xfrm>
              <a:prstGeom prst="rect">
                <a:avLst/>
              </a:prstGeom>
              <a:blipFill>
                <a:blip r:embed="rId7"/>
                <a:stretch>
                  <a:fillRect l="-176" t="-18361" b="-19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E01F2002-2466-4E4E-941E-90F373E61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388" y="3009220"/>
            <a:ext cx="4342641" cy="3256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4FFFCB-86DB-4CC2-A77D-8274BE2F36DB}"/>
                  </a:ext>
                </a:extLst>
              </p:cNvPr>
              <p:cNvSpPr txBox="1"/>
              <p:nvPr/>
            </p:nvSpPr>
            <p:spPr>
              <a:xfrm>
                <a:off x="4332776" y="5182222"/>
                <a:ext cx="2251511" cy="394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≥10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44FFFCB-86DB-4CC2-A77D-8274BE2F3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76" y="5182222"/>
                <a:ext cx="2251511" cy="394019"/>
              </a:xfrm>
              <a:prstGeom prst="rect">
                <a:avLst/>
              </a:prstGeom>
              <a:blipFill>
                <a:blip r:embed="rId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87959EB6-F38F-423B-9A35-9399F9FA3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0000" y="3009220"/>
            <a:ext cx="4342640" cy="3256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5B34332-67EF-4872-ABDF-5F822FA56A84}"/>
                  </a:ext>
                </a:extLst>
              </p:cNvPr>
              <p:cNvSpPr txBox="1"/>
              <p:nvPr/>
            </p:nvSpPr>
            <p:spPr>
              <a:xfrm>
                <a:off x="8214405" y="5182222"/>
                <a:ext cx="2251511" cy="394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5B34332-67EF-4872-ABDF-5F822FA56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405" y="5182222"/>
                <a:ext cx="2251511" cy="394019"/>
              </a:xfrm>
              <a:prstGeom prst="rect">
                <a:avLst/>
              </a:prstGeom>
              <a:blipFill>
                <a:blip r:embed="rId1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B7706EA-E5B2-443B-B702-C8E7F8D3E074}"/>
              </a:ext>
            </a:extLst>
          </p:cNvPr>
          <p:cNvCxnSpPr/>
          <p:nvPr/>
        </p:nvCxnSpPr>
        <p:spPr>
          <a:xfrm>
            <a:off x="672737" y="5459383"/>
            <a:ext cx="332117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束流驱动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AF606BF-3A29-43FC-87EC-A4EC2C147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3" y="1950343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F15CE2-4C4A-4F3F-96A1-A1296B5EC010}"/>
                  </a:ext>
                </a:extLst>
              </p:cNvPr>
              <p:cNvSpPr txBox="1"/>
              <p:nvPr/>
            </p:nvSpPr>
            <p:spPr>
              <a:xfrm>
                <a:off x="774343" y="907157"/>
                <a:ext cx="10398080" cy="671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b="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Driver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zh-CN" altLang="en-US" dirty="0"/>
                  <a:t>，能散</a:t>
                </a:r>
                <a:r>
                  <a:rPr lang="en-US" altLang="zh-CN" dirty="0"/>
                  <a:t>21%</a:t>
                </a:r>
                <a:r>
                  <a:rPr lang="zh-CN" altLang="en-US" dirty="0"/>
                  <a:t>，发射度</a:t>
                </a:r>
                <a:r>
                  <a:rPr lang="en-US" altLang="zh-CN" dirty="0"/>
                  <a:t>20umrad</a:t>
                </a:r>
                <a:r>
                  <a:rPr lang="zh-CN" altLang="en-US"/>
                  <a:t>，</a:t>
                </a:r>
                <a:r>
                  <a:rPr lang="zh-CN" altLang="en-US" b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平顶</a:t>
                </a:r>
                <a:r>
                  <a:rPr lang="zh-CN" altLang="en-US" b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分布</a:t>
                </a:r>
                <a:endParaRPr lang="en-US" altLang="zh-CN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Witness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：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 GeV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，</a:t>
                </a:r>
                <a:r>
                  <a:rPr lang="en-US" altLang="zh-CN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nC</a:t>
                </a:r>
                <a:r>
                  <a:rPr lang="zh-CN" alt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，</a:t>
                </a:r>
                <a:r>
                  <a:rPr lang="zh-CN" altLang="en-US" dirty="0"/>
                  <a:t>能散</a:t>
                </a:r>
                <a:r>
                  <a:rPr lang="en-US" altLang="zh-CN" dirty="0"/>
                  <a:t>1%</a:t>
                </a:r>
                <a:endParaRPr lang="en-US" altLang="zh-CN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5F15CE2-4C4A-4F3F-96A1-A1296B5E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43" y="907157"/>
                <a:ext cx="10398080" cy="671209"/>
              </a:xfrm>
              <a:prstGeom prst="rect">
                <a:avLst/>
              </a:prstGeom>
              <a:blipFill>
                <a:blip r:embed="rId3"/>
                <a:stretch>
                  <a:fillRect l="-352" t="-7273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5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小初始切片能散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9F76D42-9C4B-4B6D-BE17-509775C2184B}"/>
              </a:ext>
            </a:extLst>
          </p:cNvPr>
          <p:cNvSpPr txBox="1"/>
          <p:nvPr/>
        </p:nvSpPr>
        <p:spPr>
          <a:xfrm>
            <a:off x="7732111" y="2203363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es=0.66%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=0.42%</a:t>
            </a:r>
            <a:endParaRPr lang="zh-CN" altLang="en-US" sz="11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4639241-4F81-49D6-AB2C-CE79D18CC115}"/>
              </a:ext>
            </a:extLst>
          </p:cNvPr>
          <p:cNvSpPr txBox="1"/>
          <p:nvPr/>
        </p:nvSpPr>
        <p:spPr>
          <a:xfrm>
            <a:off x="5686921" y="2201990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es=1.3%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=0.12%</a:t>
            </a:r>
            <a:endParaRPr lang="zh-CN" altLang="en-US" sz="11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65805E9-B53B-46F7-8448-4E75766596F2}"/>
              </a:ext>
            </a:extLst>
          </p:cNvPr>
          <p:cNvSpPr txBox="1"/>
          <p:nvPr/>
        </p:nvSpPr>
        <p:spPr>
          <a:xfrm>
            <a:off x="3710414" y="6477059"/>
            <a:ext cx="1262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B5E4FC4-B435-4A5C-922F-6E6905D3341C}"/>
              </a:ext>
            </a:extLst>
          </p:cNvPr>
          <p:cNvSpPr txBox="1"/>
          <p:nvPr/>
        </p:nvSpPr>
        <p:spPr>
          <a:xfrm>
            <a:off x="5607352" y="6477059"/>
            <a:ext cx="19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FF9B43-2E0E-4693-A246-1D573E29A7FA}"/>
              </a:ext>
            </a:extLst>
          </p:cNvPr>
          <p:cNvSpPr txBox="1"/>
          <p:nvPr/>
        </p:nvSpPr>
        <p:spPr>
          <a:xfrm>
            <a:off x="9755421" y="6477059"/>
            <a:ext cx="19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C31765-B09C-4A84-B162-6DE7177831A0}"/>
              </a:ext>
            </a:extLst>
          </p:cNvPr>
          <p:cNvSpPr txBox="1"/>
          <p:nvPr/>
        </p:nvSpPr>
        <p:spPr>
          <a:xfrm>
            <a:off x="8151922" y="6477059"/>
            <a:ext cx="96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91106B0-73A0-484D-9C5F-9F54E4C77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895" y="4566848"/>
            <a:ext cx="2072515" cy="192971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D38A85A-5BAF-44F1-90A1-AC4FE135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895" y="2464139"/>
            <a:ext cx="2072516" cy="192971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3EE13D0-3611-465B-9481-1CB6B7232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404" y="2469314"/>
            <a:ext cx="2072516" cy="192971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EB60AFDD-2170-4596-A2BE-BFAEEFD56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403" y="4566843"/>
            <a:ext cx="2072517" cy="1929718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36BCF7C3-CC27-4286-A06A-99A8D6B91E5C}"/>
              </a:ext>
            </a:extLst>
          </p:cNvPr>
          <p:cNvSpPr txBox="1"/>
          <p:nvPr/>
        </p:nvSpPr>
        <p:spPr>
          <a:xfrm>
            <a:off x="5681481" y="4473437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es=0.97%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=0.88%</a:t>
            </a:r>
            <a:endParaRPr lang="zh-CN" altLang="en-US" sz="1100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FED5BBD-8AA4-45C0-82AA-3C6075C0892D}"/>
              </a:ext>
            </a:extLst>
          </p:cNvPr>
          <p:cNvSpPr txBox="1"/>
          <p:nvPr/>
        </p:nvSpPr>
        <p:spPr>
          <a:xfrm>
            <a:off x="3636292" y="4473436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es=0.94%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=0.27%</a:t>
            </a:r>
            <a:endParaRPr lang="zh-CN" altLang="en-US" sz="110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A93D1A8-6532-404B-87BD-0BE4A5D5EA93}"/>
              </a:ext>
            </a:extLst>
          </p:cNvPr>
          <p:cNvSpPr txBox="1"/>
          <p:nvPr/>
        </p:nvSpPr>
        <p:spPr>
          <a:xfrm>
            <a:off x="3636291" y="2201990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es=1.03%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=0.2%</a:t>
            </a:r>
            <a:endParaRPr lang="zh-CN" altLang="en-US" sz="1100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B5543F76-BF03-4578-99D8-B27F2D407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434" y="4565476"/>
            <a:ext cx="2072511" cy="1929712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4E1F1BDD-0E5B-4F6E-9C15-F38AFA7E63DC}"/>
              </a:ext>
            </a:extLst>
          </p:cNvPr>
          <p:cNvSpPr txBox="1"/>
          <p:nvPr/>
        </p:nvSpPr>
        <p:spPr>
          <a:xfrm>
            <a:off x="7732112" y="4473438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es=1.61%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=0.87%</a:t>
            </a:r>
            <a:endParaRPr lang="zh-CN" altLang="en-US" sz="1100" dirty="0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31107650-B0A1-40EB-97FC-380F4C0CD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338" y="4565476"/>
            <a:ext cx="2072511" cy="192971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B23F57B6-1831-46E6-9148-BA8CFA134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394" y="4565476"/>
            <a:ext cx="2572957" cy="1929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6A57E64-C477-4FB1-9DDB-D89E1C3589D4}"/>
                  </a:ext>
                </a:extLst>
              </p:cNvPr>
              <p:cNvSpPr txBox="1"/>
              <p:nvPr/>
            </p:nvSpPr>
            <p:spPr>
              <a:xfrm>
                <a:off x="705767" y="921638"/>
                <a:ext cx="10582130" cy="1096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增加初始束长，保持能散不变→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zh-CN" altLang="en-US" sz="1600" dirty="0"/>
                  <a:t>降低（但同时切片能散增加）→</a:t>
                </a:r>
                <a:r>
                  <a:rPr lang="en-US" altLang="zh-CN" sz="1600" dirty="0"/>
                  <a:t>chicane1</a:t>
                </a:r>
                <a:r>
                  <a:rPr lang="zh-CN" altLang="en-US" sz="1600" dirty="0"/>
                  <a:t>出口</a:t>
                </a:r>
                <a:r>
                  <a:rPr lang="en-US" altLang="zh-CN" sz="1600" dirty="0"/>
                  <a:t>CSR</a:t>
                </a:r>
                <a:r>
                  <a:rPr lang="zh-CN" altLang="en-US" sz="1600" dirty="0"/>
                  <a:t>引起的束流能谱畸变减弱；</a:t>
                </a:r>
                <a:endParaRPr lang="en-US" altLang="zh-CN" sz="1600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:r>
                  <a:rPr lang="zh-CN" altLang="en-US" sz="1600" dirty="0"/>
                  <a:t>因此要求初始束流具有</a:t>
                </a:r>
                <a:r>
                  <a:rPr lang="zh-CN" altLang="en-US" sz="1600" dirty="0">
                    <a:solidFill>
                      <a:srgbClr val="FF0000"/>
                    </a:solidFill>
                  </a:rPr>
                  <a:t>小切片能散</a:t>
                </a:r>
                <a:r>
                  <a:rPr lang="zh-CN" altLang="en-US" sz="1600" dirty="0"/>
                  <a:t>，两种情况可以满足：</a:t>
                </a:r>
                <a:endParaRPr lang="en-US" altLang="zh-CN" sz="1600" dirty="0"/>
              </a:p>
              <a:p>
                <a:pPr marL="800100" lvl="2" indent="-342900">
                  <a:buSzPct val="100000"/>
                  <a:buFont typeface="+mj-lt"/>
                  <a:buAutoNum type="arabicPeriod"/>
                </a:pPr>
                <a:r>
                  <a:rPr lang="zh-CN" altLang="en-US" sz="1600" dirty="0"/>
                  <a:t>初始有线性</a:t>
                </a:r>
                <a:r>
                  <a:rPr lang="en-US" altLang="zh-CN" sz="1600" dirty="0"/>
                  <a:t>chirp</a:t>
                </a:r>
                <a:r>
                  <a:rPr lang="zh-CN" altLang="en-US" sz="1600" dirty="0"/>
                  <a:t>；</a:t>
                </a:r>
                <a:endParaRPr lang="en-US" altLang="zh-CN" sz="1600" dirty="0"/>
              </a:p>
              <a:p>
                <a:pPr marL="800100" lvl="2" indent="-342900">
                  <a:buSzPct val="100000"/>
                  <a:buFont typeface="+mj-lt"/>
                  <a:buAutoNum type="arabicPeriod"/>
                </a:pPr>
                <a:r>
                  <a:rPr lang="zh-CN" altLang="en-US" sz="1600" dirty="0"/>
                  <a:t>初始无线性</a:t>
                </a:r>
                <a:r>
                  <a:rPr lang="en-US" altLang="zh-CN" sz="1600" dirty="0"/>
                  <a:t>chirp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LPA</a:t>
                </a:r>
                <a:r>
                  <a:rPr lang="zh-CN" altLang="en-US" sz="1600" dirty="0"/>
                  <a:t>为最优束流负载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26A57E64-C477-4FB1-9DDB-D89E1C358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67" y="921638"/>
                <a:ext cx="10582130" cy="1096198"/>
              </a:xfrm>
              <a:prstGeom prst="rect">
                <a:avLst/>
              </a:prstGeom>
              <a:blipFill>
                <a:blip r:embed="rId9"/>
                <a:stretch>
                  <a:fillRect l="-230" t="-1111" b="-6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本框 59">
            <a:extLst>
              <a:ext uri="{FF2B5EF4-FFF2-40B4-BE49-F238E27FC236}">
                <a16:creationId xmlns:a16="http://schemas.microsoft.com/office/drawing/2014/main" id="{3BB645EE-6D21-412A-98B4-C76ECBD261A6}"/>
              </a:ext>
            </a:extLst>
          </p:cNvPr>
          <p:cNvSpPr txBox="1"/>
          <p:nvPr/>
        </p:nvSpPr>
        <p:spPr>
          <a:xfrm>
            <a:off x="9871367" y="4473436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es=1.75%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=0.32%</a:t>
            </a:r>
            <a:endParaRPr lang="zh-CN" altLang="en-US" sz="1100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E938FFB-BA81-4115-B017-FFD2BF4DB5D0}"/>
              </a:ext>
            </a:extLst>
          </p:cNvPr>
          <p:cNvSpPr txBox="1"/>
          <p:nvPr/>
        </p:nvSpPr>
        <p:spPr>
          <a:xfrm>
            <a:off x="9801110" y="2201989"/>
            <a:ext cx="17296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es=0.98%</a:t>
            </a:r>
          </a:p>
          <a:p>
            <a:r>
              <a:rPr lang="en-US" altLang="zh-CN" sz="1100" dirty="0" err="1">
                <a:solidFill>
                  <a:srgbClr val="000000"/>
                </a:solidFill>
                <a:latin typeface="Consolas" panose="020B0609020204030204" pitchFamily="49" charset="0"/>
              </a:rPr>
              <a:t>Slice_es</a:t>
            </a:r>
            <a:r>
              <a:rPr lang="en-US" altLang="zh-CN" sz="1100" dirty="0">
                <a:solidFill>
                  <a:srgbClr val="000000"/>
                </a:solidFill>
                <a:latin typeface="Consolas" panose="020B0609020204030204" pitchFamily="49" charset="0"/>
              </a:rPr>
              <a:t>=0.31%</a:t>
            </a:r>
            <a:endParaRPr lang="zh-CN" altLang="en-US" sz="1100" dirty="0"/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A38C9325-F8EA-40AF-9E3F-41D8B1C1A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2427" y="2469308"/>
            <a:ext cx="2072518" cy="1929719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72E58FBE-8654-410E-96EB-2F425287B0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1427" y="2466722"/>
            <a:ext cx="2072519" cy="192972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22FA28EB-73DD-46A1-82D5-F36E5AFF11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394" y="2464136"/>
            <a:ext cx="2572960" cy="19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>
            <a:extLst>
              <a:ext uri="{FF2B5EF4-FFF2-40B4-BE49-F238E27FC236}">
                <a16:creationId xmlns:a16="http://schemas.microsoft.com/office/drawing/2014/main" id="{A65805E9-B53B-46F7-8448-4E75766596F2}"/>
              </a:ext>
            </a:extLst>
          </p:cNvPr>
          <p:cNvSpPr txBox="1"/>
          <p:nvPr/>
        </p:nvSpPr>
        <p:spPr>
          <a:xfrm>
            <a:off x="1438671" y="6550223"/>
            <a:ext cx="1143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initial</a:t>
            </a:r>
            <a:endParaRPr lang="zh-CN" altLang="en-US" sz="1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EFF9B43-2E0E-4693-A246-1D573E29A7FA}"/>
              </a:ext>
            </a:extLst>
          </p:cNvPr>
          <p:cNvSpPr txBox="1"/>
          <p:nvPr/>
        </p:nvSpPr>
        <p:spPr>
          <a:xfrm>
            <a:off x="7547295" y="6550223"/>
            <a:ext cx="1752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chicane2(C)</a:t>
            </a:r>
            <a:endParaRPr lang="zh-CN" altLang="en-US" sz="14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2C31765-B09C-4A84-B162-6DE7177831A0}"/>
              </a:ext>
            </a:extLst>
          </p:cNvPr>
          <p:cNvSpPr txBox="1"/>
          <p:nvPr/>
        </p:nvSpPr>
        <p:spPr>
          <a:xfrm>
            <a:off x="5852454" y="6550223"/>
            <a:ext cx="877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APD</a:t>
            </a:r>
            <a:endParaRPr lang="zh-CN" altLang="en-US" sz="1400" dirty="0"/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99A11221-B7F0-45C2-B744-DAE45CD10FD4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降低初始能量抖动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±1%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2um case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8E6E964-3806-4695-8E8E-05CBB4E3C7FD}"/>
              </a:ext>
            </a:extLst>
          </p:cNvPr>
          <p:cNvSpPr txBox="1"/>
          <p:nvPr/>
        </p:nvSpPr>
        <p:spPr>
          <a:xfrm>
            <a:off x="3396800" y="6550223"/>
            <a:ext cx="172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Consolas" panose="020B0609020204030204" pitchFamily="49" charset="0"/>
              </a:rPr>
              <a:t>chicane1(S)</a:t>
            </a:r>
            <a:endParaRPr lang="zh-CN" altLang="en-US" sz="1400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4E3D261D-A34B-4CC4-9405-B84016F1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54" y="780575"/>
            <a:ext cx="2072517" cy="1929718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B6281FEE-2F67-4FCF-8F86-79E3020C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75" y="4640008"/>
            <a:ext cx="2072514" cy="1929715"/>
          </a:xfrm>
          <a:prstGeom prst="rect">
            <a:avLst/>
          </a:prstGeom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F8E096D1-E1E9-408B-BC7B-7EC927730231}"/>
              </a:ext>
            </a:extLst>
          </p:cNvPr>
          <p:cNvSpPr txBox="1"/>
          <p:nvPr/>
        </p:nvSpPr>
        <p:spPr>
          <a:xfrm>
            <a:off x="1388599" y="669278"/>
            <a:ext cx="10088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es=1% (±1%)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42F90C1-3DEC-40A5-A914-7388CD26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776" y="4640005"/>
            <a:ext cx="2072519" cy="1929720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0A175FF1-9C18-40DE-BC9F-47B8C1153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393" y="776509"/>
            <a:ext cx="2072518" cy="1929719"/>
          </a:xfrm>
          <a:prstGeom prst="rect">
            <a:avLst/>
          </a:prstGeom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5B2207F7-37BA-437C-AFB7-C2E4365F9981}"/>
              </a:ext>
            </a:extLst>
          </p:cNvPr>
          <p:cNvSpPr txBox="1"/>
          <p:nvPr/>
        </p:nvSpPr>
        <p:spPr>
          <a:xfrm>
            <a:off x="3241233" y="857756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es=1.41% (0.31%)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929FBED2-9F99-45F2-960E-41438300C990}"/>
              </a:ext>
            </a:extLst>
          </p:cNvPr>
          <p:cNvSpPr txBox="1"/>
          <p:nvPr/>
        </p:nvSpPr>
        <p:spPr>
          <a:xfrm>
            <a:off x="3290449" y="4784290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es=1.41% (0.35%)</a:t>
            </a:r>
          </a:p>
        </p:txBody>
      </p:sp>
      <p:pic>
        <p:nvPicPr>
          <p:cNvPr id="115" name="图片 114">
            <a:extLst>
              <a:ext uri="{FF2B5EF4-FFF2-40B4-BE49-F238E27FC236}">
                <a16:creationId xmlns:a16="http://schemas.microsoft.com/office/drawing/2014/main" id="{435BFC0F-50DC-4C0A-A480-FDBC4ACF2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01" y="775893"/>
            <a:ext cx="2072521" cy="1929722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807E257B-755D-4858-9C42-BBD75D986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500" y="4653976"/>
            <a:ext cx="2072520" cy="1929721"/>
          </a:xfrm>
          <a:prstGeom prst="rect">
            <a:avLst/>
          </a:prstGeom>
        </p:spPr>
      </p:pic>
      <p:sp>
        <p:nvSpPr>
          <p:cNvPr id="119" name="文本框 118">
            <a:extLst>
              <a:ext uri="{FF2B5EF4-FFF2-40B4-BE49-F238E27FC236}">
                <a16:creationId xmlns:a16="http://schemas.microsoft.com/office/drawing/2014/main" id="{80059224-5585-4CFD-8EF1-4ED1A3A4A95F}"/>
              </a:ext>
            </a:extLst>
          </p:cNvPr>
          <p:cNvSpPr txBox="1"/>
          <p:nvPr/>
        </p:nvSpPr>
        <p:spPr>
          <a:xfrm>
            <a:off x="5376656" y="4784290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es=1.91% (0.34%)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903573FA-1E67-455E-9FF6-C0B18142CDA2}"/>
              </a:ext>
            </a:extLst>
          </p:cNvPr>
          <p:cNvSpPr txBox="1"/>
          <p:nvPr/>
        </p:nvSpPr>
        <p:spPr>
          <a:xfrm>
            <a:off x="5313742" y="857756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es=2.33% (0.36%)</a:t>
            </a:r>
          </a:p>
        </p:txBody>
      </p:sp>
      <p:pic>
        <p:nvPicPr>
          <p:cNvPr id="146" name="图片 145">
            <a:extLst>
              <a:ext uri="{FF2B5EF4-FFF2-40B4-BE49-F238E27FC236}">
                <a16:creationId xmlns:a16="http://schemas.microsoft.com/office/drawing/2014/main" id="{F43918EF-A04F-4CF3-AFDC-32BBA5B4F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6670" y="775280"/>
            <a:ext cx="2072520" cy="1929721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42195678-FEBD-47E1-B53A-7BC7FA2AD3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6344" y="4639399"/>
            <a:ext cx="2072520" cy="1929721"/>
          </a:xfrm>
          <a:prstGeom prst="rect">
            <a:avLst/>
          </a:prstGeom>
        </p:spPr>
      </p:pic>
      <p:sp>
        <p:nvSpPr>
          <p:cNvPr id="150" name="文本框 149">
            <a:extLst>
              <a:ext uri="{FF2B5EF4-FFF2-40B4-BE49-F238E27FC236}">
                <a16:creationId xmlns:a16="http://schemas.microsoft.com/office/drawing/2014/main" id="{046DD55C-89C2-460F-9D2C-27183A12F3DD}"/>
              </a:ext>
            </a:extLst>
          </p:cNvPr>
          <p:cNvSpPr txBox="1"/>
          <p:nvPr/>
        </p:nvSpPr>
        <p:spPr>
          <a:xfrm>
            <a:off x="7367367" y="4784290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es=2.06% (0.41%)</a:t>
            </a: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8033CE1E-2289-4DD1-8A6D-6D70878A55C2}"/>
              </a:ext>
            </a:extLst>
          </p:cNvPr>
          <p:cNvSpPr txBox="1"/>
          <p:nvPr/>
        </p:nvSpPr>
        <p:spPr>
          <a:xfrm>
            <a:off x="7364389" y="859103"/>
            <a:ext cx="17296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  <a:latin typeface="Consolas" panose="020B0609020204030204" pitchFamily="49" charset="0"/>
              </a:rPr>
              <a:t>es=2.56% (0.41%)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C213C84E-B1D2-4049-B964-9114E378618B}"/>
                  </a:ext>
                </a:extLst>
              </p:cNvPr>
              <p:cNvSpPr txBox="1"/>
              <p:nvPr/>
            </p:nvSpPr>
            <p:spPr>
              <a:xfrm>
                <a:off x="9131051" y="857756"/>
                <a:ext cx="2712899" cy="608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=0.45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sz="1600" b="0" dirty="0"/>
              </a:p>
              <a:p>
                <a:pPr marL="285750" lvl="1" indent="-285750"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=1.41×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155" name="文本框 154">
                <a:extLst>
                  <a:ext uri="{FF2B5EF4-FFF2-40B4-BE49-F238E27FC236}">
                    <a16:creationId xmlns:a16="http://schemas.microsoft.com/office/drawing/2014/main" id="{C213C84E-B1D2-4049-B964-9114E378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051" y="857756"/>
                <a:ext cx="2712899" cy="608693"/>
              </a:xfrm>
              <a:prstGeom prst="rect">
                <a:avLst/>
              </a:prstGeom>
              <a:blipFill>
                <a:blip r:embed="rId10"/>
                <a:stretch>
                  <a:fillRect l="-899" t="-200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550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yNDVlMzk4NWVkMjMyNWU5ZDhhYjAxOWRlY2RiNz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79283</TotalTime>
  <Words>576</Words>
  <Application>Microsoft Office PowerPoint</Application>
  <PresentationFormat>宽屏</PresentationFormat>
  <Paragraphs>104</Paragraphs>
  <Slides>8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华文中宋</vt:lpstr>
      <vt:lpstr>Arial</vt:lpstr>
      <vt:lpstr>Cambria Math</vt:lpstr>
      <vt:lpstr>Consolas</vt:lpstr>
      <vt:lpstr>Wingdings</vt:lpstr>
      <vt:lpstr>Office 主题​​</vt:lpstr>
      <vt:lpstr>组会</vt:lpstr>
      <vt:lpstr>工作列表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shixueyan</dc:creator>
  <cp:lastModifiedBy>lelelevi Hatake</cp:lastModifiedBy>
  <cp:revision>1600</cp:revision>
  <dcterms:created xsi:type="dcterms:W3CDTF">2025-03-17T16:43:00Z</dcterms:created>
  <dcterms:modified xsi:type="dcterms:W3CDTF">2025-11-10T10:51:29Z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ABC6E58D4C494024963E6485FB9DEEC6</vt:lpwstr>
  </property>
  <property fmtid="{D5CDD505-2E9C-101B-9397-08002B2CF9AE}" pid="3" name="KSOProductBuildVer">
    <vt:lpwstr>2052-11.1.0.12173</vt:lpwstr>
  </property>
</Properties>
</file>