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6366" autoAdjust="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7AB2A74-04AA-56D1-ADA3-EAB5D9ACC4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7DCB30D3-FDB7-F450-438E-1F6131FB17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7E6F49D-B964-0B87-774F-2080F17098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D9DDB-48FA-4AF7-A5FC-CC1CD39B4305}" type="datetimeFigureOut">
              <a:rPr lang="zh-CN" altLang="en-US" smtClean="0"/>
              <a:t>2025/11/10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5824BD0-9F73-DE43-F52E-E251AFF67A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5D5A2E9-9DCF-8EFD-4B0D-34BFADB5AD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D8791-3997-4CAD-86A4-DB54624E6DE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41888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42FE13E-D30C-7D76-7DA1-6DD14E6B7A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A2FC56CE-53C8-BEBD-36FF-9412F35050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7EF15F4-CAC5-F836-2257-A133F3B892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D9DDB-48FA-4AF7-A5FC-CC1CD39B4305}" type="datetimeFigureOut">
              <a:rPr lang="zh-CN" altLang="en-US" smtClean="0"/>
              <a:t>2025/11/10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8C97EF9-6855-9562-B4ED-A5528BDFB8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15A632D-5CB2-5B8E-EBFE-352822FB3B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D8791-3997-4CAD-86A4-DB54624E6DE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07938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F4952855-E7BB-438B-7E4F-B3F3AF076C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178243DF-B977-3F70-725F-E3391DCEEA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6F18CD5-D310-DAEE-97E0-ACEF1D5B0B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D9DDB-48FA-4AF7-A5FC-CC1CD39B4305}" type="datetimeFigureOut">
              <a:rPr lang="zh-CN" altLang="en-US" smtClean="0"/>
              <a:t>2025/11/10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D0A4ABD-D618-A5B1-D1FA-1592884E8A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EF8EC07-FB17-71AB-69B2-995753AF6B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D8791-3997-4CAD-86A4-DB54624E6DE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493106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BED77F7-F0BB-D39B-E47F-EF860ED02E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6BC94E1-3DA9-E8C7-5660-66221395AF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2357853-1559-75A4-3294-6CF5C74B73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D9DDB-48FA-4AF7-A5FC-CC1CD39B4305}" type="datetimeFigureOut">
              <a:rPr lang="zh-CN" altLang="en-US" smtClean="0"/>
              <a:t>2025/11/10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A2AB292-4EF2-ABD5-66DF-B9A46331A9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174F91B-6D1A-1D84-3E47-15CCD89C87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D8791-3997-4CAD-86A4-DB54624E6DE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5139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6F4D956-2F75-6C92-2E62-E6F84B5ABD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14662EDD-7BED-0753-6693-4B13501EA0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72DF6F3-86A5-10DD-5921-9C90ACA7AA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D9DDB-48FA-4AF7-A5FC-CC1CD39B4305}" type="datetimeFigureOut">
              <a:rPr lang="zh-CN" altLang="en-US" smtClean="0"/>
              <a:t>2025/11/10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87FC3AF-F3DE-9C0D-9F5E-D3C9C2FA11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D7A5DCC-491F-3529-2177-784FF019D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D8791-3997-4CAD-86A4-DB54624E6DE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352524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7D5512C-A4C4-AFFB-2FB8-73FC499632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3F9F722-614F-2969-4970-6A4CD62C35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05B35DC7-B1AB-2C20-9651-2B755B9BF7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08DD9F3E-9083-1A1F-ADCF-AE4454944F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D9DDB-48FA-4AF7-A5FC-CC1CD39B4305}" type="datetimeFigureOut">
              <a:rPr lang="zh-CN" altLang="en-US" smtClean="0"/>
              <a:t>2025/11/10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BF9DDD4E-4F28-40AE-F741-AEF2F7755D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1FD836EC-083A-6880-29A0-13571D67E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D8791-3997-4CAD-86A4-DB54624E6DE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408018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AD5330C-F869-0CD8-9519-3B223D9BEE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446E767E-137B-92C4-A11C-71A76CE5AE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C29DD017-945B-0C7C-CCE5-96EC2ECFBC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66809208-B79C-2541-E506-894E95633D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28ECA7AC-78CF-040B-3E48-181ACB731FA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DA514007-CD78-A138-9A12-254BCCA62F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D9DDB-48FA-4AF7-A5FC-CC1CD39B4305}" type="datetimeFigureOut">
              <a:rPr lang="zh-CN" altLang="en-US" smtClean="0"/>
              <a:t>2025/11/10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51616AEA-32ED-0E93-2105-1B06B14B6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AFC6E4FC-7731-F4E3-A7DB-5B5F2CB02B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D8791-3997-4CAD-86A4-DB54624E6DE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8761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6A81A2E-B24F-2131-BE98-C73BBE503D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452A778C-D557-9243-6FDD-6CDE6AD75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D9DDB-48FA-4AF7-A5FC-CC1CD39B4305}" type="datetimeFigureOut">
              <a:rPr lang="zh-CN" altLang="en-US" smtClean="0"/>
              <a:t>2025/11/10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99A59626-5E93-2ED1-4629-3B72AD71B4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950C7D2D-C028-AE09-04E5-1E88D8D7B2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D8791-3997-4CAD-86A4-DB54624E6DE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777568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FA6A1939-8F78-35EA-338F-EDFA0037EA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D9DDB-48FA-4AF7-A5FC-CC1CD39B4305}" type="datetimeFigureOut">
              <a:rPr lang="zh-CN" altLang="en-US" smtClean="0"/>
              <a:t>2025/11/10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2817E5BF-61E7-D071-6165-1E0F212604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77AB3412-F486-A7A3-F48F-0435DB5F89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D8791-3997-4CAD-86A4-DB54624E6DE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39784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D5ABE4D-C9C2-3943-565A-C33DDD836C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1AC61EA-836A-E474-AA78-2CC2A96662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FA7446E1-3F8C-C227-8206-3BE3E68623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C587621D-1107-9195-DE5C-AABECF5AB8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D9DDB-48FA-4AF7-A5FC-CC1CD39B4305}" type="datetimeFigureOut">
              <a:rPr lang="zh-CN" altLang="en-US" smtClean="0"/>
              <a:t>2025/11/10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41C04B02-A650-69FE-E436-165BA2094B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9CA56316-DE86-6883-BEBA-10DA1D299F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D8791-3997-4CAD-86A4-DB54624E6DE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85855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53E2BC4-E673-9673-3B58-C84027E02A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121FCE92-AED8-D41C-081B-B37C666837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FE52C63A-649F-CBF3-AEB2-9B8687C862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12B6F54E-6275-7038-ADDD-63DC4B7406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D9DDB-48FA-4AF7-A5FC-CC1CD39B4305}" type="datetimeFigureOut">
              <a:rPr lang="zh-CN" altLang="en-US" smtClean="0"/>
              <a:t>2025/11/10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27F5B37-6F60-447A-6BA5-3AAECD9B7C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A2541CC1-1233-05D4-4BC9-602FCFFA88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D8791-3997-4CAD-86A4-DB54624E6DE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902797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1BE98C91-D27F-3CE7-03ED-0927ADF5F4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445A37D-B53C-762A-5A0D-9D14B7E273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C718826-4999-1129-9E7A-4ADF8ABEA0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DD9DDB-48FA-4AF7-A5FC-CC1CD39B4305}" type="datetimeFigureOut">
              <a:rPr lang="zh-CN" altLang="en-US" smtClean="0"/>
              <a:t>2025/11/10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B3BE217-3F26-CC9F-A7F7-C5C3F99E69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085C0A7-D447-8C72-35AC-17FFC3B3C3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8D8791-3997-4CAD-86A4-DB54624E6DE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05070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FCB18ED-65CC-1D05-15AA-57598F50879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/>
              <a:t>2025.11.10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54675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>
            <a:extLst>
              <a:ext uri="{FF2B5EF4-FFF2-40B4-BE49-F238E27FC236}">
                <a16:creationId xmlns:a16="http://schemas.microsoft.com/office/drawing/2014/main" id="{D3EC2384-D784-32C8-3BEF-B2D6B19183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76" y="2558862"/>
            <a:ext cx="5735176" cy="4299138"/>
          </a:xfrm>
          <a:prstGeom prst="rect">
            <a:avLst/>
          </a:prstGeom>
        </p:spPr>
      </p:pic>
      <p:pic>
        <p:nvPicPr>
          <p:cNvPr id="7" name="图片 6">
            <a:extLst>
              <a:ext uri="{FF2B5EF4-FFF2-40B4-BE49-F238E27FC236}">
                <a16:creationId xmlns:a16="http://schemas.microsoft.com/office/drawing/2014/main" id="{7D70D02F-E5FA-8D01-DDA6-FF6E2B8C1F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2543526"/>
            <a:ext cx="5950998" cy="4314474"/>
          </a:xfrm>
          <a:prstGeom prst="rect">
            <a:avLst/>
          </a:prstGeom>
        </p:spPr>
      </p:pic>
      <p:sp>
        <p:nvSpPr>
          <p:cNvPr id="8" name="文本框 7">
            <a:extLst>
              <a:ext uri="{FF2B5EF4-FFF2-40B4-BE49-F238E27FC236}">
                <a16:creationId xmlns:a16="http://schemas.microsoft.com/office/drawing/2014/main" id="{C3893C2E-70BA-805B-8CBC-0348F2DC142A}"/>
              </a:ext>
            </a:extLst>
          </p:cNvPr>
          <p:cNvSpPr txBox="1"/>
          <p:nvPr/>
        </p:nvSpPr>
        <p:spPr>
          <a:xfrm>
            <a:off x="284085" y="275208"/>
            <a:ext cx="110171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关于</a:t>
            </a:r>
            <a:r>
              <a:rPr lang="en-US" altLang="zh-CN" dirty="0"/>
              <a:t>IBS</a:t>
            </a:r>
            <a:r>
              <a:rPr lang="zh-CN" altLang="en-US" dirty="0"/>
              <a:t>效应，</a:t>
            </a:r>
            <a:r>
              <a:rPr lang="en-US" altLang="zh-CN" dirty="0"/>
              <a:t>elegant</a:t>
            </a:r>
            <a:r>
              <a:rPr lang="zh-CN" altLang="en-US" dirty="0"/>
              <a:t>在</a:t>
            </a:r>
            <a:r>
              <a:rPr lang="en-US" altLang="zh-CN" dirty="0"/>
              <a:t>track</a:t>
            </a:r>
            <a:r>
              <a:rPr lang="zh-CN" altLang="en-US" dirty="0"/>
              <a:t>时可以加入</a:t>
            </a:r>
          </a:p>
        </p:txBody>
      </p:sp>
      <p:pic>
        <p:nvPicPr>
          <p:cNvPr id="10" name="图片 9">
            <a:extLst>
              <a:ext uri="{FF2B5EF4-FFF2-40B4-BE49-F238E27FC236}">
                <a16:creationId xmlns:a16="http://schemas.microsoft.com/office/drawing/2014/main" id="{D46163CA-1CB6-304A-0DFA-926EF98D105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825" y="759725"/>
            <a:ext cx="11364349" cy="633423"/>
          </a:xfrm>
          <a:prstGeom prst="rect">
            <a:avLst/>
          </a:prstGeom>
        </p:spPr>
      </p:pic>
      <p:sp>
        <p:nvSpPr>
          <p:cNvPr id="11" name="文本框 10">
            <a:extLst>
              <a:ext uri="{FF2B5EF4-FFF2-40B4-BE49-F238E27FC236}">
                <a16:creationId xmlns:a16="http://schemas.microsoft.com/office/drawing/2014/main" id="{B086B7AC-C2D4-50AE-F91B-09D518026CDF}"/>
              </a:ext>
            </a:extLst>
          </p:cNvPr>
          <p:cNvSpPr txBox="1"/>
          <p:nvPr/>
        </p:nvSpPr>
        <p:spPr>
          <a:xfrm>
            <a:off x="284085" y="1508333"/>
            <a:ext cx="114521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发现加入与否没有太大的差别，但是发射度会和理论的发射度很不一样，相对于初始尺寸有很大的增加？</a:t>
            </a:r>
          </a:p>
        </p:txBody>
      </p:sp>
      <p:pic>
        <p:nvPicPr>
          <p:cNvPr id="13" name="图片 12">
            <a:extLst>
              <a:ext uri="{FF2B5EF4-FFF2-40B4-BE49-F238E27FC236}">
                <a16:creationId xmlns:a16="http://schemas.microsoft.com/office/drawing/2014/main" id="{BB0C8389-0A18-FAE8-1696-584391D21F6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676" y="1912530"/>
            <a:ext cx="3491054" cy="564343"/>
          </a:xfrm>
          <a:prstGeom prst="rect">
            <a:avLst/>
          </a:prstGeom>
        </p:spPr>
      </p:pic>
      <p:cxnSp>
        <p:nvCxnSpPr>
          <p:cNvPr id="15" name="直接箭头连接符 14">
            <a:extLst>
              <a:ext uri="{FF2B5EF4-FFF2-40B4-BE49-F238E27FC236}">
                <a16:creationId xmlns:a16="http://schemas.microsoft.com/office/drawing/2014/main" id="{DBF80B09-1221-8829-59B3-2D61ABDDC2E4}"/>
              </a:ext>
            </a:extLst>
          </p:cNvPr>
          <p:cNvCxnSpPr>
            <a:cxnSpLocks/>
            <a:stCxn id="13" idx="3"/>
            <a:endCxn id="17" idx="1"/>
          </p:cNvCxnSpPr>
          <p:nvPr/>
        </p:nvCxnSpPr>
        <p:spPr>
          <a:xfrm>
            <a:off x="3499730" y="2194702"/>
            <a:ext cx="21557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文本框 16">
            <a:extLst>
              <a:ext uri="{FF2B5EF4-FFF2-40B4-BE49-F238E27FC236}">
                <a16:creationId xmlns:a16="http://schemas.microsoft.com/office/drawing/2014/main" id="{BA932810-5C93-8044-A57C-645EFADCB988}"/>
              </a:ext>
            </a:extLst>
          </p:cNvPr>
          <p:cNvSpPr txBox="1"/>
          <p:nvPr/>
        </p:nvSpPr>
        <p:spPr>
          <a:xfrm>
            <a:off x="3715304" y="1871536"/>
            <a:ext cx="35954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用导入的</a:t>
            </a:r>
            <a:r>
              <a:rPr lang="en-US" altLang="zh-CN" dirty="0" err="1"/>
              <a:t>sdds</a:t>
            </a:r>
            <a:r>
              <a:rPr lang="zh-CN" altLang="en-US" dirty="0"/>
              <a:t>文件的束团尺寸，除以</a:t>
            </a:r>
            <a:r>
              <a:rPr lang="en-US" altLang="zh-CN" dirty="0"/>
              <a:t>s=0</a:t>
            </a:r>
            <a:r>
              <a:rPr lang="zh-CN" altLang="en-US" dirty="0"/>
              <a:t>处的</a:t>
            </a:r>
            <a:r>
              <a:rPr lang="en-US" altLang="zh-CN" dirty="0"/>
              <a:t>β</a:t>
            </a:r>
            <a:r>
              <a:rPr lang="zh-CN" altLang="en-US" dirty="0"/>
              <a:t>函数计算得到的</a:t>
            </a:r>
          </a:p>
        </p:txBody>
      </p:sp>
      <p:pic>
        <p:nvPicPr>
          <p:cNvPr id="22" name="图片 21">
            <a:extLst>
              <a:ext uri="{FF2B5EF4-FFF2-40B4-BE49-F238E27FC236}">
                <a16:creationId xmlns:a16="http://schemas.microsoft.com/office/drawing/2014/main" id="{45E19835-0ABC-7899-FE4B-488588B20B2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778133" y="1886989"/>
            <a:ext cx="3886742" cy="266737"/>
          </a:xfrm>
          <a:prstGeom prst="rect">
            <a:avLst/>
          </a:prstGeom>
        </p:spPr>
      </p:pic>
      <p:sp>
        <p:nvSpPr>
          <p:cNvPr id="25" name="文本框 24">
            <a:extLst>
              <a:ext uri="{FF2B5EF4-FFF2-40B4-BE49-F238E27FC236}">
                <a16:creationId xmlns:a16="http://schemas.microsoft.com/office/drawing/2014/main" id="{A8E23210-6406-B5D0-E848-77AC4518292B}"/>
              </a:ext>
            </a:extLst>
          </p:cNvPr>
          <p:cNvSpPr txBox="1"/>
          <p:nvPr/>
        </p:nvSpPr>
        <p:spPr>
          <a:xfrm>
            <a:off x="8327255" y="2148535"/>
            <a:ext cx="24147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.</a:t>
            </a:r>
            <a:r>
              <a:rPr lang="en-US" altLang="zh-CN" dirty="0" err="1"/>
              <a:t>twi</a:t>
            </a:r>
            <a:r>
              <a:rPr lang="zh-CN" altLang="en-US" dirty="0"/>
              <a:t>文件输出的发射度</a:t>
            </a:r>
          </a:p>
        </p:txBody>
      </p:sp>
      <p:sp>
        <p:nvSpPr>
          <p:cNvPr id="26" name="文本框 25">
            <a:extLst>
              <a:ext uri="{FF2B5EF4-FFF2-40B4-BE49-F238E27FC236}">
                <a16:creationId xmlns:a16="http://schemas.microsoft.com/office/drawing/2014/main" id="{B0238043-14ED-FF30-41D1-ECDFC5BCFDEF}"/>
              </a:ext>
            </a:extLst>
          </p:cNvPr>
          <p:cNvSpPr txBox="1"/>
          <p:nvPr/>
        </p:nvSpPr>
        <p:spPr>
          <a:xfrm>
            <a:off x="4357457" y="2974020"/>
            <a:ext cx="1127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>
                <a:solidFill>
                  <a:srgbClr val="FF0000"/>
                </a:solidFill>
              </a:rPr>
              <a:t> w/ </a:t>
            </a:r>
            <a:r>
              <a:rPr lang="en-US" altLang="zh-CN" dirty="0" err="1">
                <a:solidFill>
                  <a:srgbClr val="FF0000"/>
                </a:solidFill>
              </a:rPr>
              <a:t>ibs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27" name="文本框 26">
            <a:extLst>
              <a:ext uri="{FF2B5EF4-FFF2-40B4-BE49-F238E27FC236}">
                <a16:creationId xmlns:a16="http://schemas.microsoft.com/office/drawing/2014/main" id="{93A8ED47-98E0-0481-0B14-6D0109DEE17E}"/>
              </a:ext>
            </a:extLst>
          </p:cNvPr>
          <p:cNvSpPr txBox="1"/>
          <p:nvPr/>
        </p:nvSpPr>
        <p:spPr>
          <a:xfrm>
            <a:off x="9268288" y="3059668"/>
            <a:ext cx="1127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>
                <a:solidFill>
                  <a:srgbClr val="FF0000"/>
                </a:solidFill>
              </a:rPr>
              <a:t> w/o </a:t>
            </a:r>
            <a:r>
              <a:rPr lang="en-US" altLang="zh-CN" dirty="0" err="1">
                <a:solidFill>
                  <a:srgbClr val="FF0000"/>
                </a:solidFill>
              </a:rPr>
              <a:t>ibs</a:t>
            </a:r>
            <a:endParaRPr lang="zh-CN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48396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>
            <a:extLst>
              <a:ext uri="{FF2B5EF4-FFF2-40B4-BE49-F238E27FC236}">
                <a16:creationId xmlns:a16="http://schemas.microsoft.com/office/drawing/2014/main" id="{B8323A0B-C76C-1831-67C3-81F879FE58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838" y="2453452"/>
            <a:ext cx="5921467" cy="4404548"/>
          </a:xfrm>
          <a:prstGeom prst="rect">
            <a:avLst/>
          </a:prstGeom>
        </p:spPr>
      </p:pic>
      <p:pic>
        <p:nvPicPr>
          <p:cNvPr id="7" name="图片 6">
            <a:extLst>
              <a:ext uri="{FF2B5EF4-FFF2-40B4-BE49-F238E27FC236}">
                <a16:creationId xmlns:a16="http://schemas.microsoft.com/office/drawing/2014/main" id="{CD22FCFE-FA7B-5AC4-A966-A09833870E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1" y="2468516"/>
            <a:ext cx="6096000" cy="4389485"/>
          </a:xfrm>
          <a:prstGeom prst="rect">
            <a:avLst/>
          </a:prstGeom>
        </p:spPr>
      </p:pic>
      <p:sp>
        <p:nvSpPr>
          <p:cNvPr id="8" name="文本框 7">
            <a:extLst>
              <a:ext uri="{FF2B5EF4-FFF2-40B4-BE49-F238E27FC236}">
                <a16:creationId xmlns:a16="http://schemas.microsoft.com/office/drawing/2014/main" id="{70130F19-B534-2A54-2A46-4156C3FC42D5}"/>
              </a:ext>
            </a:extLst>
          </p:cNvPr>
          <p:cNvSpPr txBox="1"/>
          <p:nvPr/>
        </p:nvSpPr>
        <p:spPr>
          <a:xfrm>
            <a:off x="4357457" y="2974020"/>
            <a:ext cx="1127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>
                <a:solidFill>
                  <a:srgbClr val="FF0000"/>
                </a:solidFill>
              </a:rPr>
              <a:t> w/ </a:t>
            </a:r>
            <a:r>
              <a:rPr lang="en-US" altLang="zh-CN" dirty="0" err="1">
                <a:solidFill>
                  <a:srgbClr val="FF0000"/>
                </a:solidFill>
              </a:rPr>
              <a:t>ibs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086222A4-0FBB-BE9E-F603-01682E18D81F}"/>
              </a:ext>
            </a:extLst>
          </p:cNvPr>
          <p:cNvSpPr txBox="1"/>
          <p:nvPr/>
        </p:nvSpPr>
        <p:spPr>
          <a:xfrm>
            <a:off x="9268288" y="3059668"/>
            <a:ext cx="1127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>
                <a:solidFill>
                  <a:srgbClr val="FF0000"/>
                </a:solidFill>
              </a:rPr>
              <a:t> w/o </a:t>
            </a:r>
            <a:r>
              <a:rPr lang="en-US" altLang="zh-CN" dirty="0" err="1">
                <a:solidFill>
                  <a:srgbClr val="FF0000"/>
                </a:solidFill>
              </a:rPr>
              <a:t>ibs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3E1AAB8E-475D-B053-B233-7DA36B84A09E}"/>
              </a:ext>
            </a:extLst>
          </p:cNvPr>
          <p:cNvSpPr txBox="1"/>
          <p:nvPr/>
        </p:nvSpPr>
        <p:spPr>
          <a:xfrm>
            <a:off x="834501" y="304304"/>
            <a:ext cx="112746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对于</a:t>
            </a:r>
            <a:r>
              <a:rPr lang="en-US" altLang="zh-CN" dirty="0"/>
              <a:t>y</a:t>
            </a:r>
            <a:r>
              <a:rPr lang="zh-CN" altLang="en-US" dirty="0"/>
              <a:t>方向，它的发射度不像横向那样显著增大，是否加入</a:t>
            </a:r>
            <a:r>
              <a:rPr lang="en-US" altLang="zh-CN" dirty="0"/>
              <a:t>IBS</a:t>
            </a:r>
            <a:r>
              <a:rPr lang="zh-CN" altLang="en-US" dirty="0"/>
              <a:t>模块会有一些变化。</a:t>
            </a:r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81EEA82C-52BC-F1FF-72AC-7C46F3C4343C}"/>
              </a:ext>
            </a:extLst>
          </p:cNvPr>
          <p:cNvSpPr txBox="1"/>
          <p:nvPr/>
        </p:nvSpPr>
        <p:spPr>
          <a:xfrm>
            <a:off x="834501" y="895456"/>
            <a:ext cx="11026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这个环目前没有</a:t>
            </a:r>
            <a:r>
              <a:rPr lang="en-US" altLang="zh-CN" dirty="0"/>
              <a:t>y</a:t>
            </a:r>
            <a:r>
              <a:rPr lang="zh-CN" altLang="en-US" dirty="0"/>
              <a:t>方向的色散，也没有斜四极铁，</a:t>
            </a:r>
            <a:r>
              <a:rPr lang="en-US" altLang="zh-CN" dirty="0"/>
              <a:t>x-y</a:t>
            </a:r>
            <a:r>
              <a:rPr lang="zh-CN" altLang="en-US" dirty="0"/>
              <a:t>的耦合为</a:t>
            </a:r>
            <a:r>
              <a:rPr lang="en-US" altLang="zh-CN" dirty="0"/>
              <a:t>0</a:t>
            </a:r>
            <a:r>
              <a:rPr lang="zh-CN" altLang="en-US" dirty="0"/>
              <a:t>，不知道是不是和这个有关系？</a:t>
            </a:r>
          </a:p>
        </p:txBody>
      </p:sp>
      <p:pic>
        <p:nvPicPr>
          <p:cNvPr id="14" name="图片 13">
            <a:extLst>
              <a:ext uri="{FF2B5EF4-FFF2-40B4-BE49-F238E27FC236}">
                <a16:creationId xmlns:a16="http://schemas.microsoft.com/office/drawing/2014/main" id="{8A74494E-37D9-B26B-83D7-A6D2F7B1FB0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5041" y="1560428"/>
            <a:ext cx="8955302" cy="591024"/>
          </a:xfrm>
          <a:prstGeom prst="rect">
            <a:avLst/>
          </a:prstGeom>
        </p:spPr>
      </p:pic>
      <p:sp>
        <p:nvSpPr>
          <p:cNvPr id="15" name="矩形: 圆角 14">
            <a:extLst>
              <a:ext uri="{FF2B5EF4-FFF2-40B4-BE49-F238E27FC236}">
                <a16:creationId xmlns:a16="http://schemas.microsoft.com/office/drawing/2014/main" id="{EF7E96E8-C102-7531-BA79-1E4C7C9F44C7}"/>
              </a:ext>
            </a:extLst>
          </p:cNvPr>
          <p:cNvSpPr/>
          <p:nvPr/>
        </p:nvSpPr>
        <p:spPr>
          <a:xfrm>
            <a:off x="1835041" y="1855940"/>
            <a:ext cx="2887879" cy="295512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502459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>
            <a:extLst>
              <a:ext uri="{FF2B5EF4-FFF2-40B4-BE49-F238E27FC236}">
                <a16:creationId xmlns:a16="http://schemas.microsoft.com/office/drawing/2014/main" id="{F832C32F-090D-168B-9A11-C760E67D2E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443285"/>
            <a:ext cx="5763237" cy="4414715"/>
          </a:xfrm>
          <a:prstGeom prst="rect">
            <a:avLst/>
          </a:prstGeom>
        </p:spPr>
      </p:pic>
      <p:pic>
        <p:nvPicPr>
          <p:cNvPr id="7" name="图片 6">
            <a:extLst>
              <a:ext uri="{FF2B5EF4-FFF2-40B4-BE49-F238E27FC236}">
                <a16:creationId xmlns:a16="http://schemas.microsoft.com/office/drawing/2014/main" id="{B869EB03-35D2-444F-A87C-3B98CF3786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00791"/>
            <a:ext cx="12192000" cy="465343"/>
          </a:xfrm>
          <a:prstGeom prst="rect">
            <a:avLst/>
          </a:prstGeom>
        </p:spPr>
      </p:pic>
      <p:sp>
        <p:nvSpPr>
          <p:cNvPr id="8" name="文本框 7">
            <a:extLst>
              <a:ext uri="{FF2B5EF4-FFF2-40B4-BE49-F238E27FC236}">
                <a16:creationId xmlns:a16="http://schemas.microsoft.com/office/drawing/2014/main" id="{4278900E-C214-009E-7784-5B00D1B13251}"/>
              </a:ext>
            </a:extLst>
          </p:cNvPr>
          <p:cNvSpPr txBox="1"/>
          <p:nvPr/>
        </p:nvSpPr>
        <p:spPr>
          <a:xfrm>
            <a:off x="134225" y="646549"/>
            <a:ext cx="1164391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Elegant</a:t>
            </a:r>
            <a:r>
              <a:rPr lang="zh-CN" altLang="en-US" dirty="0"/>
              <a:t>还有快速解析计算的模块</a:t>
            </a:r>
            <a:r>
              <a:rPr lang="en-US" altLang="zh-CN" dirty="0" err="1"/>
              <a:t>ibsEmittance</a:t>
            </a:r>
            <a:r>
              <a:rPr lang="zh-CN" altLang="en-US" dirty="0"/>
              <a:t>，需要指定耦合度，但是不能传入</a:t>
            </a:r>
            <a:r>
              <a:rPr lang="en-US" altLang="zh-CN" dirty="0"/>
              <a:t>0</a:t>
            </a:r>
            <a:r>
              <a:rPr lang="zh-CN" altLang="en-US" dirty="0"/>
              <a:t>，这里给了一个很小的值，发现</a:t>
            </a:r>
            <a:r>
              <a:rPr lang="en-US" altLang="zh-CN" dirty="0"/>
              <a:t>x</a:t>
            </a:r>
            <a:r>
              <a:rPr lang="zh-CN" altLang="en-US" dirty="0"/>
              <a:t>方向发射度也会先快速上升（一圈完成），然后再缓慢的增加。</a:t>
            </a:r>
            <a:endParaRPr lang="en-US" altLang="zh-CN" dirty="0"/>
          </a:p>
          <a:p>
            <a:r>
              <a:rPr lang="zh-CN" altLang="en-US" dirty="0"/>
              <a:t>用这个方法，</a:t>
            </a:r>
            <a:r>
              <a:rPr lang="en-US" altLang="zh-CN" dirty="0"/>
              <a:t>x</a:t>
            </a:r>
            <a:r>
              <a:rPr lang="zh-CN" altLang="en-US" dirty="0"/>
              <a:t>和</a:t>
            </a:r>
            <a:r>
              <a:rPr lang="en-US" altLang="zh-CN" dirty="0"/>
              <a:t>y</a:t>
            </a:r>
            <a:r>
              <a:rPr lang="zh-CN" altLang="en-US" dirty="0"/>
              <a:t>方向的曲线形状是一致的，看论坛里说，这个方法是计算</a:t>
            </a:r>
            <a:r>
              <a:rPr lang="en-US" altLang="zh-CN" dirty="0"/>
              <a:t>x</a:t>
            </a:r>
            <a:r>
              <a:rPr lang="zh-CN" altLang="en-US" dirty="0"/>
              <a:t>方向</a:t>
            </a:r>
            <a:r>
              <a:rPr lang="en-US" altLang="zh-CN" dirty="0"/>
              <a:t>IBS</a:t>
            </a:r>
            <a:r>
              <a:rPr lang="zh-CN" altLang="en-US" dirty="0"/>
              <a:t>，再直接乘耦合系数得到</a:t>
            </a:r>
            <a:r>
              <a:rPr lang="en-US" altLang="zh-CN" dirty="0"/>
              <a:t>y</a:t>
            </a:r>
            <a:r>
              <a:rPr lang="zh-CN" altLang="en-US" dirty="0"/>
              <a:t>方向。</a:t>
            </a:r>
          </a:p>
        </p:txBody>
      </p:sp>
      <p:pic>
        <p:nvPicPr>
          <p:cNvPr id="10" name="图片 9">
            <a:extLst>
              <a:ext uri="{FF2B5EF4-FFF2-40B4-BE49-F238E27FC236}">
                <a16:creationId xmlns:a16="http://schemas.microsoft.com/office/drawing/2014/main" id="{BE6D2190-F891-EB87-792E-27E6412F381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75494" y="2443285"/>
            <a:ext cx="5469425" cy="4414715"/>
          </a:xfrm>
          <a:prstGeom prst="rect">
            <a:avLst/>
          </a:prstGeom>
        </p:spPr>
      </p:pic>
      <p:pic>
        <p:nvPicPr>
          <p:cNvPr id="12" name="图片 11">
            <a:extLst>
              <a:ext uri="{FF2B5EF4-FFF2-40B4-BE49-F238E27FC236}">
                <a16:creationId xmlns:a16="http://schemas.microsoft.com/office/drawing/2014/main" id="{58A17C48-6B89-F4B4-DE26-60FF98F0A61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1650294"/>
            <a:ext cx="11780417" cy="58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02866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>
            <a:extLst>
              <a:ext uri="{FF2B5EF4-FFF2-40B4-BE49-F238E27FC236}">
                <a16:creationId xmlns:a16="http://schemas.microsoft.com/office/drawing/2014/main" id="{D2B73683-0ABF-09BD-866A-9C1244C50B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80592" y="1969828"/>
            <a:ext cx="5720171" cy="4696480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68BB8CD6-CC0B-FC98-6662-9E96353D5A1B}"/>
              </a:ext>
            </a:extLst>
          </p:cNvPr>
          <p:cNvSpPr txBox="1"/>
          <p:nvPr/>
        </p:nvSpPr>
        <p:spPr>
          <a:xfrm>
            <a:off x="520118" y="547745"/>
            <a:ext cx="107714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下面是</a:t>
            </a:r>
            <a:r>
              <a:rPr lang="en-US" altLang="zh-CN" dirty="0"/>
              <a:t>track</a:t>
            </a:r>
            <a:r>
              <a:rPr lang="zh-CN" altLang="en-US" dirty="0"/>
              <a:t>和解析方法得到的纵向尺寸对比。感觉解析方法是先在第一圈计算出平衡态参数，再在平衡态参数的基础上计算</a:t>
            </a:r>
            <a:r>
              <a:rPr lang="en-US" altLang="zh-CN" dirty="0"/>
              <a:t>IBS</a:t>
            </a:r>
            <a:r>
              <a:rPr lang="zh-CN" altLang="en-US" dirty="0"/>
              <a:t>带来的增长</a:t>
            </a:r>
          </a:p>
        </p:txBody>
      </p:sp>
      <p:pic>
        <p:nvPicPr>
          <p:cNvPr id="8" name="图片 7">
            <a:extLst>
              <a:ext uri="{FF2B5EF4-FFF2-40B4-BE49-F238E27FC236}">
                <a16:creationId xmlns:a16="http://schemas.microsoft.com/office/drawing/2014/main" id="{510862C6-3D4C-B967-C51B-143816C33C1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237" y="1969828"/>
            <a:ext cx="6154009" cy="4696480"/>
          </a:xfrm>
          <a:prstGeom prst="rect">
            <a:avLst/>
          </a:prstGeom>
        </p:spPr>
      </p:pic>
      <p:sp>
        <p:nvSpPr>
          <p:cNvPr id="10" name="文本框 9">
            <a:extLst>
              <a:ext uri="{FF2B5EF4-FFF2-40B4-BE49-F238E27FC236}">
                <a16:creationId xmlns:a16="http://schemas.microsoft.com/office/drawing/2014/main" id="{41E820AA-002E-D975-0528-E07EBCFA4FA9}"/>
              </a:ext>
            </a:extLst>
          </p:cNvPr>
          <p:cNvSpPr txBox="1"/>
          <p:nvPr/>
        </p:nvSpPr>
        <p:spPr>
          <a:xfrm>
            <a:off x="9389378" y="3059668"/>
            <a:ext cx="149114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dirty="0" err="1">
                <a:solidFill>
                  <a:srgbClr val="FF0000"/>
                </a:solidFill>
              </a:rPr>
              <a:t>ibsEmittance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DF6A5213-C21C-EAC9-67F8-B4BCE4F45635}"/>
              </a:ext>
            </a:extLst>
          </p:cNvPr>
          <p:cNvSpPr txBox="1"/>
          <p:nvPr/>
        </p:nvSpPr>
        <p:spPr>
          <a:xfrm>
            <a:off x="3820486" y="2875002"/>
            <a:ext cx="149114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dirty="0">
                <a:solidFill>
                  <a:srgbClr val="FF0000"/>
                </a:solidFill>
              </a:rPr>
              <a:t>track</a:t>
            </a:r>
            <a:endParaRPr lang="zh-CN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8764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388</TotalTime>
  <Words>262</Words>
  <Application>Microsoft Office PowerPoint</Application>
  <PresentationFormat>宽屏</PresentationFormat>
  <Paragraphs>16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9" baseType="lpstr">
      <vt:lpstr>等线</vt:lpstr>
      <vt:lpstr>等线 Light</vt:lpstr>
      <vt:lpstr>Arial</vt:lpstr>
      <vt:lpstr>Office 主题​​</vt:lpstr>
      <vt:lpstr>2025.11.10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子航 赵</dc:creator>
  <cp:lastModifiedBy>子航 赵</cp:lastModifiedBy>
  <cp:revision>4</cp:revision>
  <dcterms:created xsi:type="dcterms:W3CDTF">2025-11-10T04:21:45Z</dcterms:created>
  <dcterms:modified xsi:type="dcterms:W3CDTF">2025-11-10T10:49:59Z</dcterms:modified>
</cp:coreProperties>
</file>