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3CB67-5B84-49F0-8833-E322DA404A35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61CE7-3373-4BE9-8761-808CCFA7E8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9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61CE7-3373-4BE9-8761-808CCFA7E8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35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A9A043-3010-70DA-2F0F-7F2A688C8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2C63F5-95D6-2286-F4C8-ED003F4AC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5C7587-454F-856A-59B1-B124FF8F1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EA66-6B99-4E9C-9B81-E4629B032C6C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F269D7-8E01-7A3C-4BCD-3FC3ACCD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328D68-2465-249E-2EF5-EA958919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06CA-09C6-455B-9FBA-AB7AAF6964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75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A052B-5134-A05F-3238-DC068F22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43AA7B-8ED2-59D3-1325-C4DFBC62F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FEC73A-1852-DC93-952C-691F30EEC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EA66-6B99-4E9C-9B81-E4629B032C6C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9CD738-C577-6387-365B-C585A19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6AA61C-A2BA-9474-E3DB-636FE6B4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06CA-09C6-455B-9FBA-AB7AAF6964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20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1F80069-3C51-6152-FF45-335281338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DC8719-9D9C-23BD-C666-D8E33D973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47B326-7631-2AC3-4ABF-B438825D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EA66-6B99-4E9C-9B81-E4629B032C6C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747E67-5F7E-33EC-F451-5CF49537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F41659-354E-226F-D412-95BCA38D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06CA-09C6-455B-9FBA-AB7AAF6964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10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654DD-CA22-3D9C-47C4-87C8224B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BE6604-2FDB-BA12-A11A-46B02B539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7BF0BB-D904-53FF-4A10-72262CC0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EA66-6B99-4E9C-9B81-E4629B032C6C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B67F24-4927-D98A-2347-326ECFF6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3FBA70-27AD-D769-6980-B36EAA82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06CA-09C6-455B-9FBA-AB7AAF6964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54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5CA71-3847-0702-B9C7-CF77493C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66ECDE-7122-5707-569F-CCF6DCF08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EC9472-B5B7-3145-334B-20105B13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EA66-6B99-4E9C-9B81-E4629B032C6C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4FCD7B-A7E3-FAA2-4E62-36B975F8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5903F4-692A-36F2-4546-44D73414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06CA-09C6-455B-9FBA-AB7AAF6964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73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36CD21-21BE-2C42-0290-39A6D112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3CA4E8-459B-157B-9DE3-009BDFE56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106ED2-20F8-2238-A590-833F8507A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1B6512-76EB-7AD1-9018-8DADC58B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EA66-6B99-4E9C-9B81-E4629B032C6C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FF487B-64E3-2D24-E643-ABBC8479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8B496E-97F8-93DF-8D5F-71A10D4A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06CA-09C6-455B-9FBA-AB7AAF6964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02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503DD5-BE9F-F1C2-4CEF-EA80492B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3AA958-59EA-F12E-6E68-14A64730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57555C-6862-1B88-BF1E-01D3FC1C9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29BCB38-2793-AEF2-93EB-B9DCC4FEF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B3670A-856F-99C2-D50B-8F9531F67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1A8A0E-200D-1B9E-F93A-6D80EEFB0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EA66-6B99-4E9C-9B81-E4629B032C6C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1678EC6-4DEB-EF19-6E5D-12BA0BFBE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0F206A-E532-1058-C436-7B248276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06CA-09C6-455B-9FBA-AB7AAF6964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16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1E7023-F4F1-38DC-95B0-45947A7F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465FE3B-137A-3126-839A-40021EA31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EA66-6B99-4E9C-9B81-E4629B032C6C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88C1B34-4BA3-B676-2702-86B02C5AE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11233CD-E47A-8E08-5DF1-E390C2411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06CA-09C6-455B-9FBA-AB7AAF6964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16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AF538B-8A00-388C-CD5A-92103A11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EA66-6B99-4E9C-9B81-E4629B032C6C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93B9886-3693-5C2F-36C9-CF7AC75A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1B436E-E46F-EFF5-A9BC-20068F64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06CA-09C6-455B-9FBA-AB7AAF6964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93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E9D2A-D899-E8AC-9352-851E221C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C41C6B-0F3C-75A3-27EA-7CB88BE38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6E81D2-EC80-AF80-3370-EB6BD2E81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4B23E0-70B3-40BD-9BC7-CCC501296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EA66-6B99-4E9C-9B81-E4629B032C6C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984A4E-0BE3-EFF1-1FD3-4EB0813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C603DB-6D88-C426-070F-2EA5E313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06CA-09C6-455B-9FBA-AB7AAF6964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2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7EC152-4F01-AEBD-6063-2C227D0C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03DA77B-C715-4F18-CCE3-F71CCF571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9FD551-7CE5-A544-DF2F-69A685465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1232D-5DF1-5D4C-AABB-95F38961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EA66-6B99-4E9C-9B81-E4629B032C6C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1A343F-03F3-96E5-973B-BCE778D32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018312-F263-972C-2028-527DD978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06CA-09C6-455B-9FBA-AB7AAF6964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88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A84CDA-0A8F-EED8-2FBC-B60F3011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37F34-B498-56A2-45E5-101058DB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FDCE3E-31FA-B44E-D87E-DA8011BEC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AEA66-6B99-4E9C-9B81-E4629B032C6C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00C182-11E5-5DB9-9FB9-CFD8F09E7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925090-9A71-4B1F-5E85-6ADC9FBCF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306CA-09C6-455B-9FBA-AB7AAF6964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33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92992-0DEA-C360-94CF-BF8D0FC1CC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2025.11.17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945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448EE754-57E6-5DA1-A2D5-56F950FCDD58}"/>
              </a:ext>
            </a:extLst>
          </p:cNvPr>
          <p:cNvSpPr txBox="1"/>
          <p:nvPr/>
        </p:nvSpPr>
        <p:spPr>
          <a:xfrm>
            <a:off x="674703" y="213065"/>
            <a:ext cx="1129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将上周所用的束团分布和</a:t>
            </a:r>
            <a:r>
              <a:rPr lang="en-US" altLang="zh-CN" dirty="0" err="1"/>
              <a:t>twiss</a:t>
            </a:r>
            <a:r>
              <a:rPr lang="zh-CN" altLang="en-US" dirty="0"/>
              <a:t>参数椭圆画在一张图上，感觉没有太多的</a:t>
            </a:r>
            <a:r>
              <a:rPr lang="en-US" altLang="zh-CN" dirty="0"/>
              <a:t>mismatch</a:t>
            </a:r>
            <a:r>
              <a:rPr lang="zh-CN" altLang="en-US" dirty="0"/>
              <a:t>？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197D3FA-5417-342F-F879-E200F01F6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2534"/>
            <a:ext cx="5856889" cy="445546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9BEE9EF-40BD-8A03-CA8C-9B85BE021D8B}"/>
              </a:ext>
            </a:extLst>
          </p:cNvPr>
          <p:cNvSpPr txBox="1"/>
          <p:nvPr/>
        </p:nvSpPr>
        <p:spPr>
          <a:xfrm>
            <a:off x="6270595" y="1215466"/>
            <a:ext cx="569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用</a:t>
            </a:r>
            <a:r>
              <a:rPr lang="en-US" altLang="zh-CN" dirty="0" err="1"/>
              <a:t>bunched_beam</a:t>
            </a:r>
            <a:r>
              <a:rPr lang="zh-CN" altLang="en-US" dirty="0"/>
              <a:t>根据</a:t>
            </a:r>
            <a:r>
              <a:rPr lang="en-US" altLang="zh-CN" dirty="0"/>
              <a:t>s=0</a:t>
            </a:r>
            <a:r>
              <a:rPr lang="zh-CN" altLang="en-US" dirty="0"/>
              <a:t>处的</a:t>
            </a:r>
            <a:r>
              <a:rPr lang="en-US" altLang="zh-CN" dirty="0" err="1"/>
              <a:t>twiss</a:t>
            </a:r>
            <a:r>
              <a:rPr lang="zh-CN" altLang="en-US" dirty="0"/>
              <a:t>参数生成新的束团，结果如下方的右图所示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0E380A3-EDFA-5399-4093-90AD5ED7F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28" y="582397"/>
            <a:ext cx="2534889" cy="190496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E06BC38-E526-CF20-A8B8-884295718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490" y="2441741"/>
            <a:ext cx="5587013" cy="431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F46F8AB-491F-8B31-A97F-27C685479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12785"/>
            <a:ext cx="5805996" cy="44452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1AEBC2A-5ECB-C777-C3CB-CC155194C13A}"/>
              </a:ext>
            </a:extLst>
          </p:cNvPr>
          <p:cNvSpPr txBox="1"/>
          <p:nvPr/>
        </p:nvSpPr>
        <p:spPr>
          <a:xfrm>
            <a:off x="461639" y="287667"/>
            <a:ext cx="414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没有加入</a:t>
            </a:r>
            <a:r>
              <a:rPr lang="en-US" altLang="zh-CN" dirty="0"/>
              <a:t>IBS</a:t>
            </a:r>
            <a:r>
              <a:rPr lang="zh-CN" altLang="en-US" dirty="0"/>
              <a:t>，只有</a:t>
            </a:r>
            <a:r>
              <a:rPr lang="en-US" altLang="zh-CN" dirty="0"/>
              <a:t>bare lattice</a:t>
            </a:r>
            <a:r>
              <a:rPr lang="zh-CN" altLang="en-US" dirty="0"/>
              <a:t>和</a:t>
            </a:r>
            <a:r>
              <a:rPr lang="en-US" altLang="zh-CN" dirty="0"/>
              <a:t>RF</a:t>
            </a:r>
            <a:r>
              <a:rPr lang="zh-CN" altLang="en-US" dirty="0"/>
              <a:t>，依然会有</a:t>
            </a:r>
            <a:r>
              <a:rPr lang="en-US" altLang="zh-CN" dirty="0"/>
              <a:t>x</a:t>
            </a:r>
            <a:r>
              <a:rPr lang="zh-CN" altLang="en-US" dirty="0"/>
              <a:t>方向发射度的增大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098411D-75E7-70F4-F757-CEB24704F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977" y="0"/>
            <a:ext cx="4326384" cy="344941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0518C2F-19FE-1C8E-381C-7A3E851F5362}"/>
              </a:ext>
            </a:extLst>
          </p:cNvPr>
          <p:cNvSpPr txBox="1"/>
          <p:nvPr/>
        </p:nvSpPr>
        <p:spPr>
          <a:xfrm>
            <a:off x="7998780" y="28766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 turn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0D4C4C8-3321-77E0-D284-A73F45808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567" y="3375337"/>
            <a:ext cx="4520287" cy="348266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03D5997-6486-481A-B932-63AE76E741C8}"/>
              </a:ext>
            </a:extLst>
          </p:cNvPr>
          <p:cNvSpPr txBox="1"/>
          <p:nvPr/>
        </p:nvSpPr>
        <p:spPr>
          <a:xfrm>
            <a:off x="8133424" y="384767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 turn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B79AD85-D65F-9FB4-B56C-289FA8D47E81}"/>
              </a:ext>
            </a:extLst>
          </p:cNvPr>
          <p:cNvSpPr txBox="1"/>
          <p:nvPr/>
        </p:nvSpPr>
        <p:spPr>
          <a:xfrm>
            <a:off x="480800" y="1400906"/>
            <a:ext cx="607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不知道是不是匹配的问题？</a:t>
            </a:r>
          </a:p>
        </p:txBody>
      </p:sp>
    </p:spTree>
    <p:extLst>
      <p:ext uri="{BB962C8B-B14F-4D97-AF65-F5344CB8AC3E}">
        <p14:creationId xmlns:p14="http://schemas.microsoft.com/office/powerpoint/2010/main" val="12989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78F0DD9-42B4-1B8C-A3C4-4FEF53444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468" y="3359756"/>
            <a:ext cx="4474107" cy="345351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9783AE2-367C-9B29-8A60-525BA452753F}"/>
              </a:ext>
            </a:extLst>
          </p:cNvPr>
          <p:cNvSpPr txBox="1"/>
          <p:nvPr/>
        </p:nvSpPr>
        <p:spPr>
          <a:xfrm>
            <a:off x="5601809" y="3698459"/>
            <a:ext cx="142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1000 turn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487BFB6-3C63-7298-F551-62B5339FF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4" y="3322099"/>
            <a:ext cx="4474107" cy="35359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50F42C4-8049-97A1-5C7C-66B1EB2236F8}"/>
              </a:ext>
            </a:extLst>
          </p:cNvPr>
          <p:cNvSpPr txBox="1"/>
          <p:nvPr/>
        </p:nvSpPr>
        <p:spPr>
          <a:xfrm>
            <a:off x="800470" y="3533313"/>
            <a:ext cx="142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500 turn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15AAD6D-CF12-AFB3-BACF-CF24AB8A0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69" y="0"/>
            <a:ext cx="4266664" cy="3429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151D541-0604-6C92-2FA5-8ACAFB7863F4}"/>
              </a:ext>
            </a:extLst>
          </p:cNvPr>
          <p:cNvSpPr txBox="1"/>
          <p:nvPr/>
        </p:nvSpPr>
        <p:spPr>
          <a:xfrm>
            <a:off x="1037141" y="393293"/>
            <a:ext cx="142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50 turn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4831DBF-7F96-74DD-A894-DC83699F3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618" y="47393"/>
            <a:ext cx="4141036" cy="338160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40E1F43-A3FA-8AEB-ACC6-1168C8A304BC}"/>
              </a:ext>
            </a:extLst>
          </p:cNvPr>
          <p:cNvSpPr txBox="1"/>
          <p:nvPr/>
        </p:nvSpPr>
        <p:spPr>
          <a:xfrm>
            <a:off x="5496756" y="393293"/>
            <a:ext cx="142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100 turn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6B52394-61BD-B9C7-9D24-865F9604D45C}"/>
              </a:ext>
            </a:extLst>
          </p:cNvPr>
          <p:cNvSpPr txBox="1"/>
          <p:nvPr/>
        </p:nvSpPr>
        <p:spPr>
          <a:xfrm>
            <a:off x="9699251" y="1500327"/>
            <a:ext cx="2037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随着圈数增加，粒子会向外围扩散，在</a:t>
            </a:r>
            <a:r>
              <a:rPr lang="en-US" altLang="zh-CN" dirty="0"/>
              <a:t>100</a:t>
            </a:r>
            <a:r>
              <a:rPr lang="zh-CN" altLang="en-US" dirty="0"/>
              <a:t>多圈后尺寸趋于稳定</a:t>
            </a:r>
          </a:p>
        </p:txBody>
      </p:sp>
    </p:spTree>
    <p:extLst>
      <p:ext uri="{BB962C8B-B14F-4D97-AF65-F5344CB8AC3E}">
        <p14:creationId xmlns:p14="http://schemas.microsoft.com/office/powerpoint/2010/main" val="335229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B6EC4AE-7519-6A3E-01B1-F49E6821CCFE}"/>
              </a:ext>
            </a:extLst>
          </p:cNvPr>
          <p:cNvSpPr txBox="1"/>
          <p:nvPr/>
        </p:nvSpPr>
        <p:spPr>
          <a:xfrm>
            <a:off x="514905" y="204186"/>
            <a:ext cx="371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观察第一圈六个点的相空间演化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F3DBFB-53BD-5EBF-EA24-B8FD63AF0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458"/>
            <a:ext cx="6042522" cy="60590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001F53A-F6E8-8E64-DAA1-5B053672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987" y="204186"/>
            <a:ext cx="5702245" cy="397719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1E9D298-DF8B-BC2D-73D7-CCC5A3483CE7}"/>
              </a:ext>
            </a:extLst>
          </p:cNvPr>
          <p:cNvSpPr txBox="1"/>
          <p:nvPr/>
        </p:nvSpPr>
        <p:spPr>
          <a:xfrm>
            <a:off x="7590408" y="852256"/>
            <a:ext cx="20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EF65247-F5C1-B335-FD7E-4B226427F5F2}"/>
              </a:ext>
            </a:extLst>
          </p:cNvPr>
          <p:cNvSpPr txBox="1"/>
          <p:nvPr/>
        </p:nvSpPr>
        <p:spPr>
          <a:xfrm>
            <a:off x="8222202" y="861134"/>
            <a:ext cx="20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D581D6C-DFBF-196B-6B62-A222867BBD56}"/>
              </a:ext>
            </a:extLst>
          </p:cNvPr>
          <p:cNvSpPr txBox="1"/>
          <p:nvPr/>
        </p:nvSpPr>
        <p:spPr>
          <a:xfrm>
            <a:off x="9037016" y="726203"/>
            <a:ext cx="20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；</a:t>
            </a:r>
            <a:r>
              <a:rPr lang="en-US" altLang="zh-CN" dirty="0">
                <a:solidFill>
                  <a:srgbClr val="FF0000"/>
                </a:solidFill>
              </a:rPr>
              <a:t>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A036014-792C-871C-687B-0FE00DD10057}"/>
              </a:ext>
            </a:extLst>
          </p:cNvPr>
          <p:cNvSpPr txBox="1"/>
          <p:nvPr/>
        </p:nvSpPr>
        <p:spPr>
          <a:xfrm>
            <a:off x="9596717" y="852256"/>
            <a:ext cx="20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15B7508-B175-D878-19F4-A9EDEB327B00}"/>
              </a:ext>
            </a:extLst>
          </p:cNvPr>
          <p:cNvSpPr txBox="1"/>
          <p:nvPr/>
        </p:nvSpPr>
        <p:spPr>
          <a:xfrm>
            <a:off x="10441530" y="861134"/>
            <a:ext cx="20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4B0938-7BC2-0F9E-5462-A35BA1DCF5D5}"/>
              </a:ext>
            </a:extLst>
          </p:cNvPr>
          <p:cNvSpPr txBox="1"/>
          <p:nvPr/>
        </p:nvSpPr>
        <p:spPr>
          <a:xfrm>
            <a:off x="6242300" y="4320752"/>
            <a:ext cx="558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对应的</a:t>
            </a:r>
            <a:r>
              <a:rPr lang="en-US" altLang="zh-CN" dirty="0" err="1"/>
              <a:t>twiss</a:t>
            </a:r>
            <a:r>
              <a:rPr lang="zh-CN" altLang="en-US" dirty="0"/>
              <a:t>参数分别为：</a:t>
            </a:r>
            <a:endParaRPr lang="en-US" altLang="zh-CN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902C44C-35D9-D2B9-F167-A940268B3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426" y="4703400"/>
            <a:ext cx="4324954" cy="7335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A180E7-4106-47F2-7B0A-307FF5DDD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153" y="5547742"/>
            <a:ext cx="4251478" cy="22274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4941187-B60E-2EF2-4705-87E45EC7C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8426" y="5871171"/>
            <a:ext cx="4251478" cy="21601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B9906171-BE1C-6926-6A5F-72F63FF1BCE3}"/>
              </a:ext>
            </a:extLst>
          </p:cNvPr>
          <p:cNvSpPr txBox="1"/>
          <p:nvPr/>
        </p:nvSpPr>
        <p:spPr>
          <a:xfrm>
            <a:off x="6924583" y="5094228"/>
            <a:ext cx="54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9C0B468-F51C-A4B2-4957-CA7DD6EA47CC}"/>
              </a:ext>
            </a:extLst>
          </p:cNvPr>
          <p:cNvSpPr txBox="1"/>
          <p:nvPr/>
        </p:nvSpPr>
        <p:spPr>
          <a:xfrm>
            <a:off x="6924583" y="5474447"/>
            <a:ext cx="54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DEBCB92-9F91-2FD4-5013-58E37EBDD6B0}"/>
              </a:ext>
            </a:extLst>
          </p:cNvPr>
          <p:cNvSpPr txBox="1"/>
          <p:nvPr/>
        </p:nvSpPr>
        <p:spPr>
          <a:xfrm>
            <a:off x="6924583" y="5794510"/>
            <a:ext cx="71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；</a:t>
            </a:r>
            <a:r>
              <a:rPr lang="en-US" altLang="zh-CN" dirty="0"/>
              <a:t>4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C6A976E2-994D-0439-6C76-CD373144C1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5153" y="6206948"/>
            <a:ext cx="4244751" cy="19561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E863F6B2-D30E-8D5D-1437-848B68319364}"/>
              </a:ext>
            </a:extLst>
          </p:cNvPr>
          <p:cNvSpPr txBox="1"/>
          <p:nvPr/>
        </p:nvSpPr>
        <p:spPr>
          <a:xfrm>
            <a:off x="6924583" y="6125460"/>
            <a:ext cx="44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192AD3E-EE0C-88F6-FBEF-122C13CD98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5153" y="6566491"/>
            <a:ext cx="4244750" cy="18497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EC1604FC-28A6-F9E9-FF7D-5E04CE0EADA3}"/>
              </a:ext>
            </a:extLst>
          </p:cNvPr>
          <p:cNvSpPr txBox="1"/>
          <p:nvPr/>
        </p:nvSpPr>
        <p:spPr>
          <a:xfrm>
            <a:off x="6924583" y="6445523"/>
            <a:ext cx="44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569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7216C87C-0967-7C35-4E8B-C64FAD8A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3083509"/>
            <a:ext cx="4035195" cy="327734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7BB3E1A-5904-8120-98CD-A0BF4D777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968" y="56384"/>
            <a:ext cx="3992003" cy="319767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0354071-D50D-E175-0D76-DB3F9D395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99" y="104813"/>
            <a:ext cx="3849795" cy="30290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35B0569-E79E-2D56-9A24-51FA500D3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734" y="87852"/>
            <a:ext cx="3900440" cy="313474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D5F4578-D64E-EA95-318A-81FC918AEE50}"/>
              </a:ext>
            </a:extLst>
          </p:cNvPr>
          <p:cNvSpPr txBox="1"/>
          <p:nvPr/>
        </p:nvSpPr>
        <p:spPr>
          <a:xfrm>
            <a:off x="2574524" y="497150"/>
            <a:ext cx="408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FF51CF8-25BC-616A-9203-032B257ABC03}"/>
              </a:ext>
            </a:extLst>
          </p:cNvPr>
          <p:cNvSpPr txBox="1"/>
          <p:nvPr/>
        </p:nvSpPr>
        <p:spPr>
          <a:xfrm>
            <a:off x="4802819" y="497150"/>
            <a:ext cx="54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4788796-AB2F-7899-0584-20F82633AB57}"/>
              </a:ext>
            </a:extLst>
          </p:cNvPr>
          <p:cNvSpPr txBox="1"/>
          <p:nvPr/>
        </p:nvSpPr>
        <p:spPr>
          <a:xfrm>
            <a:off x="8932415" y="497150"/>
            <a:ext cx="54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AAD45C9-C09C-9FE6-44F5-52E0C3FC86E6}"/>
              </a:ext>
            </a:extLst>
          </p:cNvPr>
          <p:cNvSpPr txBox="1"/>
          <p:nvPr/>
        </p:nvSpPr>
        <p:spPr>
          <a:xfrm>
            <a:off x="649550" y="3450742"/>
            <a:ext cx="408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203A6D4-8CDA-4830-47A6-23459525C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1734" y="3176349"/>
            <a:ext cx="3937856" cy="313474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66339A5-FCCF-B10A-6597-FA2FA88BE449}"/>
              </a:ext>
            </a:extLst>
          </p:cNvPr>
          <p:cNvSpPr txBox="1"/>
          <p:nvPr/>
        </p:nvSpPr>
        <p:spPr>
          <a:xfrm>
            <a:off x="4802819" y="3481816"/>
            <a:ext cx="408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55C4B0D-A769-3162-A4F0-AEC8717D49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1552" y="3167433"/>
            <a:ext cx="4008708" cy="311004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EB9D965-D6F8-90B4-2029-4F7F71D3F956}"/>
              </a:ext>
            </a:extLst>
          </p:cNvPr>
          <p:cNvSpPr txBox="1"/>
          <p:nvPr/>
        </p:nvSpPr>
        <p:spPr>
          <a:xfrm>
            <a:off x="8794811" y="3481816"/>
            <a:ext cx="408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0E134C8-C839-1BF4-BCBE-95AEDBB76DE0}"/>
              </a:ext>
            </a:extLst>
          </p:cNvPr>
          <p:cNvSpPr txBox="1"/>
          <p:nvPr/>
        </p:nvSpPr>
        <p:spPr>
          <a:xfrm>
            <a:off x="3556256" y="6453690"/>
            <a:ext cx="492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每经过一个</a:t>
            </a:r>
            <a:r>
              <a:rPr lang="en-US" altLang="zh-CN" dirty="0"/>
              <a:t>cell</a:t>
            </a:r>
            <a:r>
              <a:rPr lang="zh-CN" altLang="en-US" dirty="0"/>
              <a:t>，都会有一些粒子向更外围弥散</a:t>
            </a:r>
          </a:p>
        </p:txBody>
      </p:sp>
    </p:spTree>
    <p:extLst>
      <p:ext uri="{BB962C8B-B14F-4D97-AF65-F5344CB8AC3E}">
        <p14:creationId xmlns:p14="http://schemas.microsoft.com/office/powerpoint/2010/main" val="234704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47289AA-1E68-C89E-1DBA-99396E69E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160" y="2510505"/>
            <a:ext cx="3070838" cy="42922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248B549-EFEF-E12B-4538-F8358884E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4" y="4126348"/>
            <a:ext cx="4313184" cy="26181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9492BE5-4F40-2FDB-5B41-47F266EAC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40" y="566129"/>
            <a:ext cx="5350681" cy="1351182"/>
          </a:xfrm>
          <a:prstGeom prst="rect">
            <a:avLst/>
          </a:prstGeom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E1988576-5C60-0E4B-CD79-14B04C432D3F}"/>
              </a:ext>
            </a:extLst>
          </p:cNvPr>
          <p:cNvSpPr/>
          <p:nvPr/>
        </p:nvSpPr>
        <p:spPr>
          <a:xfrm>
            <a:off x="5557421" y="967666"/>
            <a:ext cx="1287262" cy="399495"/>
          </a:xfrm>
          <a:prstGeom prst="rightArrow">
            <a:avLst>
              <a:gd name="adj1" fmla="val 1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12D5304-B93E-EED0-A5CB-DEEE92527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402" y="55224"/>
            <a:ext cx="3656054" cy="3841812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0B65616-26B6-2FD9-208F-30E38A0E2DEE}"/>
              </a:ext>
            </a:extLst>
          </p:cNvPr>
          <p:cNvSpPr/>
          <p:nvPr/>
        </p:nvSpPr>
        <p:spPr>
          <a:xfrm>
            <a:off x="7400205" y="2431591"/>
            <a:ext cx="2148396" cy="9765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EB932A7-D474-7574-02B9-7FCE9433FE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6573" y="4438312"/>
            <a:ext cx="3210373" cy="2419688"/>
          </a:xfrm>
          <a:prstGeom prst="rect">
            <a:avLst/>
          </a:prstGeom>
        </p:spPr>
      </p:pic>
      <p:sp>
        <p:nvSpPr>
          <p:cNvPr id="16" name="箭头: 右 15">
            <a:extLst>
              <a:ext uri="{FF2B5EF4-FFF2-40B4-BE49-F238E27FC236}">
                <a16:creationId xmlns:a16="http://schemas.microsoft.com/office/drawing/2014/main" id="{4965EB46-3EA8-86B5-83F4-6DC74D14ACAB}"/>
              </a:ext>
            </a:extLst>
          </p:cNvPr>
          <p:cNvSpPr/>
          <p:nvPr/>
        </p:nvSpPr>
        <p:spPr>
          <a:xfrm rot="5400000">
            <a:off x="8997300" y="3956029"/>
            <a:ext cx="689172" cy="459151"/>
          </a:xfrm>
          <a:prstGeom prst="rightArrow">
            <a:avLst>
              <a:gd name="adj1" fmla="val 1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E18CA90-7822-5278-C408-4949063E68A9}"/>
              </a:ext>
            </a:extLst>
          </p:cNvPr>
          <p:cNvSpPr txBox="1"/>
          <p:nvPr/>
        </p:nvSpPr>
        <p:spPr>
          <a:xfrm>
            <a:off x="206740" y="2431591"/>
            <a:ext cx="4138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在原本迭代求解的基础上，考虑了一圈内纵向束长的变化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给出了一定条件下的等效发射度公式，不需要迭代求解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0866485-1562-266A-194D-5D7EE62831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0979" y="2379216"/>
            <a:ext cx="2488124" cy="7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2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A94A271-D3AD-D5B6-A282-D15A0843D070}"/>
              </a:ext>
            </a:extLst>
          </p:cNvPr>
          <p:cNvSpPr txBox="1"/>
          <p:nvPr/>
        </p:nvSpPr>
        <p:spPr>
          <a:xfrm>
            <a:off x="461639" y="259217"/>
            <a:ext cx="1091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关于横</a:t>
            </a:r>
            <a:r>
              <a:rPr lang="en-US" altLang="zh-CN" dirty="0"/>
              <a:t>-</a:t>
            </a:r>
            <a:r>
              <a:rPr lang="zh-CN" altLang="en-US" dirty="0"/>
              <a:t>纵向耦合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95DCE8F-EFAC-BC0E-FE1D-D1F9CB25FEDB}"/>
                  </a:ext>
                </a:extLst>
              </p:cNvPr>
              <p:cNvSpPr txBox="1"/>
              <p:nvPr/>
            </p:nvSpPr>
            <p:spPr>
              <a:xfrm>
                <a:off x="366944" y="887766"/>
                <a:ext cx="10555549" cy="2024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粒子经过</a:t>
                </a:r>
                <a:r>
                  <a:rPr lang="en-US" altLang="zh-CN" dirty="0"/>
                  <a:t>B</a:t>
                </a:r>
                <a:r>
                  <a:rPr lang="zh-CN" altLang="en-US" dirty="0"/>
                  <a:t>铁时的路径为：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zh-CN" altLang="en-US" i="0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zh-CN" altLang="en-US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zh-CN" altLang="en-US" dirty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相对于参考粒子，由通过路径的差别带来的纵向位置差别为：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zh-CN" altLang="en-US" i="1" dirty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zh-CN" altLang="en-US" i="0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zh-CN" altLang="en-US" dirty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zh-CN" altLang="en-US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zh-CN" altLang="en-US" dirty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95DCE8F-EFAC-BC0E-FE1D-D1F9CB25F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44" y="887766"/>
                <a:ext cx="10555549" cy="2024593"/>
              </a:xfrm>
              <a:prstGeom prst="rect">
                <a:avLst/>
              </a:prstGeom>
              <a:blipFill>
                <a:blip r:embed="rId2"/>
                <a:stretch>
                  <a:fillRect l="-462" t="-18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AFC771D5-DD5C-E075-1634-0EA1E663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341" y="0"/>
            <a:ext cx="2814715" cy="2309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6757092-4B90-7895-FE92-411E7B6936F6}"/>
                  </a:ext>
                </a:extLst>
              </p:cNvPr>
              <p:cNvSpPr txBox="1"/>
              <p:nvPr/>
            </p:nvSpPr>
            <p:spPr>
              <a:xfrm>
                <a:off x="461639" y="2825444"/>
                <a:ext cx="9348186" cy="1749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dirty="0"/>
                  <a:t>横向坐标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zh-CN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CN" altLang="en-US" dirty="0"/>
                  <a:t>在</a:t>
                </a:r>
                <a:r>
                  <a:rPr lang="en-US" altLang="zh-CN" dirty="0"/>
                  <a:t>B</a:t>
                </a:r>
                <a:r>
                  <a:rPr lang="zh-CN" altLang="en-US" dirty="0"/>
                  <a:t>铁内的演化为：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它的解为：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dirty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func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zh-CN" altLang="en-US" i="1" dirty="0">
                          <a:latin typeface="Cambria Math" panose="02040503050406030204" pitchFamily="18" charset="0"/>
                        </a:rPr>
                        <m:t>𝜌</m:t>
                      </m:r>
                      <m:func>
                        <m:func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i="0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func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dirty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𝜌𝛿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6757092-4B90-7895-FE92-411E7B693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39" y="2825444"/>
                <a:ext cx="9348186" cy="1749774"/>
              </a:xfrm>
              <a:prstGeom prst="rect">
                <a:avLst/>
              </a:prstGeom>
              <a:blipFill>
                <a:blip r:embed="rId4"/>
                <a:stretch>
                  <a:fillRect l="-1566" t="-4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2DD1D0D-7BA4-045D-CD7A-60AF17929116}"/>
                  </a:ext>
                </a:extLst>
              </p:cNvPr>
              <p:cNvSpPr txBox="1"/>
              <p:nvPr/>
            </p:nvSpPr>
            <p:spPr>
              <a:xfrm>
                <a:off x="366944" y="4850037"/>
                <a:ext cx="10147177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代入后有：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dirty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zh-CN" altLang="en-US" i="1" dirty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func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zh-CN" altLang="en-US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zh-CN" altLang="en-US" i="1" dirty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dirty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𝜌</m:t>
                          </m:r>
                          <m:func>
                            <m:func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dirty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zh-CN" altLang="en-US" i="1" dirty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2DD1D0D-7BA4-045D-CD7A-60AF17929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44" y="4850037"/>
                <a:ext cx="10147177" cy="991682"/>
              </a:xfrm>
              <a:prstGeom prst="rect">
                <a:avLst/>
              </a:prstGeom>
              <a:blipFill>
                <a:blip r:embed="rId5"/>
                <a:stretch>
                  <a:fillRect l="-480" t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89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67C020B-1EF7-8BCD-4F12-51314EB61C4D}"/>
                  </a:ext>
                </a:extLst>
              </p:cNvPr>
              <p:cNvSpPr txBox="1"/>
              <p:nvPr/>
            </p:nvSpPr>
            <p:spPr>
              <a:xfrm>
                <a:off x="1695635" y="275208"/>
                <a:ext cx="8318376" cy="2514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写成传输矩阵的形式：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zh-CN" alt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zh-CN" altLang="en-US" dirty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dirty="0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num>
                                      <m:den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  <m:e>
                                <m: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func>
                                  <m:funcPr>
                                    <m:ctrlPr>
                                      <a:rPr lang="zh-CN" alt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zh-CN" altLang="en-US" dirty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num>
                                      <m:den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unc>
                                      <m:funcPr>
                                        <m:ctrlP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 dirty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zh-CN" alt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CN" alt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num>
                                          <m:den>
                                            <m:r>
                                              <a:rPr lang="zh-CN" alt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  <m: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zh-CN" altLang="en-US" i="1" dirty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zh-CN" alt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zh-CN" altLang="en-US" dirty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num>
                                      <m:den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zh-CN" alt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zh-CN" altLang="en-US" dirty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 dirty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num>
                                      <m:den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zh-CN" alt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zh-CN" altLang="en-US" dirty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num>
                                      <m:den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zh-CN" alt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zh-CN" altLang="en-US" dirty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num>
                                      <m:den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unc>
                                      <m:funcPr>
                                        <m:ctrlP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 dirty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zh-CN" alt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CN" alt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num>
                                          <m:den>
                                            <m:r>
                                              <a:rPr lang="zh-CN" alt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zh-CN" altLang="en-US" i="1" dirty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func>
                                      <m:funcPr>
                                        <m:ctrlP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 dirty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zh-CN" alt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CN" alt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num>
                                          <m:den>
                                            <m:r>
                                              <a:rPr lang="zh-CN" alt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67C020B-1EF7-8BCD-4F12-51314EB6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635" y="275208"/>
                <a:ext cx="8318376" cy="2514086"/>
              </a:xfrm>
              <a:prstGeom prst="rect">
                <a:avLst/>
              </a:prstGeom>
              <a:blipFill>
                <a:blip r:embed="rId2"/>
                <a:stretch>
                  <a:fillRect l="-586" t="-1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EAF1DF6-052B-2083-8DB5-39E4D46EE8DF}"/>
                  </a:ext>
                </a:extLst>
              </p:cNvPr>
              <p:cNvSpPr txBox="1"/>
              <p:nvPr/>
            </p:nvSpPr>
            <p:spPr>
              <a:xfrm>
                <a:off x="727969" y="3042163"/>
                <a:ext cx="10493406" cy="773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x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z</a:t>
                </a:r>
                <a:r>
                  <a:rPr lang="zh-CN" altLang="en-US" dirty="0"/>
                  <a:t>相差</a:t>
                </a:r>
                <a:r>
                  <a:rPr lang="en-US" altLang="zh-CN" dirty="0"/>
                  <a:t>2~3</a:t>
                </a:r>
                <a:r>
                  <a:rPr lang="zh-CN" altLang="en-US" dirty="0"/>
                  <a:t>个数量级，如果一块</a:t>
                </a:r>
                <a:r>
                  <a:rPr lang="en-US" altLang="zh-CN" dirty="0"/>
                  <a:t>B</a:t>
                </a:r>
                <a:r>
                  <a:rPr lang="zh-CN" altLang="en-US" dirty="0"/>
                  <a:t>铁偏转</a:t>
                </a:r>
                <a:r>
                  <a:rPr lang="en-US" altLang="zh-CN" dirty="0"/>
                  <a:t>15°</a:t>
                </a:r>
                <a:r>
                  <a:rPr lang="zh-CN" altLang="en-US" dirty="0"/>
                  <a:t>，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CN" altLang="en-US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zh-CN" alt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</m:e>
                    </m:fun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~0.25</m:t>
                    </m:r>
                  </m:oMath>
                </a14:m>
                <a:r>
                  <a:rPr lang="zh-CN" altLang="en-US" dirty="0"/>
                  <a:t>，</a:t>
                </a:r>
                <a:r>
                  <a:rPr lang="en-US" altLang="zh-CN" dirty="0"/>
                  <a:t>x</a:t>
                </a:r>
                <a:r>
                  <a:rPr lang="zh-CN" altLang="en-US" dirty="0"/>
                  <a:t>方向对于</a:t>
                </a:r>
                <a:r>
                  <a:rPr lang="en-US" altLang="zh-CN" dirty="0"/>
                  <a:t>z</a:t>
                </a:r>
                <a:r>
                  <a:rPr lang="zh-CN" altLang="en-US" dirty="0"/>
                  <a:t>的影响，会比原本的</a:t>
                </a:r>
                <a:r>
                  <a:rPr lang="en-US" altLang="zh-CN" dirty="0"/>
                  <a:t>z</a:t>
                </a:r>
                <a:r>
                  <a:rPr lang="zh-CN" altLang="en-US" dirty="0"/>
                  <a:t>大</a:t>
                </a:r>
                <a:r>
                  <a:rPr lang="en-US" altLang="zh-CN" dirty="0"/>
                  <a:t>1~2</a:t>
                </a:r>
                <a:r>
                  <a:rPr lang="zh-CN" altLang="en-US" dirty="0"/>
                  <a:t>个数量级。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EAF1DF6-052B-2083-8DB5-39E4D46EE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69" y="3042163"/>
                <a:ext cx="10493406" cy="773673"/>
              </a:xfrm>
              <a:prstGeom prst="rect">
                <a:avLst/>
              </a:prstGeom>
              <a:blipFill>
                <a:blip r:embed="rId3"/>
                <a:stretch>
                  <a:fillRect l="-465" b="-11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8A0E3921-2805-1ABD-26E4-644FBF7A0FAB}"/>
              </a:ext>
            </a:extLst>
          </p:cNvPr>
          <p:cNvSpPr txBox="1"/>
          <p:nvPr/>
        </p:nvSpPr>
        <p:spPr>
          <a:xfrm>
            <a:off x="738326" y="4130848"/>
            <a:ext cx="1071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纵向位置的改变，本质是由于在</a:t>
            </a:r>
            <a:r>
              <a:rPr lang="en-US" altLang="zh-CN" dirty="0"/>
              <a:t>B</a:t>
            </a:r>
            <a:r>
              <a:rPr lang="zh-CN" altLang="en-US" dirty="0"/>
              <a:t>铁内走的路径不一样，速度依然都是光速。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93C4032-E785-32C2-CF49-02E2BFD57897}"/>
              </a:ext>
            </a:extLst>
          </p:cNvPr>
          <p:cNvSpPr txBox="1"/>
          <p:nvPr/>
        </p:nvSpPr>
        <p:spPr>
          <a:xfrm>
            <a:off x="738326" y="4832947"/>
            <a:ext cx="1033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只考虑单束团，色散区域的电荷密度减小了两个数量级，此时的集体效应是不是相对于短束长的时候可以忽略？色散区直接考虑多个束团重叠成</a:t>
            </a:r>
            <a:r>
              <a:rPr lang="en-US" altLang="zh-CN" dirty="0"/>
              <a:t>coasting beam</a:t>
            </a:r>
            <a:r>
              <a:rPr lang="zh-CN" altLang="en-US" dirty="0"/>
              <a:t>的情况？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188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4246</TotalTime>
  <Words>404</Words>
  <Application>Microsoft Office PowerPoint</Application>
  <PresentationFormat>宽屏</PresentationFormat>
  <Paragraphs>50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Arial</vt:lpstr>
      <vt:lpstr>Cambria Math</vt:lpstr>
      <vt:lpstr>Office 主题​​</vt:lpstr>
      <vt:lpstr>2025.11.17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子航 赵</dc:creator>
  <cp:lastModifiedBy>子航 赵</cp:lastModifiedBy>
  <cp:revision>8</cp:revision>
  <dcterms:created xsi:type="dcterms:W3CDTF">2025-11-12T03:34:45Z</dcterms:created>
  <dcterms:modified xsi:type="dcterms:W3CDTF">2025-11-17T10:49:34Z</dcterms:modified>
</cp:coreProperties>
</file>