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0" r:id="rId2"/>
    <p:sldId id="316" r:id="rId3"/>
    <p:sldId id="339" r:id="rId4"/>
    <p:sldId id="341" r:id="rId5"/>
    <p:sldId id="340" r:id="rId6"/>
    <p:sldId id="342" r:id="rId7"/>
    <p:sldId id="343" r:id="rId8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4" autoAdjust="0"/>
    <p:restoredTop sz="95927" autoAdjust="0"/>
  </p:normalViewPr>
  <p:slideViewPr>
    <p:cSldViewPr snapToGrid="0">
      <p:cViewPr>
        <p:scale>
          <a:sx n="100" d="100"/>
          <a:sy n="100" d="100"/>
        </p:scale>
        <p:origin x="1704" y="49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1D101-D887-4F30-87C9-CA72EBF26E23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45F6-8391-4FDA-820A-E4B1BB6C87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676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8965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9283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607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6125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3764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877D8-F2A3-4EC1-88CD-6B5848D8D24B}" type="datetimeFigureOut">
              <a:rPr lang="zh-CN" altLang="en-US" smtClean="0"/>
              <a:t>2025/11/23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组会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2025/11/24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FF5CBB-1017-4C5B-9C9E-3A48B182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工作列表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5BC821-B832-4B44-A220-DD3B4913B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zh-CN" sz="2000" b="1" dirty="0"/>
              <a:t>APD+PPD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altLang="zh-CN" sz="1600" dirty="0"/>
              <a:t>Chicane2</a:t>
            </a:r>
            <a:r>
              <a:rPr lang="zh-CN" altLang="en-US" sz="1600" dirty="0"/>
              <a:t>改成</a:t>
            </a:r>
            <a:r>
              <a:rPr lang="en-US" altLang="zh-CN" sz="1600" dirty="0"/>
              <a:t>dogleg</a:t>
            </a:r>
            <a:r>
              <a:rPr lang="zh-CN" altLang="en-US" sz="1600" dirty="0"/>
              <a:t>；</a:t>
            </a:r>
            <a:endParaRPr lang="en-US" altLang="zh-CN" sz="1600" dirty="0"/>
          </a:p>
          <a:p>
            <a:pPr lvl="1"/>
            <a:r>
              <a:rPr lang="en-US" altLang="zh-CN" sz="1600" dirty="0"/>
              <a:t>C-/S-chicane1</a:t>
            </a:r>
            <a:r>
              <a:rPr lang="zh-CN" altLang="en-US" sz="1600" dirty="0"/>
              <a:t>对比；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束流驱动</a:t>
            </a:r>
            <a:r>
              <a:rPr lang="en-US" altLang="zh-CN" sz="2000" b="1" dirty="0"/>
              <a:t>APD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1600" dirty="0"/>
              <a:t>文章</a:t>
            </a:r>
            <a:endParaRPr lang="en-US" altLang="zh-CN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zh-CN" altLang="en-US" sz="1600" dirty="0"/>
              <a:t>进一步优化</a:t>
            </a:r>
            <a:r>
              <a:rPr lang="en-US" altLang="zh-CN" sz="1600" dirty="0"/>
              <a:t>witness</a:t>
            </a:r>
            <a:r>
              <a:rPr lang="zh-CN" altLang="en-US" sz="1600" dirty="0"/>
              <a:t>参数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en-US" altLang="zh-CN" sz="2000" b="1" dirty="0"/>
              <a:t>CSR</a:t>
            </a:r>
          </a:p>
          <a:p>
            <a:pPr lvl="1"/>
            <a:r>
              <a:rPr lang="zh-CN" altLang="en-US" sz="1600" dirty="0"/>
              <a:t>线性</a:t>
            </a:r>
            <a:r>
              <a:rPr lang="en-US" altLang="zh-CN" sz="1600" dirty="0"/>
              <a:t>CSR</a:t>
            </a:r>
            <a:r>
              <a:rPr lang="zh-CN" altLang="en-US" sz="1600" dirty="0"/>
              <a:t>条件验证</a:t>
            </a:r>
            <a:endParaRPr lang="en-US" altLang="zh-CN" sz="1600" dirty="0"/>
          </a:p>
          <a:p>
            <a:pPr marL="457200" indent="-457200">
              <a:buAutoNum type="arabicPeriod"/>
            </a:pPr>
            <a:r>
              <a:rPr lang="zh-CN" altLang="en-US" sz="2000" b="1" dirty="0"/>
              <a:t>十号厅</a:t>
            </a:r>
            <a:endParaRPr lang="en-US" altLang="zh-CN" sz="2000" b="1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zh-CN" altLang="en-US" sz="1600" dirty="0"/>
              <a:t>调束软件测试</a:t>
            </a:r>
            <a:endParaRPr lang="en-US" altLang="zh-CN" sz="1600" dirty="0"/>
          </a:p>
          <a:p>
            <a:pPr lvl="1">
              <a:lnSpc>
                <a:spcPct val="100000"/>
              </a:lnSpc>
            </a:pPr>
            <a:r>
              <a:rPr lang="zh-CN" altLang="en-US" sz="1600" dirty="0"/>
              <a:t>实验设计</a:t>
            </a:r>
            <a:endParaRPr lang="en-US" altLang="zh-CN" sz="1600" dirty="0"/>
          </a:p>
          <a:p>
            <a:pPr lvl="1">
              <a:lnSpc>
                <a:spcPct val="100000"/>
              </a:lnSpc>
            </a:pPr>
            <a:r>
              <a:rPr lang="zh-CN" altLang="en-US" sz="1600" dirty="0"/>
              <a:t>根据</a:t>
            </a:r>
            <a:r>
              <a:rPr lang="en-US" altLang="zh-CN" sz="1600" dirty="0"/>
              <a:t>AM4</a:t>
            </a:r>
            <a:r>
              <a:rPr lang="zh-CN" altLang="en-US" sz="1600" dirty="0"/>
              <a:t>磁测数据计算束流轨迹</a:t>
            </a: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35064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Chicane2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改为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dogleg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C002968-4B31-401C-9C21-FD3055F92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2086" y="1398671"/>
            <a:ext cx="6201765" cy="3950905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8BDCCDBE-4C4A-4109-BBFE-FA9FCD6E3649}"/>
              </a:ext>
            </a:extLst>
          </p:cNvPr>
          <p:cNvSpPr txBox="1"/>
          <p:nvPr/>
        </p:nvSpPr>
        <p:spPr>
          <a:xfrm>
            <a:off x="1185849" y="2635459"/>
            <a:ext cx="346141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solidFill>
                  <a:srgbClr val="000000"/>
                </a:solidFill>
                <a:latin typeface="Consolas" panose="020B0609020204030204" pitchFamily="49" charset="0"/>
              </a:rPr>
              <a:t>Dogleg parameters</a:t>
            </a:r>
            <a:r>
              <a:rPr lang="zh-CN" alt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：</a:t>
            </a:r>
            <a:endParaRPr lang="en-US" altLang="zh-CN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R56=-0.7 mm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T566=-0.5 mm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R51=6.4e-8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R52=0.11 um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610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Chicane2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改为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dogleg</a:t>
            </a: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D1D083D3-1532-4CA4-853E-3F57B4849E1E}"/>
              </a:ext>
            </a:extLst>
          </p:cNvPr>
          <p:cNvSpPr txBox="1"/>
          <p:nvPr/>
        </p:nvSpPr>
        <p:spPr>
          <a:xfrm>
            <a:off x="7231380" y="2219474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T566=-0.1 mm</a:t>
            </a:r>
          </a:p>
        </p:txBody>
      </p:sp>
      <p:sp>
        <p:nvSpPr>
          <p:cNvPr id="47" name="文本框 46">
            <a:extLst>
              <a:ext uri="{FF2B5EF4-FFF2-40B4-BE49-F238E27FC236}">
                <a16:creationId xmlns:a16="http://schemas.microsoft.com/office/drawing/2014/main" id="{CEAD2E12-586D-4002-A2E9-C9288C5905F0}"/>
              </a:ext>
            </a:extLst>
          </p:cNvPr>
          <p:cNvSpPr txBox="1"/>
          <p:nvPr/>
        </p:nvSpPr>
        <p:spPr>
          <a:xfrm>
            <a:off x="9373232" y="2196435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T566=-0.5 mm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01D0227D-FE46-4FF0-A1DD-ED1D9993A9DE}"/>
              </a:ext>
            </a:extLst>
          </p:cNvPr>
          <p:cNvSpPr txBox="1"/>
          <p:nvPr/>
        </p:nvSpPr>
        <p:spPr>
          <a:xfrm>
            <a:off x="7231380" y="4496410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Consolas" panose="020B0609020204030204" pitchFamily="49" charset="0"/>
              </a:rPr>
              <a:t>T566=-1.0 mm</a:t>
            </a: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48BC9872-F4F2-45B1-87C9-4CE2DC3127B8}"/>
              </a:ext>
            </a:extLst>
          </p:cNvPr>
          <p:cNvSpPr txBox="1"/>
          <p:nvPr/>
        </p:nvSpPr>
        <p:spPr>
          <a:xfrm>
            <a:off x="9408189" y="4479547"/>
            <a:ext cx="18706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nsolas" panose="020B0609020204030204" pitchFamily="49" charset="0"/>
              </a:rPr>
              <a:t>T566=-0.05 mm</a:t>
            </a:r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273B45E5-3B83-474E-951A-F60F572CE8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8936" y="4681076"/>
            <a:ext cx="2119625" cy="1973580"/>
          </a:xfrm>
          <a:prstGeom prst="rec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C7EEF71C-C067-461C-B649-581CA3D89914}"/>
              </a:ext>
            </a:extLst>
          </p:cNvPr>
          <p:cNvSpPr txBox="1"/>
          <p:nvPr/>
        </p:nvSpPr>
        <p:spPr>
          <a:xfrm>
            <a:off x="8770620" y="1896089"/>
            <a:ext cx="94996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CSR on</a:t>
            </a:r>
            <a:endParaRPr lang="zh-CN" altLang="en-US" dirty="0"/>
          </a:p>
        </p:txBody>
      </p:sp>
      <p:pic>
        <p:nvPicPr>
          <p:cNvPr id="23" name="图片 22">
            <a:extLst>
              <a:ext uri="{FF2B5EF4-FFF2-40B4-BE49-F238E27FC236}">
                <a16:creationId xmlns:a16="http://schemas.microsoft.com/office/drawing/2014/main" id="{B4BBFB27-2EE7-4333-AC03-120465B878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59239" y="2465470"/>
            <a:ext cx="2119626" cy="1973581"/>
          </a:xfrm>
          <a:prstGeom prst="rect">
            <a:avLst/>
          </a:prstGeom>
        </p:spPr>
      </p:pic>
      <p:pic>
        <p:nvPicPr>
          <p:cNvPr id="29" name="图片 28">
            <a:extLst>
              <a:ext uri="{FF2B5EF4-FFF2-40B4-BE49-F238E27FC236}">
                <a16:creationId xmlns:a16="http://schemas.microsoft.com/office/drawing/2014/main" id="{6CEB2957-C6BC-4AD5-9261-D3546051A4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9239" y="4679204"/>
            <a:ext cx="2119625" cy="1973580"/>
          </a:xfrm>
          <a:prstGeom prst="rect">
            <a:avLst/>
          </a:prstGeom>
        </p:spPr>
      </p:pic>
      <p:pic>
        <p:nvPicPr>
          <p:cNvPr id="32" name="图片 31">
            <a:extLst>
              <a:ext uri="{FF2B5EF4-FFF2-40B4-BE49-F238E27FC236}">
                <a16:creationId xmlns:a16="http://schemas.microsoft.com/office/drawing/2014/main" id="{02141C40-7661-4FC9-AECF-16C0A0188E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8935" y="2465470"/>
            <a:ext cx="2119626" cy="1973581"/>
          </a:xfrm>
          <a:prstGeom prst="rect">
            <a:avLst/>
          </a:prstGeom>
        </p:spPr>
      </p:pic>
      <p:sp>
        <p:nvSpPr>
          <p:cNvPr id="33" name="文本框 32">
            <a:extLst>
              <a:ext uri="{FF2B5EF4-FFF2-40B4-BE49-F238E27FC236}">
                <a16:creationId xmlns:a16="http://schemas.microsoft.com/office/drawing/2014/main" id="{F35AA035-20E0-4E17-8D17-3EA4126FF4C0}"/>
              </a:ext>
            </a:extLst>
          </p:cNvPr>
          <p:cNvSpPr txBox="1"/>
          <p:nvPr/>
        </p:nvSpPr>
        <p:spPr>
          <a:xfrm>
            <a:off x="1172216" y="2219474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T566=-0.1 mm</a:t>
            </a:r>
          </a:p>
        </p:txBody>
      </p:sp>
      <p:pic>
        <p:nvPicPr>
          <p:cNvPr id="34" name="图片 33">
            <a:extLst>
              <a:ext uri="{FF2B5EF4-FFF2-40B4-BE49-F238E27FC236}">
                <a16:creationId xmlns:a16="http://schemas.microsoft.com/office/drawing/2014/main" id="{AC082C8A-C399-4872-9C70-CCA6F669673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0076" y="2467343"/>
            <a:ext cx="2119625" cy="1973580"/>
          </a:xfrm>
          <a:prstGeom prst="rect">
            <a:avLst/>
          </a:prstGeom>
        </p:spPr>
      </p:pic>
      <p:pic>
        <p:nvPicPr>
          <p:cNvPr id="35" name="图片 34">
            <a:extLst>
              <a:ext uri="{FF2B5EF4-FFF2-40B4-BE49-F238E27FC236}">
                <a16:creationId xmlns:a16="http://schemas.microsoft.com/office/drawing/2014/main" id="{D3CF93E3-F543-49B6-9AFB-94A9E1A8DF0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9774" y="2465471"/>
            <a:ext cx="2119625" cy="1973580"/>
          </a:xfrm>
          <a:prstGeom prst="rect">
            <a:avLst/>
          </a:prstGeom>
        </p:spPr>
      </p:pic>
      <p:pic>
        <p:nvPicPr>
          <p:cNvPr id="36" name="图片 35">
            <a:extLst>
              <a:ext uri="{FF2B5EF4-FFF2-40B4-BE49-F238E27FC236}">
                <a16:creationId xmlns:a16="http://schemas.microsoft.com/office/drawing/2014/main" id="{C9AC075A-64E0-471F-AA3D-639A5B86785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773" y="4681076"/>
            <a:ext cx="2119625" cy="1973580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:a16="http://schemas.microsoft.com/office/drawing/2014/main" id="{92EFCC43-FFE5-45AF-9FA7-42920662B7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00076" y="4681076"/>
            <a:ext cx="2119625" cy="1973580"/>
          </a:xfrm>
          <a:prstGeom prst="rect">
            <a:avLst/>
          </a:prstGeom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1C8FD1DC-7BC3-438E-A297-FAD4FEAD9397}"/>
              </a:ext>
            </a:extLst>
          </p:cNvPr>
          <p:cNvSpPr txBox="1"/>
          <p:nvPr/>
        </p:nvSpPr>
        <p:spPr>
          <a:xfrm>
            <a:off x="3314068" y="2196435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  <a:latin typeface="Consolas" panose="020B0609020204030204" pitchFamily="49" charset="0"/>
              </a:rPr>
              <a:t>T566=-0.5 mm</a:t>
            </a: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FF2ADEBF-DF3D-41FF-BA91-6F1F7545B837}"/>
              </a:ext>
            </a:extLst>
          </p:cNvPr>
          <p:cNvSpPr txBox="1"/>
          <p:nvPr/>
        </p:nvSpPr>
        <p:spPr>
          <a:xfrm>
            <a:off x="1172216" y="4496410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latin typeface="Consolas" panose="020B0609020204030204" pitchFamily="49" charset="0"/>
              </a:rPr>
              <a:t>T566=-1.0 mm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D1811221-06E8-4367-89B7-F9050E46D322}"/>
              </a:ext>
            </a:extLst>
          </p:cNvPr>
          <p:cNvSpPr txBox="1"/>
          <p:nvPr/>
        </p:nvSpPr>
        <p:spPr>
          <a:xfrm>
            <a:off x="3349026" y="4479547"/>
            <a:ext cx="16916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T566=-5.0 mm</a:t>
            </a:r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3143783D-C655-44B7-B1C8-7CCC086EF796}"/>
              </a:ext>
            </a:extLst>
          </p:cNvPr>
          <p:cNvSpPr txBox="1"/>
          <p:nvPr/>
        </p:nvSpPr>
        <p:spPr>
          <a:xfrm>
            <a:off x="2471417" y="1896089"/>
            <a:ext cx="109474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dirty="0">
                <a:latin typeface="Consolas" panose="020B0609020204030204" pitchFamily="49" charset="0"/>
              </a:rPr>
              <a:t>CSR off</a:t>
            </a:r>
            <a:endParaRPr lang="zh-CN" altLang="en-US" dirty="0">
              <a:latin typeface="Consolas" panose="020B0609020204030204" pitchFamily="49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5DFB27C9-C415-4B63-95A9-C83BF9C50FDF}"/>
              </a:ext>
            </a:extLst>
          </p:cNvPr>
          <p:cNvSpPr txBox="1"/>
          <p:nvPr/>
        </p:nvSpPr>
        <p:spPr>
          <a:xfrm>
            <a:off x="723900" y="826428"/>
            <a:ext cx="10858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扫描不同</a:t>
            </a:r>
            <a:r>
              <a:rPr lang="en-US" altLang="zh-CN" dirty="0"/>
              <a:t>T566</a:t>
            </a:r>
            <a:r>
              <a:rPr lang="zh-CN" altLang="en-US" dirty="0"/>
              <a:t>对束流流强分布的影响，</a:t>
            </a:r>
            <a:r>
              <a:rPr lang="en-US" altLang="zh-CN" dirty="0"/>
              <a:t>T566</a:t>
            </a:r>
            <a:r>
              <a:rPr lang="zh-CN" altLang="en-US" dirty="0"/>
              <a:t>越小，束流头部流强越高；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打开</a:t>
            </a:r>
            <a:r>
              <a:rPr lang="en-US" altLang="zh-CN" dirty="0"/>
              <a:t>CSR</a:t>
            </a:r>
            <a:r>
              <a:rPr lang="zh-CN" altLang="en-US" dirty="0"/>
              <a:t>，束流能谱发生变化，效果为头部流强变高，尾部流强变低。</a:t>
            </a:r>
          </a:p>
        </p:txBody>
      </p:sp>
    </p:spTree>
    <p:extLst>
      <p:ext uri="{BB962C8B-B14F-4D97-AF65-F5344CB8AC3E}">
        <p14:creationId xmlns:p14="http://schemas.microsoft.com/office/powerpoint/2010/main" val="141762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T566=-0.5 mm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：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CSR off vs CSR on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CE012016-3AE0-4367-8E3E-5D1D8BD455D2}"/>
              </a:ext>
            </a:extLst>
          </p:cNvPr>
          <p:cNvSpPr txBox="1"/>
          <p:nvPr/>
        </p:nvSpPr>
        <p:spPr>
          <a:xfrm>
            <a:off x="1541167" y="728231"/>
            <a:ext cx="159827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Dogleg exit</a:t>
            </a:r>
            <a:endParaRPr lang="zh-CN" altLang="en-US" dirty="0"/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0F2B6BC6-D7F9-40AD-856F-7297AFEF4044}"/>
              </a:ext>
            </a:extLst>
          </p:cNvPr>
          <p:cNvSpPr txBox="1"/>
          <p:nvPr/>
        </p:nvSpPr>
        <p:spPr>
          <a:xfrm>
            <a:off x="112991" y="1936404"/>
            <a:ext cx="6180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CSR off</a:t>
            </a:r>
            <a:endParaRPr lang="zh-CN" altLang="en-US" dirty="0"/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CA65EDF0-8CC1-4ED8-A56B-FB1770984A56}"/>
              </a:ext>
            </a:extLst>
          </p:cNvPr>
          <p:cNvSpPr txBox="1"/>
          <p:nvPr/>
        </p:nvSpPr>
        <p:spPr>
          <a:xfrm>
            <a:off x="112991" y="4764839"/>
            <a:ext cx="618084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CSR on</a:t>
            </a:r>
            <a:endParaRPr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145E5CC-7C40-49C8-8870-C8C4A9EB5F87}"/>
              </a:ext>
            </a:extLst>
          </p:cNvPr>
          <p:cNvSpPr txBox="1"/>
          <p:nvPr/>
        </p:nvSpPr>
        <p:spPr>
          <a:xfrm>
            <a:off x="7670250" y="643508"/>
            <a:ext cx="37090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Beam size and center in PPD</a:t>
            </a:r>
          </a:p>
          <a:p>
            <a:pPr algn="ctr"/>
            <a:r>
              <a:rPr lang="en-US" altLang="zh-CN" dirty="0">
                <a:latin typeface="Consolas" panose="020B0609020204030204" pitchFamily="49" charset="0"/>
              </a:rPr>
              <a:t>(</a:t>
            </a:r>
            <a:r>
              <a:rPr lang="en-US" altLang="zh-CN" dirty="0">
                <a:solidFill>
                  <a:srgbClr val="FF0000"/>
                </a:solidFill>
                <a:latin typeface="Consolas" panose="020B0609020204030204" pitchFamily="49" charset="0"/>
              </a:rPr>
              <a:t>a=100 um</a:t>
            </a: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, b=250 um)</a:t>
            </a:r>
            <a:endParaRPr lang="zh-CN" altLang="en-US" dirty="0"/>
          </a:p>
        </p:txBody>
      </p:sp>
      <p:pic>
        <p:nvPicPr>
          <p:cNvPr id="37" name="图片 36">
            <a:extLst>
              <a:ext uri="{FF2B5EF4-FFF2-40B4-BE49-F238E27FC236}">
                <a16:creationId xmlns:a16="http://schemas.microsoft.com/office/drawing/2014/main" id="{22D035E3-E962-48A0-AEC0-32102ABA41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709" y="964479"/>
            <a:ext cx="3045327" cy="2835500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:a16="http://schemas.microsoft.com/office/drawing/2014/main" id="{6CAE1BCB-1A52-40F0-A8D7-E2EDE8BF49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709" y="3793470"/>
            <a:ext cx="3045328" cy="2835501"/>
          </a:xfrm>
          <a:prstGeom prst="rect">
            <a:avLst/>
          </a:prstGeom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5E8EA097-047A-49B3-BCA9-FB43BB98FD01}"/>
              </a:ext>
            </a:extLst>
          </p:cNvPr>
          <p:cNvSpPr txBox="1"/>
          <p:nvPr/>
        </p:nvSpPr>
        <p:spPr>
          <a:xfrm>
            <a:off x="1541167" y="3981503"/>
            <a:ext cx="1943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=0.41%</a:t>
            </a:r>
          </a:p>
          <a:p>
            <a:pPr algn="r"/>
            <a:r>
              <a:rPr lang="en-US" altLang="zh-CN" sz="1600" dirty="0">
                <a:latin typeface="Consolas" panose="020B0609020204030204" pitchFamily="49" charset="0"/>
              </a:rPr>
              <a:t>es=2.24%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B96ADA84-BB77-470F-8196-6BD271CAFFFF}"/>
              </a:ext>
            </a:extLst>
          </p:cNvPr>
          <p:cNvSpPr txBox="1"/>
          <p:nvPr/>
        </p:nvSpPr>
        <p:spPr>
          <a:xfrm>
            <a:off x="1372576" y="1140019"/>
            <a:ext cx="211227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=0.37%</a:t>
            </a:r>
          </a:p>
          <a:p>
            <a:pPr algn="r"/>
            <a:r>
              <a:rPr lang="en-US" altLang="zh-CN" sz="1600" dirty="0">
                <a:latin typeface="Consolas" panose="020B0609020204030204" pitchFamily="49" charset="0"/>
              </a:rPr>
              <a:t>es=2.04%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  <p:pic>
        <p:nvPicPr>
          <p:cNvPr id="43" name="图片 42">
            <a:extLst>
              <a:ext uri="{FF2B5EF4-FFF2-40B4-BE49-F238E27FC236}">
                <a16:creationId xmlns:a16="http://schemas.microsoft.com/office/drawing/2014/main" id="{4AC58891-EDCA-448B-A76E-B455221FF4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7721" y="3981503"/>
            <a:ext cx="4856571" cy="2442161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7CDD00C4-A080-469C-AF32-FD6D130FF1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57720" y="1148542"/>
            <a:ext cx="4856571" cy="2469913"/>
          </a:xfrm>
          <a:prstGeom prst="rect">
            <a:avLst/>
          </a:prstGeom>
        </p:spPr>
      </p:pic>
      <p:pic>
        <p:nvPicPr>
          <p:cNvPr id="49" name="图片 48">
            <a:extLst>
              <a:ext uri="{FF2B5EF4-FFF2-40B4-BE49-F238E27FC236}">
                <a16:creationId xmlns:a16="http://schemas.microsoft.com/office/drawing/2014/main" id="{C8B1BD64-D0CF-4086-8558-FEDB9E8A5A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32476" y="3784833"/>
            <a:ext cx="3045326" cy="2835499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9E547813-C533-4447-B86D-55C51687E7A2}"/>
              </a:ext>
            </a:extLst>
          </p:cNvPr>
          <p:cNvSpPr txBox="1"/>
          <p:nvPr/>
        </p:nvSpPr>
        <p:spPr>
          <a:xfrm>
            <a:off x="4667716" y="3981503"/>
            <a:ext cx="204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latin typeface="Consolas" panose="020B0609020204030204" pitchFamily="49" charset="0"/>
              </a:rPr>
              <a:t>=0.46%</a:t>
            </a:r>
          </a:p>
          <a:p>
            <a:pPr algn="r"/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es=0.59%</a:t>
            </a:r>
            <a:endParaRPr lang="zh-CN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CF37280A-DEFA-4829-9A1C-7FFF08E76CB2}"/>
              </a:ext>
            </a:extLst>
          </p:cNvPr>
          <p:cNvSpPr txBox="1"/>
          <p:nvPr/>
        </p:nvSpPr>
        <p:spPr>
          <a:xfrm>
            <a:off x="7157720" y="6435666"/>
            <a:ext cx="48987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切片能散增长源自横向上超出</a:t>
            </a: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PPD</a:t>
            </a:r>
            <a:r>
              <a:rPr lang="zh-CN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内径的粒子</a:t>
            </a:r>
            <a:endParaRPr lang="zh-CN" altLang="en-US" dirty="0"/>
          </a:p>
        </p:txBody>
      </p:sp>
      <p:pic>
        <p:nvPicPr>
          <p:cNvPr id="54" name="图片 53">
            <a:extLst>
              <a:ext uri="{FF2B5EF4-FFF2-40B4-BE49-F238E27FC236}">
                <a16:creationId xmlns:a16="http://schemas.microsoft.com/office/drawing/2014/main" id="{55B02382-FFD5-4D75-9238-6F8DADAEF7B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30757" y="964478"/>
            <a:ext cx="3045328" cy="2835501"/>
          </a:xfrm>
          <a:prstGeom prst="rect">
            <a:avLst/>
          </a:prstGeom>
        </p:spPr>
      </p:pic>
      <p:sp>
        <p:nvSpPr>
          <p:cNvPr id="55" name="文本框 54">
            <a:extLst>
              <a:ext uri="{FF2B5EF4-FFF2-40B4-BE49-F238E27FC236}">
                <a16:creationId xmlns:a16="http://schemas.microsoft.com/office/drawing/2014/main" id="{2F2C8E2D-5F3C-45C3-B682-A8B420A1CADD}"/>
              </a:ext>
            </a:extLst>
          </p:cNvPr>
          <p:cNvSpPr txBox="1"/>
          <p:nvPr/>
        </p:nvSpPr>
        <p:spPr>
          <a:xfrm>
            <a:off x="5069199" y="728231"/>
            <a:ext cx="123844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PPD exit</a:t>
            </a:r>
            <a:endParaRPr lang="zh-CN" altLang="en-US" dirty="0"/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2BDDEE99-E8A9-48F0-8681-5008C411C58F}"/>
              </a:ext>
            </a:extLst>
          </p:cNvPr>
          <p:cNvSpPr txBox="1"/>
          <p:nvPr/>
        </p:nvSpPr>
        <p:spPr>
          <a:xfrm>
            <a:off x="4673600" y="1146004"/>
            <a:ext cx="204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latin typeface="Consolas" panose="020B0609020204030204" pitchFamily="49" charset="0"/>
              </a:rPr>
              <a:t>=0.41%</a:t>
            </a:r>
          </a:p>
          <a:p>
            <a:pPr algn="r"/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es=0.45%</a:t>
            </a:r>
            <a:endParaRPr lang="zh-CN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31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T566=-0.05 mm vs T566=1 mm </a:t>
            </a:r>
          </a:p>
        </p:txBody>
      </p:sp>
      <p:sp>
        <p:nvSpPr>
          <p:cNvPr id="55" name="文本框 54">
            <a:extLst>
              <a:ext uri="{FF2B5EF4-FFF2-40B4-BE49-F238E27FC236}">
                <a16:creationId xmlns:a16="http://schemas.microsoft.com/office/drawing/2014/main" id="{2F2C8E2D-5F3C-45C3-B682-A8B420A1CADD}"/>
              </a:ext>
            </a:extLst>
          </p:cNvPr>
          <p:cNvSpPr txBox="1"/>
          <p:nvPr/>
        </p:nvSpPr>
        <p:spPr>
          <a:xfrm>
            <a:off x="9765748" y="670348"/>
            <a:ext cx="123844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PPD exit</a:t>
            </a:r>
            <a:endParaRPr lang="zh-CN" altLang="en-US" dirty="0"/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084D3274-6A56-43BF-B910-8E222FC98B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260" y="1021849"/>
            <a:ext cx="3045326" cy="2835499"/>
          </a:xfrm>
          <a:prstGeom prst="rect">
            <a:avLst/>
          </a:prstGeom>
        </p:spPr>
      </p:pic>
      <p:sp>
        <p:nvSpPr>
          <p:cNvPr id="22" name="文本框 21">
            <a:extLst>
              <a:ext uri="{FF2B5EF4-FFF2-40B4-BE49-F238E27FC236}">
                <a16:creationId xmlns:a16="http://schemas.microsoft.com/office/drawing/2014/main" id="{93CAAEAA-C36B-4C3C-A948-DE982A9D8BE5}"/>
              </a:ext>
            </a:extLst>
          </p:cNvPr>
          <p:cNvSpPr txBox="1"/>
          <p:nvPr/>
        </p:nvSpPr>
        <p:spPr>
          <a:xfrm>
            <a:off x="6237716" y="670348"/>
            <a:ext cx="156779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Dogleg exit</a:t>
            </a:r>
            <a:endParaRPr lang="zh-CN" altLang="en-US" dirty="0"/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8582D17C-AA7F-4BB0-9405-1225F4DD695B}"/>
              </a:ext>
            </a:extLst>
          </p:cNvPr>
          <p:cNvSpPr txBox="1"/>
          <p:nvPr/>
        </p:nvSpPr>
        <p:spPr>
          <a:xfrm>
            <a:off x="6237716" y="1218520"/>
            <a:ext cx="1943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=0.42%</a:t>
            </a:r>
          </a:p>
          <a:p>
            <a:pPr algn="r"/>
            <a:r>
              <a:rPr lang="en-US" altLang="zh-CN" sz="1600" dirty="0">
                <a:latin typeface="Consolas" panose="020B0609020204030204" pitchFamily="49" charset="0"/>
              </a:rPr>
              <a:t>es=2.23%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FBF6DF4B-5C96-45B0-96CB-B715E055C9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9025" y="1021849"/>
            <a:ext cx="3045326" cy="2835499"/>
          </a:xfrm>
          <a:prstGeom prst="rect">
            <a:avLst/>
          </a:prstGeom>
        </p:spPr>
      </p:pic>
      <p:sp>
        <p:nvSpPr>
          <p:cNvPr id="26" name="文本框 25">
            <a:extLst>
              <a:ext uri="{FF2B5EF4-FFF2-40B4-BE49-F238E27FC236}">
                <a16:creationId xmlns:a16="http://schemas.microsoft.com/office/drawing/2014/main" id="{D1E97D65-238F-45AD-BCE7-4ED7659C94FD}"/>
              </a:ext>
            </a:extLst>
          </p:cNvPr>
          <p:cNvSpPr txBox="1"/>
          <p:nvPr/>
        </p:nvSpPr>
        <p:spPr>
          <a:xfrm>
            <a:off x="9364265" y="1218520"/>
            <a:ext cx="204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latin typeface="Consolas" panose="020B0609020204030204" pitchFamily="49" charset="0"/>
              </a:rPr>
              <a:t>=0.46%</a:t>
            </a:r>
          </a:p>
          <a:p>
            <a:pPr algn="r"/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es=0.58%</a:t>
            </a:r>
            <a:endParaRPr lang="zh-CN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6B620C06-58EA-40C2-82A8-05D69DBF7C61}"/>
              </a:ext>
            </a:extLst>
          </p:cNvPr>
          <p:cNvSpPr txBox="1"/>
          <p:nvPr/>
        </p:nvSpPr>
        <p:spPr>
          <a:xfrm>
            <a:off x="434536" y="1136149"/>
            <a:ext cx="38176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/>
              <a:t>继续降低</a:t>
            </a:r>
            <a:r>
              <a:rPr lang="en-US" altLang="zh-CN" dirty="0"/>
              <a:t>T566</a:t>
            </a:r>
            <a:r>
              <a:rPr lang="zh-CN" altLang="en-US" dirty="0"/>
              <a:t>，令</a:t>
            </a:r>
            <a:r>
              <a:rPr lang="en-US" altLang="zh-CN" dirty="0"/>
              <a:t>dogleg</a:t>
            </a:r>
            <a:r>
              <a:rPr lang="zh-CN" altLang="en-US" dirty="0"/>
              <a:t>出口束流头部流强降低，尾部流强升高，以匹配束流头尾的</a:t>
            </a:r>
            <a:r>
              <a:rPr lang="en-US" altLang="zh-CN" dirty="0"/>
              <a:t>chirp</a:t>
            </a:r>
            <a:r>
              <a:rPr lang="zh-CN" altLang="en-US" dirty="0"/>
              <a:t>，结果比头尾流强相等情况小了一点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6E07836E-FB59-4CF0-8495-D4C230984FA2}"/>
              </a:ext>
            </a:extLst>
          </p:cNvPr>
          <p:cNvSpPr txBox="1"/>
          <p:nvPr/>
        </p:nvSpPr>
        <p:spPr>
          <a:xfrm>
            <a:off x="4204773" y="2013312"/>
            <a:ext cx="121726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sz="18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T566=-0.05 mm</a:t>
            </a:r>
            <a:endParaRPr lang="zh-CN" altLang="en-US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8905B6AA-1A1B-4355-877B-F8B5E72557FE}"/>
              </a:ext>
            </a:extLst>
          </p:cNvPr>
          <p:cNvSpPr txBox="1"/>
          <p:nvPr/>
        </p:nvSpPr>
        <p:spPr>
          <a:xfrm>
            <a:off x="4204773" y="4710792"/>
            <a:ext cx="121726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sz="18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T566=1 mm</a:t>
            </a:r>
            <a:endParaRPr lang="zh-CN" altLang="en-US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D09EC90-848F-4AF0-9D84-E8162F4790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260" y="3857348"/>
            <a:ext cx="3045326" cy="2835499"/>
          </a:xfrm>
          <a:prstGeom prst="rect">
            <a:avLst/>
          </a:prstGeom>
        </p:spPr>
      </p:pic>
      <p:sp>
        <p:nvSpPr>
          <p:cNvPr id="35" name="文本框 34">
            <a:extLst>
              <a:ext uri="{FF2B5EF4-FFF2-40B4-BE49-F238E27FC236}">
                <a16:creationId xmlns:a16="http://schemas.microsoft.com/office/drawing/2014/main" id="{6D4C0A2A-0FCF-4E85-97DB-840475B77030}"/>
              </a:ext>
            </a:extLst>
          </p:cNvPr>
          <p:cNvSpPr txBox="1"/>
          <p:nvPr/>
        </p:nvSpPr>
        <p:spPr>
          <a:xfrm>
            <a:off x="6237716" y="4045440"/>
            <a:ext cx="1943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=0.43%</a:t>
            </a:r>
          </a:p>
          <a:p>
            <a:pPr algn="r"/>
            <a:r>
              <a:rPr lang="en-US" altLang="zh-CN" sz="1600" dirty="0">
                <a:latin typeface="Consolas" panose="020B0609020204030204" pitchFamily="49" charset="0"/>
              </a:rPr>
              <a:t>es=2.21%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6DA7F5A-B745-4656-80B5-5CE393B2C7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9025" y="3857347"/>
            <a:ext cx="3045326" cy="2835499"/>
          </a:xfrm>
          <a:prstGeom prst="rect">
            <a:avLst/>
          </a:prstGeom>
        </p:spPr>
      </p:pic>
      <p:sp>
        <p:nvSpPr>
          <p:cNvPr id="41" name="文本框 40">
            <a:extLst>
              <a:ext uri="{FF2B5EF4-FFF2-40B4-BE49-F238E27FC236}">
                <a16:creationId xmlns:a16="http://schemas.microsoft.com/office/drawing/2014/main" id="{FC0B46E8-BBF9-4F21-82A7-E31C4F9B1378}"/>
              </a:ext>
            </a:extLst>
          </p:cNvPr>
          <p:cNvSpPr txBox="1"/>
          <p:nvPr/>
        </p:nvSpPr>
        <p:spPr>
          <a:xfrm>
            <a:off x="9364264" y="4037719"/>
            <a:ext cx="204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latin typeface="Consolas" panose="020B0609020204030204" pitchFamily="49" charset="0"/>
              </a:rPr>
              <a:t>=0.47%</a:t>
            </a:r>
          </a:p>
          <a:p>
            <a:pPr algn="r"/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es=0.57%</a:t>
            </a:r>
            <a:endParaRPr lang="zh-CN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198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-1" y="0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T566=-0.05 mm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：初始为无</a:t>
            </a:r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chirp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的高斯束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CA65EDF0-8CC1-4ED8-A56B-FB1770984A56}"/>
              </a:ext>
            </a:extLst>
          </p:cNvPr>
          <p:cNvSpPr txBox="1"/>
          <p:nvPr/>
        </p:nvSpPr>
        <p:spPr>
          <a:xfrm>
            <a:off x="4792980" y="1917901"/>
            <a:ext cx="81270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Sig_z0=1um</a:t>
            </a:r>
            <a:endParaRPr lang="zh-CN" altLang="en-US" dirty="0"/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93CAAEAA-C36B-4C3C-A948-DE982A9D8BE5}"/>
              </a:ext>
            </a:extLst>
          </p:cNvPr>
          <p:cNvSpPr txBox="1"/>
          <p:nvPr/>
        </p:nvSpPr>
        <p:spPr>
          <a:xfrm>
            <a:off x="6334147" y="751091"/>
            <a:ext cx="1567794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Dogleg exit</a:t>
            </a:r>
            <a:endParaRPr lang="zh-CN" altLang="en-US" dirty="0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0AD0372A-7FAD-4CBC-91CD-45E6C63D54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5689" y="1102592"/>
            <a:ext cx="3045326" cy="2835499"/>
          </a:xfrm>
          <a:prstGeom prst="rect">
            <a:avLst/>
          </a:prstGeom>
        </p:spPr>
      </p:pic>
      <p:sp>
        <p:nvSpPr>
          <p:cNvPr id="15" name="文本框 14">
            <a:extLst>
              <a:ext uri="{FF2B5EF4-FFF2-40B4-BE49-F238E27FC236}">
                <a16:creationId xmlns:a16="http://schemas.microsoft.com/office/drawing/2014/main" id="{AF95C38F-D00B-49EE-9C55-392322BE6D0C}"/>
              </a:ext>
            </a:extLst>
          </p:cNvPr>
          <p:cNvSpPr txBox="1"/>
          <p:nvPr/>
        </p:nvSpPr>
        <p:spPr>
          <a:xfrm>
            <a:off x="6334147" y="1299263"/>
            <a:ext cx="1943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=0.43%</a:t>
            </a:r>
          </a:p>
          <a:p>
            <a:pPr algn="r"/>
            <a:r>
              <a:rPr lang="en-US" altLang="zh-CN" sz="1600" dirty="0">
                <a:latin typeface="Consolas" panose="020B0609020204030204" pitchFamily="49" charset="0"/>
              </a:rPr>
              <a:t>es=2.58%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55A2536-CF7B-4946-835B-39917AEDC8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05689" y="3938091"/>
            <a:ext cx="3045325" cy="2835498"/>
          </a:xfrm>
          <a:prstGeom prst="rect">
            <a:avLst/>
          </a:prstGeom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58B6D367-EC01-44EA-9376-D2EB1AF3711E}"/>
              </a:ext>
            </a:extLst>
          </p:cNvPr>
          <p:cNvSpPr txBox="1"/>
          <p:nvPr/>
        </p:nvSpPr>
        <p:spPr>
          <a:xfrm>
            <a:off x="4792980" y="4889701"/>
            <a:ext cx="81270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Sig_z0=2um</a:t>
            </a:r>
            <a:endParaRPr lang="zh-CN" altLang="en-US" dirty="0"/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BBFE2DE5-5BC6-4EA3-876B-A8DE3AC6A804}"/>
              </a:ext>
            </a:extLst>
          </p:cNvPr>
          <p:cNvSpPr txBox="1"/>
          <p:nvPr/>
        </p:nvSpPr>
        <p:spPr>
          <a:xfrm>
            <a:off x="6334147" y="4134762"/>
            <a:ext cx="19436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=0.43%</a:t>
            </a:r>
          </a:p>
          <a:p>
            <a:pPr algn="r"/>
            <a:r>
              <a:rPr lang="en-US" altLang="zh-CN" sz="1600" dirty="0">
                <a:latin typeface="Consolas" panose="020B0609020204030204" pitchFamily="49" charset="0"/>
              </a:rPr>
              <a:t>es=2.27%</a:t>
            </a:r>
            <a:endParaRPr lang="zh-CN" altLang="en-US" sz="1600" dirty="0">
              <a:latin typeface="Consolas" panose="020B0609020204030204" pitchFamily="49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DC5E1DA-D7AA-47F7-8D01-533CCAFA11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5455" y="3938089"/>
            <a:ext cx="3045327" cy="2835500"/>
          </a:xfrm>
          <a:prstGeom prst="rect">
            <a:avLst/>
          </a:prstGeom>
        </p:spPr>
      </p:pic>
      <p:sp>
        <p:nvSpPr>
          <p:cNvPr id="23" name="文本框 22">
            <a:extLst>
              <a:ext uri="{FF2B5EF4-FFF2-40B4-BE49-F238E27FC236}">
                <a16:creationId xmlns:a16="http://schemas.microsoft.com/office/drawing/2014/main" id="{CE644E1D-9863-4467-BE7A-32D32BA26CD4}"/>
              </a:ext>
            </a:extLst>
          </p:cNvPr>
          <p:cNvSpPr txBox="1"/>
          <p:nvPr/>
        </p:nvSpPr>
        <p:spPr>
          <a:xfrm>
            <a:off x="9451319" y="4134762"/>
            <a:ext cx="204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latin typeface="Consolas" panose="020B0609020204030204" pitchFamily="49" charset="0"/>
              </a:rPr>
              <a:t>=0.44%</a:t>
            </a:r>
          </a:p>
          <a:p>
            <a:pPr algn="r"/>
            <a:r>
              <a:rPr lang="en-US" altLang="zh-CN" sz="1600" dirty="0">
                <a:solidFill>
                  <a:srgbClr val="FF00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es=0.53%</a:t>
            </a:r>
            <a:endParaRPr lang="zh-CN" altLang="en-US" sz="1600" dirty="0">
              <a:solidFill>
                <a:srgbClr val="FF0000"/>
              </a:solidFill>
              <a:highlight>
                <a:srgbClr val="FFFF00"/>
              </a:highlight>
              <a:latin typeface="Consolas" panose="020B0609020204030204" pitchFamily="49" charset="0"/>
            </a:endParaRPr>
          </a:p>
        </p:txBody>
      </p:sp>
      <p:pic>
        <p:nvPicPr>
          <p:cNvPr id="30" name="图片 29">
            <a:extLst>
              <a:ext uri="{FF2B5EF4-FFF2-40B4-BE49-F238E27FC236}">
                <a16:creationId xmlns:a16="http://schemas.microsoft.com/office/drawing/2014/main" id="{5FC9EC25-7861-4597-A6B9-77249F2F0A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17021" y="1102591"/>
            <a:ext cx="3045326" cy="2835499"/>
          </a:xfrm>
          <a:prstGeom prst="rect">
            <a:avLst/>
          </a:prstGeom>
        </p:spPr>
      </p:pic>
      <p:sp>
        <p:nvSpPr>
          <p:cNvPr id="31" name="文本框 30">
            <a:extLst>
              <a:ext uri="{FF2B5EF4-FFF2-40B4-BE49-F238E27FC236}">
                <a16:creationId xmlns:a16="http://schemas.microsoft.com/office/drawing/2014/main" id="{F556B6A6-680E-4377-A254-3BF6092CF255}"/>
              </a:ext>
            </a:extLst>
          </p:cNvPr>
          <p:cNvSpPr txBox="1"/>
          <p:nvPr/>
        </p:nvSpPr>
        <p:spPr>
          <a:xfrm>
            <a:off x="9862179" y="751091"/>
            <a:ext cx="123844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>
              <a:defRPr>
                <a:solidFill>
                  <a:schemeClr val="dk1"/>
                </a:solidFill>
                <a:latin typeface="Consolas" panose="020B0609020204030204" pitchFamily="49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altLang="zh-CN" dirty="0"/>
              <a:t>PPD exit</a:t>
            </a:r>
            <a:endParaRPr lang="zh-CN" altLang="en-US" dirty="0"/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934D7E08-2110-467E-8E6D-0C3853D754EB}"/>
              </a:ext>
            </a:extLst>
          </p:cNvPr>
          <p:cNvSpPr txBox="1"/>
          <p:nvPr/>
        </p:nvSpPr>
        <p:spPr>
          <a:xfrm>
            <a:off x="9460696" y="1299263"/>
            <a:ext cx="20414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1600" dirty="0" err="1">
                <a:latin typeface="Consolas" panose="020B0609020204030204" pitchFamily="49" charset="0"/>
              </a:rPr>
              <a:t>slice_es</a:t>
            </a:r>
            <a:r>
              <a:rPr lang="en-US" altLang="zh-CN" sz="1600" dirty="0">
                <a:latin typeface="Consolas" panose="020B0609020204030204" pitchFamily="49" charset="0"/>
              </a:rPr>
              <a:t>=0.47%</a:t>
            </a:r>
          </a:p>
          <a:p>
            <a:pPr algn="r"/>
            <a:r>
              <a:rPr lang="en-US" altLang="zh-CN" sz="1600" dirty="0">
                <a:solidFill>
                  <a:srgbClr val="FF0000"/>
                </a:solidFill>
                <a:latin typeface="Consolas" panose="020B0609020204030204" pitchFamily="49" charset="0"/>
              </a:rPr>
              <a:t>es=0.58%</a:t>
            </a:r>
            <a:endParaRPr lang="zh-CN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pic>
        <p:nvPicPr>
          <p:cNvPr id="33" name="图片 32">
            <a:extLst>
              <a:ext uri="{FF2B5EF4-FFF2-40B4-BE49-F238E27FC236}">
                <a16:creationId xmlns:a16="http://schemas.microsoft.com/office/drawing/2014/main" id="{02C52B1C-1202-4592-8541-8C624816EB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967" y="1656075"/>
            <a:ext cx="2072517" cy="1929718"/>
          </a:xfrm>
          <a:prstGeom prst="rect">
            <a:avLst/>
          </a:prstGeom>
        </p:spPr>
      </p:pic>
      <p:sp>
        <p:nvSpPr>
          <p:cNvPr id="34" name="文本框 33">
            <a:extLst>
              <a:ext uri="{FF2B5EF4-FFF2-40B4-BE49-F238E27FC236}">
                <a16:creationId xmlns:a16="http://schemas.microsoft.com/office/drawing/2014/main" id="{6AF65402-EE19-410E-B0F9-5A23F81589B3}"/>
              </a:ext>
            </a:extLst>
          </p:cNvPr>
          <p:cNvSpPr txBox="1"/>
          <p:nvPr/>
        </p:nvSpPr>
        <p:spPr>
          <a:xfrm>
            <a:off x="524788" y="1744078"/>
            <a:ext cx="17296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FF0000"/>
                </a:solidFill>
                <a:latin typeface="Consolas" panose="020B0609020204030204" pitchFamily="49" charset="0"/>
              </a:rPr>
              <a:t>es=2.62% (0.37%)</a:t>
            </a:r>
          </a:p>
        </p:txBody>
      </p:sp>
      <p:pic>
        <p:nvPicPr>
          <p:cNvPr id="35" name="图片 34">
            <a:extLst>
              <a:ext uri="{FF2B5EF4-FFF2-40B4-BE49-F238E27FC236}">
                <a16:creationId xmlns:a16="http://schemas.microsoft.com/office/drawing/2014/main" id="{11C5FDE6-9663-4595-B90B-2FE59AF8FD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7243" y="3606316"/>
            <a:ext cx="2072515" cy="1929716"/>
          </a:xfrm>
          <a:prstGeom prst="rect">
            <a:avLst/>
          </a:prstGeom>
        </p:spPr>
      </p:pic>
      <p:sp>
        <p:nvSpPr>
          <p:cNvPr id="37" name="文本框 36">
            <a:extLst>
              <a:ext uri="{FF2B5EF4-FFF2-40B4-BE49-F238E27FC236}">
                <a16:creationId xmlns:a16="http://schemas.microsoft.com/office/drawing/2014/main" id="{2EF9945F-6B5F-423C-8B12-DBAD86FD9F1C}"/>
              </a:ext>
            </a:extLst>
          </p:cNvPr>
          <p:cNvSpPr txBox="1"/>
          <p:nvPr/>
        </p:nvSpPr>
        <p:spPr>
          <a:xfrm>
            <a:off x="524788" y="3695355"/>
            <a:ext cx="17296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FF0000"/>
                </a:solidFill>
                <a:latin typeface="Consolas" panose="020B0609020204030204" pitchFamily="49" charset="0"/>
              </a:rPr>
              <a:t>es=2.22% (0.33%)</a:t>
            </a:r>
          </a:p>
        </p:txBody>
      </p:sp>
      <p:pic>
        <p:nvPicPr>
          <p:cNvPr id="38" name="图片 37">
            <a:extLst>
              <a:ext uri="{FF2B5EF4-FFF2-40B4-BE49-F238E27FC236}">
                <a16:creationId xmlns:a16="http://schemas.microsoft.com/office/drawing/2014/main" id="{6BF758E7-5DDA-4D22-ADC4-0E03194193B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9119" y="3593880"/>
            <a:ext cx="2072517" cy="1929718"/>
          </a:xfrm>
          <a:prstGeom prst="rect">
            <a:avLst/>
          </a:prstGeom>
        </p:spPr>
      </p:pic>
      <p:sp>
        <p:nvSpPr>
          <p:cNvPr id="39" name="文本框 38">
            <a:extLst>
              <a:ext uri="{FF2B5EF4-FFF2-40B4-BE49-F238E27FC236}">
                <a16:creationId xmlns:a16="http://schemas.microsoft.com/office/drawing/2014/main" id="{1F149060-23E8-4E4E-9C91-4DC4DF2DA8D4}"/>
              </a:ext>
            </a:extLst>
          </p:cNvPr>
          <p:cNvSpPr txBox="1"/>
          <p:nvPr/>
        </p:nvSpPr>
        <p:spPr>
          <a:xfrm>
            <a:off x="2775169" y="3695886"/>
            <a:ext cx="17296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FF0000"/>
                </a:solidFill>
                <a:latin typeface="Consolas" panose="020B0609020204030204" pitchFamily="49" charset="0"/>
              </a:rPr>
              <a:t>es=0.67%</a:t>
            </a:r>
          </a:p>
        </p:txBody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id="{CFD10104-62AE-43D0-A8BC-1642E905A8A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26241" y="1664981"/>
            <a:ext cx="2072517" cy="1929718"/>
          </a:xfrm>
          <a:prstGeom prst="rect">
            <a:avLst/>
          </a:prstGeom>
        </p:spPr>
      </p:pic>
      <p:sp>
        <p:nvSpPr>
          <p:cNvPr id="41" name="文本框 40">
            <a:extLst>
              <a:ext uri="{FF2B5EF4-FFF2-40B4-BE49-F238E27FC236}">
                <a16:creationId xmlns:a16="http://schemas.microsoft.com/office/drawing/2014/main" id="{C8EDE99C-3E68-49DE-957D-058D36D4205B}"/>
              </a:ext>
            </a:extLst>
          </p:cNvPr>
          <p:cNvSpPr txBox="1"/>
          <p:nvPr/>
        </p:nvSpPr>
        <p:spPr>
          <a:xfrm>
            <a:off x="2775169" y="1796628"/>
            <a:ext cx="17296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100" dirty="0">
                <a:solidFill>
                  <a:srgbClr val="FF0000"/>
                </a:solidFill>
                <a:latin typeface="Consolas" panose="020B0609020204030204" pitchFamily="49" charset="0"/>
              </a:rPr>
              <a:t>es=0.74%</a:t>
            </a: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8A186535-940A-442A-B1C5-344E974CDB6D}"/>
              </a:ext>
            </a:extLst>
          </p:cNvPr>
          <p:cNvSpPr txBox="1"/>
          <p:nvPr/>
        </p:nvSpPr>
        <p:spPr>
          <a:xfrm>
            <a:off x="3517808" y="5866990"/>
            <a:ext cx="21564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prstClr val="black"/>
                </a:solidFill>
                <a:latin typeface="Lucida Console" panose="020B0609040504020204" pitchFamily="49" charset="0"/>
              </a:rPr>
              <a:t>发射度增长</a:t>
            </a:r>
            <a:endParaRPr lang="en-US" altLang="zh-CN" sz="1800" dirty="0">
              <a:solidFill>
                <a:prstClr val="black"/>
              </a:solidFill>
              <a:latin typeface="Lucida Console" panose="020B0609040504020204" pitchFamily="49" charset="0"/>
            </a:endParaRPr>
          </a:p>
          <a:p>
            <a:r>
              <a:rPr lang="en-US" altLang="zh-CN" sz="1800" dirty="0">
                <a:solidFill>
                  <a:prstClr val="black"/>
                </a:solidFill>
                <a:latin typeface="Lucida Console" panose="020B0609040504020204" pitchFamily="49" charset="0"/>
              </a:rPr>
              <a:t>3.9 um</a:t>
            </a:r>
            <a:r>
              <a:rPr lang="zh-CN" altLang="en-US" sz="1800" dirty="0">
                <a:solidFill>
                  <a:prstClr val="black"/>
                </a:solidFill>
                <a:latin typeface="Lucida Console" panose="020B0609040504020204" pitchFamily="49" charset="0"/>
              </a:rPr>
              <a:t>→</a:t>
            </a:r>
            <a:r>
              <a:rPr lang="en-US" altLang="zh-CN" sz="1800" dirty="0">
                <a:solidFill>
                  <a:prstClr val="black"/>
                </a:solidFill>
                <a:latin typeface="Lucida Console" panose="020B0609040504020204" pitchFamily="49" charset="0"/>
              </a:rPr>
              <a:t>17.8 um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086060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MyNDVlMzk4NWVkMjMyNWU5ZDhhYjAxOWRlY2RiNzk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85784</TotalTime>
  <Words>420</Words>
  <Application>Microsoft Office PowerPoint</Application>
  <PresentationFormat>宽屏</PresentationFormat>
  <Paragraphs>89</Paragraphs>
  <Slides>7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等线 Light</vt:lpstr>
      <vt:lpstr>华文中宋</vt:lpstr>
      <vt:lpstr>Arial</vt:lpstr>
      <vt:lpstr>Consolas</vt:lpstr>
      <vt:lpstr>Lucida Console</vt:lpstr>
      <vt:lpstr>Wingdings</vt:lpstr>
      <vt:lpstr>Office 主题​​</vt:lpstr>
      <vt:lpstr>组会</vt:lpstr>
      <vt:lpstr>工作列表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shixueyan</dc:creator>
  <cp:lastModifiedBy>lelelevi Hatake</cp:lastModifiedBy>
  <cp:revision>1707</cp:revision>
  <dcterms:created xsi:type="dcterms:W3CDTF">2025-03-17T16:43:00Z</dcterms:created>
  <dcterms:modified xsi:type="dcterms:W3CDTF">2025-11-24T08:54:59Z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ABC6E58D4C494024963E6485FB9DEEC6</vt:lpwstr>
  </property>
  <property fmtid="{D5CDD505-2E9C-101B-9397-08002B2CF9AE}" pid="3" name="KSOProductBuildVer">
    <vt:lpwstr>2052-11.1.0.12173</vt:lpwstr>
  </property>
</Properties>
</file>