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300" r:id="rId2"/>
    <p:sldId id="316" r:id="rId3"/>
    <p:sldId id="339" r:id="rId4"/>
    <p:sldId id="340" r:id="rId5"/>
    <p:sldId id="341" r:id="rId6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4" autoAdjust="0"/>
    <p:restoredTop sz="95927" autoAdjust="0"/>
  </p:normalViewPr>
  <p:slideViewPr>
    <p:cSldViewPr snapToGrid="0">
      <p:cViewPr varScale="1">
        <p:scale>
          <a:sx n="99" d="100"/>
          <a:sy n="99" d="100"/>
        </p:scale>
        <p:origin x="136" y="45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81D101-D887-4F30-87C9-CA72EBF26E23}" type="datetimeFigureOut">
              <a:rPr lang="zh-CN" altLang="en-US" smtClean="0"/>
              <a:t>2025/12/8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DE45F6-8391-4FDA-820A-E4B1BB6C87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6760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45F6-8391-4FDA-820A-E4B1BB6C87BE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8965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45F6-8391-4FDA-820A-E4B1BB6C87BE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994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45F6-8391-4FDA-820A-E4B1BB6C87BE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9919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2025/12/8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2025/12/8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2025/12/8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877D8-F2A3-4EC1-88CD-6B5848D8D24B}" type="datetimeFigureOut">
              <a:rPr lang="zh-CN" altLang="en-US" smtClean="0"/>
              <a:t>2025/12/8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组会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2025/12/01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FF5CBB-1017-4C5B-9C9E-3A48B182D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工作列表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15BC821-B832-4B44-A220-DD3B4913B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4325"/>
            <a:ext cx="10515600" cy="435133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altLang="zh-CN" sz="2000" b="1" dirty="0"/>
              <a:t>APD+PPD</a:t>
            </a:r>
          </a:p>
          <a:p>
            <a:pPr lvl="1"/>
            <a:r>
              <a:rPr lang="zh-CN" altLang="en-US" sz="1600" dirty="0"/>
              <a:t>机器学习优化</a:t>
            </a:r>
            <a:r>
              <a:rPr lang="en-US" altLang="zh-CN" sz="1600" dirty="0"/>
              <a:t>chicane2</a:t>
            </a:r>
            <a:r>
              <a:rPr lang="zh-CN" altLang="en-US" sz="1600" dirty="0"/>
              <a:t>出口束流分布</a:t>
            </a:r>
            <a:endParaRPr lang="en-US" altLang="zh-CN" sz="1600" dirty="0"/>
          </a:p>
          <a:p>
            <a:pPr lvl="1"/>
            <a:r>
              <a:rPr lang="en-US" altLang="zh-CN" sz="1600" dirty="0"/>
              <a:t>C-/S-chicane1</a:t>
            </a:r>
            <a:r>
              <a:rPr lang="zh-CN" altLang="en-US" sz="1600" dirty="0"/>
              <a:t>对比</a:t>
            </a:r>
            <a:endParaRPr lang="en-US" altLang="zh-CN" sz="1600" dirty="0"/>
          </a:p>
          <a:p>
            <a:pPr marL="457200" indent="-457200">
              <a:buAutoNum type="arabicPeriod"/>
            </a:pPr>
            <a:r>
              <a:rPr lang="zh-CN" altLang="en-US" sz="2000" b="1" dirty="0"/>
              <a:t>束流驱动</a:t>
            </a:r>
            <a:r>
              <a:rPr lang="en-US" altLang="zh-CN" sz="2000" b="1" dirty="0"/>
              <a:t>APD</a:t>
            </a:r>
          </a:p>
          <a:p>
            <a:pPr lvl="1"/>
            <a:r>
              <a:rPr lang="en-US" altLang="zh-CN" sz="1600" dirty="0"/>
              <a:t>Driver</a:t>
            </a:r>
            <a:r>
              <a:rPr lang="zh-CN" altLang="en-US" sz="1600" dirty="0"/>
              <a:t>耦合</a:t>
            </a:r>
            <a:endParaRPr lang="en-US" altLang="zh-CN" sz="1600" dirty="0"/>
          </a:p>
          <a:p>
            <a:pPr lvl="1"/>
            <a:r>
              <a:rPr lang="zh-CN" altLang="en-US" sz="1600" dirty="0"/>
              <a:t>常用气体电离阈值</a:t>
            </a:r>
            <a:endParaRPr lang="en-US" altLang="zh-CN" sz="1600" dirty="0"/>
          </a:p>
          <a:p>
            <a:pPr marL="457200" indent="-457200">
              <a:buAutoNum type="arabicPeriod"/>
            </a:pPr>
            <a:r>
              <a:rPr lang="en-US" altLang="zh-CN" sz="2000" b="1" dirty="0"/>
              <a:t>CSR</a:t>
            </a:r>
          </a:p>
          <a:p>
            <a:pPr lvl="1"/>
            <a:r>
              <a:rPr lang="zh-CN" altLang="en-US" sz="1600" dirty="0"/>
              <a:t>线性</a:t>
            </a:r>
            <a:r>
              <a:rPr lang="en-US" altLang="zh-CN" sz="1600" dirty="0"/>
              <a:t>CSR</a:t>
            </a:r>
            <a:r>
              <a:rPr lang="zh-CN" altLang="en-US" sz="1600" dirty="0"/>
              <a:t>条件验证</a:t>
            </a:r>
            <a:endParaRPr lang="en-US" altLang="zh-CN" sz="1600" dirty="0"/>
          </a:p>
          <a:p>
            <a:pPr marL="457200" indent="-457200">
              <a:buAutoNum type="arabicPeriod"/>
            </a:pPr>
            <a:r>
              <a:rPr lang="zh-CN" altLang="en-US" sz="2000" b="1" dirty="0"/>
              <a:t>十号厅</a:t>
            </a:r>
            <a:endParaRPr lang="en-US" altLang="zh-CN" sz="2000" b="1" dirty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zh-CN" altLang="en-US" sz="1600" dirty="0"/>
              <a:t>调束软件测试</a:t>
            </a:r>
            <a:endParaRPr lang="en-US" altLang="zh-CN" sz="1600" dirty="0"/>
          </a:p>
          <a:p>
            <a:pPr lvl="1">
              <a:lnSpc>
                <a:spcPct val="100000"/>
              </a:lnSpc>
            </a:pPr>
            <a:r>
              <a:rPr lang="zh-CN" altLang="en-US" sz="1600" dirty="0"/>
              <a:t>实验设计</a:t>
            </a:r>
            <a:endParaRPr lang="en-US" altLang="zh-CN" sz="1600" dirty="0"/>
          </a:p>
          <a:p>
            <a:pPr lvl="1">
              <a:lnSpc>
                <a:spcPct val="100000"/>
              </a:lnSpc>
            </a:pPr>
            <a:r>
              <a:rPr lang="zh-CN" altLang="en-US" sz="1600" dirty="0"/>
              <a:t>检查磁测数据</a:t>
            </a: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350644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-1" y="0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Driver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内部电场及常用气体电离阈值</a:t>
            </a:r>
            <a:endParaRPr lang="en-US" altLang="zh-CN" sz="32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7" name="文本框 96">
                <a:extLst>
                  <a:ext uri="{FF2B5EF4-FFF2-40B4-BE49-F238E27FC236}">
                    <a16:creationId xmlns:a16="http://schemas.microsoft.com/office/drawing/2014/main" id="{2274E86B-CF21-4394-B5CB-DCDE3EBE48EF}"/>
                  </a:ext>
                </a:extLst>
              </p:cNvPr>
              <p:cNvSpPr txBox="1"/>
              <p:nvPr/>
            </p:nvSpPr>
            <p:spPr>
              <a:xfrm>
                <a:off x="1091572" y="901558"/>
                <a:ext cx="9836152" cy="15432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sz="2000" b="1" dirty="0"/>
                  <a:t>Driver</a:t>
                </a:r>
                <a:r>
                  <a:rPr lang="zh-CN" altLang="en-US" sz="2000" b="1" dirty="0"/>
                  <a:t>参数：</a:t>
                </a:r>
                <a:endParaRPr lang="en-US" altLang="zh-CN" sz="2000" b="1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altLang="zh-CN" dirty="0"/>
                  <a:t>100 MeV</a:t>
                </a:r>
                <a:r>
                  <a:rPr lang="zh-CN" altLang="en-US" dirty="0"/>
                  <a:t>，</a:t>
                </a:r>
                <a:r>
                  <a:rPr lang="en-US" altLang="zh-CN" dirty="0"/>
                  <a:t>20%</a:t>
                </a:r>
                <a:r>
                  <a:rPr lang="zh-CN" altLang="en-US" dirty="0"/>
                  <a:t>能散，</a:t>
                </a:r>
                <a:r>
                  <a:rPr lang="en-US" altLang="zh-CN" dirty="0"/>
                  <a:t>20 um rad</a:t>
                </a:r>
                <a:r>
                  <a:rPr lang="zh-CN" altLang="en-US" dirty="0"/>
                  <a:t>发射度</a:t>
                </a:r>
                <a:endParaRPr lang="en-US" altLang="zh-CN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altLang="zh-CN" dirty="0"/>
                  <a:t>4 </a:t>
                </a:r>
                <a:r>
                  <a:rPr lang="en-US" altLang="zh-CN" dirty="0" err="1"/>
                  <a:t>nC</a:t>
                </a:r>
                <a:r>
                  <a:rPr lang="zh-CN" altLang="en-US" dirty="0"/>
                  <a:t>，</a:t>
                </a:r>
                <a:r>
                  <a:rPr lang="en-US" altLang="zh-CN" dirty="0"/>
                  <a:t>100 um</a:t>
                </a:r>
                <a:r>
                  <a:rPr lang="zh-CN" altLang="en-US" dirty="0"/>
                  <a:t>束长全长（均匀分布），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  <m:r>
                      <a:rPr lang="en-US" altLang="zh-CN" b="0" i="1" dirty="0" smtClean="0">
                        <a:latin typeface="Cambria Math" panose="02040503050406030204" pitchFamily="18" charset="0"/>
                      </a:rPr>
                      <m:t>=63 </m:t>
                    </m:r>
                    <m:r>
                      <a:rPr lang="en-US" altLang="zh-CN" b="0" i="1" dirty="0" smtClean="0">
                        <a:latin typeface="Cambria Math" panose="02040503050406030204" pitchFamily="18" charset="0"/>
                      </a:rPr>
                      <m:t>𝑢𝑚</m:t>
                    </m:r>
                  </m:oMath>
                </a14:m>
                <a:endParaRPr lang="en-US" altLang="zh-CN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altLang="zh-CN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CN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=1.59</m:t>
                        </m:r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sSub>
                          <m:sSub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𝜖</m:t>
                            </m:r>
                          </m:e>
                          <m:sub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sSup>
                          <m:sSup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e>
                                  <m:sup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sSubSup>
                                  <m:sSubSupPr>
                                    <m:ctrlP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sub>
                                  <m:sup>
                                    <m:r>
                                      <a:rPr lang="en-US" altLang="zh-CN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den>
                            </m:f>
                          </m:sup>
                        </m:sSup>
                      </m:e>
                    </m:d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≈</m:t>
                    </m:r>
                    <m:r>
                      <a:rPr lang="en-US" altLang="zh-CN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5.2 </m:t>
                    </m:r>
                    <m:r>
                      <m:rPr>
                        <m:sty m:val="p"/>
                      </m:rPr>
                      <a:rPr lang="en-US" altLang="zh-CN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GV</m:t>
                    </m:r>
                    <m:r>
                      <a:rPr lang="en-US" altLang="zh-CN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 altLang="zh-CN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m</m:t>
                    </m:r>
                  </m:oMath>
                </a14:m>
                <a:r>
                  <a:rPr lang="zh-CN" altLang="en-US" dirty="0"/>
                  <a:t> → </a:t>
                </a:r>
                <a:r>
                  <a:rPr lang="zh-CN" altLang="en-US" dirty="0">
                    <a:solidFill>
                      <a:schemeClr val="tx1"/>
                    </a:solidFill>
                  </a:rPr>
                  <a:t>提高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zh-CN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zh-CN" altLang="en-US" dirty="0">
                    <a:solidFill>
                      <a:schemeClr val="tx1"/>
                    </a:solidFill>
                  </a:rPr>
                  <a:t>需</a:t>
                </a:r>
                <a:r>
                  <a:rPr lang="zh-CN" altLang="en-US" b="1" dirty="0"/>
                  <a:t>提高流强</a:t>
                </a:r>
                <a:r>
                  <a:rPr lang="zh-CN" altLang="en-US" dirty="0"/>
                  <a:t>或</a:t>
                </a:r>
                <a:r>
                  <a:rPr lang="zh-CN" altLang="en-US" b="1" dirty="0"/>
                  <a:t>减小聚焦尺寸</a:t>
                </a:r>
              </a:p>
            </p:txBody>
          </p:sp>
        </mc:Choice>
        <mc:Fallback>
          <p:sp>
            <p:nvSpPr>
              <p:cNvPr id="97" name="文本框 96">
                <a:extLst>
                  <a:ext uri="{FF2B5EF4-FFF2-40B4-BE49-F238E27FC236}">
                    <a16:creationId xmlns:a16="http://schemas.microsoft.com/office/drawing/2014/main" id="{2274E86B-CF21-4394-B5CB-DCDE3EBE48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1572" y="901558"/>
                <a:ext cx="9836152" cy="1543243"/>
              </a:xfrm>
              <a:prstGeom prst="rect">
                <a:avLst/>
              </a:prstGeom>
              <a:blipFill>
                <a:blip r:embed="rId3"/>
                <a:stretch>
                  <a:fillRect l="-620" t="-237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图片 3">
            <a:extLst>
              <a:ext uri="{FF2B5EF4-FFF2-40B4-BE49-F238E27FC236}">
                <a16:creationId xmlns:a16="http://schemas.microsoft.com/office/drawing/2014/main" id="{92ACF2DF-2885-4A59-AE83-E224C20E76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7649" y="2761584"/>
            <a:ext cx="3381620" cy="314862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表格 6">
                <a:extLst>
                  <a:ext uri="{FF2B5EF4-FFF2-40B4-BE49-F238E27FC236}">
                    <a16:creationId xmlns:a16="http://schemas.microsoft.com/office/drawing/2014/main" id="{C1256024-6B1C-432E-8AA4-F550DFE2915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95204587"/>
                  </p:ext>
                </p:extLst>
              </p:nvPr>
            </p:nvGraphicFramePr>
            <p:xfrm>
              <a:off x="6042945" y="3037955"/>
              <a:ext cx="4621406" cy="2595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45971">
                      <a:extLst>
                        <a:ext uri="{9D8B030D-6E8A-4147-A177-3AD203B41FA5}">
                          <a16:colId xmlns:a16="http://schemas.microsoft.com/office/drawing/2014/main" val="2245122160"/>
                        </a:ext>
                      </a:extLst>
                    </a:gridCol>
                    <a:gridCol w="2575435">
                      <a:extLst>
                        <a:ext uri="{9D8B030D-6E8A-4147-A177-3AD203B41FA5}">
                          <a16:colId xmlns:a16="http://schemas.microsoft.com/office/drawing/2014/main" val="127335406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dirty="0"/>
                            <a:t>Gas species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dirty="0"/>
                            <a:t>Ionization threshold</a:t>
                          </a:r>
                          <a:endParaRPr lang="zh-CN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039661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oMath>
                          </a14:m>
                          <a:r>
                            <a:rPr lang="zh-CN" altLang="en-US" dirty="0"/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∼20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zh-CN" b="0" i="0" smtClean="0">
                                    <a:latin typeface="Cambria Math" panose="02040503050406030204" pitchFamily="18" charset="0"/>
                                  </a:rPr>
                                  <m:t>GV</m:t>
                                </m:r>
                                <m:r>
                                  <a:rPr lang="en-US" altLang="zh-CN" b="0" i="0" smtClean="0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zh-CN" b="0" i="0" smtClean="0">
                                    <a:latin typeface="Cambria Math" panose="02040503050406030204" pitchFamily="18" charset="0"/>
                                  </a:rPr>
                                  <m:t>m</m:t>
                                </m:r>
                              </m:oMath>
                            </m:oMathPara>
                          </a14:m>
                          <a:endParaRPr lang="zh-CN" altLang="en-US" i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615814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𝐻𝑒</m:t>
                              </m:r>
                            </m:oMath>
                          </a14:m>
                          <a:r>
                            <a:rPr lang="zh-CN" altLang="en-US" dirty="0"/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∼70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zh-CN" b="0" i="0" smtClean="0">
                                    <a:latin typeface="Cambria Math" panose="02040503050406030204" pitchFamily="18" charset="0"/>
                                  </a:rPr>
                                  <m:t>GV</m:t>
                                </m:r>
                                <m:r>
                                  <a:rPr lang="en-US" altLang="zh-CN" b="0" i="0" smtClean="0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zh-CN" b="0" i="0" smtClean="0">
                                    <a:latin typeface="Cambria Math" panose="02040503050406030204" pitchFamily="18" charset="0"/>
                                  </a:rPr>
                                  <m:t>m</m:t>
                                </m:r>
                              </m:oMath>
                            </m:oMathPara>
                          </a14:m>
                          <a:endParaRPr lang="zh-CN" altLang="en-US" i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0868906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  <m:sSup>
                                <m:sSupPr>
                                  <m:ctrlP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oMath>
                          </a14:m>
                          <a:r>
                            <a:rPr lang="zh-CN" altLang="en-US" dirty="0"/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∼180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zh-CN" b="0" i="0" smtClean="0">
                                    <a:latin typeface="Cambria Math" panose="02040503050406030204" pitchFamily="18" charset="0"/>
                                  </a:rPr>
                                  <m:t>GV</m:t>
                                </m:r>
                                <m:r>
                                  <a:rPr lang="en-US" altLang="zh-CN" b="0" i="0" smtClean="0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zh-CN" b="0" i="0" smtClean="0">
                                    <a:latin typeface="Cambria Math" panose="02040503050406030204" pitchFamily="18" charset="0"/>
                                  </a:rPr>
                                  <m:t>m</m:t>
                                </m:r>
                              </m:oMath>
                            </m:oMathPara>
                          </a14:m>
                          <a:endParaRPr lang="zh-CN" altLang="en-US" i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737664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𝐿𝑖</m:t>
                              </m:r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zh-CN" altLang="en-US" dirty="0"/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∼5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zh-CN" b="0" i="0" smtClean="0">
                                    <a:latin typeface="Cambria Math" panose="02040503050406030204" pitchFamily="18" charset="0"/>
                                  </a:rPr>
                                  <m:t>GV</m:t>
                                </m:r>
                                <m:r>
                                  <a:rPr lang="en-US" altLang="zh-CN" b="0" i="0" smtClean="0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zh-CN" b="0" i="0" smtClean="0">
                                    <a:latin typeface="Cambria Math" panose="02040503050406030204" pitchFamily="18" charset="0"/>
                                  </a:rPr>
                                  <m:t>m</m:t>
                                </m:r>
                              </m:oMath>
                            </m:oMathPara>
                          </a14:m>
                          <a:endParaRPr lang="zh-CN" altLang="en-US" i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5626873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sSup>
                                <m:sSupPr>
                                  <m:ctrlPr>
                                    <a:rPr lang="en-US" altLang="zh-CN" b="0" i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altLang="zh-CN" b="0" i="0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oMath>
                          </a14:m>
                          <a:r>
                            <a:rPr lang="zh-CN" altLang="en-US" b="0" dirty="0"/>
                            <a:t> </a:t>
                          </a:r>
                          <a:endParaRPr lang="en-US" altLang="zh-CN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∼320</m:t>
                                </m:r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zh-CN" b="0" i="0" smtClean="0">
                                    <a:latin typeface="Cambria Math" panose="02040503050406030204" pitchFamily="18" charset="0"/>
                                  </a:rPr>
                                  <m:t>GV</m:t>
                                </m:r>
                                <m:r>
                                  <a:rPr lang="en-US" altLang="zh-CN" b="0" i="0" smtClean="0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zh-CN" b="0" i="0" smtClean="0">
                                    <a:latin typeface="Cambria Math" panose="02040503050406030204" pitchFamily="18" charset="0"/>
                                  </a:rPr>
                                  <m:t>m</m:t>
                                </m:r>
                              </m:oMath>
                            </m:oMathPara>
                          </a14:m>
                          <a:endParaRPr lang="zh-CN" altLang="en-US" i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682542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 xmlns:m="http://schemas.openxmlformats.org/officeDocument/2006/math">
                              <m:r>
                                <a:rPr lang="en-US" altLang="zh-CN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sSup>
                                <m:sSupPr>
                                  <m:ctrlP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altLang="zh-CN" b="0" i="1" smtClean="0">
                                      <a:latin typeface="Cambria Math" panose="02040503050406030204" pitchFamily="18" charset="0"/>
                                    </a:rPr>
                                    <m:t>8+</m:t>
                                  </m:r>
                                </m:sup>
                              </m:sSup>
                            </m:oMath>
                          </a14:m>
                          <a:r>
                            <a:rPr lang="zh-CN" altLang="en-US" dirty="0"/>
                            <a:t> </a:t>
                          </a:r>
                          <a:r>
                            <a:rPr lang="en-US" altLang="zh-CN" dirty="0"/>
                            <a:t>(as dopant)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∼16.5</m:t>
                                </m:r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zh-CN" b="0" i="0" smtClean="0">
                                    <a:latin typeface="Cambria Math" panose="02040503050406030204" pitchFamily="18" charset="0"/>
                                  </a:rPr>
                                  <m:t>TV</m:t>
                                </m:r>
                                <m:r>
                                  <a:rPr lang="en-US" altLang="zh-CN" b="0" i="0" smtClean="0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zh-CN" b="0" i="0" smtClean="0">
                                    <a:latin typeface="Cambria Math" panose="02040503050406030204" pitchFamily="18" charset="0"/>
                                  </a:rPr>
                                  <m:t>m</m:t>
                                </m:r>
                              </m:oMath>
                            </m:oMathPara>
                          </a14:m>
                          <a:endParaRPr lang="zh-CN" altLang="en-US" i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2787255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表格 6">
                <a:extLst>
                  <a:ext uri="{FF2B5EF4-FFF2-40B4-BE49-F238E27FC236}">
                    <a16:creationId xmlns:a16="http://schemas.microsoft.com/office/drawing/2014/main" id="{C1256024-6B1C-432E-8AA4-F550DFE2915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95204587"/>
                  </p:ext>
                </p:extLst>
              </p:nvPr>
            </p:nvGraphicFramePr>
            <p:xfrm>
              <a:off x="6042945" y="3037955"/>
              <a:ext cx="4621406" cy="25958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45971">
                      <a:extLst>
                        <a:ext uri="{9D8B030D-6E8A-4147-A177-3AD203B41FA5}">
                          <a16:colId xmlns:a16="http://schemas.microsoft.com/office/drawing/2014/main" val="2245122160"/>
                        </a:ext>
                      </a:extLst>
                    </a:gridCol>
                    <a:gridCol w="2575435">
                      <a:extLst>
                        <a:ext uri="{9D8B030D-6E8A-4147-A177-3AD203B41FA5}">
                          <a16:colId xmlns:a16="http://schemas.microsoft.com/office/drawing/2014/main" val="127335406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dirty="0"/>
                            <a:t>Gas species</a:t>
                          </a:r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dirty="0"/>
                            <a:t>Ionization threshold</a:t>
                          </a:r>
                          <a:endParaRPr lang="zh-CN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039661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5"/>
                          <a:stretch>
                            <a:fillRect l="-298" t="-108197" r="-127083" b="-5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5"/>
                          <a:stretch>
                            <a:fillRect l="-79669" t="-108197" r="-946" b="-5229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6158142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5"/>
                          <a:stretch>
                            <a:fillRect l="-298" t="-208197" r="-127083" b="-4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5"/>
                          <a:stretch>
                            <a:fillRect l="-79669" t="-208197" r="-946" b="-4229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0868906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5"/>
                          <a:stretch>
                            <a:fillRect l="-298" t="-308197" r="-127083" b="-3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5"/>
                          <a:stretch>
                            <a:fillRect l="-79669" t="-308197" r="-946" b="-3229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737664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5"/>
                          <a:stretch>
                            <a:fillRect l="-298" t="-408197" r="-127083" b="-2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5"/>
                          <a:stretch>
                            <a:fillRect l="-79669" t="-408197" r="-946" b="-2229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5626873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5"/>
                          <a:stretch>
                            <a:fillRect l="-298" t="-508197" r="-127083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5"/>
                          <a:stretch>
                            <a:fillRect l="-79669" t="-508197" r="-946" b="-1229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682542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5"/>
                          <a:stretch>
                            <a:fillRect l="-298" t="-608197" r="-127083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5"/>
                          <a:stretch>
                            <a:fillRect l="-79669" t="-608197" r="-946" b="-229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2787255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37" name="文本框 36">
            <a:extLst>
              <a:ext uri="{FF2B5EF4-FFF2-40B4-BE49-F238E27FC236}">
                <a16:creationId xmlns:a16="http://schemas.microsoft.com/office/drawing/2014/main" id="{7742409C-F43A-4EC6-BF33-90ED4C0BF0D1}"/>
              </a:ext>
            </a:extLst>
          </p:cNvPr>
          <p:cNvSpPr txBox="1"/>
          <p:nvPr/>
        </p:nvSpPr>
        <p:spPr>
          <a:xfrm>
            <a:off x="7111642" y="5725540"/>
            <a:ext cx="24840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PRL 98, 084801 (2007)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6105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-1" y="0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Laser-driven APD with plasma channel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458EA450-3032-4D69-8B88-DF04AFCA35B9}"/>
                  </a:ext>
                </a:extLst>
              </p:cNvPr>
              <p:cNvSpPr txBox="1"/>
              <p:nvPr/>
            </p:nvSpPr>
            <p:spPr>
              <a:xfrm>
                <a:off x="222248" y="1165575"/>
                <a:ext cx="5038771" cy="23040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Wingdings" panose="05000000000000000000" pitchFamily="2" charset="2"/>
                  <a:buChar char="Ø"/>
                </a:pPr>
                <a:r>
                  <a:rPr lang="zh-CN" altLang="en-US" b="1" dirty="0"/>
                  <a:t>等离子体参数：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𝑛</m:t>
                    </m:r>
                    <m:d>
                      <m:d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m:rPr>
                            <m:sty m:val="p"/>
                          </m:rPr>
                          <a:rPr lang="en-US" altLang="zh-CN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𝑛</m:t>
                        </m:r>
                        <m:sSup>
                          <m:sSup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altLang="zh-CN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CN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zh-CN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CN" i="1">
                                            <a:latin typeface="Cambria Math" panose="02040503050406030204" pitchFamily="18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n-US" altLang="zh-CN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zh-CN" altLang="en-US" i="1">
                        <a:latin typeface="Cambria Math" panose="02040503050406030204" pitchFamily="18" charset="0"/>
                      </a:rPr>
                      <m:t>，</m:t>
                    </m:r>
                  </m:oMath>
                </a14:m>
                <a:r>
                  <a:rPr lang="zh-CN" altLang="en-US" dirty="0"/>
                  <a:t>激光光斑尺寸处（</a:t>
                </a:r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zh-CN" altLang="en-US" dirty="0"/>
                  <a:t>）密度为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zh-CN" altLang="en-US" dirty="0"/>
                  <a:t>，轴线上密度为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zh-CN" altLang="en-US" dirty="0"/>
                  <a:t>，</a:t>
                </a:r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𝜋</m:t>
                            </m:r>
                            <m:sSub>
                              <m:sSubPr>
                                <m:ctrlP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sub>
                            </m:sSub>
                            <m:sSubSup>
                              <m:sSubSupPr>
                                <m:ctrlP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  <m:sup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sSub>
                              <m:sSubPr>
                                <m:ctrlP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en-US" altLang="zh-CN" dirty="0"/>
              </a:p>
              <a:p>
                <a:pPr marL="342900" indent="-342900">
                  <a:buFont typeface="Wingdings" panose="05000000000000000000" pitchFamily="2" charset="2"/>
                  <a:buChar char="Ø"/>
                </a:pPr>
                <a:endParaRPr lang="en-US" altLang="zh-CN" dirty="0"/>
              </a:p>
              <a:p>
                <a:pPr marL="342900" indent="-342900">
                  <a:buFont typeface="Wingdings" panose="05000000000000000000" pitchFamily="2" charset="2"/>
                  <a:buChar char="Ø"/>
                </a:pPr>
                <a:r>
                  <a:rPr lang="zh-CN" altLang="en-US" b="1" dirty="0"/>
                  <a:t>激光参数：</a:t>
                </a:r>
                <a:r>
                  <a:rPr lang="en-US" altLang="zh-CN" dirty="0"/>
                  <a:t>44 J</a:t>
                </a:r>
                <a:r>
                  <a:rPr lang="zh-CN" altLang="en-US" dirty="0"/>
                  <a:t>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𝑝𝑒𝑎𝑘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=1 </m:t>
                    </m:r>
                    <m:r>
                      <m:rPr>
                        <m:sty m:val="p"/>
                      </m:rPr>
                      <a:rPr lang="en-US" altLang="zh-CN">
                        <a:latin typeface="Cambria Math" panose="02040503050406030204" pitchFamily="18" charset="0"/>
                      </a:rPr>
                      <m:t>PW</m:t>
                    </m:r>
                  </m:oMath>
                </a14:m>
                <a:r>
                  <a:rPr lang="zh-CN" altLang="en-US" dirty="0"/>
                  <a:t>，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=25 </m:t>
                    </m:r>
                    <m:r>
                      <m:rPr>
                        <m:sty m:val="p"/>
                      </m:rPr>
                      <a:rPr lang="en-US" altLang="zh-CN">
                        <a:latin typeface="Cambria Math" panose="02040503050406030204" pitchFamily="18" charset="0"/>
                      </a:rPr>
                      <m:t>fs</m:t>
                    </m:r>
                  </m:oMath>
                </a14:m>
                <a:r>
                  <a:rPr lang="zh-CN" altLang="en-US" dirty="0"/>
                  <a:t>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zh-CN" altLang="en-US" i="1" dirty="0">
                        <a:latin typeface="Cambria Math" panose="02040503050406030204" pitchFamily="18" charset="0"/>
                      </a:rPr>
                      <m:t>为</m:t>
                    </m:r>
                  </m:oMath>
                </a14:m>
                <a:r>
                  <a:rPr lang="zh-CN" altLang="en-US" dirty="0"/>
                  <a:t>实现通道所需最低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zh-CN" altLang="en-US" dirty="0"/>
                  <a:t>对应的焦斑半径，</a:t>
                </a:r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zh-CN" altLang="en-US" dirty="0"/>
                  <a:t>为此时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zh-CN" altLang="en-US" dirty="0"/>
                  <a:t>对应的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altLang="zh-CN" dirty="0"/>
              </a:p>
            </p:txBody>
          </p:sp>
        </mc:Choice>
        <mc:Fallback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458EA450-3032-4D69-8B88-DF04AFCA35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248" y="1165575"/>
                <a:ext cx="5038771" cy="2304029"/>
              </a:xfrm>
              <a:prstGeom prst="rect">
                <a:avLst/>
              </a:prstGeom>
              <a:blipFill>
                <a:blip r:embed="rId3"/>
                <a:stretch>
                  <a:fillRect l="-726" b="-343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图片 11">
            <a:extLst>
              <a:ext uri="{FF2B5EF4-FFF2-40B4-BE49-F238E27FC236}">
                <a16:creationId xmlns:a16="http://schemas.microsoft.com/office/drawing/2014/main" id="{52D0258F-1D9C-45EA-BDDB-9E53B05EC1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7794" y="1297208"/>
            <a:ext cx="6720840" cy="4518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749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-1" y="0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PWFA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级联中</a:t>
            </a:r>
            <a:r>
              <a:rPr lang="en-US" altLang="zh-CN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driver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耦合方案调研</a:t>
            </a:r>
            <a:endParaRPr lang="en-US" altLang="zh-CN" sz="32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E3540DA6-E578-42BC-89D2-ABC4A6AC03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842" y="1219028"/>
            <a:ext cx="11024315" cy="3880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6680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ZTMyNDVlMzk4NWVkMjMyNWU5ZDhhYjAxOWRlY2RiNzk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86751</TotalTime>
  <Words>239</Words>
  <Application>Microsoft Office PowerPoint</Application>
  <PresentationFormat>宽屏</PresentationFormat>
  <Paragraphs>43</Paragraphs>
  <Slides>5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等线</vt:lpstr>
      <vt:lpstr>等线 Light</vt:lpstr>
      <vt:lpstr>华文中宋</vt:lpstr>
      <vt:lpstr>Arial</vt:lpstr>
      <vt:lpstr>Cambria Math</vt:lpstr>
      <vt:lpstr>Wingdings</vt:lpstr>
      <vt:lpstr>Office 主题​​</vt:lpstr>
      <vt:lpstr>组会</vt:lpstr>
      <vt:lpstr>工作列表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shixueyan</dc:creator>
  <cp:lastModifiedBy>lelelevi Hatake</cp:lastModifiedBy>
  <cp:revision>1867</cp:revision>
  <dcterms:created xsi:type="dcterms:W3CDTF">2025-03-17T16:43:00Z</dcterms:created>
  <dcterms:modified xsi:type="dcterms:W3CDTF">2025-12-08T10:06:40Z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ABC6E58D4C494024963E6485FB9DEEC6</vt:lpwstr>
  </property>
  <property fmtid="{D5CDD505-2E9C-101B-9397-08002B2CF9AE}" pid="3" name="KSOProductBuildVer">
    <vt:lpwstr>2052-11.1.0.12173</vt:lpwstr>
  </property>
</Properties>
</file>