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8"/>
  </p:notesMasterIdLst>
  <p:sldIdLst>
    <p:sldId id="348" r:id="rId2"/>
    <p:sldId id="316" r:id="rId3"/>
    <p:sldId id="344" r:id="rId4"/>
    <p:sldId id="351" r:id="rId5"/>
    <p:sldId id="350" r:id="rId6"/>
    <p:sldId id="352" r:id="rId7"/>
  </p:sldIdLst>
  <p:sldSz cx="12192000" cy="6858000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74" autoAdjust="0"/>
    <p:restoredTop sz="95927" autoAdjust="0"/>
  </p:normalViewPr>
  <p:slideViewPr>
    <p:cSldViewPr snapToGrid="0">
      <p:cViewPr>
        <p:scale>
          <a:sx n="125" d="100"/>
          <a:sy n="125" d="100"/>
        </p:scale>
        <p:origin x="-920" y="39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81D101-D887-4F30-87C9-CA72EBF26E23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DE45F6-8391-4FDA-820A-E4B1BB6C87B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67607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45F6-8391-4FDA-820A-E4B1BB6C87BE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1907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45F6-8391-4FDA-820A-E4B1BB6C87BE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24878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45F6-8391-4FDA-820A-E4B1BB6C87BE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17946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DE45F6-8391-4FDA-820A-E4B1BB6C87BE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144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877D8-F2A3-4EC1-88CD-6B5848D8D24B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877D8-F2A3-4EC1-88CD-6B5848D8D24B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16F42-4CE8-4228-847C-BB4D641C6252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10" Type="http://schemas.openxmlformats.org/officeDocument/2006/relationships/image" Target="../media/image8.png"/><Relationship Id="rId4" Type="http://schemas.openxmlformats.org/officeDocument/2006/relationships/image" Target="../media/image2.emf"/><Relationship Id="rId9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13" Type="http://schemas.openxmlformats.org/officeDocument/2006/relationships/image" Target="../media/image13.png"/><Relationship Id="rId3" Type="http://schemas.openxmlformats.org/officeDocument/2006/relationships/image" Target="../media/image9.emf"/><Relationship Id="rId7" Type="http://schemas.openxmlformats.org/officeDocument/2006/relationships/image" Target="../media/image4.emf"/><Relationship Id="rId12" Type="http://schemas.openxmlformats.org/officeDocument/2006/relationships/image" Target="../media/image1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11" Type="http://schemas.openxmlformats.org/officeDocument/2006/relationships/image" Target="../media/image11.emf"/><Relationship Id="rId5" Type="http://schemas.openxmlformats.org/officeDocument/2006/relationships/image" Target="../media/image2.emf"/><Relationship Id="rId10" Type="http://schemas.openxmlformats.org/officeDocument/2006/relationships/image" Target="../media/image7.emf"/><Relationship Id="rId4" Type="http://schemas.openxmlformats.org/officeDocument/2006/relationships/image" Target="../media/image1.png"/><Relationship Id="rId9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7" Type="http://schemas.openxmlformats.org/officeDocument/2006/relationships/image" Target="../media/image18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emf"/><Relationship Id="rId5" Type="http://schemas.openxmlformats.org/officeDocument/2006/relationships/image" Target="../media/image16.png"/><Relationship Id="rId4" Type="http://schemas.openxmlformats.org/officeDocument/2006/relationships/image" Target="../media/image15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D999F3-6016-4FEB-BCB1-DDF8CA9E7C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组会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897D448F-7FB4-4119-9A2C-DF1A31E05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2025-12-15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8173328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CFF5CBB-1017-4C5B-9C9E-3A48B182D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工作列表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15BC821-B832-4B44-A220-DD3B4913B5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4325"/>
            <a:ext cx="10515600" cy="435133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altLang="zh-CN" sz="3200" dirty="0"/>
              <a:t>BAPD</a:t>
            </a:r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zh-CN" dirty="0"/>
              <a:t>Dogleg</a:t>
            </a:r>
            <a:r>
              <a:rPr lang="zh-CN" altLang="en-US" dirty="0"/>
              <a:t>耦合，</a:t>
            </a:r>
            <a:r>
              <a:rPr lang="en-US" altLang="zh-CN" dirty="0"/>
              <a:t>driver 2nC 1% 2umrad</a:t>
            </a:r>
            <a:r>
              <a:rPr lang="zh-CN" altLang="en-US" dirty="0"/>
              <a:t>；</a:t>
            </a:r>
            <a:endParaRPr lang="en-US" altLang="zh-CN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zh-CN" dirty="0"/>
              <a:t>Chicane-&gt;</a:t>
            </a:r>
            <a:r>
              <a:rPr lang="en-US" altLang="zh-CN" dirty="0" err="1"/>
              <a:t>Schicane</a:t>
            </a:r>
            <a:r>
              <a:rPr lang="zh-CN" altLang="en-US" dirty="0"/>
              <a:t>减小最后一块铁偏转角；</a:t>
            </a:r>
            <a:endParaRPr lang="en-US" altLang="zh-CN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en-US" altLang="zh-CN" dirty="0"/>
              <a:t>LWFA</a:t>
            </a:r>
            <a:r>
              <a:rPr lang="zh-CN" altLang="en-US" dirty="0"/>
              <a:t>放在</a:t>
            </a:r>
            <a:r>
              <a:rPr lang="en-US" altLang="zh-CN" dirty="0"/>
              <a:t>chicane</a:t>
            </a:r>
            <a:r>
              <a:rPr lang="zh-CN" altLang="en-US" dirty="0"/>
              <a:t>段，最后一块铁切割磁铁；</a:t>
            </a:r>
            <a:endParaRPr lang="en-US" altLang="zh-CN" dirty="0"/>
          </a:p>
          <a:p>
            <a:pPr lvl="1">
              <a:buFont typeface="Wingdings" panose="05000000000000000000" pitchFamily="2" charset="2"/>
              <a:buChar char="l"/>
            </a:pPr>
            <a:r>
              <a:rPr lang="zh-CN" altLang="en-US" dirty="0"/>
              <a:t>误差分析</a:t>
            </a:r>
            <a:endParaRPr lang="en-US" altLang="zh-CN" dirty="0"/>
          </a:p>
          <a:p>
            <a:pPr lvl="2"/>
            <a:r>
              <a:rPr lang="en-US" altLang="zh-CN" dirty="0"/>
              <a:t>driver</a:t>
            </a:r>
            <a:r>
              <a:rPr lang="zh-CN" altLang="en-US" dirty="0"/>
              <a:t>纵向分布对</a:t>
            </a:r>
            <a:r>
              <a:rPr lang="en-US" altLang="zh-CN" dirty="0" err="1"/>
              <a:t>wakefield</a:t>
            </a:r>
            <a:r>
              <a:rPr lang="zh-CN" altLang="en-US" dirty="0"/>
              <a:t>及方案整体效果影响</a:t>
            </a:r>
            <a:endParaRPr lang="en-US" altLang="zh-CN" dirty="0"/>
          </a:p>
          <a:p>
            <a:pPr lvl="2"/>
            <a:r>
              <a:rPr lang="zh-CN" altLang="en-US" dirty="0"/>
              <a:t>时间同步</a:t>
            </a:r>
            <a:endParaRPr lang="en-US" altLang="zh-CN" dirty="0"/>
          </a:p>
          <a:p>
            <a:pPr lvl="2"/>
            <a:r>
              <a:rPr lang="zh-CN" altLang="en-US" dirty="0"/>
              <a:t>模拟过程有哪些参数是随机的？</a:t>
            </a:r>
            <a:endParaRPr lang="en-US" altLang="zh-CN" dirty="0"/>
          </a:p>
          <a:p>
            <a:pPr lvl="2"/>
            <a:r>
              <a:rPr lang="en-US" altLang="zh-CN" dirty="0"/>
              <a:t>LWFA/PWFA</a:t>
            </a:r>
            <a:r>
              <a:rPr lang="zh-CN" altLang="en-US" dirty="0"/>
              <a:t>模拟误差怎么加的</a:t>
            </a:r>
            <a:endParaRPr lang="en-US" altLang="zh-CN" dirty="0"/>
          </a:p>
          <a:p>
            <a:pPr lvl="1"/>
            <a:endParaRPr lang="en-US" altLang="zh-CN" sz="1600" dirty="0"/>
          </a:p>
        </p:txBody>
      </p:sp>
    </p:spTree>
    <p:extLst>
      <p:ext uri="{BB962C8B-B14F-4D97-AF65-F5344CB8AC3E}">
        <p14:creationId xmlns:p14="http://schemas.microsoft.com/office/powerpoint/2010/main" val="1350644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9">
            <a:extLst>
              <a:ext uri="{FF2B5EF4-FFF2-40B4-BE49-F238E27FC236}">
                <a16:creationId xmlns:a16="http://schemas.microsoft.com/office/drawing/2014/main" id="{F549503F-A962-453F-9477-4AF198F7685D}"/>
              </a:ext>
            </a:extLst>
          </p:cNvPr>
          <p:cNvSpPr txBox="1"/>
          <p:nvPr/>
        </p:nvSpPr>
        <p:spPr>
          <a:xfrm>
            <a:off x="152399" y="152400"/>
            <a:ext cx="118645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BAPD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驱动束耦合</a:t>
            </a:r>
            <a:endParaRPr lang="en-US" altLang="zh-CN" sz="32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F9C8468A-CA50-4E6C-8F7D-E3D2BA1D4D4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21"/>
          <a:stretch/>
        </p:blipFill>
        <p:spPr>
          <a:xfrm>
            <a:off x="6843070" y="2773061"/>
            <a:ext cx="4234362" cy="1741038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1E1018EA-FC70-4C5E-AB1D-09720758FA1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47045" y="4722186"/>
            <a:ext cx="1906449" cy="1775092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6E621F39-4A2F-494F-92C9-4189947EF7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7670" y="1183592"/>
            <a:ext cx="1906449" cy="1775092"/>
          </a:xfrm>
          <a:prstGeom prst="rect">
            <a:avLst/>
          </a:prstGeom>
        </p:spPr>
      </p:pic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CC2B80F1-63AE-4105-868B-7D45D5BA26B7}"/>
              </a:ext>
            </a:extLst>
          </p:cNvPr>
          <p:cNvCxnSpPr>
            <a:cxnSpLocks/>
          </p:cNvCxnSpPr>
          <p:nvPr/>
        </p:nvCxnSpPr>
        <p:spPr>
          <a:xfrm flipV="1">
            <a:off x="9369745" y="3093008"/>
            <a:ext cx="0" cy="5505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409B6885-845E-4AA1-81DD-5C2C4DFFE3B7}"/>
              </a:ext>
            </a:extLst>
          </p:cNvPr>
          <p:cNvCxnSpPr>
            <a:cxnSpLocks/>
          </p:cNvCxnSpPr>
          <p:nvPr/>
        </p:nvCxnSpPr>
        <p:spPr>
          <a:xfrm flipH="1">
            <a:off x="9369745" y="4207974"/>
            <a:ext cx="2" cy="5142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图片 19">
            <a:extLst>
              <a:ext uri="{FF2B5EF4-FFF2-40B4-BE49-F238E27FC236}">
                <a16:creationId xmlns:a16="http://schemas.microsoft.com/office/drawing/2014/main" id="{F76F8448-81FD-48DF-A5AE-54AB34A36AF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55522" y="1177584"/>
            <a:ext cx="1906449" cy="1775092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507E08FF-B585-4B27-9A29-13B2CE4FF0A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55523" y="4722186"/>
            <a:ext cx="1906448" cy="1775091"/>
          </a:xfrm>
          <a:prstGeom prst="rect">
            <a:avLst/>
          </a:prstGeom>
        </p:spPr>
      </p:pic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CA41AB5A-62A4-426A-8DAC-815D7C7BEA1B}"/>
              </a:ext>
            </a:extLst>
          </p:cNvPr>
          <p:cNvCxnSpPr>
            <a:cxnSpLocks/>
          </p:cNvCxnSpPr>
          <p:nvPr/>
        </p:nvCxnSpPr>
        <p:spPr>
          <a:xfrm flipH="1" flipV="1">
            <a:off x="7824279" y="2952676"/>
            <a:ext cx="822103" cy="6909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EA1A4E0F-6326-4BEE-AFF1-8E598ACAC64F}"/>
              </a:ext>
            </a:extLst>
          </p:cNvPr>
          <p:cNvCxnSpPr>
            <a:cxnSpLocks/>
          </p:cNvCxnSpPr>
          <p:nvPr/>
        </p:nvCxnSpPr>
        <p:spPr>
          <a:xfrm flipH="1">
            <a:off x="7888674" y="4172891"/>
            <a:ext cx="757709" cy="6010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>
            <a:extLst>
              <a:ext uri="{FF2B5EF4-FFF2-40B4-BE49-F238E27FC236}">
                <a16:creationId xmlns:a16="http://schemas.microsoft.com/office/drawing/2014/main" id="{62A2A7C0-FC27-4C00-AE39-A9D0696A4943}"/>
              </a:ext>
            </a:extLst>
          </p:cNvPr>
          <p:cNvSpPr txBox="1"/>
          <p:nvPr/>
        </p:nvSpPr>
        <p:spPr>
          <a:xfrm>
            <a:off x="8826780" y="917280"/>
            <a:ext cx="9702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solidFill>
                  <a:srgbClr val="0070C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Driver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EB67C34C-F326-413F-9F60-423392616E1E}"/>
              </a:ext>
            </a:extLst>
          </p:cNvPr>
          <p:cNvSpPr txBox="1"/>
          <p:nvPr/>
        </p:nvSpPr>
        <p:spPr>
          <a:xfrm>
            <a:off x="8708268" y="6430714"/>
            <a:ext cx="10762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solidFill>
                  <a:srgbClr val="0070C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witness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EE8DE696-DC1D-41CF-A05C-D91FE38593BE}"/>
              </a:ext>
            </a:extLst>
          </p:cNvPr>
          <p:cNvSpPr txBox="1"/>
          <p:nvPr/>
        </p:nvSpPr>
        <p:spPr>
          <a:xfrm>
            <a:off x="579557" y="1024558"/>
            <a:ext cx="5551698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采用一组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triplet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和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DBA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将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driver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从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B4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处与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witness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合束，消色散后发射度几乎没有增长；</a:t>
            </a:r>
            <a:endParaRPr lang="en-US" altLang="zh-CN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Driver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参数：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100 MeV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2nC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，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1%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能散，</a:t>
            </a:r>
            <a:r>
              <a:rPr lang="en-US" altLang="zh-CN" dirty="0">
                <a:latin typeface="华文中宋" panose="02010600040101010101" pitchFamily="2" charset="-122"/>
                <a:ea typeface="华文中宋" panose="02010600040101010101" pitchFamily="2" charset="-122"/>
              </a:rPr>
              <a:t>2umrad</a:t>
            </a:r>
            <a:r>
              <a:rPr lang="zh-CN" altLang="en-US" dirty="0">
                <a:latin typeface="华文中宋" panose="02010600040101010101" pitchFamily="2" charset="-122"/>
                <a:ea typeface="华文中宋" panose="02010600040101010101" pitchFamily="2" charset="-122"/>
              </a:rPr>
              <a:t>发射度</a:t>
            </a:r>
            <a:endParaRPr lang="en-US" altLang="zh-CN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zh-CN" altLang="en-US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pic>
        <p:nvPicPr>
          <p:cNvPr id="54" name="图片 53">
            <a:extLst>
              <a:ext uri="{FF2B5EF4-FFF2-40B4-BE49-F238E27FC236}">
                <a16:creationId xmlns:a16="http://schemas.microsoft.com/office/drawing/2014/main" id="{8EFFF51D-724C-41F6-9A4D-8EDE8BCC8FD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82001" y="1189600"/>
            <a:ext cx="1906449" cy="1775092"/>
          </a:xfrm>
          <a:prstGeom prst="rect">
            <a:avLst/>
          </a:prstGeom>
        </p:spPr>
      </p:pic>
      <p:cxnSp>
        <p:nvCxnSpPr>
          <p:cNvPr id="55" name="直接箭头连接符 54">
            <a:extLst>
              <a:ext uri="{FF2B5EF4-FFF2-40B4-BE49-F238E27FC236}">
                <a16:creationId xmlns:a16="http://schemas.microsoft.com/office/drawing/2014/main" id="{C698B390-F3FE-4A77-924A-A0D6F0963D05}"/>
              </a:ext>
            </a:extLst>
          </p:cNvPr>
          <p:cNvCxnSpPr>
            <a:cxnSpLocks/>
          </p:cNvCxnSpPr>
          <p:nvPr/>
        </p:nvCxnSpPr>
        <p:spPr>
          <a:xfrm flipV="1">
            <a:off x="9693595" y="3040330"/>
            <a:ext cx="1181725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图片 58">
            <a:extLst>
              <a:ext uri="{FF2B5EF4-FFF2-40B4-BE49-F238E27FC236}">
                <a16:creationId xmlns:a16="http://schemas.microsoft.com/office/drawing/2014/main" id="{F6A422E8-54AA-42B0-8322-1DCA0DEB953B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982002" y="4722186"/>
            <a:ext cx="1906448" cy="1775091"/>
          </a:xfrm>
          <a:prstGeom prst="rect">
            <a:avLst/>
          </a:prstGeom>
        </p:spPr>
      </p:pic>
      <p:cxnSp>
        <p:nvCxnSpPr>
          <p:cNvPr id="60" name="直接箭头连接符 59">
            <a:extLst>
              <a:ext uri="{FF2B5EF4-FFF2-40B4-BE49-F238E27FC236}">
                <a16:creationId xmlns:a16="http://schemas.microsoft.com/office/drawing/2014/main" id="{E0783C05-F3BD-4175-8A2F-92F377343FA1}"/>
              </a:ext>
            </a:extLst>
          </p:cNvPr>
          <p:cNvCxnSpPr>
            <a:cxnSpLocks/>
            <a:endCxn id="59" idx="0"/>
          </p:cNvCxnSpPr>
          <p:nvPr/>
        </p:nvCxnSpPr>
        <p:spPr>
          <a:xfrm>
            <a:off x="9677040" y="4176348"/>
            <a:ext cx="1258186" cy="545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图片 30">
            <a:extLst>
              <a:ext uri="{FF2B5EF4-FFF2-40B4-BE49-F238E27FC236}">
                <a16:creationId xmlns:a16="http://schemas.microsoft.com/office/drawing/2014/main" id="{D7546E6C-F456-42B3-835A-640CC760461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91849" y="3177053"/>
            <a:ext cx="4914119" cy="3090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943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>
            <a:extLst>
              <a:ext uri="{FF2B5EF4-FFF2-40B4-BE49-F238E27FC236}">
                <a16:creationId xmlns:a16="http://schemas.microsoft.com/office/drawing/2014/main" id="{CA1D130C-9F18-4DFE-A931-3D39BE989C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4917" y="2567204"/>
            <a:ext cx="4845422" cy="2152752"/>
          </a:xfrm>
          <a:prstGeom prst="rect">
            <a:avLst/>
          </a:prstGeom>
        </p:spPr>
      </p:pic>
      <p:sp>
        <p:nvSpPr>
          <p:cNvPr id="35" name="TextBox 9">
            <a:extLst>
              <a:ext uri="{FF2B5EF4-FFF2-40B4-BE49-F238E27FC236}">
                <a16:creationId xmlns:a16="http://schemas.microsoft.com/office/drawing/2014/main" id="{F549503F-A962-453F-9477-4AF198F7685D}"/>
              </a:ext>
            </a:extLst>
          </p:cNvPr>
          <p:cNvSpPr txBox="1"/>
          <p:nvPr/>
        </p:nvSpPr>
        <p:spPr>
          <a:xfrm>
            <a:off x="152399" y="152400"/>
            <a:ext cx="118645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BAPD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驱动束耦合</a:t>
            </a:r>
            <a:endParaRPr lang="en-US" altLang="zh-CN" sz="32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F9C8468A-CA50-4E6C-8F7D-E3D2BA1D4D4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121"/>
          <a:stretch/>
        </p:blipFill>
        <p:spPr>
          <a:xfrm>
            <a:off x="6843070" y="2773061"/>
            <a:ext cx="4234362" cy="1741038"/>
          </a:xfrm>
          <a:prstGeom prst="rect">
            <a:avLst/>
          </a:prstGeom>
        </p:spPr>
      </p:pic>
      <p:pic>
        <p:nvPicPr>
          <p:cNvPr id="4" name="图片 3">
            <a:extLst>
              <a:ext uri="{FF2B5EF4-FFF2-40B4-BE49-F238E27FC236}">
                <a16:creationId xmlns:a16="http://schemas.microsoft.com/office/drawing/2014/main" id="{1E1018EA-FC70-4C5E-AB1D-09720758FA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247045" y="4722186"/>
            <a:ext cx="1906449" cy="1775092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6E621F39-4A2F-494F-92C9-4189947EF7C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47670" y="1183592"/>
            <a:ext cx="1906449" cy="1775092"/>
          </a:xfrm>
          <a:prstGeom prst="rect">
            <a:avLst/>
          </a:prstGeom>
        </p:spPr>
      </p:pic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CC2B80F1-63AE-4105-868B-7D45D5BA26B7}"/>
              </a:ext>
            </a:extLst>
          </p:cNvPr>
          <p:cNvCxnSpPr>
            <a:cxnSpLocks/>
          </p:cNvCxnSpPr>
          <p:nvPr/>
        </p:nvCxnSpPr>
        <p:spPr>
          <a:xfrm flipV="1">
            <a:off x="9369745" y="3093008"/>
            <a:ext cx="0" cy="5505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409B6885-845E-4AA1-81DD-5C2C4DFFE3B7}"/>
              </a:ext>
            </a:extLst>
          </p:cNvPr>
          <p:cNvCxnSpPr>
            <a:cxnSpLocks/>
          </p:cNvCxnSpPr>
          <p:nvPr/>
        </p:nvCxnSpPr>
        <p:spPr>
          <a:xfrm flipH="1">
            <a:off x="9369745" y="4207974"/>
            <a:ext cx="2" cy="5142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图片 19">
            <a:extLst>
              <a:ext uri="{FF2B5EF4-FFF2-40B4-BE49-F238E27FC236}">
                <a16:creationId xmlns:a16="http://schemas.microsoft.com/office/drawing/2014/main" id="{F76F8448-81FD-48DF-A5AE-54AB34A36A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55522" y="1177584"/>
            <a:ext cx="1906449" cy="1775092"/>
          </a:xfrm>
          <a:prstGeom prst="rect">
            <a:avLst/>
          </a:prstGeom>
        </p:spPr>
      </p:pic>
      <p:pic>
        <p:nvPicPr>
          <p:cNvPr id="22" name="图片 21">
            <a:extLst>
              <a:ext uri="{FF2B5EF4-FFF2-40B4-BE49-F238E27FC236}">
                <a16:creationId xmlns:a16="http://schemas.microsoft.com/office/drawing/2014/main" id="{507E08FF-B585-4B27-9A29-13B2CE4FF0A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55523" y="4722186"/>
            <a:ext cx="1906448" cy="1775091"/>
          </a:xfrm>
          <a:prstGeom prst="rect">
            <a:avLst/>
          </a:prstGeom>
        </p:spPr>
      </p:pic>
      <p:cxnSp>
        <p:nvCxnSpPr>
          <p:cNvPr id="25" name="直接箭头连接符 24">
            <a:extLst>
              <a:ext uri="{FF2B5EF4-FFF2-40B4-BE49-F238E27FC236}">
                <a16:creationId xmlns:a16="http://schemas.microsoft.com/office/drawing/2014/main" id="{CA41AB5A-62A4-426A-8DAC-815D7C7BEA1B}"/>
              </a:ext>
            </a:extLst>
          </p:cNvPr>
          <p:cNvCxnSpPr>
            <a:cxnSpLocks/>
          </p:cNvCxnSpPr>
          <p:nvPr/>
        </p:nvCxnSpPr>
        <p:spPr>
          <a:xfrm flipH="1" flipV="1">
            <a:off x="7824279" y="2952676"/>
            <a:ext cx="822103" cy="6909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EA1A4E0F-6326-4BEE-AFF1-8E598ACAC64F}"/>
              </a:ext>
            </a:extLst>
          </p:cNvPr>
          <p:cNvCxnSpPr>
            <a:cxnSpLocks/>
          </p:cNvCxnSpPr>
          <p:nvPr/>
        </p:nvCxnSpPr>
        <p:spPr>
          <a:xfrm flipH="1">
            <a:off x="7888674" y="4172891"/>
            <a:ext cx="757709" cy="6010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文本框 32">
            <a:extLst>
              <a:ext uri="{FF2B5EF4-FFF2-40B4-BE49-F238E27FC236}">
                <a16:creationId xmlns:a16="http://schemas.microsoft.com/office/drawing/2014/main" id="{62A2A7C0-FC27-4C00-AE39-A9D0696A4943}"/>
              </a:ext>
            </a:extLst>
          </p:cNvPr>
          <p:cNvSpPr txBox="1"/>
          <p:nvPr/>
        </p:nvSpPr>
        <p:spPr>
          <a:xfrm>
            <a:off x="8826780" y="917280"/>
            <a:ext cx="9702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solidFill>
                  <a:srgbClr val="0070C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Driver</a:t>
            </a: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EB67C34C-F326-413F-9F60-423392616E1E}"/>
              </a:ext>
            </a:extLst>
          </p:cNvPr>
          <p:cNvSpPr txBox="1"/>
          <p:nvPr/>
        </p:nvSpPr>
        <p:spPr>
          <a:xfrm>
            <a:off x="8708268" y="6430714"/>
            <a:ext cx="10762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solidFill>
                  <a:srgbClr val="0070C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witness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7" name="文本框 36">
                <a:extLst>
                  <a:ext uri="{FF2B5EF4-FFF2-40B4-BE49-F238E27FC236}">
                    <a16:creationId xmlns:a16="http://schemas.microsoft.com/office/drawing/2014/main" id="{EE8DE696-DC1D-41CF-A05C-D91FE38593BE}"/>
                  </a:ext>
                </a:extLst>
              </p:cNvPr>
              <p:cNvSpPr txBox="1"/>
              <p:nvPr/>
            </p:nvSpPr>
            <p:spPr>
              <a:xfrm>
                <a:off x="532974" y="1070571"/>
                <a:ext cx="5551698" cy="165910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zh-CN" altLang="en-US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双束共用一个</a:t>
                </a:r>
                <a:r>
                  <a:rPr lang="en-US" altLang="zh-CN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APL</a:t>
                </a:r>
                <a:r>
                  <a:rPr lang="zh-CN" altLang="en-US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，且</a:t>
                </a:r>
                <a:r>
                  <a:rPr lang="en-US" altLang="zh-CN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driver</a:t>
                </a:r>
                <a:r>
                  <a:rPr lang="zh-CN" altLang="en-US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能量比</a:t>
                </a:r>
                <a:r>
                  <a:rPr lang="en-US" altLang="zh-CN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witness</a:t>
                </a:r>
                <a:r>
                  <a:rPr lang="zh-CN" altLang="en-US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低</a:t>
                </a:r>
                <a:r>
                  <a:rPr lang="en-US" altLang="zh-CN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5</a:t>
                </a:r>
                <a:r>
                  <a:rPr lang="zh-CN" altLang="en-US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倍，因此</a:t>
                </a:r>
                <a:r>
                  <a:rPr lang="en-US" altLang="zh-CN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APL</a:t>
                </a:r>
                <a:r>
                  <a:rPr lang="zh-CN" altLang="en-US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对两个束流的聚焦强度相差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zh-CN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华文中宋" panose="02010600040101010101" pitchFamily="2" charset="-122"/>
                          </a:rPr>
                        </m:ctrlPr>
                      </m:radPr>
                      <m:deg/>
                      <m:e>
                        <m:r>
                          <a:rPr lang="en-US" altLang="zh-CN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华文中宋" panose="02010600040101010101" pitchFamily="2" charset="-122"/>
                          </a:rPr>
                          <m:t>5</m:t>
                        </m:r>
                      </m:e>
                    </m:rad>
                  </m:oMath>
                </a14:m>
                <a:r>
                  <a:rPr lang="zh-CN" altLang="en-US" dirty="0">
                    <a:solidFill>
                      <a:srgbClr val="FF0000"/>
                    </a:solidFill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倍，</a:t>
                </a:r>
                <a:r>
                  <a:rPr lang="zh-CN" altLang="en-US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导致</a:t>
                </a:r>
                <a:r>
                  <a:rPr lang="zh-CN" altLang="en-US" dirty="0">
                    <a:solidFill>
                      <a:srgbClr val="FF0000"/>
                    </a:solidFill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双束横向尺寸不能同时达到最小</a:t>
                </a:r>
                <a:r>
                  <a:rPr lang="zh-CN" altLang="en-US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；</a:t>
                </a:r>
                <a:endParaRPr lang="en-US" altLang="zh-CN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:pPr marL="285750" indent="-285750">
                  <a:buFont typeface="Wingdings" panose="05000000000000000000" pitchFamily="2" charset="2"/>
                  <a:buChar char="Ø"/>
                </a:pPr>
                <a:endParaRPr lang="zh-CN" altLang="en-US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</p:txBody>
          </p:sp>
        </mc:Choice>
        <mc:Fallback>
          <p:sp>
            <p:nvSpPr>
              <p:cNvPr id="37" name="文本框 36">
                <a:extLst>
                  <a:ext uri="{FF2B5EF4-FFF2-40B4-BE49-F238E27FC236}">
                    <a16:creationId xmlns:a16="http://schemas.microsoft.com/office/drawing/2014/main" id="{EE8DE696-DC1D-41CF-A05C-D91FE38593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974" y="1070571"/>
                <a:ext cx="5551698" cy="1659109"/>
              </a:xfrm>
              <a:prstGeom prst="rect">
                <a:avLst/>
              </a:prstGeom>
              <a:blipFill>
                <a:blip r:embed="rId9"/>
                <a:stretch>
                  <a:fillRect l="-659" r="-428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5" name="直接箭头连接符 54">
            <a:extLst>
              <a:ext uri="{FF2B5EF4-FFF2-40B4-BE49-F238E27FC236}">
                <a16:creationId xmlns:a16="http://schemas.microsoft.com/office/drawing/2014/main" id="{C698B390-F3FE-4A77-924A-A0D6F0963D05}"/>
              </a:ext>
            </a:extLst>
          </p:cNvPr>
          <p:cNvCxnSpPr>
            <a:cxnSpLocks/>
          </p:cNvCxnSpPr>
          <p:nvPr/>
        </p:nvCxnSpPr>
        <p:spPr>
          <a:xfrm flipV="1">
            <a:off x="9485290" y="3040330"/>
            <a:ext cx="1390030" cy="833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9" name="图片 58">
            <a:extLst>
              <a:ext uri="{FF2B5EF4-FFF2-40B4-BE49-F238E27FC236}">
                <a16:creationId xmlns:a16="http://schemas.microsoft.com/office/drawing/2014/main" id="{F6A422E8-54AA-42B0-8322-1DCA0DEB953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82002" y="4722186"/>
            <a:ext cx="1906448" cy="1775091"/>
          </a:xfrm>
          <a:prstGeom prst="rect">
            <a:avLst/>
          </a:prstGeom>
        </p:spPr>
      </p:pic>
      <p:cxnSp>
        <p:nvCxnSpPr>
          <p:cNvPr id="60" name="直接箭头连接符 59">
            <a:extLst>
              <a:ext uri="{FF2B5EF4-FFF2-40B4-BE49-F238E27FC236}">
                <a16:creationId xmlns:a16="http://schemas.microsoft.com/office/drawing/2014/main" id="{E0783C05-F3BD-4175-8A2F-92F377343FA1}"/>
              </a:ext>
            </a:extLst>
          </p:cNvPr>
          <p:cNvCxnSpPr>
            <a:cxnSpLocks/>
            <a:endCxn id="59" idx="0"/>
          </p:cNvCxnSpPr>
          <p:nvPr/>
        </p:nvCxnSpPr>
        <p:spPr>
          <a:xfrm>
            <a:off x="9677040" y="4176348"/>
            <a:ext cx="1258186" cy="5458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图片 4">
            <a:extLst>
              <a:ext uri="{FF2B5EF4-FFF2-40B4-BE49-F238E27FC236}">
                <a16:creationId xmlns:a16="http://schemas.microsoft.com/office/drawing/2014/main" id="{A8D37C15-BD39-4F21-A3DF-B84797D4E06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54917" y="4619784"/>
            <a:ext cx="4845422" cy="2159674"/>
          </a:xfrm>
          <a:prstGeom prst="rect">
            <a:avLst/>
          </a:prstGeom>
        </p:spPr>
      </p:pic>
      <p:pic>
        <p:nvPicPr>
          <p:cNvPr id="26" name="图片 25">
            <a:extLst>
              <a:ext uri="{FF2B5EF4-FFF2-40B4-BE49-F238E27FC236}">
                <a16:creationId xmlns:a16="http://schemas.microsoft.com/office/drawing/2014/main" id="{37BD50AF-6A5E-4506-8A5A-4FB26660FA9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982002" y="1183054"/>
            <a:ext cx="1906449" cy="1775092"/>
          </a:xfrm>
          <a:prstGeom prst="rect">
            <a:avLst/>
          </a:prstGeom>
        </p:spPr>
      </p:pic>
      <p:sp>
        <p:nvSpPr>
          <p:cNvPr id="28" name="文本框 27">
            <a:extLst>
              <a:ext uri="{FF2B5EF4-FFF2-40B4-BE49-F238E27FC236}">
                <a16:creationId xmlns:a16="http://schemas.microsoft.com/office/drawing/2014/main" id="{82387613-38F4-4560-9C26-122A40C78C86}"/>
              </a:ext>
            </a:extLst>
          </p:cNvPr>
          <p:cNvSpPr txBox="1"/>
          <p:nvPr/>
        </p:nvSpPr>
        <p:spPr>
          <a:xfrm>
            <a:off x="4412021" y="3943655"/>
            <a:ext cx="9702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solidFill>
                  <a:srgbClr val="0070C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Driver</a:t>
            </a:r>
          </a:p>
        </p:txBody>
      </p:sp>
      <p:sp>
        <p:nvSpPr>
          <p:cNvPr id="29" name="文本框 28">
            <a:extLst>
              <a:ext uri="{FF2B5EF4-FFF2-40B4-BE49-F238E27FC236}">
                <a16:creationId xmlns:a16="http://schemas.microsoft.com/office/drawing/2014/main" id="{C2DCF3CD-3AB5-4411-9BD3-8ADBB77F8E46}"/>
              </a:ext>
            </a:extLst>
          </p:cNvPr>
          <p:cNvSpPr txBox="1"/>
          <p:nvPr/>
        </p:nvSpPr>
        <p:spPr>
          <a:xfrm>
            <a:off x="4359030" y="6089218"/>
            <a:ext cx="107628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solidFill>
                  <a:srgbClr val="0070C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witness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文本框 29">
                <a:extLst>
                  <a:ext uri="{FF2B5EF4-FFF2-40B4-BE49-F238E27FC236}">
                    <a16:creationId xmlns:a16="http://schemas.microsoft.com/office/drawing/2014/main" id="{608D2B38-66B7-4043-8A47-0875DDE29ED4}"/>
                  </a:ext>
                </a:extLst>
              </p:cNvPr>
              <p:cNvSpPr txBox="1"/>
              <p:nvPr/>
            </p:nvSpPr>
            <p:spPr>
              <a:xfrm>
                <a:off x="10689710" y="3897001"/>
                <a:ext cx="1390030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华文中宋" panose="02010600040101010101" pitchFamily="2" charset="-122"/>
                          </a:rPr>
                        </m:ctrlPr>
                      </m:sSubPr>
                      <m:e>
                        <m:r>
                          <a:rPr lang="en-US" altLang="zh-CN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华文中宋" panose="02010600040101010101" pitchFamily="2" charset="-122"/>
                          </a:rPr>
                          <m:t>𝜎</m:t>
                        </m:r>
                      </m:e>
                      <m:sub>
                        <m:r>
                          <a:rPr lang="en-US" altLang="zh-CN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华文中宋" panose="02010600040101010101" pitchFamily="2" charset="-122"/>
                          </a:rPr>
                          <m:t>𝛿</m:t>
                        </m:r>
                      </m:sub>
                    </m:sSub>
                    <m:r>
                      <a:rPr lang="en-US" altLang="zh-CN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华文中宋" panose="02010600040101010101" pitchFamily="2" charset="-122"/>
                      </a:rPr>
                      <m:t>=</m:t>
                    </m:r>
                  </m:oMath>
                </a14:m>
                <a:r>
                  <a:rPr lang="en-US" altLang="zh-CN" dirty="0">
                    <a:solidFill>
                      <a:srgbClr val="FF0000"/>
                    </a:solidFill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0.29%</a:t>
                </a:r>
                <a:endParaRPr lang="zh-CN" altLang="en-US" dirty="0"/>
              </a:p>
            </p:txBody>
          </p:sp>
        </mc:Choice>
        <mc:Fallback>
          <p:sp>
            <p:nvSpPr>
              <p:cNvPr id="30" name="文本框 29">
                <a:extLst>
                  <a:ext uri="{FF2B5EF4-FFF2-40B4-BE49-F238E27FC236}">
                    <a16:creationId xmlns:a16="http://schemas.microsoft.com/office/drawing/2014/main" id="{608D2B38-66B7-4043-8A47-0875DDE29E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89710" y="3897001"/>
                <a:ext cx="1390030" cy="369332"/>
              </a:xfrm>
              <a:prstGeom prst="rect">
                <a:avLst/>
              </a:prstGeom>
              <a:blipFill>
                <a:blip r:embed="rId13"/>
                <a:stretch>
                  <a:fillRect t="-9836" r="-2193" b="-22951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38243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9">
            <a:extLst>
              <a:ext uri="{FF2B5EF4-FFF2-40B4-BE49-F238E27FC236}">
                <a16:creationId xmlns:a16="http://schemas.microsoft.com/office/drawing/2014/main" id="{F549503F-A962-453F-9477-4AF198F7685D}"/>
              </a:ext>
            </a:extLst>
          </p:cNvPr>
          <p:cNvSpPr txBox="1"/>
          <p:nvPr/>
        </p:nvSpPr>
        <p:spPr>
          <a:xfrm>
            <a:off x="152399" y="152400"/>
            <a:ext cx="118645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BAPD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驱动束耦合</a:t>
            </a:r>
            <a:endParaRPr lang="en-US" altLang="zh-CN" sz="32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pic>
        <p:nvPicPr>
          <p:cNvPr id="45" name="图片 44">
            <a:extLst>
              <a:ext uri="{FF2B5EF4-FFF2-40B4-BE49-F238E27FC236}">
                <a16:creationId xmlns:a16="http://schemas.microsoft.com/office/drawing/2014/main" id="{54BD18CA-DF39-476F-974B-AC3C723236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91515" y="1357930"/>
            <a:ext cx="2401216" cy="2235769"/>
          </a:xfrm>
          <a:prstGeom prst="rect">
            <a:avLst/>
          </a:prstGeom>
        </p:spPr>
      </p:pic>
      <p:sp>
        <p:nvSpPr>
          <p:cNvPr id="46" name="文本框 45">
            <a:extLst>
              <a:ext uri="{FF2B5EF4-FFF2-40B4-BE49-F238E27FC236}">
                <a16:creationId xmlns:a16="http://schemas.microsoft.com/office/drawing/2014/main" id="{67C51D1D-8FF1-4057-8735-B65F852690AC}"/>
              </a:ext>
            </a:extLst>
          </p:cNvPr>
          <p:cNvSpPr txBox="1"/>
          <p:nvPr/>
        </p:nvSpPr>
        <p:spPr>
          <a:xfrm>
            <a:off x="6948871" y="1128473"/>
            <a:ext cx="19061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solidFill>
                  <a:srgbClr val="0070C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APL2 entrance</a:t>
            </a:r>
          </a:p>
        </p:txBody>
      </p:sp>
      <p:pic>
        <p:nvPicPr>
          <p:cNvPr id="49" name="图片 48">
            <a:extLst>
              <a:ext uri="{FF2B5EF4-FFF2-40B4-BE49-F238E27FC236}">
                <a16:creationId xmlns:a16="http://schemas.microsoft.com/office/drawing/2014/main" id="{BDFED9D6-8DF5-4965-8ADB-403758DC03A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897597" y="1357929"/>
            <a:ext cx="2401216" cy="2235769"/>
          </a:xfrm>
          <a:prstGeom prst="rect">
            <a:avLst/>
          </a:prstGeom>
        </p:spPr>
      </p:pic>
      <p:sp>
        <p:nvSpPr>
          <p:cNvPr id="50" name="文本框 49">
            <a:extLst>
              <a:ext uri="{FF2B5EF4-FFF2-40B4-BE49-F238E27FC236}">
                <a16:creationId xmlns:a16="http://schemas.microsoft.com/office/drawing/2014/main" id="{E1E24083-1230-44CE-9283-3EBB30B0EE32}"/>
              </a:ext>
            </a:extLst>
          </p:cNvPr>
          <p:cNvSpPr txBox="1"/>
          <p:nvPr/>
        </p:nvSpPr>
        <p:spPr>
          <a:xfrm>
            <a:off x="9546643" y="1128473"/>
            <a:ext cx="14122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1800" b="1" dirty="0">
                <a:solidFill>
                  <a:srgbClr val="0070C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APL2 exit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" name="文本框 22">
                <a:extLst>
                  <a:ext uri="{FF2B5EF4-FFF2-40B4-BE49-F238E27FC236}">
                    <a16:creationId xmlns:a16="http://schemas.microsoft.com/office/drawing/2014/main" id="{A6E1FAF8-152D-4A7B-BB79-21DB2378E0F7}"/>
                  </a:ext>
                </a:extLst>
              </p:cNvPr>
              <p:cNvSpPr txBox="1"/>
              <p:nvPr/>
            </p:nvSpPr>
            <p:spPr>
              <a:xfrm>
                <a:off x="532974" y="1070571"/>
                <a:ext cx="5720436" cy="161582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Font typeface="Wingdings" panose="05000000000000000000" pitchFamily="2" charset="2"/>
                  <a:buChar char="Ø"/>
                </a:pPr>
                <a:r>
                  <a:rPr lang="zh-CN" altLang="en-US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为了保证双束在</a:t>
                </a:r>
                <a:r>
                  <a:rPr lang="en-US" altLang="zh-CN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BAPD</a:t>
                </a:r>
                <a:r>
                  <a:rPr lang="zh-CN" altLang="en-US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入口同时达到最小尺寸，要求</a:t>
                </a:r>
                <a:r>
                  <a:rPr lang="en-US" altLang="zh-CN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driver</a:t>
                </a:r>
                <a:r>
                  <a:rPr lang="zh-CN" altLang="en-US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在</a:t>
                </a:r>
                <a:r>
                  <a:rPr lang="en-US" altLang="zh-CN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APL</a:t>
                </a:r>
                <a:r>
                  <a:rPr lang="zh-CN" altLang="en-US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入口</a:t>
                </a:r>
                <a:r>
                  <a:rPr lang="en-US" altLang="zh-CN" dirty="0" err="1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twiss</a:t>
                </a:r>
                <a:r>
                  <a:rPr lang="zh-CN" altLang="en-US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参数满足（对于</a:t>
                </a:r>
                <a:r>
                  <a:rPr lang="en-US" altLang="zh-CN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2e16 cm-3</a:t>
                </a:r>
                <a:r>
                  <a:rPr lang="zh-CN" altLang="en-US" dirty="0">
                    <a:latin typeface="华文中宋" panose="02010600040101010101" pitchFamily="2" charset="-122"/>
                    <a:ea typeface="华文中宋" panose="02010600040101010101" pitchFamily="2" charset="-122"/>
                  </a:rPr>
                  <a:t>）</a:t>
                </a:r>
                <a:endParaRPr lang="en-US" altLang="zh-CN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CN" i="1">
                              <a:latin typeface="Cambria Math" panose="02040503050406030204" pitchFamily="18" charset="0"/>
                              <a:ea typeface="华文中宋" panose="02010600040101010101" pitchFamily="2" charset="-122"/>
                            </a:rPr>
                          </m:ctrlPr>
                        </m:sSubPr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  <a:ea typeface="华文中宋" panose="02010600040101010101" pitchFamily="2" charset="-122"/>
                            </a:rPr>
                            <m:t>𝛼</m:t>
                          </m:r>
                        </m:e>
                        <m:sub>
                          <m:r>
                            <a:rPr lang="en-US" altLang="zh-CN" i="1">
                              <a:latin typeface="Cambria Math" panose="02040503050406030204" pitchFamily="18" charset="0"/>
                              <a:ea typeface="华文中宋" panose="02010600040101010101" pitchFamily="2" charset="-122"/>
                            </a:rPr>
                            <m:t>𝑥</m:t>
                          </m:r>
                        </m:sub>
                      </m:sSub>
                      <m:r>
                        <a:rPr lang="en-US" altLang="zh-CN" i="1">
                          <a:latin typeface="Cambria Math" panose="02040503050406030204" pitchFamily="18" charset="0"/>
                          <a:ea typeface="华文中宋" panose="02010600040101010101" pitchFamily="2" charset="-122"/>
                        </a:rPr>
                        <m:t>=−32.9</m:t>
                      </m:r>
                      <m:r>
                        <a:rPr lang="en-US" altLang="zh-CN" i="1">
                          <a:latin typeface="Cambria Math" panose="02040503050406030204" pitchFamily="18" charset="0"/>
                          <a:ea typeface="华文中宋" panose="02010600040101010101" pitchFamily="2" charset="-122"/>
                        </a:rPr>
                        <m:t>75</m:t>
                      </m:r>
                      <m:r>
                        <a:rPr lang="zh-CN" altLang="en-US" i="1">
                          <a:latin typeface="Cambria Math" panose="02040503050406030204" pitchFamily="18" charset="0"/>
                          <a:ea typeface="华文中宋" panose="02010600040101010101" pitchFamily="2" charset="-122"/>
                        </a:rPr>
                        <m:t>，</m:t>
                      </m:r>
                      <m:sSub>
                        <m:sSubPr>
                          <m:ctrlPr>
                            <a:rPr lang="en-US" altLang="zh-CN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𝛽</m:t>
                          </m:r>
                        </m:e>
                        <m:sub>
                          <m:r>
                            <a:rPr lang="en-US" altLang="zh-CN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altLang="zh-CN" i="1">
                          <a:latin typeface="Cambria Math" panose="02040503050406030204" pitchFamily="18" charset="0"/>
                        </a:rPr>
                        <m:t>=0.5432 </m:t>
                      </m:r>
                      <m:r>
                        <a:rPr lang="en-US" altLang="zh-CN" i="1">
                          <a:latin typeface="Cambria Math" panose="02040503050406030204" pitchFamily="18" charset="0"/>
                        </a:rPr>
                        <m:t>𝑚</m:t>
                      </m:r>
                    </m:oMath>
                  </m:oMathPara>
                </a14:m>
                <a:endParaRPr lang="zh-CN" altLang="en-US" dirty="0"/>
              </a:p>
              <a:p>
                <a:pPr marL="285750" indent="-285750">
                  <a:buFont typeface="Wingdings" panose="05000000000000000000" pitchFamily="2" charset="2"/>
                  <a:buChar char="Ø"/>
                </a:pPr>
                <a:endParaRPr lang="zh-CN" altLang="en-US" dirty="0">
                  <a:latin typeface="华文中宋" panose="02010600040101010101" pitchFamily="2" charset="-122"/>
                  <a:ea typeface="华文中宋" panose="02010600040101010101" pitchFamily="2" charset="-122"/>
                </a:endParaRPr>
              </a:p>
            </p:txBody>
          </p:sp>
        </mc:Choice>
        <mc:Fallback>
          <p:sp>
            <p:nvSpPr>
              <p:cNvPr id="23" name="文本框 22">
                <a:extLst>
                  <a:ext uri="{FF2B5EF4-FFF2-40B4-BE49-F238E27FC236}">
                    <a16:creationId xmlns:a16="http://schemas.microsoft.com/office/drawing/2014/main" id="{A6E1FAF8-152D-4A7B-BB79-21DB2378E0F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2974" y="1070571"/>
                <a:ext cx="5720436" cy="1615827"/>
              </a:xfrm>
              <a:prstGeom prst="rect">
                <a:avLst/>
              </a:prstGeom>
              <a:blipFill>
                <a:blip r:embed="rId5"/>
                <a:stretch>
                  <a:fillRect l="-639" r="-2662"/>
                </a:stretch>
              </a:blipFill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图片 2">
            <a:extLst>
              <a:ext uri="{FF2B5EF4-FFF2-40B4-BE49-F238E27FC236}">
                <a16:creationId xmlns:a16="http://schemas.microsoft.com/office/drawing/2014/main" id="{7308B224-012A-47D5-BD6F-D0115D67D3F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91515" y="3951811"/>
            <a:ext cx="2401216" cy="2235769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27B6D61D-112B-4F4F-A66B-86B6D41F7C0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897597" y="3951810"/>
            <a:ext cx="2401216" cy="2235769"/>
          </a:xfrm>
          <a:prstGeom prst="rect">
            <a:avLst/>
          </a:prstGeom>
        </p:spPr>
      </p:pic>
      <p:sp>
        <p:nvSpPr>
          <p:cNvPr id="30" name="文本框 29">
            <a:extLst>
              <a:ext uri="{FF2B5EF4-FFF2-40B4-BE49-F238E27FC236}">
                <a16:creationId xmlns:a16="http://schemas.microsoft.com/office/drawing/2014/main" id="{58965FC6-2926-45BA-9F7D-6F341053DAFF}"/>
              </a:ext>
            </a:extLst>
          </p:cNvPr>
          <p:cNvSpPr txBox="1"/>
          <p:nvPr/>
        </p:nvSpPr>
        <p:spPr>
          <a:xfrm>
            <a:off x="11174717" y="4830007"/>
            <a:ext cx="6931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rgbClr val="0070C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模拟</a:t>
            </a:r>
            <a:endParaRPr lang="en-US" altLang="zh-CN" sz="1800" b="1" dirty="0">
              <a:solidFill>
                <a:srgbClr val="0070C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3698FA6E-5533-4FE3-AD43-A9E2E5493EB6}"/>
              </a:ext>
            </a:extLst>
          </p:cNvPr>
          <p:cNvSpPr txBox="1"/>
          <p:nvPr/>
        </p:nvSpPr>
        <p:spPr>
          <a:xfrm>
            <a:off x="11174716" y="2171057"/>
            <a:ext cx="69316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rgbClr val="0070C0"/>
                </a:solidFill>
                <a:latin typeface="华文中宋" panose="02010600040101010101" pitchFamily="2" charset="-122"/>
                <a:ea typeface="华文中宋" panose="02010600040101010101" pitchFamily="2" charset="-122"/>
              </a:rPr>
              <a:t>要求</a:t>
            </a:r>
            <a:endParaRPr lang="en-US" altLang="zh-CN" sz="1800" b="1" dirty="0">
              <a:solidFill>
                <a:srgbClr val="0070C0"/>
              </a:solidFill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sp>
        <p:nvSpPr>
          <p:cNvPr id="38" name="文本框 37">
            <a:extLst>
              <a:ext uri="{FF2B5EF4-FFF2-40B4-BE49-F238E27FC236}">
                <a16:creationId xmlns:a16="http://schemas.microsoft.com/office/drawing/2014/main" id="{A24756A4-E8F1-43F1-819D-6F6B51B38079}"/>
              </a:ext>
            </a:extLst>
          </p:cNvPr>
          <p:cNvSpPr txBox="1"/>
          <p:nvPr/>
        </p:nvSpPr>
        <p:spPr>
          <a:xfrm>
            <a:off x="6997877" y="4132946"/>
            <a:ext cx="158849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Slope=</a:t>
            </a:r>
            <a:r>
              <a:rPr lang="zh-CN" altLang="en-US" dirty="0"/>
              <a:t>3.5794</a:t>
            </a:r>
          </a:p>
        </p:txBody>
      </p:sp>
      <p:sp>
        <p:nvSpPr>
          <p:cNvPr id="39" name="文本框 38">
            <a:extLst>
              <a:ext uri="{FF2B5EF4-FFF2-40B4-BE49-F238E27FC236}">
                <a16:creationId xmlns:a16="http://schemas.microsoft.com/office/drawing/2014/main" id="{9325CFCA-DFB0-4229-B0FE-8708504215A9}"/>
              </a:ext>
            </a:extLst>
          </p:cNvPr>
          <p:cNvSpPr txBox="1"/>
          <p:nvPr/>
        </p:nvSpPr>
        <p:spPr>
          <a:xfrm>
            <a:off x="7032911" y="1509152"/>
            <a:ext cx="18220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dirty="0"/>
              <a:t>Slope=60.6967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67240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直接连接符 28">
            <a:extLst>
              <a:ext uri="{FF2B5EF4-FFF2-40B4-BE49-F238E27FC236}">
                <a16:creationId xmlns:a16="http://schemas.microsoft.com/office/drawing/2014/main" id="{218E3576-FCB4-4137-A945-C03B11917EDB}"/>
              </a:ext>
            </a:extLst>
          </p:cNvPr>
          <p:cNvCxnSpPr>
            <a:cxnSpLocks/>
            <a:stCxn id="4" idx="6"/>
            <a:endCxn id="6" idx="1"/>
          </p:cNvCxnSpPr>
          <p:nvPr/>
        </p:nvCxnSpPr>
        <p:spPr>
          <a:xfrm>
            <a:off x="3886819" y="1266118"/>
            <a:ext cx="1750264" cy="1349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9">
            <a:extLst>
              <a:ext uri="{FF2B5EF4-FFF2-40B4-BE49-F238E27FC236}">
                <a16:creationId xmlns:a16="http://schemas.microsoft.com/office/drawing/2014/main" id="{F549503F-A962-453F-9477-4AF198F7685D}"/>
              </a:ext>
            </a:extLst>
          </p:cNvPr>
          <p:cNvSpPr txBox="1"/>
          <p:nvPr/>
        </p:nvSpPr>
        <p:spPr>
          <a:xfrm>
            <a:off x="152399" y="152400"/>
            <a:ext cx="118645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zh-CN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BAPD</a:t>
            </a:r>
            <a:r>
              <a:rPr lang="zh-CN" altLang="en-US" sz="3200" b="1" dirty="0">
                <a:latin typeface="华文中宋" panose="02010600040101010101" pitchFamily="2" charset="-122"/>
                <a:ea typeface="华文中宋" panose="02010600040101010101" pitchFamily="2" charset="-122"/>
              </a:rPr>
              <a:t>驱动束耦合</a:t>
            </a:r>
            <a:endParaRPr lang="en-US" altLang="zh-CN" sz="3200" b="1" dirty="0">
              <a:latin typeface="华文中宋" panose="02010600040101010101" pitchFamily="2" charset="-122"/>
              <a:ea typeface="华文中宋" panose="02010600040101010101" pitchFamily="2" charset="-122"/>
            </a:endParaRPr>
          </a:p>
        </p:txBody>
      </p:sp>
      <p:graphicFrame>
        <p:nvGraphicFramePr>
          <p:cNvPr id="2" name="表格 3">
            <a:extLst>
              <a:ext uri="{FF2B5EF4-FFF2-40B4-BE49-F238E27FC236}">
                <a16:creationId xmlns:a16="http://schemas.microsoft.com/office/drawing/2014/main" id="{DD499F6B-9EF1-4724-BAA5-D3A68DD6D9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9182913"/>
              </p:ext>
            </p:extLst>
          </p:nvPr>
        </p:nvGraphicFramePr>
        <p:xfrm>
          <a:off x="2032000" y="3224607"/>
          <a:ext cx="8128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">
                  <a:extLst>
                    <a:ext uri="{9D8B030D-6E8A-4147-A177-3AD203B41FA5}">
                      <a16:colId xmlns:a16="http://schemas.microsoft.com/office/drawing/2014/main" val="2301408631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68028860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79847093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188483671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72592683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89932435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107286756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090065454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696650512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8918695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QF01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dirty="0"/>
                        <a:t>QD01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52962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72303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37860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985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1119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8805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2478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030600"/>
                  </a:ext>
                </a:extLst>
              </a:tr>
            </a:tbl>
          </a:graphicData>
        </a:graphic>
      </p:graphicFrame>
      <p:sp>
        <p:nvSpPr>
          <p:cNvPr id="4" name="椭圆 3">
            <a:extLst>
              <a:ext uri="{FF2B5EF4-FFF2-40B4-BE49-F238E27FC236}">
                <a16:creationId xmlns:a16="http://schemas.microsoft.com/office/drawing/2014/main" id="{AE788864-C772-429B-ABC7-00CA956E52C3}"/>
              </a:ext>
            </a:extLst>
          </p:cNvPr>
          <p:cNvSpPr/>
          <p:nvPr/>
        </p:nvSpPr>
        <p:spPr>
          <a:xfrm>
            <a:off x="2734160" y="1031079"/>
            <a:ext cx="1152659" cy="4700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LWFA</a:t>
            </a:r>
            <a:endParaRPr lang="zh-CN" altLang="en-US" dirty="0"/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D5D93257-DE89-48A6-8BD8-FA85A7CED99C}"/>
              </a:ext>
            </a:extLst>
          </p:cNvPr>
          <p:cNvSpPr/>
          <p:nvPr/>
        </p:nvSpPr>
        <p:spPr>
          <a:xfrm>
            <a:off x="4536571" y="1015912"/>
            <a:ext cx="225380" cy="50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0" name="矩形 19">
            <a:extLst>
              <a:ext uri="{FF2B5EF4-FFF2-40B4-BE49-F238E27FC236}">
                <a16:creationId xmlns:a16="http://schemas.microsoft.com/office/drawing/2014/main" id="{B977D1DC-F077-431A-818B-E9400C0BEFC6}"/>
              </a:ext>
            </a:extLst>
          </p:cNvPr>
          <p:cNvSpPr/>
          <p:nvPr/>
        </p:nvSpPr>
        <p:spPr>
          <a:xfrm>
            <a:off x="7367145" y="1557270"/>
            <a:ext cx="560231" cy="5553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B</a:t>
            </a:r>
            <a:endParaRPr lang="zh-CN" altLang="en-US" dirty="0"/>
          </a:p>
        </p:txBody>
      </p:sp>
      <p:sp>
        <p:nvSpPr>
          <p:cNvPr id="22" name="流程图: 排序 21">
            <a:extLst>
              <a:ext uri="{FF2B5EF4-FFF2-40B4-BE49-F238E27FC236}">
                <a16:creationId xmlns:a16="http://schemas.microsoft.com/office/drawing/2014/main" id="{CA9FD9AB-E697-43D4-9F18-BBD08607F6BB}"/>
              </a:ext>
            </a:extLst>
          </p:cNvPr>
          <p:cNvSpPr/>
          <p:nvPr/>
        </p:nvSpPr>
        <p:spPr>
          <a:xfrm rot="729286">
            <a:off x="6943704" y="1402973"/>
            <a:ext cx="137374" cy="431956"/>
          </a:xfrm>
          <a:prstGeom prst="flowChartSor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0690B591-5640-4298-AAD5-BB652A52455C}"/>
              </a:ext>
            </a:extLst>
          </p:cNvPr>
          <p:cNvCxnSpPr>
            <a:cxnSpLocks/>
          </p:cNvCxnSpPr>
          <p:nvPr/>
        </p:nvCxnSpPr>
        <p:spPr>
          <a:xfrm>
            <a:off x="6172518" y="1416984"/>
            <a:ext cx="1194627" cy="28164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流程图: 对照 9">
            <a:extLst>
              <a:ext uri="{FF2B5EF4-FFF2-40B4-BE49-F238E27FC236}">
                <a16:creationId xmlns:a16="http://schemas.microsoft.com/office/drawing/2014/main" id="{FA2E6699-565C-4F94-93EC-630E61E3C179}"/>
              </a:ext>
            </a:extLst>
          </p:cNvPr>
          <p:cNvSpPr/>
          <p:nvPr/>
        </p:nvSpPr>
        <p:spPr>
          <a:xfrm rot="833913">
            <a:off x="6719916" y="1350352"/>
            <a:ext cx="130934" cy="431956"/>
          </a:xfrm>
          <a:prstGeom prst="flowChartCollat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流程图: 排序 31">
            <a:extLst>
              <a:ext uri="{FF2B5EF4-FFF2-40B4-BE49-F238E27FC236}">
                <a16:creationId xmlns:a16="http://schemas.microsoft.com/office/drawing/2014/main" id="{5B614EB1-C6FC-4D0D-9016-7F712558D725}"/>
              </a:ext>
            </a:extLst>
          </p:cNvPr>
          <p:cNvSpPr/>
          <p:nvPr/>
        </p:nvSpPr>
        <p:spPr>
          <a:xfrm rot="775546">
            <a:off x="6489424" y="1305734"/>
            <a:ext cx="137374" cy="431956"/>
          </a:xfrm>
          <a:prstGeom prst="flowChartSor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矩形 32">
            <a:extLst>
              <a:ext uri="{FF2B5EF4-FFF2-40B4-BE49-F238E27FC236}">
                <a16:creationId xmlns:a16="http://schemas.microsoft.com/office/drawing/2014/main" id="{9816CFCF-FA2C-4512-9B94-E471751D81F7}"/>
              </a:ext>
            </a:extLst>
          </p:cNvPr>
          <p:cNvSpPr/>
          <p:nvPr/>
        </p:nvSpPr>
        <p:spPr>
          <a:xfrm>
            <a:off x="4150948" y="1015912"/>
            <a:ext cx="225380" cy="50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4" name="矩形 33">
            <a:extLst>
              <a:ext uri="{FF2B5EF4-FFF2-40B4-BE49-F238E27FC236}">
                <a16:creationId xmlns:a16="http://schemas.microsoft.com/office/drawing/2014/main" id="{11E2490C-5F51-480C-8D74-D26C3B1CD758}"/>
              </a:ext>
            </a:extLst>
          </p:cNvPr>
          <p:cNvSpPr/>
          <p:nvPr/>
        </p:nvSpPr>
        <p:spPr>
          <a:xfrm>
            <a:off x="4913390" y="1015912"/>
            <a:ext cx="225380" cy="5058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1F6BE3D-C156-49CB-9EDA-F22A23C31E5C}"/>
              </a:ext>
            </a:extLst>
          </p:cNvPr>
          <p:cNvSpPr/>
          <p:nvPr/>
        </p:nvSpPr>
        <p:spPr>
          <a:xfrm>
            <a:off x="5637083" y="1001951"/>
            <a:ext cx="560231" cy="555319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B</a:t>
            </a:r>
            <a:endParaRPr lang="zh-CN" altLang="en-US" dirty="0"/>
          </a:p>
        </p:txBody>
      </p: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48E5D842-CC06-4C86-9CD8-842CC9C4DCA7}"/>
              </a:ext>
            </a:extLst>
          </p:cNvPr>
          <p:cNvCxnSpPr>
            <a:cxnSpLocks/>
          </p:cNvCxnSpPr>
          <p:nvPr/>
        </p:nvCxnSpPr>
        <p:spPr>
          <a:xfrm>
            <a:off x="7918881" y="1844550"/>
            <a:ext cx="1750264" cy="1349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矩形 18">
            <a:extLst>
              <a:ext uri="{FF2B5EF4-FFF2-40B4-BE49-F238E27FC236}">
                <a16:creationId xmlns:a16="http://schemas.microsoft.com/office/drawing/2014/main" id="{119FE3C3-C39C-4A57-8809-5462F1D7A463}"/>
              </a:ext>
            </a:extLst>
          </p:cNvPr>
          <p:cNvSpPr/>
          <p:nvPr/>
        </p:nvSpPr>
        <p:spPr>
          <a:xfrm>
            <a:off x="8265160" y="1698625"/>
            <a:ext cx="635000" cy="304642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APL</a:t>
            </a:r>
            <a:endParaRPr lang="zh-CN" altLang="en-US" dirty="0"/>
          </a:p>
        </p:txBody>
      </p:sp>
      <p:sp>
        <p:nvSpPr>
          <p:cNvPr id="37" name="矩形 36">
            <a:extLst>
              <a:ext uri="{FF2B5EF4-FFF2-40B4-BE49-F238E27FC236}">
                <a16:creationId xmlns:a16="http://schemas.microsoft.com/office/drawing/2014/main" id="{BA55986D-97C8-4B49-917A-C2146AC67E29}"/>
              </a:ext>
            </a:extLst>
          </p:cNvPr>
          <p:cNvSpPr/>
          <p:nvPr/>
        </p:nvSpPr>
        <p:spPr>
          <a:xfrm>
            <a:off x="9159239" y="1692229"/>
            <a:ext cx="741681" cy="30464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BAPD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719050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ZTMyNDVlMzk4NWVkMjMyNWU5ZDhhYjAxOWRlY2RiNzk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96715</TotalTime>
  <Words>230</Words>
  <Application>Microsoft Office PowerPoint</Application>
  <PresentationFormat>宽屏</PresentationFormat>
  <Paragraphs>45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等线</vt:lpstr>
      <vt:lpstr>等线 Light</vt:lpstr>
      <vt:lpstr>华文中宋</vt:lpstr>
      <vt:lpstr>Arial</vt:lpstr>
      <vt:lpstr>Cambria Math</vt:lpstr>
      <vt:lpstr>Wingdings</vt:lpstr>
      <vt:lpstr>Office 主题​​</vt:lpstr>
      <vt:lpstr>组会</vt:lpstr>
      <vt:lpstr>工作列表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shixueyan</dc:creator>
  <cp:lastModifiedBy>lelelevi Hatake</cp:lastModifiedBy>
  <cp:revision>2204</cp:revision>
  <dcterms:created xsi:type="dcterms:W3CDTF">2025-03-17T16:43:00Z</dcterms:created>
  <dcterms:modified xsi:type="dcterms:W3CDTF">2025-12-16T07:05:31Z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ABC6E58D4C494024963E6485FB9DEEC6</vt:lpwstr>
  </property>
  <property fmtid="{D5CDD505-2E9C-101B-9397-08002B2CF9AE}" pid="3" name="KSOProductBuildVer">
    <vt:lpwstr>2052-11.1.0.12173</vt:lpwstr>
  </property>
</Properties>
</file>