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7" r:id="rId2"/>
    <p:sldId id="288" r:id="rId3"/>
    <p:sldId id="365" r:id="rId4"/>
    <p:sldId id="378" r:id="rId5"/>
    <p:sldId id="292" r:id="rId6"/>
    <p:sldId id="379" r:id="rId7"/>
    <p:sldId id="380" r:id="rId8"/>
    <p:sldId id="381" r:id="rId9"/>
    <p:sldId id="384" r:id="rId10"/>
    <p:sldId id="385" r:id="rId11"/>
    <p:sldId id="387" r:id="rId12"/>
    <p:sldId id="386" r:id="rId13"/>
    <p:sldId id="388" r:id="rId14"/>
    <p:sldId id="389" r:id="rId15"/>
    <p:sldId id="390" r:id="rId16"/>
    <p:sldId id="391" r:id="rId17"/>
    <p:sldId id="367" r:id="rId18"/>
    <p:sldId id="306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885F84F9-B77E-9844-897D-BCAD7A6BFF21}">
          <p14:sldIdLst>
            <p14:sldId id="287"/>
            <p14:sldId id="288"/>
            <p14:sldId id="365"/>
            <p14:sldId id="378"/>
            <p14:sldId id="292"/>
            <p14:sldId id="379"/>
            <p14:sldId id="380"/>
            <p14:sldId id="381"/>
            <p14:sldId id="384"/>
            <p14:sldId id="385"/>
            <p14:sldId id="387"/>
            <p14:sldId id="386"/>
            <p14:sldId id="388"/>
            <p14:sldId id="389"/>
            <p14:sldId id="390"/>
            <p14:sldId id="391"/>
            <p14:sldId id="367"/>
            <p14:sldId id="3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87" autoAdjust="0"/>
    <p:restoredTop sz="97981"/>
  </p:normalViewPr>
  <p:slideViewPr>
    <p:cSldViewPr snapToGrid="0">
      <p:cViewPr varScale="1">
        <p:scale>
          <a:sx n="113" d="100"/>
          <a:sy n="113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540319D9-225F-44D6-9BB3-CEAAE1ED2C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C1FBCEB-2340-4B89-976F-816A1BD930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3DD5B-DBDC-7545-8470-2BB6FF3AB860}" type="datetime1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5BCD709-4105-44B7-8C48-52580AF06F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094ED84-B646-4BEF-ABD1-0751D22DB5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B7E75-B554-4C60-87B8-817F1DEFED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82712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5:30:18.51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24575,'6'4'0,"2"-3"0,20-4 0,22 2 0,13 1 0,5 1 0,8 1 0,2 2-945,11 0 0,2 2 0,-4 0 1,-17-1-1,-2 1 0,-7 0 0,1 0 1,-1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6T15:30:18.76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779 97 24575,'-45'0'0,"-28"0"0,23-4 0,-7-2 0,-24-4 0,-11-4 0,11 2 0,23 4 0,2-1 0,-36-8 0,-1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AC2F6-5203-1A47-B91A-09898CE2DF2D}" type="datetime1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28BC6-4BF5-4883-AFD8-48468B606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79606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D019FC7-4B27-B949-A77C-C7416C5B16D8}" type="datetime1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28BC6-4BF5-4883-AFD8-48468B606F8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824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82EE9-22E6-E2E0-4A53-FF0E7CC5F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5EFCE10-8930-17E0-B848-839515238F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F357C75-52B9-F157-EA41-0537AC7199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6BC554-6ACF-E0E6-8DA8-B1FC7753780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0D7A363-A10F-C14C-93FC-55584FC54090}" type="datetime1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6C0985E-A89E-3E73-A4C2-6F21A531D6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28BC6-4BF5-4883-AFD8-48468B606F8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994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39321-0B6F-1BA8-E97E-B2339BB8A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BE50BD1-6FAB-9B35-72BA-A9518D13BB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1C6282F-2316-8103-7F38-5100CD29B7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3CCE82-EE61-BDA8-F2A2-5B23B7AA4B5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0D7A363-A10F-C14C-93FC-55584FC54090}" type="datetime1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DF210CA-D86D-6E0D-BFEC-7CC49FBB93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28BC6-4BF5-4883-AFD8-48468B606F8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121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15052-C15B-02DC-B877-B00143D9B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9EE1FFB-DCD2-D8E6-6802-9FA9D07215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97FB11B-28AE-B060-EC22-EEC0EC801E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3111F2-DC46-9E69-E9FD-93938E6D187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0D7A363-A10F-C14C-93FC-55584FC54090}" type="datetime1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BDC501B-A2BD-3531-1EDA-80D93CE428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28BC6-4BF5-4883-AFD8-48468B606F8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157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8C694-E8EC-900B-BC87-901028BA5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3A46C01-1ABB-A806-F47D-AA247C9991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C728427-D15C-AE82-B733-D0EA445B0B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E98F32-48D5-03B2-53E6-6D573513562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0D7A363-A10F-C14C-93FC-55584FC54090}" type="datetime1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B97A64-F4C0-39CF-E52A-6CDA5A9F4C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28BC6-4BF5-4883-AFD8-48468B606F8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120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0D7A363-A10F-C14C-93FC-55584FC54090}" type="datetime1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28BC6-4BF5-4883-AFD8-48468B606F8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100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EF5DA-C512-9429-C3EC-F78297363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6453A32-2DAE-17F9-5A0A-198D948C79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219580D-2E22-913C-67D7-DA97B926B5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908C0F-60D2-B7D9-256C-B996CFFBB05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0D7A363-A10F-C14C-93FC-55584FC54090}" type="datetime1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36D0DA-57D2-526B-F864-01341C93E9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28BC6-4BF5-4883-AFD8-48468B606F8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648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2F3E2-EE40-E673-7891-19B0ADCFC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6AEBBC0-0146-5D42-0943-EDB953CC41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C16E488-7286-1AA3-510C-72664AD968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CC20DB-23C1-7D2E-6BE9-BEA92012103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0D7A363-A10F-C14C-93FC-55584FC54090}" type="datetime1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97F90A-396F-7363-47D1-65F77ED1DF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28BC6-4BF5-4883-AFD8-48468B606F8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856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4411E-03F5-D59A-58A4-11A3274AF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8DFC63B-DB0C-0843-D34D-DF6C0F6328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66E2800-F4EB-1C6D-8026-B87BDCA209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48B2E1-1ACB-D61D-3E8F-9100AB85298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0D7A363-A10F-C14C-93FC-55584FC54090}" type="datetime1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6634BAE-7C48-2025-F27A-42E5F01D1E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28BC6-4BF5-4883-AFD8-48468B606F8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280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CFB19-7BB3-E5F9-544C-2C83BB32C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03788D4-5410-3555-190A-1A39D91A7F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5171E0E-7CFB-4CC0-04F1-0FEE136266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23DE66-64F6-5CE5-8171-CA7E1911FC3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0D7A363-A10F-C14C-93FC-55584FC54090}" type="datetime1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032403F-C620-8187-BD27-09B3734622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28BC6-4BF5-4883-AFD8-48468B606F8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805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26E8B-3F8B-61EA-5C55-B69EED515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410F19D-912A-5D9C-A862-93781B5C4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D648C05-62DF-285D-DAAB-2345C9C389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488900-D7C2-85B9-761B-0F3E28116A1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0D7A363-A10F-C14C-93FC-55584FC54090}" type="datetime1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991482E-2A70-4D2F-5A51-F12D3523B5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28BC6-4BF5-4883-AFD8-48468B606F8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463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49C1F-A66E-59F1-DCF4-F7BF44204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CCC6C53-EFA3-5D76-0D55-844847E4CD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BA5C455-A801-444C-A1AA-9EB9DB7627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C83497-54DC-A54C-C5B0-3A208C477F8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0D7A363-A10F-C14C-93FC-55584FC54090}" type="datetime1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DA716DF-5FAC-5B47-A639-7751ABF547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28BC6-4BF5-4883-AFD8-48468B606F8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462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5AFA7-6586-5C31-5F44-B3C6F7D61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3039A1F-1D34-8E47-0EF5-EC5E8DC6CA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40B10D6-35D8-8A08-226A-B031892653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A159A4-EFC9-99CD-D0BB-C7AE72C5D31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0D7A363-A10F-C14C-93FC-55584FC54090}" type="datetime1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0C738B4-C5BA-AB05-E2CD-9D51E2FA4B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28BC6-4BF5-4883-AFD8-48468B606F8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77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B35794-9AC3-46CF-9DAF-488D642631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1100352-4377-4017-9AA3-715843335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6455FF-76AB-4368-864B-7F0BB6117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41BB-01A9-3549-ABF3-5BD8EB55C523}" type="datetime1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27B9E5-E106-4963-87E8-E4ABD71F8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CLHCP 2025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03A43F-754C-40E0-B05A-E27817C7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350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EBCBA9-4AA5-4A0B-8353-F1B20E760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DF138DB-C35F-4FD4-9A56-F83EF134E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84E47A-80CB-4EDD-AFEC-067B726A7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E8B7-7DC9-C04D-8D3C-C663CEA07D95}" type="datetime1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6E5252-1369-4CB4-84D1-EB4CCB8C7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CLHCP 2025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DA6EF7-484F-4903-B144-0F8CE4CAB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314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CFD37BC-19F4-4678-B482-B5A0F14DA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96CB32-90D5-4E1F-A091-165CC0DDC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70C221-519F-454A-9615-1A15A614D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904EC-DF79-E848-A8BE-F0306A22FD7E}" type="datetime1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3D4538-CBDB-4D65-863F-D4D978D12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CLHCP 2025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CAB143-DB29-4D79-9599-84ED0F40F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30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7FA6E5-03E1-43E1-ABF6-D11314869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2CBBB5-98A0-4D7E-B6EC-D2D6009F3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C69E7C-D36E-4F62-8EF6-BC5FCAF47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3E720-012F-EC47-968B-175B66297FD2}" type="datetime1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CC8ACB-9B0F-42B8-9468-39B51EE97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CLHCP 2025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C20662-7404-4896-9CFD-18CFDCDF7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45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461090-33EC-4389-9FEF-7F8CF122A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1AABDE-6125-4D31-BC0B-4E92DA9B3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42954A-5EE9-4EEE-BE0F-8FEE13B14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FBC9-32B9-0646-B63B-DD5EBAEAB14B}" type="datetime1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09CCFC-AE31-4A15-A1E9-73C8F5363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CLHCP 2025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123E51-D874-4FCD-9108-73C455A7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53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4B4783-DD76-43C9-A848-92E61ECCE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CFAB6E-AF0B-47E2-BE81-EF08DA2B7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C4B1FCD-B35F-4CF7-B43C-52B408879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1A2FDC-E0AD-4334-9B43-9AA523336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3238-8E3F-924D-928A-A35A125F52A4}" type="datetime1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3D9F1BA-F9D6-407D-948C-A4CEAF9A3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CLHCP 2025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F7533E-E944-4CA7-9C79-8CA8897D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40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844298-233E-401A-88B2-997E07392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B12E2ED-C893-423F-868C-C881B74D2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3BE0277-3426-4F00-9011-9EDB643B7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17D7FE-D64C-453F-92BE-E360699E2E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DD91622-F8AD-4B40-A3B1-9DD7F05CC6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44E67F0-BC24-4572-98E8-1227EEB92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8F71A-9973-4D43-AF17-ACDA1F87616B}" type="datetime1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0C92262-1F93-440C-A6D0-8BBFE8EDB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CLHCP 2025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71E86E5-181E-486A-B982-6E59A82DD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75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78F6DA-C41B-4C41-8FA4-AC1EA980D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3BDCC50-6BB6-4F3A-A89C-A43DAB0D9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E118-B552-6442-ABBA-6874937DEEC9}" type="datetime1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148C81-E48D-4612-A82E-11CFF55C7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CLHCP 2025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E1E650-2D9C-4F8B-9738-9335E7A46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1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FB930A0-3134-4772-89C6-F435B3660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E8832-6B6D-EA42-9AA9-DF9A61482032}" type="datetime1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768CE72-ACE9-4DCA-8A2E-128B523B8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CLHCP 2025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3335351-F6CA-47C3-9491-EA93A201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5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C46A7-796B-4C20-875B-73CFF1648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F2013A-FD3A-4F43-809A-6AA525621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A2DE4B-2104-4DC8-9FB0-BB9109E5A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5E7F28-AE4F-43B1-83DF-FCF8D2E34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74FE-A0B4-AB48-86DF-2CBF315819B5}" type="datetime1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5735C5-CF3E-42C3-9E86-E6003CC9B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CLHCP 2025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210F67D-58B1-4135-AB79-3EF0D1B6D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604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6A3D2E-59B4-45F4-97CD-7B4F1DE12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101163E-6C3E-419F-8D93-77A33E34D9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AE9E503-CDB4-4EFE-A0BF-7497E08CF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A5BE9-B21B-49BA-8B2C-58051B11C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494F-6BF7-0346-A89C-CE95DD31C1FE}" type="datetime1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A15F32-6C3B-45ED-AD83-8EFE05EC5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CLHCP 2025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5CD056-61A5-49EB-9577-C0A0384EB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38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92BDA64-84E1-4963-A71C-5BE9E58F9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963B5E0-EA4F-4ECD-8093-925CC198F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0D74B4-FE62-45DE-99BE-516D2C91AA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709B5-3644-DD48-90C8-4EFB30669D8D}" type="datetime1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4F1E0B-0612-48BC-8A4B-DA4E52B4C4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CLHCP 2025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E59837-4687-48E5-997D-0487AB49D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4D3DF-3C13-4BB5-9899-3F036BFEC6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6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2506.12478" TargetMode="External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hyperlink" Target="https://journals.aps.org/prl/abstract/10.1103/PhysRevLett.131.171802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ink.springer.com/article/10.1007/JHEP12(2019)155" TargetMode="External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2507.20945" TargetMode="External"/><Relationship Id="rId3" Type="http://schemas.openxmlformats.org/officeDocument/2006/relationships/image" Target="../media/image65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customXml" Target="../ink/ink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customXml" Target="../ink/ink1.xml"/><Relationship Id="rId10" Type="http://schemas.openxmlformats.org/officeDocument/2006/relationships/image" Target="../media/image13.png"/><Relationship Id="rId4" Type="http://schemas.openxmlformats.org/officeDocument/2006/relationships/hyperlink" Target="https://link.springer.com/article/10.1140/epjc/s10052-017-4889-3#citeas" TargetMode="Externa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hyperlink" Target="https://journals.aps.org/prd/abstract/10.1103/PhysRevD.83.05110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hyperlink" Target="https://arxiv.org/abs/2508.1356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0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ink.springer.com/article/10.1007/JHEP04(2021)066" TargetMode="External"/><Relationship Id="rId5" Type="http://schemas.openxmlformats.org/officeDocument/2006/relationships/image" Target="../media/image37.png"/><Relationship Id="rId10" Type="http://schemas.openxmlformats.org/officeDocument/2006/relationships/hyperlink" Target="http://link.springer.com/article/10.1007/JHEP07(2019)032" TargetMode="External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E6908B0-1487-994F-A913-EE29821FCEC6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" y="1041400"/>
                <a:ext cx="12192000" cy="1389284"/>
              </a:xfrm>
            </p:spPr>
            <p:txBody>
              <a:bodyPr>
                <a:normAutofit/>
              </a:bodyPr>
              <a:lstStyle/>
              <a:p>
                <a:r>
                  <a:rPr kumimoji="1" lang="en" altLang="zh-CN" sz="4400" dirty="0"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Study of charmless </a:t>
                </a:r>
                <a14:m>
                  <m:oMath xmlns:m="http://schemas.openxmlformats.org/officeDocument/2006/math">
                    <m:r>
                      <a:rPr kumimoji="1" lang="en" altLang="zh-CN" sz="4400" i="1" dirty="0" smtClean="0">
                        <a:latin typeface="Cambria Math" panose="02040503050406030204" pitchFamily="18" charset="0"/>
                        <a:ea typeface="SimHei" panose="02010609060101010101" pitchFamily="49" charset="-122"/>
                        <a:cs typeface="Arial" panose="020B0604020202020204" pitchFamily="34" charset="0"/>
                      </a:rPr>
                      <m:t>𝐵</m:t>
                    </m:r>
                    <m:r>
                      <a:rPr kumimoji="1" lang="en" altLang="zh-CN" sz="4400" i="1" dirty="0" smtClean="0">
                        <a:latin typeface="Cambria Math" panose="02040503050406030204" pitchFamily="18" charset="0"/>
                        <a:ea typeface="SimHei" panose="02010609060101010101" pitchFamily="49" charset="-122"/>
                        <a:cs typeface="Arial" panose="020B0604020202020204" pitchFamily="34" charset="0"/>
                      </a:rPr>
                      <m:t>→</m:t>
                    </m:r>
                    <m:r>
                      <a:rPr kumimoji="1" lang="en" altLang="zh-CN" sz="4400" i="1" dirty="0" smtClean="0">
                        <a:latin typeface="Cambria Math" panose="02040503050406030204" pitchFamily="18" charset="0"/>
                        <a:ea typeface="SimHei" panose="02010609060101010101" pitchFamily="49" charset="-122"/>
                        <a:cs typeface="Arial" panose="020B0604020202020204" pitchFamily="34" charset="0"/>
                      </a:rPr>
                      <m:t>𝑉𝑉</m:t>
                    </m:r>
                    <m:r>
                      <a:rPr kumimoji="1" lang="en" altLang="zh-CN" sz="4400" i="1" dirty="0" smtClean="0">
                        <a:latin typeface="Cambria Math" panose="02040503050406030204" pitchFamily="18" charset="0"/>
                        <a:ea typeface="SimHei" panose="02010609060101010101" pitchFamily="49" charset="-122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1" lang="en" altLang="zh-CN" sz="4400" dirty="0">
                    <a:latin typeface="Arial" panose="020B0604020202020204" pitchFamily="34" charset="0"/>
                    <a:ea typeface="SimHei" panose="02010609060101010101" pitchFamily="49" charset="-122"/>
                    <a:cs typeface="Arial" panose="020B0604020202020204" pitchFamily="34" charset="0"/>
                  </a:rPr>
                  <a:t>decays at LHCb</a:t>
                </a:r>
                <a:endParaRPr kumimoji="1" lang="zh-CN" altLang="en-US" sz="4400" dirty="0">
                  <a:latin typeface="Arial" panose="020B0604020202020204" pitchFamily="34" charset="0"/>
                  <a:ea typeface="SimHei" panose="02010609060101010101" pitchFamily="49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E6908B0-1487-994F-A913-EE29821FCE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" y="1041400"/>
                <a:ext cx="12192000" cy="1389284"/>
              </a:xfrm>
              <a:blipFill>
                <a:blip r:embed="rId2"/>
                <a:stretch>
                  <a:fillRect b="-2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>
            <a:extLst>
              <a:ext uri="{FF2B5EF4-FFF2-40B4-BE49-F238E27FC236}">
                <a16:creationId xmlns:a16="http://schemas.microsoft.com/office/drawing/2014/main" id="{DA2FD46D-63CA-D747-91C6-5A3C578B4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86382"/>
            <a:ext cx="9144000" cy="1655762"/>
          </a:xfrm>
        </p:spPr>
        <p:txBody>
          <a:bodyPr>
            <a:noAutofit/>
          </a:bodyPr>
          <a:lstStyle/>
          <a:p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Xingyu Tong</a:t>
            </a:r>
          </a:p>
          <a:p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Peking University </a:t>
            </a:r>
          </a:p>
          <a:p>
            <a:r>
              <a:rPr kumimoji="1"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CLHCP 2025, XINXIANG</a:t>
            </a:r>
          </a:p>
          <a:p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Nov 1</a:t>
            </a:r>
            <a:r>
              <a:rPr kumimoji="1"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, 2025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E704934-118F-DA44-BA67-D83806CD4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25" y="5130800"/>
            <a:ext cx="2501900" cy="17272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A214D95-73A2-C540-ADBA-053D5AA30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3682" y="4927600"/>
            <a:ext cx="19304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21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38D90-9E77-D5FF-3158-D98AEEEFE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7A292B-BDD4-F2E2-8141-93F6D6DD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8DF6-217B-7A4C-AC48-A9346F4223D8}" type="datetime1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2025/10/27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2CBBC2-AC75-0B46-0B4C-5D1AD03B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CLHCP 2025</a:t>
            </a:r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60F3E8-EBB6-1411-00CD-9BDBFCE60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801AD27-514C-4E80-70A7-705999DA1BE1}"/>
                  </a:ext>
                </a:extLst>
              </p:cNvPr>
              <p:cNvSpPr txBox="1"/>
              <p:nvPr/>
            </p:nvSpPr>
            <p:spPr>
              <a:xfrm>
                <a:off x="537210" y="492880"/>
                <a:ext cx="11738610" cy="682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Amplitude analysis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altLang="zh-CN" sz="32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32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892</m:t>
                            </m:r>
                          </m:e>
                        </m:d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kumimoji="1" lang="en-US" altLang="zh-CN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p>
                        <m:r>
                          <a:rPr kumimoji="1" lang="en-US" altLang="zh-CN" sz="32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kumimoji="1" lang="en-US" altLang="zh-CN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3200" i="1" dirty="0">
                                <a:latin typeface="Cambria Math" panose="02040503050406030204" pitchFamily="18" charset="0"/>
                              </a:rPr>
                              <m:t>892</m:t>
                            </m:r>
                          </m:e>
                        </m:d>
                      </m:e>
                      <m:sup>
                        <m:r>
                          <a:rPr kumimoji="1" lang="en-US" altLang="zh-CN" sz="3200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zh-CN" altLang="en-US" sz="3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1"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801AD27-514C-4E80-70A7-705999DA1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0" y="492880"/>
                <a:ext cx="11738610" cy="682623"/>
              </a:xfrm>
              <a:prstGeom prst="rect">
                <a:avLst/>
              </a:prstGeom>
              <a:blipFill>
                <a:blip r:embed="rId3"/>
                <a:stretch>
                  <a:fillRect l="-1297" t="-7273" b="-16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FAD4BB8-8D2B-4309-233F-90B80E42F203}"/>
                  </a:ext>
                </a:extLst>
              </p:cNvPr>
              <p:cNvSpPr txBox="1"/>
              <p:nvPr/>
            </p:nvSpPr>
            <p:spPr>
              <a:xfrm>
                <a:off x="537210" y="1330068"/>
                <a:ext cx="11498580" cy="5115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Covariant tensor formalism rather than helicity formalism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 of four-momentum of final state particles,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altLang="zh-CN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𝛷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l-GR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the fit basis(instead of angles)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Spin amplitudes are eigenstates of orbital angular momentum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barrier factor;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mass propagator;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angular amplitude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Backgrounds removed by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sPlot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FAD4BB8-8D2B-4309-233F-90B80E42F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0" y="1330068"/>
                <a:ext cx="11498580" cy="5115311"/>
              </a:xfrm>
              <a:prstGeom prst="rect">
                <a:avLst/>
              </a:prstGeom>
              <a:blipFill>
                <a:blip r:embed="rId4"/>
                <a:stretch>
                  <a:fillRect l="-4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1362E603-C1C9-6B0C-60F8-E23217D352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010904"/>
            <a:ext cx="5629275" cy="209281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70A3D0E-F07E-E6DC-7399-C36DEE5DDD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2834088"/>
            <a:ext cx="7772400" cy="37553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CD50009-82EC-9314-6D7A-D5FB0CA733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8329" y="4114168"/>
            <a:ext cx="2867052" cy="2242182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CD8BAD2E-78DA-9E72-E641-8834CBA48B17}"/>
              </a:ext>
            </a:extLst>
          </p:cNvPr>
          <p:cNvSpPr/>
          <p:nvPr/>
        </p:nvSpPr>
        <p:spPr>
          <a:xfrm rot="19057587">
            <a:off x="2181803" y="4827401"/>
            <a:ext cx="27991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Preliminary</a:t>
            </a:r>
            <a:endParaRPr lang="zh-CN" alt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5070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C20F9-A297-5F13-68A8-277F9A573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C37185-5601-43C6-CAE1-A920D3DB4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8DF6-217B-7A4C-AC48-A9346F4223D8}" type="datetime1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2025/10/27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5A4BFF-9002-D0B0-FBD1-B7DBD31D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CLHCP 2025</a:t>
            </a:r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3653DA-97E5-916B-CEF6-600DBDC1A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C1786D1-764C-3FEC-886C-336E007EF109}"/>
                  </a:ext>
                </a:extLst>
              </p:cNvPr>
              <p:cNvSpPr txBox="1"/>
              <p:nvPr/>
            </p:nvSpPr>
            <p:spPr>
              <a:xfrm>
                <a:off x="537210" y="492880"/>
                <a:ext cx="11738610" cy="682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Amplitude analysis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altLang="zh-CN" sz="32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32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892</m:t>
                            </m:r>
                          </m:e>
                        </m:d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kumimoji="1" lang="en-US" altLang="zh-CN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p>
                        <m:r>
                          <a:rPr kumimoji="1" lang="en-US" altLang="zh-CN" sz="32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kumimoji="1" lang="en-US" altLang="zh-CN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3200" i="1" dirty="0">
                                <a:latin typeface="Cambria Math" panose="02040503050406030204" pitchFamily="18" charset="0"/>
                              </a:rPr>
                              <m:t>892</m:t>
                            </m:r>
                          </m:e>
                        </m:d>
                      </m:e>
                      <m:sup>
                        <m:r>
                          <a:rPr kumimoji="1" lang="en-US" altLang="zh-CN" sz="3200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zh-CN" altLang="en-US" sz="3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1"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C1786D1-764C-3FEC-886C-336E007EF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0" y="492880"/>
                <a:ext cx="11738610" cy="682623"/>
              </a:xfrm>
              <a:prstGeom prst="rect">
                <a:avLst/>
              </a:prstGeom>
              <a:blipFill>
                <a:blip r:embed="rId3"/>
                <a:stretch>
                  <a:fillRect l="-1297" t="-7273" b="-16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7417BC33-F63A-3B43-8ACD-5EFE7577D4D6}"/>
              </a:ext>
            </a:extLst>
          </p:cNvPr>
          <p:cNvSpPr txBox="1"/>
          <p:nvPr/>
        </p:nvSpPr>
        <p:spPr>
          <a:xfrm>
            <a:off x="537210" y="1330068"/>
            <a:ext cx="11498580" cy="2806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 results in transversity basis: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E386588-778C-B911-9E18-C2B10BB9BE63}"/>
              </a:ext>
            </a:extLst>
          </p:cNvPr>
          <p:cNvGrpSpPr/>
          <p:nvPr/>
        </p:nvGrpSpPr>
        <p:grpSpPr>
          <a:xfrm>
            <a:off x="256580" y="1785939"/>
            <a:ext cx="11678840" cy="4219334"/>
            <a:chOff x="513160" y="2002144"/>
            <a:chExt cx="11165680" cy="3903115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3B69B43-2642-83C8-E765-70927A816827}"/>
                </a:ext>
              </a:extLst>
            </p:cNvPr>
            <p:cNvGrpSpPr/>
            <p:nvPr/>
          </p:nvGrpSpPr>
          <p:grpSpPr>
            <a:xfrm>
              <a:off x="838200" y="2368851"/>
              <a:ext cx="10196513" cy="3536408"/>
              <a:chOff x="661987" y="2471977"/>
              <a:chExt cx="10967360" cy="3664756"/>
            </a:xfrm>
          </p:grpSpPr>
          <p:pic>
            <p:nvPicPr>
              <p:cNvPr id="2" name="图片 1">
                <a:extLst>
                  <a:ext uri="{FF2B5EF4-FFF2-40B4-BE49-F238E27FC236}">
                    <a16:creationId xmlns:a16="http://schemas.microsoft.com/office/drawing/2014/main" id="{5DD5FB49-5B6D-494D-E5D7-A8F7B7F7C7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1987" y="2514841"/>
                <a:ext cx="5434013" cy="3553558"/>
              </a:xfrm>
              <a:prstGeom prst="rect">
                <a:avLst/>
              </a:prstGeom>
            </p:spPr>
          </p:pic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D23A4661-737F-E416-A6A9-E288486458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6000" y="2471977"/>
                <a:ext cx="5533347" cy="3664756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C583928F-82E4-B9CB-D842-8E5174290FC5}"/>
                    </a:ext>
                  </a:extLst>
                </p:cNvPr>
                <p:cNvSpPr txBox="1"/>
                <p:nvPr/>
              </p:nvSpPr>
              <p:spPr>
                <a:xfrm>
                  <a:off x="513160" y="2016734"/>
                  <a:ext cx="613648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zh-CN" alt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C583928F-82E4-B9CB-D842-8E5174290F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160" y="2016734"/>
                  <a:ext cx="613648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7D95AC12-5EB9-050A-5654-2EBBF3C95BFB}"/>
                    </a:ext>
                  </a:extLst>
                </p:cNvPr>
                <p:cNvSpPr txBox="1"/>
                <p:nvPr/>
              </p:nvSpPr>
              <p:spPr>
                <a:xfrm>
                  <a:off x="5542360" y="2002144"/>
                  <a:ext cx="6136480" cy="38202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zh-CN" alt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7D95AC12-5EB9-050A-5654-2EBBF3C95B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2360" y="2002144"/>
                  <a:ext cx="6136480" cy="38202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A3882F78-720D-0D61-D6A5-ABDDFF3FAE12}"/>
              </a:ext>
            </a:extLst>
          </p:cNvPr>
          <p:cNvSpPr/>
          <p:nvPr/>
        </p:nvSpPr>
        <p:spPr>
          <a:xfrm rot="19057587">
            <a:off x="1861808" y="3619497"/>
            <a:ext cx="27991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Preliminary</a:t>
            </a:r>
            <a:endParaRPr lang="zh-CN" alt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3BFF64A-2601-ADDF-CC3C-B8F6EFC43853}"/>
              </a:ext>
            </a:extLst>
          </p:cNvPr>
          <p:cNvSpPr/>
          <p:nvPr/>
        </p:nvSpPr>
        <p:spPr>
          <a:xfrm rot="19057587">
            <a:off x="7326570" y="3569865"/>
            <a:ext cx="27991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Preliminary</a:t>
            </a:r>
            <a:endParaRPr lang="zh-CN" alt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1339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9C5D4-14DA-F57C-3ED1-EC6647299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9E3E80-2781-393C-2A5F-FE76F35F8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8DF6-217B-7A4C-AC48-A9346F4223D8}" type="datetime1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2025/10/27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F0A444-6F95-434B-245A-544984040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CLHCP 2025</a:t>
            </a:r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5EC90E-225A-F55C-6D91-5225B4EA0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D571E13-A07C-108A-4D40-3218AE674760}"/>
                  </a:ext>
                </a:extLst>
              </p:cNvPr>
              <p:cNvSpPr txBox="1"/>
              <p:nvPr/>
            </p:nvSpPr>
            <p:spPr>
              <a:xfrm>
                <a:off x="537210" y="492880"/>
                <a:ext cx="11738610" cy="682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Branching fraction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altLang="zh-CN" sz="32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32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892</m:t>
                            </m:r>
                          </m:e>
                        </m:d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kumimoji="1" lang="en-US" altLang="zh-CN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p>
                        <m:r>
                          <a:rPr kumimoji="1" lang="en-US" altLang="zh-CN" sz="32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kumimoji="1" lang="en-US" altLang="zh-CN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3200" i="1" dirty="0">
                                <a:latin typeface="Cambria Math" panose="02040503050406030204" pitchFamily="18" charset="0"/>
                              </a:rPr>
                              <m:t>892</m:t>
                            </m:r>
                          </m:e>
                        </m:d>
                      </m:e>
                      <m:sup>
                        <m:r>
                          <a:rPr kumimoji="1" lang="en-US" altLang="zh-CN" sz="3200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zh-CN" altLang="en-US" sz="3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1"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D571E13-A07C-108A-4D40-3218AE674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0" y="492880"/>
                <a:ext cx="11738610" cy="682623"/>
              </a:xfrm>
              <a:prstGeom prst="rect">
                <a:avLst/>
              </a:prstGeom>
              <a:blipFill>
                <a:blip r:embed="rId3"/>
                <a:stretch>
                  <a:fillRect l="-1297" t="-7273" b="-16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47D165B-CEC1-2CFC-3DCD-FB2727A89467}"/>
                  </a:ext>
                </a:extLst>
              </p:cNvPr>
              <p:cNvSpPr txBox="1"/>
              <p:nvPr/>
            </p:nvSpPr>
            <p:spPr>
              <a:xfrm>
                <a:off x="537210" y="1330068"/>
                <a:ext cx="11498580" cy="5985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Control  channel: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sub>
                      <m:sup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sSubSup>
                          <m:sSub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</m:d>
                          </m:sub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∗0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∗0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from fit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d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mass and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VV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fraction in amplitude analysis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sSubSup>
                          <m:sSub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d>
                              <m:d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</m:d>
                          </m:sub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d>
                              <m:d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sub>
                          <m:sup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from fit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d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mass 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𝜖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Efficiency estimated by MC</a:t>
                </a:r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Results of vector-vector branching fractions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47D165B-CEC1-2CFC-3DCD-FB2727A89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0" y="1330068"/>
                <a:ext cx="11498580" cy="5985165"/>
              </a:xfrm>
              <a:prstGeom prst="rect">
                <a:avLst/>
              </a:prstGeom>
              <a:blipFill>
                <a:blip r:embed="rId4"/>
                <a:stretch>
                  <a:fillRect l="-4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1B1119C3-0A27-03E6-EA9C-723AA9B8B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0593" y="1963963"/>
            <a:ext cx="6431844" cy="764066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D63128C-EE2B-D3F2-7951-EC681ADC37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5179662"/>
            <a:ext cx="7772400" cy="102212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BEDE5B40-C9E5-90A2-2F56-6A43DEEA04E0}"/>
              </a:ext>
            </a:extLst>
          </p:cNvPr>
          <p:cNvSpPr/>
          <p:nvPr/>
        </p:nvSpPr>
        <p:spPr>
          <a:xfrm rot="20828497">
            <a:off x="4886903" y="5312873"/>
            <a:ext cx="27991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Preliminary</a:t>
            </a:r>
            <a:endParaRPr lang="zh-CN" alt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062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63696-B8B0-0938-A38F-D63980E35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957BA1-4015-EAD2-CEBC-44B5447A3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8DF6-217B-7A4C-AC48-A9346F4223D8}" type="datetime1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2025/10/27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4506B9-5225-ADF2-4168-AAC0178D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CLHCP 2025</a:t>
            </a:r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C39383-8AB2-C92D-C4D8-D9227547D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8F3A180-16EA-9F04-A87C-45CE24195A7C}"/>
                  </a:ext>
                </a:extLst>
              </p:cNvPr>
              <p:cNvSpPr txBox="1"/>
              <p:nvPr/>
            </p:nvSpPr>
            <p:spPr>
              <a:xfrm>
                <a:off x="537210" y="492880"/>
                <a:ext cx="11738610" cy="682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Polarization</a:t>
                </a:r>
                <a:r>
                  <a:rPr kumimoji="1" lang="en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fraction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altLang="zh-CN" sz="32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32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892</m:t>
                            </m:r>
                          </m:e>
                        </m:d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kumimoji="1" lang="en-US" altLang="zh-CN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p>
                        <m:r>
                          <a:rPr kumimoji="1" lang="en-US" altLang="zh-CN" sz="32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kumimoji="1" lang="en-US" altLang="zh-CN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3200" i="1" dirty="0">
                                <a:latin typeface="Cambria Math" panose="02040503050406030204" pitchFamily="18" charset="0"/>
                              </a:rPr>
                              <m:t>892</m:t>
                            </m:r>
                          </m:e>
                        </m:d>
                      </m:e>
                      <m:sup>
                        <m:r>
                          <a:rPr kumimoji="1" lang="en-US" altLang="zh-CN" sz="3200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zh-CN" altLang="en-US" sz="3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1"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8F3A180-16EA-9F04-A87C-45CE24195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0" y="492880"/>
                <a:ext cx="11738610" cy="682623"/>
              </a:xfrm>
              <a:prstGeom prst="rect">
                <a:avLst/>
              </a:prstGeom>
              <a:blipFill>
                <a:blip r:embed="rId3"/>
                <a:stretch>
                  <a:fillRect l="-1297" t="-7273" b="-16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A3A7AFB0-835B-D710-80F9-0BC7DDD2FD51}"/>
                  </a:ext>
                </a:extLst>
              </p:cNvPr>
              <p:cNvSpPr txBox="1"/>
              <p:nvPr/>
            </p:nvSpPr>
            <p:spPr>
              <a:xfrm>
                <a:off x="537210" y="1052807"/>
                <a:ext cx="11498580" cy="6965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Fit fractions and phases: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Theory-motivated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∗0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∗0</m:t>
                            </m:r>
                          </m:sup>
                        </m:sSup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observable</a:t>
                </a:r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Consistent with previous experimental results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Latest SM prediction 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2.4~3.5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tension between this results and the SM prediction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A3A7AFB0-835B-D710-80F9-0BC7DDD2F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0" y="1052807"/>
                <a:ext cx="11498580" cy="6965433"/>
              </a:xfrm>
              <a:prstGeom prst="rect">
                <a:avLst/>
              </a:prstGeom>
              <a:blipFill>
                <a:blip r:embed="rId4"/>
                <a:stretch>
                  <a:fillRect l="-4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组合 16">
            <a:extLst>
              <a:ext uri="{FF2B5EF4-FFF2-40B4-BE49-F238E27FC236}">
                <a16:creationId xmlns:a16="http://schemas.microsoft.com/office/drawing/2014/main" id="{2AD7EB80-27D4-9C1C-AFE2-00CEA85215A9}"/>
              </a:ext>
            </a:extLst>
          </p:cNvPr>
          <p:cNvGrpSpPr/>
          <p:nvPr/>
        </p:nvGrpSpPr>
        <p:grpSpPr>
          <a:xfrm>
            <a:off x="3564537" y="1407746"/>
            <a:ext cx="6464145" cy="2358180"/>
            <a:chOff x="3368477" y="1661822"/>
            <a:chExt cx="7055246" cy="250258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C0DB52B-D817-90E8-1C73-67015D112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68477" y="1661822"/>
              <a:ext cx="7055246" cy="2502580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1F98074-2EE4-57C6-3173-19D687BF45E0}"/>
                </a:ext>
              </a:extLst>
            </p:cNvPr>
            <p:cNvSpPr/>
            <p:nvPr/>
          </p:nvSpPr>
          <p:spPr>
            <a:xfrm rot="19057587">
              <a:off x="5522770" y="2649427"/>
              <a:ext cx="2799193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32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Preliminary</a:t>
              </a:r>
              <a:endParaRPr lang="zh-CN" alt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11" name="直线连接符 10">
              <a:extLst>
                <a:ext uri="{FF2B5EF4-FFF2-40B4-BE49-F238E27FC236}">
                  <a16:creationId xmlns:a16="http://schemas.microsoft.com/office/drawing/2014/main" id="{F75F00CF-8D80-FBA1-2418-EF91AC00FBCA}"/>
                </a:ext>
              </a:extLst>
            </p:cNvPr>
            <p:cNvCxnSpPr>
              <a:cxnSpLocks/>
            </p:cNvCxnSpPr>
            <p:nvPr/>
          </p:nvCxnSpPr>
          <p:spPr>
            <a:xfrm>
              <a:off x="3872610" y="2805430"/>
              <a:ext cx="199761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直线连接符 13">
              <a:extLst>
                <a:ext uri="{FF2B5EF4-FFF2-40B4-BE49-F238E27FC236}">
                  <a16:creationId xmlns:a16="http://schemas.microsoft.com/office/drawing/2014/main" id="{52DD8DD3-E0AF-50FA-F940-5F9E9663B10C}"/>
                </a:ext>
              </a:extLst>
            </p:cNvPr>
            <p:cNvCxnSpPr>
              <a:cxnSpLocks/>
            </p:cNvCxnSpPr>
            <p:nvPr/>
          </p:nvCxnSpPr>
          <p:spPr>
            <a:xfrm>
              <a:off x="3872610" y="3855297"/>
              <a:ext cx="190730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41D13F89-2DF2-8E8D-D132-A6DCD874A7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2715" y="4296833"/>
            <a:ext cx="7467600" cy="4826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D515D11-B2E1-7233-E082-7AD5ADEC7B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5261" y="5273600"/>
            <a:ext cx="4914900" cy="495300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2AF912D6-8B56-AFCB-DB09-E930CC1BEAEC}"/>
              </a:ext>
            </a:extLst>
          </p:cNvPr>
          <p:cNvSpPr txBox="1"/>
          <p:nvPr/>
        </p:nvSpPr>
        <p:spPr>
          <a:xfrm>
            <a:off x="9620322" y="5273600"/>
            <a:ext cx="2142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[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arXiv:2506.12478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]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27F5980-3CA4-3971-A237-FDAA3BDC3983}"/>
              </a:ext>
            </a:extLst>
          </p:cNvPr>
          <p:cNvSpPr/>
          <p:nvPr/>
        </p:nvSpPr>
        <p:spPr>
          <a:xfrm rot="20828497">
            <a:off x="5193114" y="4228310"/>
            <a:ext cx="27991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Preliminary</a:t>
            </a:r>
            <a:endParaRPr lang="zh-CN" alt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6625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5D7C6-4B37-A458-B90C-9824289BB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B6B26B-94E5-99F1-4695-8CFBED7EA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8DF6-217B-7A4C-AC48-A9346F4223D8}" type="datetime1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2025/10/27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485A97-A26D-6331-825C-D8F782737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CLHCP 2025</a:t>
            </a:r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A4CFFD-849A-1227-6539-2FE0B79EC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14707AD-BC6B-73B4-6B34-C71F589084D2}"/>
                  </a:ext>
                </a:extLst>
              </p:cNvPr>
              <p:cNvSpPr txBox="1"/>
              <p:nvPr/>
            </p:nvSpPr>
            <p:spPr>
              <a:xfrm>
                <a:off x="537210" y="492880"/>
                <a:ext cx="117386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CPV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32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32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𝜙𝜙</m:t>
                    </m:r>
                  </m:oMath>
                </a14:m>
                <a:endParaRPr kumimoji="1"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14707AD-BC6B-73B4-6B34-C71F58908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0" y="492880"/>
                <a:ext cx="11738610" cy="584775"/>
              </a:xfrm>
              <a:prstGeom prst="rect">
                <a:avLst/>
              </a:prstGeom>
              <a:blipFill>
                <a:blip r:embed="rId3"/>
                <a:stretch>
                  <a:fillRect l="-1297" t="-12766" b="-319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970B7E4-7C4A-7D38-0C3D-E46D6B6D47DD}"/>
                  </a:ext>
                </a:extLst>
              </p:cNvPr>
              <p:cNvSpPr txBox="1"/>
              <p:nvPr/>
            </p:nvSpPr>
            <p:spPr>
              <a:xfrm>
                <a:off x="537209" y="1052807"/>
                <a:ext cx="10085635" cy="5669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Time-dependent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violation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Penguin-mediated decay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Precise measurement (LHCb run2 data)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Measurement of the the </a:t>
                </a:r>
                <a:r>
                  <a:rPr lang="en-US" altLang="zh-CN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-violating parameter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phase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acc>
                          <m:accPr>
                            <m:chr m:val="̅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p>
                    </m:sSubSup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Consistent with the SM prediction</a:t>
                </a:r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970B7E4-7C4A-7D38-0C3D-E46D6B6D4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09" y="1052807"/>
                <a:ext cx="10085635" cy="5669437"/>
              </a:xfrm>
              <a:prstGeom prst="rect">
                <a:avLst/>
              </a:prstGeom>
              <a:blipFill>
                <a:blip r:embed="rId4"/>
                <a:stretch>
                  <a:fillRect l="-5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94E4819A-792F-BA12-5B88-2330917098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6766" y="2984790"/>
            <a:ext cx="4777034" cy="340617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5C0E9A6-1C5F-6343-8A70-1DDBD364AC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1952" y="2958948"/>
            <a:ext cx="3467100" cy="8763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E848703-1243-9DED-ACE1-C420699E48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0611" y="4354912"/>
            <a:ext cx="3269783" cy="207524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1A1D37F-FD19-BBAD-2B98-0D46F51259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1607" y="1789863"/>
            <a:ext cx="1778000" cy="63500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FFC3C18A-93C8-C459-D477-7636DD0E6CDA}"/>
              </a:ext>
            </a:extLst>
          </p:cNvPr>
          <p:cNvSpPr txBox="1"/>
          <p:nvPr/>
        </p:nvSpPr>
        <p:spPr>
          <a:xfrm>
            <a:off x="4280615" y="588178"/>
            <a:ext cx="37299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[Phys.Rev.Lett.131(2023)171802]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326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D9BDB-99F3-1828-3BFA-740107DC4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7E0185-1877-67C7-0968-A292ADD6A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8DF6-217B-7A4C-AC48-A9346F4223D8}" type="datetime1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2025/10/27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50FB20-6D31-91B2-9C79-7575A8DB3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CLHCP 2025</a:t>
            </a:r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E9609A-459A-7BF7-407B-E9E74124E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02140AC-DF4A-D986-0882-BE0313F012DE}"/>
                  </a:ext>
                </a:extLst>
              </p:cNvPr>
              <p:cNvSpPr txBox="1"/>
              <p:nvPr/>
            </p:nvSpPr>
            <p:spPr>
              <a:xfrm>
                <a:off x="537210" y="492880"/>
                <a:ext cx="117386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Search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zh-CN" sz="32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32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𝜙𝜙</m:t>
                    </m:r>
                  </m:oMath>
                </a14:m>
                <a:endParaRPr kumimoji="1"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02140AC-DF4A-D986-0882-BE0313F01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0" y="492880"/>
                <a:ext cx="11738610" cy="584775"/>
              </a:xfrm>
              <a:prstGeom prst="rect">
                <a:avLst/>
              </a:prstGeom>
              <a:blipFill>
                <a:blip r:embed="rId3"/>
                <a:stretch>
                  <a:fillRect l="-1297" t="-12766" b="-319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CB781706-1A57-E1BD-5A76-0D9145A03471}"/>
                  </a:ext>
                </a:extLst>
              </p:cNvPr>
              <p:cNvSpPr txBox="1"/>
              <p:nvPr/>
            </p:nvSpPr>
            <p:spPr>
              <a:xfrm>
                <a:off x="537209" y="1052807"/>
                <a:ext cx="10085635" cy="5592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𝜙𝜙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 proceeds via a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acc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annihilation process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least one loop, Cabibbo suppressed, and Okubo–Zweig–Iizuka (OZI) suppressed 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observed yet 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 branching fraction compared to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ℬ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𝜙𝜙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1.84±0.14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sup>
                    </m:sSup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Important to control the tail of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mass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BDT classifier to suppress interacted kaons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CB781706-1A57-E1BD-5A76-0D9145A03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09" y="1052807"/>
                <a:ext cx="10085635" cy="5592621"/>
              </a:xfrm>
              <a:prstGeom prst="rect">
                <a:avLst/>
              </a:prstGeom>
              <a:blipFill>
                <a:blip r:embed="rId4"/>
                <a:stretch>
                  <a:fillRect l="-5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95820D21-8DE0-4411-E0F6-D73C01841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377" y="2042583"/>
            <a:ext cx="5461000" cy="4699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125AA4E-298A-5A59-5BD5-0F5730751D4C}"/>
              </a:ext>
            </a:extLst>
          </p:cNvPr>
          <p:cNvSpPr txBox="1"/>
          <p:nvPr/>
        </p:nvSpPr>
        <p:spPr>
          <a:xfrm>
            <a:off x="8915401" y="2092867"/>
            <a:ext cx="22944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" altLang="zh-CN" dirty="0">
                <a:solidFill>
                  <a:srgbClr val="08559C"/>
                </a:solidFill>
                <a:effectLst/>
                <a:latin typeface="Times New Roman" panose="02020603050405020304" pitchFamily="18" charset="0"/>
                <a:hlinkClick r:id="rId6"/>
              </a:rPr>
              <a:t>[</a:t>
            </a:r>
            <a:r>
              <a:rPr lang="en" altLang="zh-CN" dirty="0">
                <a:solidFill>
                  <a:srgbClr val="0462C1"/>
                </a:solidFill>
                <a:effectLst/>
                <a:latin typeface="Times New Roman" panose="02020603050405020304" pitchFamily="18" charset="0"/>
                <a:hlinkClick r:id="rId6"/>
              </a:rPr>
              <a:t>JHEP12(2019)155</a:t>
            </a:r>
            <a:r>
              <a:rPr lang="en" altLang="zh-CN" dirty="0">
                <a:solidFill>
                  <a:srgbClr val="08559C"/>
                </a:solidFill>
                <a:effectLst/>
                <a:latin typeface="Times New Roman" panose="02020603050405020304" pitchFamily="18" charset="0"/>
                <a:hlinkClick r:id="rId6"/>
              </a:rPr>
              <a:t>]</a:t>
            </a:r>
            <a:endParaRPr lang="en" altLang="zh-CN" dirty="0">
              <a:solidFill>
                <a:srgbClr val="0462C1"/>
              </a:solidFill>
              <a:effectLst/>
              <a:latin typeface="Times New Roman" panose="02020603050405020304" pitchFamily="18" charset="0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7B68039-F319-9128-A621-C438CF483785}"/>
              </a:ext>
            </a:extLst>
          </p:cNvPr>
          <p:cNvGrpSpPr/>
          <p:nvPr/>
        </p:nvGrpSpPr>
        <p:grpSpPr>
          <a:xfrm>
            <a:off x="1770945" y="3969446"/>
            <a:ext cx="6200421" cy="2310857"/>
            <a:chOff x="2127956" y="3944056"/>
            <a:chExt cx="6332916" cy="228404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12C44FEC-F7AB-4B9C-A722-DEDA6BDE8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27956" y="3944056"/>
              <a:ext cx="3038592" cy="2278944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A7BA65D-4E27-C626-8E13-21EF130AE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56813" y="3977923"/>
              <a:ext cx="3204059" cy="2250178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8F5F7E1C-702F-34EE-3E27-919D08C7F1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1408" y="3072410"/>
            <a:ext cx="37465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9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9EB0D-454E-A680-4710-6A6B7DE79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A6E07F-EB46-7C75-82CF-03C14D88C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8DF6-217B-7A4C-AC48-A9346F4223D8}" type="datetime1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2025/10/27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2FBF17-DA31-E02E-DC7F-0314A9DB1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CLHCP 2025</a:t>
            </a:r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820A5C-106F-7246-1DEF-CD462D25B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BC9F753-C151-0F54-F188-2820F3DD1814}"/>
                  </a:ext>
                </a:extLst>
              </p:cNvPr>
              <p:cNvSpPr txBox="1"/>
              <p:nvPr/>
            </p:nvSpPr>
            <p:spPr>
              <a:xfrm>
                <a:off x="537210" y="492880"/>
                <a:ext cx="1173861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Search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zh-CN" sz="32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32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𝜙𝜙</m:t>
                    </m:r>
                  </m:oMath>
                </a14:m>
                <a:endParaRPr kumimoji="1"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BC9F753-C151-0F54-F188-2820F3DD1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0" y="492880"/>
                <a:ext cx="11738610" cy="584775"/>
              </a:xfrm>
              <a:prstGeom prst="rect">
                <a:avLst/>
              </a:prstGeom>
              <a:blipFill>
                <a:blip r:embed="rId3"/>
                <a:stretch>
                  <a:fillRect l="-1297" t="-12766" b="-319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43EA409A-3241-7049-B2E4-3DFC763D1E3C}"/>
              </a:ext>
            </a:extLst>
          </p:cNvPr>
          <p:cNvSpPr txBox="1"/>
          <p:nvPr/>
        </p:nvSpPr>
        <p:spPr>
          <a:xfrm>
            <a:off x="537209" y="1052807"/>
            <a:ext cx="5119935" cy="4653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fits (run1 and run2):		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Consistent with the background-only hypothesis (1.9𝜎) 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limit: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the previous LHCb limit by a factor of two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Submitted to JHEP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5C312E4-14AC-B370-5F43-52FCAD6A6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879" y="785267"/>
            <a:ext cx="5906911" cy="224573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EC27F98-D0E3-E142-6A66-4F2BD4571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5534" y="3043636"/>
            <a:ext cx="7035800" cy="4953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57A28FE-661A-3ED9-FD3D-20994F5862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7879" y="3551572"/>
            <a:ext cx="3171567" cy="25211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56D17E7-6126-4215-C129-CD21322480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2691" y="3183467"/>
            <a:ext cx="2678309" cy="3172883"/>
          </a:xfrm>
          <a:prstGeom prst="rect">
            <a:avLst/>
          </a:prstGeom>
        </p:spPr>
      </p:pic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84041592-4A62-5BA1-C304-C68F4EC11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166678"/>
              </p:ext>
            </p:extLst>
          </p:nvPr>
        </p:nvGraphicFramePr>
        <p:xfrm>
          <a:off x="838200" y="4764763"/>
          <a:ext cx="2441222" cy="365760"/>
        </p:xfrm>
        <a:graphic>
          <a:graphicData uri="http://schemas.openxmlformats.org/drawingml/2006/table">
            <a:tbl>
              <a:tblPr/>
              <a:tblGrid>
                <a:gridCol w="2441222">
                  <a:extLst>
                    <a:ext uri="{9D8B030D-6E8A-4147-A177-3AD203B41FA5}">
                      <a16:colId xmlns:a16="http://schemas.microsoft.com/office/drawing/2014/main" val="507483365"/>
                    </a:ext>
                  </a:extLst>
                </a:gridCol>
              </a:tblGrid>
              <a:tr h="3118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dirty="0">
                          <a:solidFill>
                            <a:srgbClr val="0563C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[arXiv:</a:t>
                      </a:r>
                      <a:r>
                        <a:rPr lang="en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2507.20945]</a:t>
                      </a:r>
                      <a:endParaRPr lang="en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8831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448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D613B38-F55A-3544-A30E-50BA47996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0FDC6-E948-EA49-B634-A5681020DF1F}" type="datetime1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2025/10/27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D228D94-788C-A84F-B243-9D1E1A12C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CLHCP 2025</a:t>
            </a:r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EB23AB-5C34-E447-9CC6-97045CD18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478154B-FD07-BB43-8FA5-940CF2A2A8A5}"/>
              </a:ext>
            </a:extLst>
          </p:cNvPr>
          <p:cNvSpPr/>
          <p:nvPr/>
        </p:nvSpPr>
        <p:spPr>
          <a:xfrm>
            <a:off x="818425" y="540981"/>
            <a:ext cx="1938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kumimoji="1" lang="en-US" altLang="zh-CN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8BD8809-E248-1F46-8F32-E26E4856CAFD}"/>
                  </a:ext>
                </a:extLst>
              </p:cNvPr>
              <p:cNvSpPr txBox="1"/>
              <p:nvPr/>
            </p:nvSpPr>
            <p:spPr>
              <a:xfrm>
                <a:off x="838200" y="1209986"/>
                <a:ext cx="10748058" cy="5546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Recent results about charmless 𝐵→𝑉𝑉 decays at LHCb</a:t>
                </a:r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𝜌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770</m:t>
                            </m:r>
                          </m:e>
                        </m:d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kumimoji="1" lang="en-US" altLang="zh-C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i="1" dirty="0">
                                <a:latin typeface="Cambria Math" panose="02040503050406030204" pitchFamily="18" charset="0"/>
                              </a:rPr>
                              <m:t>892</m:t>
                            </m:r>
                          </m:e>
                        </m:d>
                      </m:e>
                      <m:sup>
                        <m:r>
                          <a:rPr kumimoji="1" lang="en-US" altLang="zh-CN" sz="24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800100" lvl="1" indent="-342900"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 observation of direct CP violation</a:t>
                </a:r>
              </a:p>
              <a:p>
                <a:pPr marL="800100" lvl="1" indent="-342900"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Most precise measurement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892</m:t>
                            </m:r>
                          </m:e>
                        </m:d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kumimoji="1" lang="en-US" altLang="zh-C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p>
                        <m:r>
                          <a:rPr kumimoji="1" lang="en-US" altLang="zh-CN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kumimoji="1" lang="en-US" altLang="zh-C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i="1" dirty="0">
                                <a:latin typeface="Cambria Math" panose="02040503050406030204" pitchFamily="18" charset="0"/>
                              </a:rPr>
                              <m:t>892</m:t>
                            </m:r>
                          </m:e>
                        </m:d>
                      </m:e>
                      <m:sup>
                        <m:r>
                          <a:rPr kumimoji="1" lang="en-US" altLang="zh-CN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Vector-vector branching fractions measured</a:t>
                </a:r>
              </a:p>
              <a:p>
                <a:pPr marL="800100" lvl="1" indent="-342900"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Tension on longitudinal polarization</a:t>
                </a:r>
                <a:r>
                  <a:rPr lang="en-US" altLang="zh-CN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endParaRPr kumimoji="1"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𝜙𝜙</m:t>
                    </m:r>
                  </m:oMath>
                </a14:m>
                <a:endParaRPr kumimoji="1"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Precise measurement of time-dependent 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violation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𝜙𝜙</m:t>
                    </m:r>
                  </m:oMath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20000"/>
                  </a:lnSpc>
                  <a:buFont typeface="Wingdings" pitchFamily="2" charset="2"/>
                  <a:buChar char="Ø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Upper limit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𝜙𝜙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improved</a:t>
                </a:r>
              </a:p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Mamy more results are coming soon  </a:t>
                </a:r>
              </a:p>
              <a:p>
                <a:pPr marL="800100" lvl="1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endParaRPr kumimoji="1"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8BD8809-E248-1F46-8F32-E26E4856C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09986"/>
                <a:ext cx="10748058" cy="5546005"/>
              </a:xfrm>
              <a:prstGeom prst="rect">
                <a:avLst/>
              </a:prstGeom>
              <a:blipFill>
                <a:blip r:embed="rId2"/>
                <a:stretch>
                  <a:fillRect l="-826" t="-2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F8622CE6-1F6B-244E-B3FF-B4F7A1E9BA05}"/>
              </a:ext>
            </a:extLst>
          </p:cNvPr>
          <p:cNvSpPr txBox="1"/>
          <p:nvPr/>
        </p:nvSpPr>
        <p:spPr>
          <a:xfrm>
            <a:off x="11723427" y="53499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1722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4A245517-1748-5B4B-9A8C-BCC2B90D7FD2}"/>
              </a:ext>
            </a:extLst>
          </p:cNvPr>
          <p:cNvSpPr txBox="1"/>
          <p:nvPr/>
        </p:nvSpPr>
        <p:spPr>
          <a:xfrm>
            <a:off x="4267200" y="2673928"/>
            <a:ext cx="5555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kumimoji="1" lang="zh-CN" alt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37CBCBC-197C-B4A4-375B-5B63C4AC6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1A301-F047-F646-BB0D-5EEA2E6E6D2F}" type="datetime1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1CF62CB-3ECB-CED8-4149-56311D76B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CLHCP 2025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C6F679-F8E2-51C1-6DB2-8D09DC27F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753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833130-45F6-7141-B566-EC3356EA6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7D39F-4112-3D48-B89A-6769C427518E}" type="datetime1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2025/10/27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D7520F-BD12-8748-93EA-E2DA4B04A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CLHCP 2025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172AC0-F45E-A644-A7AD-D2B65555D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657E56E-D5BD-BC43-942D-675834300F44}"/>
                  </a:ext>
                </a:extLst>
              </p:cNvPr>
              <p:cNvSpPr txBox="1"/>
              <p:nvPr/>
            </p:nvSpPr>
            <p:spPr>
              <a:xfrm>
                <a:off x="838200" y="1133283"/>
                <a:ext cx="11151870" cy="3366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Introduction</a:t>
                </a:r>
              </a:p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First observation of 𝐶𝑃 violation and measurement of polarization in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𝜌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770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b="0" i="1" dirty="0" smtClean="0">
                                <a:latin typeface="Cambria Math" panose="02040503050406030204" pitchFamily="18" charset="0"/>
                              </a:rPr>
                              <m:t>892</m:t>
                            </m:r>
                          </m:e>
                        </m:d>
                      </m:e>
                      <m:sup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kumimoji="1"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kumimoji="1" lang="en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Measurement of the branching fractions and longitudinal polarizations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892</m:t>
                            </m:r>
                          </m:e>
                        </m:d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kumimoji="1" lang="en-US" altLang="zh-C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p>
                        <m:r>
                          <a:rPr kumimoji="1" lang="en-US" altLang="zh-CN" sz="24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kumimoji="1" lang="en-US" altLang="zh-CN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i="1" dirty="0">
                                <a:latin typeface="Cambria Math" panose="02040503050406030204" pitchFamily="18" charset="0"/>
                              </a:rPr>
                              <m:t>892</m:t>
                            </m:r>
                          </m:e>
                        </m:d>
                      </m:e>
                      <m:sup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kumimoji="1" lang="en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Measurement of 𝐶𝑃 violation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𝜙𝜙</m:t>
                    </m:r>
                  </m:oMath>
                </a14:m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search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𝜙𝜙</m:t>
                    </m:r>
                  </m:oMath>
                </a14:m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Summary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657E56E-D5BD-BC43-942D-675834300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33283"/>
                <a:ext cx="11151870" cy="3366563"/>
              </a:xfrm>
              <a:prstGeom prst="rect">
                <a:avLst/>
              </a:prstGeom>
              <a:blipFill>
                <a:blip r:embed="rId3"/>
                <a:stretch>
                  <a:fillRect l="-796" t="-1504" b="-30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39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833130-45F6-7141-B566-EC3356EA6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162F-81F9-054D-AE5D-03538720A73D}" type="datetime1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2025/10/27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D7520F-BD12-8748-93EA-E2DA4B04A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CLHCP 2025</a:t>
            </a:r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172AC0-F45E-A644-A7AD-D2B65555D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478D860-27F4-C041-9B44-7941F2668999}"/>
                  </a:ext>
                </a:extLst>
              </p:cNvPr>
              <p:cNvSpPr txBox="1"/>
              <p:nvPr/>
            </p:nvSpPr>
            <p:spPr>
              <a:xfrm>
                <a:off x="838200" y="571500"/>
                <a:ext cx="102717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Introduction</a:t>
                </a:r>
                <a:r>
                  <a:rPr kumimoji="1"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on charmless </a:t>
                </a:r>
                <a14:m>
                  <m:oMath xmlns:m="http://schemas.openxmlformats.org/officeDocument/2006/math">
                    <m:r>
                      <a:rPr kumimoji="1" lang="en" altLang="zh-CN" sz="3200" i="1" dirty="0">
                        <a:latin typeface="Cambria Math" panose="02040503050406030204" pitchFamily="18" charset="0"/>
                        <a:ea typeface="SimHei" panose="02010609060101010101" pitchFamily="49" charset="-122"/>
                        <a:cs typeface="Arial" panose="020B0604020202020204" pitchFamily="34" charset="0"/>
                      </a:rPr>
                      <m:t>𝐵</m:t>
                    </m:r>
                    <m:r>
                      <a:rPr kumimoji="1" lang="en" altLang="zh-CN" sz="3200" i="1" dirty="0">
                        <a:latin typeface="Cambria Math" panose="02040503050406030204" pitchFamily="18" charset="0"/>
                        <a:ea typeface="SimHei" panose="02010609060101010101" pitchFamily="49" charset="-122"/>
                        <a:cs typeface="Arial" panose="020B0604020202020204" pitchFamily="34" charset="0"/>
                      </a:rPr>
                      <m:t>→</m:t>
                    </m:r>
                    <m:r>
                      <a:rPr kumimoji="1" lang="en" altLang="zh-CN" sz="3200" i="1" dirty="0">
                        <a:latin typeface="Cambria Math" panose="02040503050406030204" pitchFamily="18" charset="0"/>
                        <a:ea typeface="SimHei" panose="02010609060101010101" pitchFamily="49" charset="-122"/>
                        <a:cs typeface="Arial" panose="020B0604020202020204" pitchFamily="34" charset="0"/>
                      </a:rPr>
                      <m:t>𝑉𝑉</m:t>
                    </m:r>
                  </m:oMath>
                </a14:m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decays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478D860-27F4-C041-9B44-7941F2668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71500"/>
                <a:ext cx="10271760" cy="584775"/>
              </a:xfrm>
              <a:prstGeom prst="rect">
                <a:avLst/>
              </a:prstGeom>
              <a:blipFill>
                <a:blip r:embed="rId2"/>
                <a:stretch>
                  <a:fillRect l="-1605" t="-14894" b="-297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3B648553-61C1-9C4A-A09D-2BFDB25C42C5}"/>
              </a:ext>
            </a:extLst>
          </p:cNvPr>
          <p:cNvSpPr txBox="1"/>
          <p:nvPr/>
        </p:nvSpPr>
        <p:spPr>
          <a:xfrm>
            <a:off x="838200" y="1343298"/>
            <a:ext cx="1051560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Charmless B decays:</a:t>
            </a:r>
          </a:p>
          <a:p>
            <a:pPr marL="800100" lvl="1" indent="-342900">
              <a:lnSpc>
                <a:spcPts val="3200"/>
              </a:lnSpc>
              <a:buFont typeface="Wingdings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Tree level: Cabibbo suppressed</a:t>
            </a:r>
            <a:endParaRPr lang="e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ts val="3200"/>
              </a:lnSpc>
              <a:buFont typeface="Wingdings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Loop level: similar amplitudes as tree level</a:t>
            </a:r>
          </a:p>
          <a:p>
            <a:pPr marL="800100" lvl="1" indent="-342900">
              <a:lnSpc>
                <a:spcPts val="3200"/>
              </a:lnSpc>
              <a:buFont typeface="Wingdings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Interference between them gives rise to direct 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violation </a:t>
            </a:r>
          </a:p>
          <a:p>
            <a:pPr marL="800100" lvl="1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ts val="3200"/>
              </a:lnSpc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 resonances: additional CP violating observables</a:t>
            </a: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e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altLang="zh-CN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C76BCAD-F0E7-BDB5-1724-56BE9CBD0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104877"/>
            <a:ext cx="3492500" cy="22733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C235007-9CD2-3968-7187-94F1A1C20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430" y="3079477"/>
            <a:ext cx="35941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77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EA8E3-5785-BFB5-D9CD-7E34000B9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8DC0F2-B7DF-E9D7-B7B2-B42EA9A7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6B45-EBCD-9743-AAA0-D9DE5AEB39B9}" type="datetime1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2025/10/27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5154F8-B800-A09B-DC42-D51050FAB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CLHCP 2025</a:t>
            </a:r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EB3925-59E1-4C7D-07EF-E2819932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846ED46-5BFC-9DE9-4DFB-6DA53D51617B}"/>
              </a:ext>
            </a:extLst>
          </p:cNvPr>
          <p:cNvSpPr txBox="1"/>
          <p:nvPr/>
        </p:nvSpPr>
        <p:spPr>
          <a:xfrm>
            <a:off x="838200" y="571500"/>
            <a:ext cx="10271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Polarization puzzle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DC56E01-3FD7-967A-88D7-C5C8F05C578C}"/>
                  </a:ext>
                </a:extLst>
              </p:cNvPr>
              <p:cNvSpPr txBox="1"/>
              <p:nvPr/>
            </p:nvSpPr>
            <p:spPr>
              <a:xfrm>
                <a:off x="838199" y="1343298"/>
                <a:ext cx="8077193" cy="6206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r>
                  <a:rPr lang="e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Three contributing amplitudes in </a:t>
                </a:r>
                <a14:m>
                  <m:oMath xmlns:m="http://schemas.openxmlformats.org/officeDocument/2006/math">
                    <m:r>
                      <a:rPr kumimoji="1" lang="en" altLang="zh-CN" sz="2400" i="1" dirty="0">
                        <a:latin typeface="Cambria Math" panose="02040503050406030204" pitchFamily="18" charset="0"/>
                        <a:ea typeface="SimHei" panose="02010609060101010101" pitchFamily="49" charset="-122"/>
                        <a:cs typeface="Arial" panose="020B0604020202020204" pitchFamily="34" charset="0"/>
                      </a:rPr>
                      <m:t>𝐵</m:t>
                    </m:r>
                    <m:r>
                      <a:rPr kumimoji="1" lang="en" altLang="zh-CN" sz="2400" i="1" dirty="0">
                        <a:latin typeface="Cambria Math" panose="02040503050406030204" pitchFamily="18" charset="0"/>
                        <a:ea typeface="SimHei" panose="02010609060101010101" pitchFamily="49" charset="-122"/>
                        <a:cs typeface="Arial" panose="020B0604020202020204" pitchFamily="34" charset="0"/>
                      </a:rPr>
                      <m:t>→</m:t>
                    </m:r>
                    <m:r>
                      <a:rPr kumimoji="1" lang="en" altLang="zh-CN" sz="2400" i="1" dirty="0">
                        <a:latin typeface="Cambria Math" panose="02040503050406030204" pitchFamily="18" charset="0"/>
                        <a:ea typeface="SimHei" panose="02010609060101010101" pitchFamily="49" charset="-122"/>
                        <a:cs typeface="Arial" panose="020B0604020202020204" pitchFamily="34" charset="0"/>
                      </a:rPr>
                      <m:t>𝑉𝑉</m:t>
                    </m:r>
                  </m:oMath>
                </a14:m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decays</a:t>
                </a:r>
                <a:r>
                  <a:rPr lang="e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800100" lvl="1" indent="-342900">
                  <a:lnSpc>
                    <a:spcPts val="3200"/>
                  </a:lnSpc>
                  <a:buFont typeface="Wingdings" pitchFamily="2" charset="2"/>
                  <a:buChar char="Ø"/>
                </a:pPr>
                <a:r>
                  <a:rPr lang="e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S-, P- or D- wave</a:t>
                </a:r>
              </a:p>
              <a:p>
                <a:pPr marL="800100" lvl="1" indent="-342900">
                  <a:lnSpc>
                    <a:spcPts val="3200"/>
                  </a:lnSpc>
                  <a:buFont typeface="Wingdings" pitchFamily="2" charset="2"/>
                  <a:buChar char="Ø"/>
                </a:pPr>
                <a:r>
                  <a:rPr lang="e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Longitudinal, parallel, and perpendicular </a:t>
                </a: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r>
                  <a:rPr lang="e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Discrepancy on the longitudinal polarization fraction between theoretical predictions  and experimental results</a:t>
                </a: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r>
                  <a:rPr lang="e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QCD effects or new physics?</a:t>
                </a:r>
              </a:p>
              <a:p>
                <a:pPr lvl="1">
                  <a:lnSpc>
                    <a:spcPts val="3200"/>
                  </a:lnSpc>
                </a:pPr>
                <a:endParaRPr lang="en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ts val="3200"/>
                  </a:lnSpc>
                </a:pPr>
                <a:endParaRPr lang="en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" altLang="zh-CN" sz="24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DC56E01-3FD7-967A-88D7-C5C8F05C5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343298"/>
                <a:ext cx="8077193" cy="6206827"/>
              </a:xfrm>
              <a:prstGeom prst="rect">
                <a:avLst/>
              </a:prstGeom>
              <a:blipFill>
                <a:blip r:embed="rId2"/>
                <a:stretch>
                  <a:fillRect l="-942" t="-612" r="-20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组合 16">
            <a:extLst>
              <a:ext uri="{FF2B5EF4-FFF2-40B4-BE49-F238E27FC236}">
                <a16:creationId xmlns:a16="http://schemas.microsoft.com/office/drawing/2014/main" id="{2B1AF79B-D116-6F33-7968-C0345FD3FC79}"/>
              </a:ext>
            </a:extLst>
          </p:cNvPr>
          <p:cNvGrpSpPr/>
          <p:nvPr/>
        </p:nvGrpSpPr>
        <p:grpSpPr>
          <a:xfrm>
            <a:off x="8915392" y="388620"/>
            <a:ext cx="3060700" cy="5486400"/>
            <a:chOff x="8938260" y="685800"/>
            <a:chExt cx="3060700" cy="54864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ADF0420-C777-857C-9FDF-865568ED0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7725410" y="1898650"/>
              <a:ext cx="5486400" cy="3060700"/>
            </a:xfrm>
            <a:prstGeom prst="rect">
              <a:avLst/>
            </a:prstGeom>
          </p:spPr>
        </p:pic>
        <p:cxnSp>
          <p:nvCxnSpPr>
            <p:cNvPr id="12" name="直线连接符 11">
              <a:extLst>
                <a:ext uri="{FF2B5EF4-FFF2-40B4-BE49-F238E27FC236}">
                  <a16:creationId xmlns:a16="http://schemas.microsoft.com/office/drawing/2014/main" id="{6E2CAEAA-8D60-DB51-EA4B-BB3109EB36F8}"/>
                </a:ext>
              </a:extLst>
            </p:cNvPr>
            <p:cNvCxnSpPr>
              <a:cxnSpLocks/>
            </p:cNvCxnSpPr>
            <p:nvPr/>
          </p:nvCxnSpPr>
          <p:spPr>
            <a:xfrm>
              <a:off x="9031922" y="3509010"/>
              <a:ext cx="287337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直线连接符 13">
              <a:extLst>
                <a:ext uri="{FF2B5EF4-FFF2-40B4-BE49-F238E27FC236}">
                  <a16:creationId xmlns:a16="http://schemas.microsoft.com/office/drawing/2014/main" id="{7B1FD7E2-DD4E-3A30-A8B5-7C0F5048290E}"/>
                </a:ext>
              </a:extLst>
            </p:cNvPr>
            <p:cNvCxnSpPr>
              <a:cxnSpLocks/>
            </p:cNvCxnSpPr>
            <p:nvPr/>
          </p:nvCxnSpPr>
          <p:spPr>
            <a:xfrm>
              <a:off x="9020491" y="4335780"/>
              <a:ext cx="287337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直线连接符 14">
              <a:extLst>
                <a:ext uri="{FF2B5EF4-FFF2-40B4-BE49-F238E27FC236}">
                  <a16:creationId xmlns:a16="http://schemas.microsoft.com/office/drawing/2014/main" id="{E8A4FCBD-5BB9-0A04-1E9A-92B17BE0AB75}"/>
                </a:ext>
              </a:extLst>
            </p:cNvPr>
            <p:cNvCxnSpPr>
              <a:cxnSpLocks/>
            </p:cNvCxnSpPr>
            <p:nvPr/>
          </p:nvCxnSpPr>
          <p:spPr>
            <a:xfrm>
              <a:off x="9020490" y="5810250"/>
              <a:ext cx="287337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直线连接符 15">
              <a:extLst>
                <a:ext uri="{FF2B5EF4-FFF2-40B4-BE49-F238E27FC236}">
                  <a16:creationId xmlns:a16="http://schemas.microsoft.com/office/drawing/2014/main" id="{3D5EEB0B-3417-E418-9A29-B706994FA37B}"/>
                </a:ext>
              </a:extLst>
            </p:cNvPr>
            <p:cNvCxnSpPr>
              <a:cxnSpLocks/>
            </p:cNvCxnSpPr>
            <p:nvPr/>
          </p:nvCxnSpPr>
          <p:spPr>
            <a:xfrm>
              <a:off x="9020489" y="5581650"/>
              <a:ext cx="287337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6FE72253-DD5B-1273-A915-4C96371F6E13}"/>
              </a:ext>
            </a:extLst>
          </p:cNvPr>
          <p:cNvSpPr txBox="1"/>
          <p:nvPr/>
        </p:nvSpPr>
        <p:spPr>
          <a:xfrm>
            <a:off x="8915392" y="5809735"/>
            <a:ext cx="274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>
                <a:solidFill>
                  <a:srgbClr val="131413"/>
                </a:solidFill>
                <a:effectLst/>
                <a:latin typeface="Times"/>
                <a:hlinkClick r:id="rId4"/>
              </a:rPr>
              <a:t>[Eur.Phys.J</a:t>
            </a:r>
            <a:r>
              <a:rPr lang="en" altLang="zh-CN" dirty="0">
                <a:solidFill>
                  <a:srgbClr val="131413"/>
                </a:solidFill>
                <a:latin typeface="Times"/>
                <a:hlinkClick r:id="rId4"/>
              </a:rPr>
              <a:t>.C77(2017)333]</a:t>
            </a:r>
            <a:endParaRPr lang="en" altLang="zh-CN" dirty="0">
              <a:solidFill>
                <a:srgbClr val="131413"/>
              </a:solidFill>
              <a:effectLst/>
              <a:latin typeface="Times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18E32E58-E7AD-3871-3122-27DCF9898A0A}"/>
              </a:ext>
            </a:extLst>
          </p:cNvPr>
          <p:cNvGrpSpPr/>
          <p:nvPr/>
        </p:nvGrpSpPr>
        <p:grpSpPr>
          <a:xfrm>
            <a:off x="3349350" y="4313700"/>
            <a:ext cx="555840" cy="34920"/>
            <a:chOff x="3349350" y="4313700"/>
            <a:chExt cx="555840" cy="3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3" name="墨迹 22">
                  <a:extLst>
                    <a:ext uri="{FF2B5EF4-FFF2-40B4-BE49-F238E27FC236}">
                      <a16:creationId xmlns:a16="http://schemas.microsoft.com/office/drawing/2014/main" id="{C4981249-0684-A2EF-7053-4E6EAEC7B54D}"/>
                    </a:ext>
                  </a:extLst>
                </p14:cNvPr>
                <p14:cNvContentPartPr/>
                <p14:nvPr/>
              </p14:nvContentPartPr>
              <p14:xfrm>
                <a:off x="3349350" y="4318380"/>
                <a:ext cx="348120" cy="19440"/>
              </p14:xfrm>
            </p:contentPart>
          </mc:Choice>
          <mc:Fallback xmlns="">
            <p:pic>
              <p:nvPicPr>
                <p:cNvPr id="23" name="墨迹 22">
                  <a:extLst>
                    <a:ext uri="{FF2B5EF4-FFF2-40B4-BE49-F238E27FC236}">
                      <a16:creationId xmlns:a16="http://schemas.microsoft.com/office/drawing/2014/main" id="{C4981249-0684-A2EF-7053-4E6EAEC7B54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40350" y="4309740"/>
                  <a:ext cx="3657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4" name="墨迹 23">
                  <a:extLst>
                    <a:ext uri="{FF2B5EF4-FFF2-40B4-BE49-F238E27FC236}">
                      <a16:creationId xmlns:a16="http://schemas.microsoft.com/office/drawing/2014/main" id="{5F15A521-C5C5-AC85-E168-F35C122176BA}"/>
                    </a:ext>
                  </a:extLst>
                </p14:cNvPr>
                <p14:cNvContentPartPr/>
                <p14:nvPr/>
              </p14:nvContentPartPr>
              <p14:xfrm>
                <a:off x="3624750" y="4313700"/>
                <a:ext cx="280440" cy="34920"/>
              </p14:xfrm>
            </p:contentPart>
          </mc:Choice>
          <mc:Fallback xmlns="">
            <p:pic>
              <p:nvPicPr>
                <p:cNvPr id="24" name="墨迹 23">
                  <a:extLst>
                    <a:ext uri="{FF2B5EF4-FFF2-40B4-BE49-F238E27FC236}">
                      <a16:creationId xmlns:a16="http://schemas.microsoft.com/office/drawing/2014/main" id="{5F15A521-C5C5-AC85-E168-F35C122176B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616110" y="4305060"/>
                  <a:ext cx="29808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543B277-00C8-085C-37AF-902081E2A5D0}"/>
              </a:ext>
            </a:extLst>
          </p:cNvPr>
          <p:cNvGrpSpPr/>
          <p:nvPr/>
        </p:nvGrpSpPr>
        <p:grpSpPr>
          <a:xfrm>
            <a:off x="2622857" y="2655206"/>
            <a:ext cx="4027170" cy="1824830"/>
            <a:chOff x="2068830" y="2644300"/>
            <a:chExt cx="4467190" cy="191006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C6C8F8F-61BB-345A-57E5-09F9BEE3A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636" r="1" b="20048"/>
            <a:stretch>
              <a:fillRect/>
            </a:stretch>
          </p:blipFill>
          <p:spPr>
            <a:xfrm>
              <a:off x="2068830" y="2644300"/>
              <a:ext cx="4467190" cy="1681499"/>
            </a:xfrm>
            <a:prstGeom prst="rect">
              <a:avLst/>
            </a:prstGeom>
          </p:spPr>
        </p:pic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B52A774B-DE8F-AE0E-805A-64558EE813E7}"/>
                </a:ext>
              </a:extLst>
            </p:cNvPr>
            <p:cNvSpPr/>
            <p:nvPr/>
          </p:nvSpPr>
          <p:spPr>
            <a:xfrm>
              <a:off x="3006449" y="4142880"/>
              <a:ext cx="342900" cy="41148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A7C58E14-368E-AE34-0853-139FC643BF4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5508" r="543"/>
          <a:stretch>
            <a:fillRect/>
          </a:stretch>
        </p:blipFill>
        <p:spPr>
          <a:xfrm>
            <a:off x="2744142" y="4348620"/>
            <a:ext cx="3784600" cy="32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90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833130-45F6-7141-B566-EC3356EA6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8DF6-217B-7A4C-AC48-A9346F4223D8}" type="datetime1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2025/10/27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D7520F-BD12-8748-93EA-E2DA4B04A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CLHCP 2025</a:t>
            </a:r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172AC0-F45E-A644-A7AD-D2B65555D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478D860-27F4-C041-9B44-7941F2668999}"/>
                  </a:ext>
                </a:extLst>
              </p:cNvPr>
              <p:cNvSpPr txBox="1"/>
              <p:nvPr/>
            </p:nvSpPr>
            <p:spPr>
              <a:xfrm>
                <a:off x="537210" y="492880"/>
                <a:ext cx="1141857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3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Study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zh-CN" altLang="en-US" sz="32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32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𝜌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770</m:t>
                            </m:r>
                          </m:e>
                        </m:d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kumimoji="1" lang="en-US" altLang="zh-CN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3200" i="1" dirty="0">
                                <a:latin typeface="Cambria Math" panose="02040503050406030204" pitchFamily="18" charset="0"/>
                              </a:rPr>
                              <m:t>892</m:t>
                            </m:r>
                          </m:e>
                        </m:d>
                      </m:e>
                      <m:sup>
                        <m:r>
                          <a:rPr kumimoji="1" lang="en-US" altLang="zh-CN" sz="32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zh-CN" altLang="en-US" sz="3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1"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478D860-27F4-C041-9B44-7941F2668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0" y="492880"/>
                <a:ext cx="11418570" cy="584775"/>
              </a:xfrm>
              <a:prstGeom prst="rect">
                <a:avLst/>
              </a:prstGeom>
              <a:blipFill>
                <a:blip r:embed="rId3"/>
                <a:stretch>
                  <a:fillRect l="-1333" t="-12766" b="-319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379AEBF-4CA6-8F4C-9AF7-2E23BEFFEDFE}"/>
                  </a:ext>
                </a:extLst>
              </p:cNvPr>
              <p:cNvSpPr txBox="1"/>
              <p:nvPr/>
            </p:nvSpPr>
            <p:spPr>
              <a:xfrm>
                <a:off x="537210" y="1330068"/>
                <a:ext cx="10287000" cy="37431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Observed and measured by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BaBar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Study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𝜌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770</m:t>
                            </m:r>
                          </m:e>
                        </m:d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kumimoji="1"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  <m:t>892</m:t>
                            </m:r>
                          </m:e>
                        </m:d>
                      </m:e>
                      <m:sup>
                        <m:r>
                          <a:rPr kumimoji="1" lang="en-US" altLang="zh-CN" sz="20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zh-CN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 with LHCb run1+2 data</a:t>
                </a: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Submitted to PRL </a:t>
                </a: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Larger statistics(&gt;2000 signal for each B+ and B-) </a:t>
                </a:r>
              </a:p>
              <a:p>
                <a:pPr marL="342900" indent="-342900">
                  <a:lnSpc>
                    <a:spcPts val="3200"/>
                  </a:lnSpc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379AEBF-4CA6-8F4C-9AF7-2E23BEFFE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0" y="1330068"/>
                <a:ext cx="10287000" cy="3743141"/>
              </a:xfrm>
              <a:prstGeom prst="rect">
                <a:avLst/>
              </a:prstGeom>
              <a:blipFill>
                <a:blip r:embed="rId4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5DD33DFA-666E-EE65-2BA3-964602A9D3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6495" y="3869308"/>
            <a:ext cx="5551410" cy="211065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65744BE-2CD3-BEAB-1202-0E8BF8930CB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7493"/>
          <a:stretch>
            <a:fillRect/>
          </a:stretch>
        </p:blipFill>
        <p:spPr>
          <a:xfrm>
            <a:off x="1304101" y="1884215"/>
            <a:ext cx="9583797" cy="94469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BAEFC70-92F3-6C77-D418-FE3FE89A801A}"/>
              </a:ext>
            </a:extLst>
          </p:cNvPr>
          <p:cNvSpPr txBox="1"/>
          <p:nvPr/>
        </p:nvSpPr>
        <p:spPr>
          <a:xfrm>
            <a:off x="4868228" y="1420927"/>
            <a:ext cx="3742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[Phys.Rev.D83(2011)051101]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6536DC7-27DD-8161-8DDA-72ACE910BC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7621" y="3429000"/>
            <a:ext cx="2632949" cy="347378"/>
          </a:xfrm>
          <a:prstGeom prst="rect">
            <a:avLst/>
          </a:prstGeom>
        </p:spPr>
      </p:pic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59B572EA-E970-9A9B-ED11-9188CD5029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507828"/>
              </p:ext>
            </p:extLst>
          </p:nvPr>
        </p:nvGraphicFramePr>
        <p:xfrm>
          <a:off x="2552218" y="3869308"/>
          <a:ext cx="2720582" cy="365760"/>
        </p:xfrm>
        <a:graphic>
          <a:graphicData uri="http://schemas.openxmlformats.org/drawingml/2006/table">
            <a:tbl>
              <a:tblPr/>
              <a:tblGrid>
                <a:gridCol w="426563">
                  <a:extLst>
                    <a:ext uri="{9D8B030D-6E8A-4147-A177-3AD203B41FA5}">
                      <a16:colId xmlns:a16="http://schemas.microsoft.com/office/drawing/2014/main" val="2188688279"/>
                    </a:ext>
                  </a:extLst>
                </a:gridCol>
                <a:gridCol w="2294019">
                  <a:extLst>
                    <a:ext uri="{9D8B030D-6E8A-4147-A177-3AD203B41FA5}">
                      <a16:colId xmlns:a16="http://schemas.microsoft.com/office/drawing/2014/main" val="11260671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9"/>
                        </a:rPr>
                        <a:t>[arXiv:2508.13563</a:t>
                      </a:r>
                      <a:r>
                        <a:rPr lang="en" altLang="zh-CN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9"/>
                        </a:rPr>
                        <a:t>]</a:t>
                      </a:r>
                      <a:endParaRPr lang="e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88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201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280A6-A483-0011-A99A-295962D10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EEDB39-6A01-0537-AC17-ECB26E821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8DF6-217B-7A4C-AC48-A9346F4223D8}" type="datetime1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2025/10/27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074F33-5DE1-2BF8-B207-7D39CB84A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CLHCP 2025</a:t>
            </a:r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ABDD56-120F-0C2A-4B0B-319C17ADF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D8E1192-AD6D-0EBD-2633-259CDC805DF9}"/>
                  </a:ext>
                </a:extLst>
              </p:cNvPr>
              <p:cNvSpPr txBox="1"/>
              <p:nvPr/>
            </p:nvSpPr>
            <p:spPr>
              <a:xfrm>
                <a:off x="537210" y="492880"/>
                <a:ext cx="1141857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Amplitude analysis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zh-CN" altLang="en-US" sz="32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32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𝜌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770</m:t>
                            </m:r>
                          </m:e>
                        </m:d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kumimoji="1" lang="en-US" altLang="zh-CN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3200" i="1" dirty="0">
                                <a:latin typeface="Cambria Math" panose="02040503050406030204" pitchFamily="18" charset="0"/>
                              </a:rPr>
                              <m:t>892</m:t>
                            </m:r>
                          </m:e>
                        </m:d>
                      </m:e>
                      <m:sup>
                        <m:r>
                          <a:rPr kumimoji="1" lang="en-US" altLang="zh-CN" sz="32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zh-CN" altLang="en-US" sz="3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1"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D8E1192-AD6D-0EBD-2633-259CDC805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0" y="492880"/>
                <a:ext cx="11418570" cy="584775"/>
              </a:xfrm>
              <a:prstGeom prst="rect">
                <a:avLst/>
              </a:prstGeom>
              <a:blipFill>
                <a:blip r:embed="rId3"/>
                <a:stretch>
                  <a:fillRect l="-1333" t="-12766" b="-319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064CF710-8C63-9B0A-9CC9-D8B93CCFCD9A}"/>
              </a:ext>
            </a:extLst>
          </p:cNvPr>
          <p:cNvSpPr txBox="1"/>
          <p:nvPr/>
        </p:nvSpPr>
        <p:spPr>
          <a:xfrm>
            <a:off x="537209" y="1330068"/>
            <a:ext cx="3779067" cy="1280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 analysis: 5D c-fit</a:t>
            </a:r>
          </a:p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EEFD824E-69AE-40DA-FF93-EF3C4994826E}"/>
              </a:ext>
            </a:extLst>
          </p:cNvPr>
          <p:cNvGrpSpPr/>
          <p:nvPr/>
        </p:nvGrpSpPr>
        <p:grpSpPr>
          <a:xfrm>
            <a:off x="537210" y="3232030"/>
            <a:ext cx="11209370" cy="3133090"/>
            <a:chOff x="0" y="3531363"/>
            <a:chExt cx="10645839" cy="2856617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02812C7F-0DEC-90F1-9B15-46AAE2801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531363"/>
              <a:ext cx="5314179" cy="2833757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8DBC5BB-6C15-DA35-AAD6-E64FCC023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14179" y="3554223"/>
              <a:ext cx="5331660" cy="2833757"/>
            </a:xfrm>
            <a:prstGeom prst="rect">
              <a:avLst/>
            </a:prstGeom>
          </p:spPr>
        </p:pic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FFF83B05-841D-690A-E40B-2C1E0378F2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7843" y="1798950"/>
            <a:ext cx="4098290" cy="145815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E8EFB85-3131-6B33-3132-A437274243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867" y="1849523"/>
            <a:ext cx="5225868" cy="128181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14A4C06-B8BB-D79B-EA9F-3D980A9DCF2E}"/>
              </a:ext>
            </a:extLst>
          </p:cNvPr>
          <p:cNvSpPr txBox="1"/>
          <p:nvPr/>
        </p:nvSpPr>
        <p:spPr>
          <a:xfrm>
            <a:off x="6096000" y="1323174"/>
            <a:ext cx="3280410" cy="1280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Resonances considered: </a:t>
            </a:r>
          </a:p>
          <a:p>
            <a:pPr>
              <a:lnSpc>
                <a:spcPts val="3200"/>
              </a:lnSpc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531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747D0-32F4-0118-049A-D5021DD67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8BDE01-F06B-18C2-24AC-28143115B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8DF6-217B-7A4C-AC48-A9346F4223D8}" type="datetime1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2025/10/27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87B44E-6EBC-D521-EFDB-C39330E2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CLHCP 2025</a:t>
            </a:r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F50ABB-1049-BC68-7923-3118601A3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0457216-072A-2A4E-D8B5-04743B61C527}"/>
                  </a:ext>
                </a:extLst>
              </p:cNvPr>
              <p:cNvSpPr txBox="1"/>
              <p:nvPr/>
            </p:nvSpPr>
            <p:spPr>
              <a:xfrm>
                <a:off x="537210" y="492880"/>
                <a:ext cx="1141857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3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CPV in</a:t>
                </a:r>
                <a:r>
                  <a:rPr kumimoji="1" lang="zh-CN" altLang="en-US" sz="3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zh-CN" altLang="en-US" sz="32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32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𝜌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770</m:t>
                            </m:r>
                          </m:e>
                        </m:d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kumimoji="1" lang="en-US" altLang="zh-CN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3200" i="1" dirty="0">
                                <a:latin typeface="Cambria Math" panose="02040503050406030204" pitchFamily="18" charset="0"/>
                              </a:rPr>
                              <m:t>892</m:t>
                            </m:r>
                          </m:e>
                        </m:d>
                      </m:e>
                      <m:sup>
                        <m:r>
                          <a:rPr kumimoji="1" lang="en-US" altLang="zh-CN" sz="32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zh-CN" altLang="en-US" sz="3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1"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0457216-072A-2A4E-D8B5-04743B61C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0" y="492880"/>
                <a:ext cx="11418570" cy="584775"/>
              </a:xfrm>
              <a:prstGeom prst="rect">
                <a:avLst/>
              </a:prstGeom>
              <a:blipFill>
                <a:blip r:embed="rId3"/>
                <a:stretch>
                  <a:fillRect l="-1333" t="-12766" b="-319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07F8ECFF-6255-7355-E1B5-5898255EF9B3}"/>
              </a:ext>
            </a:extLst>
          </p:cNvPr>
          <p:cNvSpPr txBox="1"/>
          <p:nvPr/>
        </p:nvSpPr>
        <p:spPr>
          <a:xfrm>
            <a:off x="537210" y="1330068"/>
            <a:ext cx="1105281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𝐶𝑃 asymmetry: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Significance of direct 𝐶𝑃 violation: &gt;9𝜎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observation of 𝐶𝑃 violation in this channel 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𝐶𝑃 asymmetry for each component: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E100704-D2DA-DD97-49EE-4A8A2BC43F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239"/>
          <a:stretch>
            <a:fillRect/>
          </a:stretch>
        </p:blipFill>
        <p:spPr>
          <a:xfrm>
            <a:off x="3187382" y="1077655"/>
            <a:ext cx="5752465" cy="82550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6A16BA1C-6587-725A-4B32-007D3BDD5AB1}"/>
              </a:ext>
            </a:extLst>
          </p:cNvPr>
          <p:cNvGrpSpPr/>
          <p:nvPr/>
        </p:nvGrpSpPr>
        <p:grpSpPr>
          <a:xfrm>
            <a:off x="1095375" y="3261965"/>
            <a:ext cx="5609590" cy="2261147"/>
            <a:chOff x="1072515" y="2624656"/>
            <a:chExt cx="5609590" cy="2261147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8322244-B217-3004-2F0B-654648B28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2515" y="2624656"/>
              <a:ext cx="5609590" cy="952181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323E97E3-0B27-C338-A2AE-90B1DD707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53160" y="3611185"/>
              <a:ext cx="3738880" cy="1274618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67F52EFC-ED8A-4BC8-6A90-AADA0685AA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1026" y="2016065"/>
            <a:ext cx="5287917" cy="376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24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13AC8-F49A-DF8E-7033-3C7EEAE2C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420286-A677-D769-0ADB-A3CB447EB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8DF6-217B-7A4C-AC48-A9346F4223D8}" type="datetime1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2025/10/27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1E00D-B8E7-BB32-913B-CF1F566D1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CLHCP 2025</a:t>
            </a:r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5B30C2-E9EA-35B6-A673-45C3D3B75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1718B02-244F-05A4-5CB8-B5CB76CFBF14}"/>
                  </a:ext>
                </a:extLst>
              </p:cNvPr>
              <p:cNvSpPr txBox="1"/>
              <p:nvPr/>
            </p:nvSpPr>
            <p:spPr>
              <a:xfrm>
                <a:off x="537210" y="492880"/>
                <a:ext cx="1141857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3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TPA and polarization in</a:t>
                </a:r>
                <a:r>
                  <a:rPr kumimoji="1" lang="zh-CN" altLang="en-US" sz="3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zh-CN" altLang="en-US" sz="320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32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𝜌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770</m:t>
                            </m:r>
                          </m:e>
                        </m:d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kumimoji="1" lang="en-US" altLang="zh-CN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3200" i="1" dirty="0">
                                <a:latin typeface="Cambria Math" panose="02040503050406030204" pitchFamily="18" charset="0"/>
                              </a:rPr>
                              <m:t>892</m:t>
                            </m:r>
                          </m:e>
                        </m:d>
                      </m:e>
                      <m:sup>
                        <m:r>
                          <a:rPr kumimoji="1" lang="en-US" altLang="zh-CN" sz="320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zh-CN" altLang="en-US" sz="3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1"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1718B02-244F-05A4-5CB8-B5CB76CFB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0" y="492880"/>
                <a:ext cx="11418570" cy="584775"/>
              </a:xfrm>
              <a:prstGeom prst="rect">
                <a:avLst/>
              </a:prstGeom>
              <a:blipFill>
                <a:blip r:embed="rId3"/>
                <a:stretch>
                  <a:fillRect l="-1333" t="-12766" b="-319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4C760C5-EC83-22DD-8F57-F66647B4716F}"/>
                  </a:ext>
                </a:extLst>
              </p:cNvPr>
              <p:cNvSpPr txBox="1"/>
              <p:nvPr/>
            </p:nvSpPr>
            <p:spPr>
              <a:xfrm>
                <a:off x="537210" y="1330068"/>
                <a:ext cx="11052810" cy="52076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Longitudinal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polarization fractions: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Charge-specific: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Averaged: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Most precise measurement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Consistent with Babar results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TPA measurements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4C760C5-EC83-22DD-8F57-F66647B47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0" y="1330068"/>
                <a:ext cx="11052810" cy="5207644"/>
              </a:xfrm>
              <a:prstGeom prst="rect">
                <a:avLst/>
              </a:prstGeom>
              <a:blipFill>
                <a:blip r:embed="rId4"/>
                <a:stretch>
                  <a:fillRect l="-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>
            <a:extLst>
              <a:ext uri="{FF2B5EF4-FFF2-40B4-BE49-F238E27FC236}">
                <a16:creationId xmlns:a16="http://schemas.microsoft.com/office/drawing/2014/main" id="{B306432F-A138-77AE-3053-999C0B41FBD4}"/>
              </a:ext>
            </a:extLst>
          </p:cNvPr>
          <p:cNvGrpSpPr/>
          <p:nvPr/>
        </p:nvGrpSpPr>
        <p:grpSpPr>
          <a:xfrm>
            <a:off x="3078480" y="1817370"/>
            <a:ext cx="6336030" cy="1063461"/>
            <a:chOff x="4831080" y="1502638"/>
            <a:chExt cx="7856220" cy="141248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239775F5-3E07-6F28-7AB2-2314F0E07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5548"/>
            <a:stretch>
              <a:fillRect/>
            </a:stretch>
          </p:blipFill>
          <p:spPr>
            <a:xfrm>
              <a:off x="4831080" y="2136709"/>
              <a:ext cx="4792980" cy="77841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3F551BF-3BE4-6D8A-315C-97AE44FB9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14900" y="1502638"/>
              <a:ext cx="7772400" cy="668361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B8B4C7CE-B7AA-D44C-A7C3-0BE7FF3E9B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9532" y="2572993"/>
            <a:ext cx="4812030" cy="361333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53F1ADA-B238-FC8E-06FC-F6FC220B81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8600" y="4123756"/>
            <a:ext cx="3346020" cy="12491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14B7E57-69F6-0A52-570B-8AA6041CE8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1139" y="4197361"/>
            <a:ext cx="2633662" cy="128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44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17842-C470-D269-EE5E-E018AB4DC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75CBC0-E77D-4B10-EF6C-0021F34FC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8DF6-217B-7A4C-AC48-A9346F4223D8}" type="datetime1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2025/10/27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1EC6FC-9B30-A2DA-6F99-0319CD8CC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CLHCP 2025</a:t>
            </a:r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7A3649-0633-9541-351A-2B19E28FC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4D3DF-3C13-4BB5-9899-3F036BFEC636}" type="slidenum">
              <a:rPr lang="zh-CN" altLang="en-US" sz="1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zh-CN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CDB0A79-7577-D544-BF2A-3A43B2BC470A}"/>
                  </a:ext>
                </a:extLst>
              </p:cNvPr>
              <p:cNvSpPr txBox="1"/>
              <p:nvPr/>
            </p:nvSpPr>
            <p:spPr>
              <a:xfrm>
                <a:off x="537210" y="492880"/>
                <a:ext cx="11738610" cy="682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Study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altLang="zh-CN" sz="32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32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892</m:t>
                            </m:r>
                          </m:e>
                        </m:d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kumimoji="1" lang="en-US" altLang="zh-CN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p>
                        <m:r>
                          <a:rPr kumimoji="1" lang="en-US" altLang="zh-CN" sz="32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kumimoji="1" lang="en-US" altLang="zh-CN" sz="3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3200" i="1" dirty="0">
                                <a:latin typeface="Cambria Math" panose="02040503050406030204" pitchFamily="18" charset="0"/>
                              </a:rPr>
                              <m:t>892</m:t>
                            </m:r>
                          </m:e>
                        </m:d>
                      </m:e>
                      <m:sup>
                        <m:r>
                          <a:rPr kumimoji="1" lang="en-US" altLang="zh-CN" sz="3200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zh-CN" altLang="en-US" sz="3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1"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CDB0A79-7577-D544-BF2A-3A43B2BC4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0" y="492880"/>
                <a:ext cx="11738610" cy="682623"/>
              </a:xfrm>
              <a:prstGeom prst="rect">
                <a:avLst/>
              </a:prstGeom>
              <a:blipFill>
                <a:blip r:embed="rId3"/>
                <a:stretch>
                  <a:fillRect l="-1297" t="-7273" b="-16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B0DF8F8-9290-51C4-831C-DCCD700DD3DE}"/>
                  </a:ext>
                </a:extLst>
              </p:cNvPr>
              <p:cNvSpPr txBox="1"/>
              <p:nvPr/>
            </p:nvSpPr>
            <p:spPr>
              <a:xfrm>
                <a:off x="537210" y="1330068"/>
                <a:ext cx="11498580" cy="70536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Analysis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892</m:t>
                            </m:r>
                          </m:e>
                        </m:d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kumimoji="1"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p>
                        <m:r>
                          <a:rPr kumimoji="1" lang="en-US" altLang="zh-CN" sz="20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kumimoji="1"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  <m:t>892</m:t>
                            </m:r>
                          </m:e>
                        </m:d>
                      </m:e>
                      <m:sup>
                        <m:r>
                          <a:rPr kumimoji="1" lang="en-US" altLang="zh-CN" sz="2000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zh-CN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decays with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LHCb run1+2 data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 individual branching fractions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892</m:t>
                            </m:r>
                          </m:e>
                        </m:d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kumimoji="1"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p>
                        <m:r>
                          <a:rPr kumimoji="1" lang="en-US" altLang="zh-CN" sz="20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kumimoji="1"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  <m:t>892</m:t>
                            </m:r>
                          </m:e>
                        </m:d>
                      </m:e>
                      <m:sup>
                        <m:r>
                          <a:rPr kumimoji="1" lang="en-US" altLang="zh-CN" sz="2000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zh-CN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892</m:t>
                            </m:r>
                          </m:e>
                        </m:d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kumimoji="1"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p>
                        <m:r>
                          <a:rPr kumimoji="1" lang="en-US" altLang="zh-CN" sz="20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kumimoji="1" lang="en-US" altLang="zh-CN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 dirty="0">
                                <a:latin typeface="Cambria Math" panose="02040503050406030204" pitchFamily="18" charset="0"/>
                              </a:rPr>
                              <m:t>892</m:t>
                            </m:r>
                          </m:e>
                        </m:d>
                      </m:e>
                      <m:sup>
                        <m:r>
                          <a:rPr kumimoji="1" lang="en-US" altLang="zh-CN" sz="2000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 longitudinal polarization</a:t>
                </a:r>
                <a:r>
                  <a:rPr lang="en-US" altLang="zh-CN" sz="20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Tension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LHCb run 1 results: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Time-integrated, flavor-untagged amplitude analysis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Paper in preparation </a:t>
                </a:r>
                <a:r>
                  <a:rPr lang="en" altLang="zh-CN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[LHCb-PAPER-2025-046]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B0DF8F8-9290-51C4-831C-DCCD700DD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10" y="1330068"/>
                <a:ext cx="11498580" cy="7053662"/>
              </a:xfrm>
              <a:prstGeom prst="rect">
                <a:avLst/>
              </a:prstGeom>
              <a:blipFill>
                <a:blip r:embed="rId4"/>
                <a:stretch>
                  <a:fillRect l="-4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08AF577A-3536-C32B-CAD7-B8FC1A1791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6305" y="2926080"/>
            <a:ext cx="3606800" cy="736600"/>
          </a:xfrm>
          <a:prstGeom prst="rect">
            <a:avLst/>
          </a:prstGeom>
        </p:spPr>
      </p:pic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471FCB2B-714C-754B-7CE9-709EAEAD2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569881"/>
              </p:ext>
            </p:extLst>
          </p:nvPr>
        </p:nvGraphicFramePr>
        <p:xfrm>
          <a:off x="7421880" y="3111500"/>
          <a:ext cx="2743200" cy="36576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16461460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dirty="0">
                          <a:solidFill>
                            <a:srgbClr val="0563C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[JHEP04(2021)066</a:t>
                      </a:r>
                      <a:r>
                        <a:rPr lang="en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]</a:t>
                      </a:r>
                      <a:endParaRPr lang="en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5885450"/>
                  </a:ext>
                </a:extLst>
              </a:tr>
            </a:tbl>
          </a:graphicData>
        </a:graphic>
      </p:graphicFrame>
      <p:pic>
        <p:nvPicPr>
          <p:cNvPr id="11" name="图片 10">
            <a:extLst>
              <a:ext uri="{FF2B5EF4-FFF2-40B4-BE49-F238E27FC236}">
                <a16:creationId xmlns:a16="http://schemas.microsoft.com/office/drawing/2014/main" id="{FE2C75CA-11D7-C069-6B32-1A82433E5D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400" y="3806943"/>
            <a:ext cx="2286000" cy="4953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61E2EA4-5F20-74C0-5DE6-A9E6581ACA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7400" y="3851187"/>
            <a:ext cx="2400300" cy="457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A12FEA7-B3AF-DEEC-387E-116ED451C46A}"/>
                  </a:ext>
                </a:extLst>
              </p:cNvPr>
              <p:cNvSpPr txBox="1"/>
              <p:nvPr/>
            </p:nvSpPr>
            <p:spPr>
              <a:xfrm>
                <a:off x="2209800" y="4374298"/>
                <a:ext cx="6137910" cy="96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altLang="zh-CN" sz="1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=0.240 ± 0.031 ± 0.025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=0.724 ± 0.051 ± 0.016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</m:sub>
                      </m:sSub>
                      <m:r>
                        <a:rPr lang="en-US" altLang="zh-CN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=3.48 ± 0.38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A12FEA7-B3AF-DEEC-387E-116ED451C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374298"/>
                <a:ext cx="6137910" cy="965201"/>
              </a:xfrm>
              <a:prstGeom prst="rect">
                <a:avLst/>
              </a:prstGeom>
              <a:blipFill>
                <a:blip r:embed="rId9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A779C15A-A75C-0AD0-852D-9E72FCEF4280}"/>
              </a:ext>
            </a:extLst>
          </p:cNvPr>
          <p:cNvSpPr txBox="1"/>
          <p:nvPr/>
        </p:nvSpPr>
        <p:spPr>
          <a:xfrm>
            <a:off x="7421880" y="4632146"/>
            <a:ext cx="2400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[JHEP07(2019)032]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897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18662</TotalTime>
  <Words>887</Words>
  <Application>Microsoft Macintosh PowerPoint</Application>
  <PresentationFormat>宽屏</PresentationFormat>
  <Paragraphs>260</Paragraphs>
  <Slides>18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等线</vt:lpstr>
      <vt:lpstr>等线 Light</vt:lpstr>
      <vt:lpstr>Times</vt:lpstr>
      <vt:lpstr>Arial</vt:lpstr>
      <vt:lpstr>Cambria Math</vt:lpstr>
      <vt:lpstr>Times New Roman</vt:lpstr>
      <vt:lpstr>Wingdings</vt:lpstr>
      <vt:lpstr>Office 主题​​</vt:lpstr>
      <vt:lpstr>Study of charmless B→VV decays at LHCb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XINGYU TONG</dc:creator>
  <cp:lastModifiedBy>XINGYU TONG</cp:lastModifiedBy>
  <cp:revision>121</cp:revision>
  <dcterms:created xsi:type="dcterms:W3CDTF">2020-06-09T15:55:46Z</dcterms:created>
  <dcterms:modified xsi:type="dcterms:W3CDTF">2025-10-27T08:35:42Z</dcterms:modified>
</cp:coreProperties>
</file>