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74" r:id="rId7"/>
    <p:sldId id="262" r:id="rId8"/>
    <p:sldId id="275" r:id="rId9"/>
    <p:sldId id="276" r:id="rId10"/>
    <p:sldId id="273" r:id="rId11"/>
    <p:sldId id="279" r:id="rId12"/>
    <p:sldId id="277" r:id="rId13"/>
    <p:sldId id="278" r:id="rId14"/>
    <p:sldId id="263" r:id="rId15"/>
    <p:sldId id="265" r:id="rId16"/>
    <p:sldId id="267" r:id="rId17"/>
    <p:sldId id="268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DE363B"/>
    <a:srgbClr val="8CAFCF"/>
    <a:srgbClr val="942093"/>
    <a:srgbClr val="006DB6"/>
    <a:srgbClr val="004B9C"/>
    <a:srgbClr val="DCF0FB"/>
    <a:srgbClr val="DAF1FB"/>
    <a:srgbClr val="DEF3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26" autoAdjust="0"/>
    <p:restoredTop sz="71335" autoAdjust="0"/>
  </p:normalViewPr>
  <p:slideViewPr>
    <p:cSldViewPr snapToGrid="0" showGuides="1">
      <p:cViewPr varScale="1">
        <p:scale>
          <a:sx n="83" d="100"/>
          <a:sy n="83" d="100"/>
        </p:scale>
        <p:origin x="216" y="1136"/>
      </p:cViewPr>
      <p:guideLst>
        <p:guide orient="horz" pos="2183"/>
        <p:guide pos="3863"/>
      </p:guideLst>
    </p:cSldViewPr>
  </p:slideViewPr>
  <p:outlineViewPr>
    <p:cViewPr>
      <p:scale>
        <a:sx n="33" d="100"/>
        <a:sy n="33" d="100"/>
      </p:scale>
      <p:origin x="0" y="-9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83410-86FA-47D2-BE42-29C0A6D57E53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8705D-AC7F-43A7-88A2-5119B97060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 userDrawn="1"/>
        </p:nvSpPr>
        <p:spPr>
          <a:xfrm>
            <a:off x="2429164" y="0"/>
            <a:ext cx="9762835" cy="1363551"/>
          </a:xfrm>
          <a:prstGeom prst="rect">
            <a:avLst/>
          </a:prstGeom>
          <a:solidFill>
            <a:srgbClr val="004B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4B9C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/>
          </a:p>
        </p:txBody>
      </p:sp>
      <p:sp>
        <p:nvSpPr>
          <p:cNvPr id="4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/>
          </a:p>
        </p:txBody>
      </p:sp>
      <p:grpSp>
        <p:nvGrpSpPr>
          <p:cNvPr id="5" name="组合 6"/>
          <p:cNvGrpSpPr/>
          <p:nvPr userDrawn="1"/>
        </p:nvGrpSpPr>
        <p:grpSpPr>
          <a:xfrm>
            <a:off x="-1" y="6473463"/>
            <a:ext cx="12192000" cy="365125"/>
            <a:chOff x="-1" y="6353751"/>
            <a:chExt cx="12192000" cy="484838"/>
          </a:xfrm>
          <a:solidFill>
            <a:srgbClr val="004B9C"/>
          </a:solidFill>
        </p:grpSpPr>
        <p:sp>
          <p:nvSpPr>
            <p:cNvPr id="6" name="矩形 7"/>
            <p:cNvSpPr/>
            <p:nvPr userDrawn="1"/>
          </p:nvSpPr>
          <p:spPr>
            <a:xfrm>
              <a:off x="-1" y="6353752"/>
              <a:ext cx="12192000" cy="4848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eorgia" panose="02040502050405020303" pitchFamily="18" charset="0"/>
              </a:endParaRPr>
            </a:p>
          </p:txBody>
        </p:sp>
        <p:sp>
          <p:nvSpPr>
            <p:cNvPr id="7" name="矩形 8"/>
            <p:cNvSpPr/>
            <p:nvPr userDrawn="1"/>
          </p:nvSpPr>
          <p:spPr>
            <a:xfrm>
              <a:off x="3902364" y="6353751"/>
              <a:ext cx="4479636" cy="484837"/>
            </a:xfrm>
            <a:prstGeom prst="rect">
              <a:avLst/>
            </a:prstGeom>
            <a:solidFill>
              <a:srgbClr val="DCF0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8" name="日期占位符 3"/>
          <p:cNvSpPr txBox="1"/>
          <p:nvPr userDrawn="1"/>
        </p:nvSpPr>
        <p:spPr>
          <a:xfrm>
            <a:off x="1399309" y="6474654"/>
            <a:ext cx="127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rgbClr val="DAF1FB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C4B32-7E08-49BC-93BE-D23BC9299B14}" type="datetimeFigureOut">
              <a:rPr lang="zh-CN" altLang="en-US" smtClean="0">
                <a:solidFill>
                  <a:srgbClr val="DCF0FB"/>
                </a:solidFill>
                <a:latin typeface="Georgia" panose="02040502050405020303" pitchFamily="18" charset="0"/>
              </a:rPr>
              <a:t>2025/10/26</a:t>
            </a:fld>
            <a:endParaRPr lang="zh-CN" altLang="en-US" dirty="0">
              <a:solidFill>
                <a:srgbClr val="DCF0FB"/>
              </a:solidFill>
              <a:latin typeface="Georgia" panose="02040502050405020303" pitchFamily="18" charset="0"/>
            </a:endParaRPr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8924635" y="64722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DAF1FB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F47717-19C6-4EE2-8799-AB55539E3E93}" type="slidenum">
              <a:rPr lang="zh-CN" altLang="en-US" smtClean="0">
                <a:solidFill>
                  <a:srgbClr val="DCF0FB"/>
                </a:solidFill>
                <a:latin typeface="Georgia" panose="02040502050405020303" pitchFamily="18" charset="0"/>
              </a:rPr>
              <a:t>‹#›</a:t>
            </a:fld>
            <a:endParaRPr lang="zh-CN" altLang="en-US" dirty="0">
              <a:solidFill>
                <a:srgbClr val="DCF0FB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页脚占位符 4"/>
          <p:cNvSpPr txBox="1"/>
          <p:nvPr userDrawn="1"/>
        </p:nvSpPr>
        <p:spPr>
          <a:xfrm>
            <a:off x="4047835" y="6474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rgbClr val="006DB6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B9C">
                    <a:alpha val="100000"/>
                  </a:srgbClr>
                </a:solidFill>
                <a:latin typeface="Georgia"/>
                <a:ea typeface="等线"/>
                <a:cs typeface="+mn-cs"/>
              </a:rPr>
              <a:t>CLHCP</a:t>
            </a:r>
            <a:endParaRPr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865" y="144572"/>
            <a:ext cx="1828800" cy="109702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7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7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8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2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" hasCustomPrompt="1"/>
          </p:nvPr>
        </p:nvSpPr>
        <p:spPr>
          <a:xfrm>
            <a:off x="304800" y="1439694"/>
            <a:ext cx="11582400" cy="4519822"/>
          </a:xfrm>
        </p:spPr>
        <p:txBody>
          <a:bodyPr/>
          <a:lstStyle>
            <a:lvl1pPr marL="228600" lvl="0" indent="-228600" algn="l" defTabSz="914400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sz="2800">
                <a:solidFill>
                  <a:schemeClr val="tx1">
                    <a:alpha val="100000"/>
                  </a:schemeClr>
                </a:solidFill>
                <a:latin typeface="Times New Roman"/>
                <a:ea typeface="Times New Roman"/>
              </a:defRPr>
            </a:lvl1pPr>
            <a:lvl2pPr marL="685800" lvl="1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zh-CN" sz="2400">
                <a:solidFill>
                  <a:schemeClr val="tx1">
                    <a:alpha val="100000"/>
                  </a:schemeClr>
                </a:solidFill>
                <a:latin typeface="Times New Roman"/>
                <a:ea typeface="Times New Roman"/>
              </a:defRPr>
            </a:lvl2pPr>
            <a:lvl3pPr marL="1143000" lvl="2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lang="zh-CN" sz="2000">
                <a:solidFill>
                  <a:schemeClr val="tx1">
                    <a:alpha val="100000"/>
                  </a:schemeClr>
                </a:solidFill>
                <a:latin typeface="Times New Roman"/>
                <a:ea typeface="Times New Roman"/>
              </a:defRPr>
            </a:lvl3pPr>
            <a:lvl4pPr marL="1600200" lvl="3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lang="zh-CN" sz="1800">
                <a:solidFill>
                  <a:schemeClr val="tx1">
                    <a:alpha val="100000"/>
                  </a:schemeClr>
                </a:solidFill>
                <a:latin typeface="Times New Roman"/>
                <a:ea typeface="Times New Roman"/>
              </a:defRPr>
            </a:lvl4pPr>
            <a:lvl5pPr marL="2057400" lvl="4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lang="zh-CN" sz="1800">
                <a:solidFill>
                  <a:schemeClr val="tx1">
                    <a:alpha val="100000"/>
                  </a:schemeClr>
                </a:solidFill>
                <a:latin typeface="Times New Roman"/>
                <a:ea typeface="Times New Roman"/>
              </a:defRPr>
            </a:lvl5pPr>
          </a:lstStyle>
          <a:p>
            <a:r>
              <a:rPr lang="zh-CN"/>
              <a:t>单击此处编辑母版文本样式</a:t>
            </a:r>
            <a:endParaRPr sz="2800">
              <a:solidFill>
                <a:schemeClr val="tx1">
                  <a:alpha val="100000"/>
                </a:schemeClr>
              </a:solidFill>
              <a:latin typeface="Bookman Old Style"/>
              <a:ea typeface="微软雅黑 Light"/>
              <a:cs typeface="+mn-cs"/>
            </a:endParaRPr>
          </a:p>
          <a:p>
            <a:pPr marL="685800" lvl="1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>
                <a:solidFill>
                  <a:schemeClr val="tx1">
                    <a:alpha val="100000"/>
                  </a:schemeClr>
                </a:solidFill>
                <a:latin typeface="Bookman Old Style"/>
                <a:ea typeface="微软雅黑 Light"/>
                <a:cs typeface="+mn-cs"/>
              </a:defRPr>
            </a:pPr>
            <a:r>
              <a:rPr lang="zh-CN"/>
              <a:t>二级</a:t>
            </a:r>
            <a:endParaRPr sz="2400">
              <a:solidFill>
                <a:schemeClr val="tx1">
                  <a:alpha val="100000"/>
                </a:schemeClr>
              </a:solidFill>
              <a:latin typeface="Bookman Old Style"/>
              <a:ea typeface="微软雅黑 Light"/>
              <a:cs typeface="+mn-cs"/>
            </a:endParaRPr>
          </a:p>
          <a:p>
            <a:pPr marL="1143000" lvl="2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sz="2000">
                <a:solidFill>
                  <a:schemeClr val="tx1">
                    <a:alpha val="100000"/>
                  </a:schemeClr>
                </a:solidFill>
                <a:latin typeface="Bookman Old Style"/>
                <a:ea typeface="微软雅黑 Light"/>
                <a:cs typeface="+mn-cs"/>
              </a:defRPr>
            </a:pPr>
            <a:r>
              <a:rPr lang="zh-CN"/>
              <a:t>三级</a:t>
            </a:r>
            <a:endParaRPr sz="2000">
              <a:solidFill>
                <a:schemeClr val="tx1">
                  <a:alpha val="100000"/>
                </a:schemeClr>
              </a:solidFill>
              <a:latin typeface="Bookman Old Style"/>
              <a:ea typeface="微软雅黑 Light"/>
              <a:cs typeface="+mn-cs"/>
            </a:endParaRPr>
          </a:p>
          <a:p>
            <a:pPr marL="1600200" lvl="3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800">
                <a:solidFill>
                  <a:schemeClr val="tx1">
                    <a:alpha val="100000"/>
                  </a:schemeClr>
                </a:solidFill>
                <a:latin typeface="Bookman Old Style"/>
                <a:ea typeface="微软雅黑 Light"/>
                <a:cs typeface="+mn-cs"/>
              </a:defRPr>
            </a:pPr>
            <a:r>
              <a:rPr lang="zh-CN"/>
              <a:t>四级</a:t>
            </a:r>
            <a:endParaRPr sz="1800">
              <a:solidFill>
                <a:schemeClr val="tx1">
                  <a:alpha val="100000"/>
                </a:schemeClr>
              </a:solidFill>
              <a:latin typeface="Bookman Old Style"/>
              <a:ea typeface="微软雅黑 Light"/>
              <a:cs typeface="+mn-cs"/>
            </a:endParaRPr>
          </a:p>
          <a:p>
            <a:pPr marL="2057400" lvl="4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sz="1800">
                <a:solidFill>
                  <a:schemeClr val="tx1">
                    <a:alpha val="100000"/>
                  </a:schemeClr>
                </a:solidFill>
                <a:latin typeface="Bookman Old Style"/>
                <a:ea typeface="微软雅黑 Light"/>
                <a:cs typeface="+mn-cs"/>
              </a:defRPr>
            </a:pPr>
            <a:r>
              <a:rPr lang="zh-CN"/>
              <a:t>五级</a:t>
            </a:r>
            <a:endParaRPr sz="1800">
              <a:solidFill>
                <a:schemeClr val="tx1">
                  <a:alpha val="100000"/>
                </a:schemeClr>
              </a:solidFill>
              <a:latin typeface="Bookman Old Style"/>
              <a:ea typeface="微软雅黑 Light"/>
              <a:cs typeface="+mn-cs"/>
            </a:endParaRPr>
          </a:p>
        </p:txBody>
      </p:sp>
      <p:sp>
        <p:nvSpPr>
          <p:cNvPr id="14" name="矩形 6"/>
          <p:cNvSpPr/>
          <p:nvPr userDrawn="1"/>
        </p:nvSpPr>
        <p:spPr>
          <a:xfrm>
            <a:off x="0" y="16813"/>
            <a:ext cx="12192000" cy="960582"/>
          </a:xfrm>
          <a:prstGeom prst="rect">
            <a:avLst/>
          </a:prstGeom>
          <a:solidFill>
            <a:srgbClr val="004B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4B9C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0" y="79050"/>
            <a:ext cx="10515600" cy="836107"/>
          </a:xfrm>
        </p:spPr>
        <p:txBody>
          <a:bodyPr/>
          <a:lstStyle>
            <a:lvl1pPr lvl="0" algn="l" defTabSz="914400">
              <a:lnSpc>
                <a:spcPct val="90000"/>
              </a:lnSpc>
              <a:spcBef>
                <a:spcPct val="1"/>
              </a:spcBef>
              <a:buNone/>
              <a:defRPr sz="4400">
                <a:solidFill>
                  <a:srgbClr val="DCF0FB">
                    <a:alpha val="100000"/>
                  </a:srgbClr>
                </a:solidFill>
                <a:latin typeface="Georgia"/>
                <a:ea typeface="等线 Light"/>
                <a:cs typeface="+mj-cs"/>
              </a:defRPr>
            </a:lvl1pPr>
          </a:lstStyle>
          <a:p>
            <a:endParaRPr lang="zh-CN" sz="4400">
              <a:solidFill>
                <a:srgbClr val="DCF0FB">
                  <a:alpha val="100000"/>
                </a:srgbClr>
              </a:solidFill>
              <a:latin typeface="Georgia"/>
              <a:ea typeface="等线 Light"/>
              <a:cs typeface="+mj-cs"/>
            </a:endParaRPr>
          </a:p>
        </p:txBody>
      </p:sp>
      <p:grpSp>
        <p:nvGrpSpPr>
          <p:cNvPr id="16" name="组合 14"/>
          <p:cNvGrpSpPr/>
          <p:nvPr userDrawn="1"/>
        </p:nvGrpSpPr>
        <p:grpSpPr>
          <a:xfrm>
            <a:off x="-1" y="6473463"/>
            <a:ext cx="12192000" cy="365125"/>
            <a:chOff x="-1" y="6353751"/>
            <a:chExt cx="12192000" cy="484838"/>
          </a:xfrm>
          <a:solidFill>
            <a:srgbClr val="004B9C"/>
          </a:solidFill>
        </p:grpSpPr>
        <p:sp>
          <p:nvSpPr>
            <p:cNvPr id="17" name="矩形 15"/>
            <p:cNvSpPr/>
            <p:nvPr userDrawn="1"/>
          </p:nvSpPr>
          <p:spPr>
            <a:xfrm>
              <a:off x="-1" y="6353752"/>
              <a:ext cx="12192000" cy="4848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eorgia" panose="02040502050405020303" pitchFamily="18" charset="0"/>
              </a:endParaRPr>
            </a:p>
          </p:txBody>
        </p:sp>
        <p:sp>
          <p:nvSpPr>
            <p:cNvPr id="18" name="矩形 16"/>
            <p:cNvSpPr/>
            <p:nvPr userDrawn="1"/>
          </p:nvSpPr>
          <p:spPr>
            <a:xfrm>
              <a:off x="3902364" y="6353751"/>
              <a:ext cx="4479636" cy="484837"/>
            </a:xfrm>
            <a:prstGeom prst="rect">
              <a:avLst/>
            </a:prstGeom>
            <a:solidFill>
              <a:srgbClr val="DCF0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19" name="日期占位符 3"/>
          <p:cNvSpPr txBox="1"/>
          <p:nvPr userDrawn="1"/>
        </p:nvSpPr>
        <p:spPr>
          <a:xfrm>
            <a:off x="1399309" y="6474654"/>
            <a:ext cx="127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rgbClr val="DAF1FB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C4B32-7E08-49BC-93BE-D23BC9299B14}" type="datetimeFigureOut">
              <a:rPr lang="zh-CN" altLang="en-US" smtClean="0">
                <a:solidFill>
                  <a:srgbClr val="DCF0FB"/>
                </a:solidFill>
                <a:latin typeface="Georgia" panose="02040502050405020303" pitchFamily="18" charset="0"/>
              </a:rPr>
              <a:t>2025/10/26</a:t>
            </a:fld>
            <a:endParaRPr lang="zh-CN" altLang="en-US" dirty="0">
              <a:solidFill>
                <a:srgbClr val="DCF0FB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灯片编号占位符 5"/>
          <p:cNvSpPr txBox="1"/>
          <p:nvPr userDrawn="1"/>
        </p:nvSpPr>
        <p:spPr>
          <a:xfrm>
            <a:off x="8924635" y="64722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DAF1FB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F47717-19C6-4EE2-8799-AB55539E3E93}" type="slidenum">
              <a:rPr lang="zh-CN" altLang="en-US" smtClean="0">
                <a:solidFill>
                  <a:srgbClr val="DCF0FB"/>
                </a:solidFill>
                <a:latin typeface="Georgia" panose="02040502050405020303" pitchFamily="18" charset="0"/>
              </a:rPr>
              <a:t>‹#›</a:t>
            </a:fld>
            <a:endParaRPr lang="zh-CN" altLang="en-US" dirty="0">
              <a:solidFill>
                <a:srgbClr val="DCF0FB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页脚占位符 4"/>
          <p:cNvSpPr txBox="1"/>
          <p:nvPr userDrawn="1"/>
        </p:nvSpPr>
        <p:spPr>
          <a:xfrm>
            <a:off x="4047835" y="6474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rgbClr val="006DB6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B9C">
                    <a:alpha val="100000"/>
                  </a:srgbClr>
                </a:solidFill>
                <a:latin typeface="Georgia"/>
                <a:ea typeface="等线"/>
                <a:cs typeface="+mn-cs"/>
              </a:rPr>
              <a:t>CLHCP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0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/>
          </a:p>
        </p:txBody>
      </p:sp>
      <p:grpSp>
        <p:nvGrpSpPr>
          <p:cNvPr id="31" name="组合 6"/>
          <p:cNvGrpSpPr/>
          <p:nvPr userDrawn="1"/>
        </p:nvGrpSpPr>
        <p:grpSpPr>
          <a:xfrm>
            <a:off x="-1" y="6473463"/>
            <a:ext cx="12192000" cy="365125"/>
            <a:chOff x="-1" y="6353751"/>
            <a:chExt cx="12192000" cy="484838"/>
          </a:xfrm>
        </p:grpSpPr>
        <p:sp>
          <p:nvSpPr>
            <p:cNvPr id="32" name="矩形 7"/>
            <p:cNvSpPr/>
            <p:nvPr userDrawn="1"/>
          </p:nvSpPr>
          <p:spPr>
            <a:xfrm>
              <a:off x="-1" y="6353752"/>
              <a:ext cx="12192000" cy="484837"/>
            </a:xfrm>
            <a:prstGeom prst="rect">
              <a:avLst/>
            </a:prstGeom>
            <a:solidFill>
              <a:srgbClr val="004B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33" name="矩形 8"/>
            <p:cNvSpPr/>
            <p:nvPr userDrawn="1"/>
          </p:nvSpPr>
          <p:spPr>
            <a:xfrm>
              <a:off x="3902364" y="6353751"/>
              <a:ext cx="4479636" cy="484837"/>
            </a:xfrm>
            <a:prstGeom prst="rect">
              <a:avLst/>
            </a:prstGeom>
            <a:solidFill>
              <a:srgbClr val="DCF0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34" name="日期占位符 3"/>
          <p:cNvSpPr txBox="1"/>
          <p:nvPr userDrawn="1"/>
        </p:nvSpPr>
        <p:spPr>
          <a:xfrm>
            <a:off x="1399308" y="6474654"/>
            <a:ext cx="1196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rgbClr val="DAF1FB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C4B32-7E08-49BC-93BE-D23BC9299B14}" type="datetimeFigureOut">
              <a:rPr lang="zh-CN" altLang="en-US" smtClean="0">
                <a:latin typeface="Georgia" panose="02040502050405020303" pitchFamily="18" charset="0"/>
              </a:rPr>
              <a:t>2025/10/26</a:t>
            </a:fld>
            <a:endParaRPr lang="zh-CN" altLang="en-US" dirty="0">
              <a:latin typeface="Georgia" panose="02040502050405020303" pitchFamily="18" charset="0"/>
            </a:endParaRPr>
          </a:p>
        </p:txBody>
      </p:sp>
      <p:sp>
        <p:nvSpPr>
          <p:cNvPr id="35" name="灯片编号占位符 5"/>
          <p:cNvSpPr txBox="1"/>
          <p:nvPr userDrawn="1"/>
        </p:nvSpPr>
        <p:spPr>
          <a:xfrm>
            <a:off x="8924635" y="64722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DAF1FB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F47717-19C6-4EE2-8799-AB55539E3E93}" type="slidenum">
              <a:rPr lang="zh-CN" altLang="en-US" smtClean="0">
                <a:latin typeface="Georgia" panose="02040502050405020303" pitchFamily="18" charset="0"/>
              </a:rPr>
              <a:t>‹#›</a:t>
            </a:fld>
            <a:endParaRPr lang="zh-CN" altLang="en-US" dirty="0">
              <a:latin typeface="Georgia" panose="02040502050405020303" pitchFamily="18" charset="0"/>
            </a:endParaRPr>
          </a:p>
        </p:txBody>
      </p:sp>
      <p:sp>
        <p:nvSpPr>
          <p:cNvPr id="36" name="页脚占位符 4"/>
          <p:cNvSpPr txBox="1"/>
          <p:nvPr userDrawn="1"/>
        </p:nvSpPr>
        <p:spPr>
          <a:xfrm>
            <a:off x="4047835" y="6474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rgbClr val="006DB6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B9C">
                    <a:alpha val="100000"/>
                  </a:srgbClr>
                </a:solidFill>
                <a:latin typeface="Georgia"/>
                <a:ea typeface="等线"/>
                <a:cs typeface="+mn-cs"/>
              </a:rPr>
              <a:t>CLHCP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9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40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4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46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/>
          </a:p>
        </p:txBody>
      </p:sp>
      <p:sp>
        <p:nvSpPr>
          <p:cNvPr id="47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4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/>
          </a:p>
        </p:txBody>
      </p:sp>
      <p:sp>
        <p:nvSpPr>
          <p:cNvPr id="4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5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5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6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64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6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/>
          </a:p>
        </p:txBody>
      </p:sp>
      <p:sp>
        <p:nvSpPr>
          <p:cNvPr id="6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6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71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72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/>
          </a:p>
        </p:txBody>
      </p:sp>
      <p:sp>
        <p:nvSpPr>
          <p:cNvPr id="7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7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C4B32-7E08-49BC-93BE-D23BC9299B14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1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993591"/>
            <a:ext cx="9144000" cy="190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i="0" u="none"/>
              <a:t>Simulation studies for LHCb ECAL upgrade</a:t>
            </a:r>
            <a:endParaRPr lang="zh-CN" sz="5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95618"/>
            <a:ext cx="9144000" cy="15668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1600"/>
              <a:t>Chenjia Zhang on behalf of LHCb ECAL UII Group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8BC85F-7D2D-C774-F042-31AAC821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crystal</a:t>
            </a: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7B975813-FBF9-5DF2-AD1E-EC2DFCDDA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545" y="2890973"/>
            <a:ext cx="3749734" cy="2530084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5F924FC5-1C25-A12F-3304-9540AB4D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536" y="2910587"/>
            <a:ext cx="3625108" cy="2518744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1DBD119F-C482-CA71-EF80-480C58A00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43" y="2906324"/>
            <a:ext cx="3770693" cy="2523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8">
                <a:extLst>
                  <a:ext uri="{FF2B5EF4-FFF2-40B4-BE49-F238E27FC236}">
                    <a16:creationId xmlns:a16="http://schemas.microsoft.com/office/drawing/2014/main" id="{8BDEC226-1216-16A5-76C3-9DD84EAADEFA}"/>
                  </a:ext>
                </a:extLst>
              </p:cNvPr>
              <p:cNvSpPr txBox="1"/>
              <p:nvPr/>
            </p:nvSpPr>
            <p:spPr>
              <a:xfrm>
                <a:off x="9027493" y="5735658"/>
                <a:ext cx="1791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eff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8">
                <a:extLst>
                  <a:ext uri="{FF2B5EF4-FFF2-40B4-BE49-F238E27FC236}">
                    <a16:creationId xmlns:a16="http://schemas.microsoft.com/office/drawing/2014/main" id="{8BDEC226-1216-16A5-76C3-9DD84EAAD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493" y="5735658"/>
                <a:ext cx="1791837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9">
                <a:extLst>
                  <a:ext uri="{FF2B5EF4-FFF2-40B4-BE49-F238E27FC236}">
                    <a16:creationId xmlns:a16="http://schemas.microsoft.com/office/drawing/2014/main" id="{6285DB6D-9D13-203C-F1BA-2B432449DCE0}"/>
                  </a:ext>
                </a:extLst>
              </p:cNvPr>
              <p:cNvSpPr txBox="1"/>
              <p:nvPr/>
            </p:nvSpPr>
            <p:spPr>
              <a:xfrm>
                <a:off x="1047805" y="5735659"/>
                <a:ext cx="2194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eff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=56.4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9">
                <a:extLst>
                  <a:ext uri="{FF2B5EF4-FFF2-40B4-BE49-F238E27FC236}">
                    <a16:creationId xmlns:a16="http://schemas.microsoft.com/office/drawing/2014/main" id="{6285DB6D-9D13-203C-F1BA-2B432449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805" y="5735659"/>
                <a:ext cx="2194190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10">
                <a:extLst>
                  <a:ext uri="{FF2B5EF4-FFF2-40B4-BE49-F238E27FC236}">
                    <a16:creationId xmlns:a16="http://schemas.microsoft.com/office/drawing/2014/main" id="{6858D0E8-8898-1493-3090-4C5613E48025}"/>
                  </a:ext>
                </a:extLst>
              </p:cNvPr>
              <p:cNvSpPr txBox="1"/>
              <p:nvPr/>
            </p:nvSpPr>
            <p:spPr>
              <a:xfrm>
                <a:off x="4984499" y="5724638"/>
                <a:ext cx="19617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eff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10">
                <a:extLst>
                  <a:ext uri="{FF2B5EF4-FFF2-40B4-BE49-F238E27FC236}">
                    <a16:creationId xmlns:a16="http://schemas.microsoft.com/office/drawing/2014/main" id="{6858D0E8-8898-1493-3090-4C5613E48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499" y="5724638"/>
                <a:ext cx="1961754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12">
            <a:extLst>
              <a:ext uri="{FF2B5EF4-FFF2-40B4-BE49-F238E27FC236}">
                <a16:creationId xmlns:a16="http://schemas.microsoft.com/office/drawing/2014/main" id="{144952C8-19AF-7A5E-2FCB-CADABF263B10}"/>
              </a:ext>
            </a:extLst>
          </p:cNvPr>
          <p:cNvCxnSpPr/>
          <p:nvPr/>
        </p:nvCxnSpPr>
        <p:spPr>
          <a:xfrm flipV="1">
            <a:off x="3857158" y="2581488"/>
            <a:ext cx="0" cy="195698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3">
            <a:extLst>
              <a:ext uri="{FF2B5EF4-FFF2-40B4-BE49-F238E27FC236}">
                <a16:creationId xmlns:a16="http://schemas.microsoft.com/office/drawing/2014/main" id="{036F4500-4917-38D8-8C7B-FE8A9108D7D6}"/>
              </a:ext>
            </a:extLst>
          </p:cNvPr>
          <p:cNvSpPr txBox="1"/>
          <p:nvPr/>
        </p:nvSpPr>
        <p:spPr>
          <a:xfrm>
            <a:off x="3296748" y="2148099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peak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线箭头连接符 14">
            <a:extLst>
              <a:ext uri="{FF2B5EF4-FFF2-40B4-BE49-F238E27FC236}">
                <a16:creationId xmlns:a16="http://schemas.microsoft.com/office/drawing/2014/main" id="{46919747-1CB1-FB9D-CDBA-B41D984F2D4E}"/>
              </a:ext>
            </a:extLst>
          </p:cNvPr>
          <p:cNvCxnSpPr>
            <a:cxnSpLocks/>
          </p:cNvCxnSpPr>
          <p:nvPr/>
        </p:nvCxnSpPr>
        <p:spPr>
          <a:xfrm flipV="1">
            <a:off x="7655828" y="2581488"/>
            <a:ext cx="0" cy="18614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5">
            <a:extLst>
              <a:ext uri="{FF2B5EF4-FFF2-40B4-BE49-F238E27FC236}">
                <a16:creationId xmlns:a16="http://schemas.microsoft.com/office/drawing/2014/main" id="{23AB925D-4003-F9F8-3889-EF1C3459004C}"/>
              </a:ext>
            </a:extLst>
          </p:cNvPr>
          <p:cNvSpPr txBox="1"/>
          <p:nvPr/>
        </p:nvSpPr>
        <p:spPr>
          <a:xfrm>
            <a:off x="7095418" y="2092258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peak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线箭头连接符 17">
            <a:extLst>
              <a:ext uri="{FF2B5EF4-FFF2-40B4-BE49-F238E27FC236}">
                <a16:creationId xmlns:a16="http://schemas.microsoft.com/office/drawing/2014/main" id="{DA534E67-F141-72FD-D770-7CB2C9D09912}"/>
              </a:ext>
            </a:extLst>
          </p:cNvPr>
          <p:cNvCxnSpPr/>
          <p:nvPr/>
        </p:nvCxnSpPr>
        <p:spPr>
          <a:xfrm flipV="1">
            <a:off x="11594043" y="2555425"/>
            <a:ext cx="0" cy="195698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8">
            <a:extLst>
              <a:ext uri="{FF2B5EF4-FFF2-40B4-BE49-F238E27FC236}">
                <a16:creationId xmlns:a16="http://schemas.microsoft.com/office/drawing/2014/main" id="{748C2E1A-0FF5-2D90-6817-07CED982E311}"/>
              </a:ext>
            </a:extLst>
          </p:cNvPr>
          <p:cNvSpPr txBox="1"/>
          <p:nvPr/>
        </p:nvSpPr>
        <p:spPr>
          <a:xfrm>
            <a:off x="11056520" y="2151725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peak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9">
            <a:extLst>
              <a:ext uri="{FF2B5EF4-FFF2-40B4-BE49-F238E27FC236}">
                <a16:creationId xmlns:a16="http://schemas.microsoft.com/office/drawing/2014/main" id="{D3A44008-B86C-02AA-DED4-F9AB89146039}"/>
              </a:ext>
            </a:extLst>
          </p:cNvPr>
          <p:cNvSpPr txBox="1"/>
          <p:nvPr/>
        </p:nvSpPr>
        <p:spPr>
          <a:xfrm>
            <a:off x="3034137" y="5386084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Bin(0.2ns)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E627BA32-B1CD-8C6A-7121-6353C0A1160E}"/>
              </a:ext>
            </a:extLst>
          </p:cNvPr>
          <p:cNvSpPr txBox="1"/>
          <p:nvPr/>
        </p:nvSpPr>
        <p:spPr>
          <a:xfrm>
            <a:off x="6895116" y="5386084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Bin(0.2ns)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09559B8D-A840-405B-209A-F91A249BF2C8}"/>
              </a:ext>
            </a:extLst>
          </p:cNvPr>
          <p:cNvSpPr txBox="1"/>
          <p:nvPr/>
        </p:nvSpPr>
        <p:spPr>
          <a:xfrm>
            <a:off x="10440614" y="5386084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Bin(0.2ns)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2">
            <a:extLst>
              <a:ext uri="{FF2B5EF4-FFF2-40B4-BE49-F238E27FC236}">
                <a16:creationId xmlns:a16="http://schemas.microsoft.com/office/drawing/2014/main" id="{4A690658-5A60-2010-D917-3352B6D8F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643" y="2956731"/>
            <a:ext cx="254000" cy="603250"/>
          </a:xfrm>
          <a:prstGeom prst="rect">
            <a:avLst/>
          </a:prstGeom>
        </p:spPr>
      </p:pic>
      <p:pic>
        <p:nvPicPr>
          <p:cNvPr id="20" name="图片 7">
            <a:extLst>
              <a:ext uri="{FF2B5EF4-FFF2-40B4-BE49-F238E27FC236}">
                <a16:creationId xmlns:a16="http://schemas.microsoft.com/office/drawing/2014/main" id="{F452A81B-00FC-7010-71BA-4D52DD4CB5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1971" y="2930668"/>
            <a:ext cx="254000" cy="603250"/>
          </a:xfrm>
          <a:prstGeom prst="rect">
            <a:avLst/>
          </a:prstGeom>
        </p:spPr>
      </p:pic>
      <p:pic>
        <p:nvPicPr>
          <p:cNvPr id="21" name="图片 11">
            <a:extLst>
              <a:ext uri="{FF2B5EF4-FFF2-40B4-BE49-F238E27FC236}">
                <a16:creationId xmlns:a16="http://schemas.microsoft.com/office/drawing/2014/main" id="{468B6C0A-97D9-3058-033B-3A5C7F998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4257" y="2950275"/>
            <a:ext cx="254000" cy="603250"/>
          </a:xfrm>
          <a:prstGeom prst="rect">
            <a:avLst/>
          </a:prstGeom>
        </p:spPr>
      </p:pic>
      <p:sp>
        <p:nvSpPr>
          <p:cNvPr id="22" name="文本框 22">
            <a:extLst>
              <a:ext uri="{FF2B5EF4-FFF2-40B4-BE49-F238E27FC236}">
                <a16:creationId xmlns:a16="http://schemas.microsoft.com/office/drawing/2014/main" id="{6AC112A4-E2DE-0E8D-D243-E43D96177978}"/>
              </a:ext>
            </a:extLst>
          </p:cNvPr>
          <p:cNvSpPr txBox="1"/>
          <p:nvPr/>
        </p:nvSpPr>
        <p:spPr>
          <a:xfrm>
            <a:off x="180687" y="1249094"/>
            <a:ext cx="9751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of events made of 40 bunch crossing separated by 25 ns (39 MB + 1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pgun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10GeV as example.</a:t>
            </a:r>
          </a:p>
        </p:txBody>
      </p:sp>
    </p:spTree>
    <p:extLst>
      <p:ext uri="{BB962C8B-B14F-4D97-AF65-F5344CB8AC3E}">
        <p14:creationId xmlns:p14="http://schemas.microsoft.com/office/powerpoint/2010/main" val="187455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B84C1-5ADC-ACB7-982C-DBE7F199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subtraction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11">
                <a:extLst>
                  <a:ext uri="{FF2B5EF4-FFF2-40B4-BE49-F238E27FC236}">
                    <a16:creationId xmlns:a16="http://schemas.microsoft.com/office/drawing/2014/main" id="{C4E0A2F2-0A89-65DC-2BD0-7AAABDA60574}"/>
                  </a:ext>
                </a:extLst>
              </p:cNvPr>
              <p:cNvSpPr txBox="1"/>
              <p:nvPr/>
            </p:nvSpPr>
            <p:spPr>
              <a:xfrm>
                <a:off x="446409" y="5202832"/>
                <a:ext cx="8540800" cy="1155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BKG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−4800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func>
                      <m:func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−4800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-0.00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288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fixed empirically to account for the slow component;</a:t>
                </a:r>
              </a:p>
              <a:p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 and C are free fit parameters.</a:t>
                </a:r>
              </a:p>
            </p:txBody>
          </p:sp>
        </mc:Choice>
        <mc:Fallback>
          <p:sp>
            <p:nvSpPr>
              <p:cNvPr id="5" name="文本框 11">
                <a:extLst>
                  <a:ext uri="{FF2B5EF4-FFF2-40B4-BE49-F238E27FC236}">
                    <a16:creationId xmlns:a16="http://schemas.microsoft.com/office/drawing/2014/main" id="{C4E0A2F2-0A89-65DC-2BD0-7AAABDA60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9" y="5202832"/>
                <a:ext cx="8540800" cy="1155509"/>
              </a:xfrm>
              <a:prstGeom prst="rect">
                <a:avLst/>
              </a:prstGeom>
              <a:blipFill>
                <a:blip r:embed="rId2"/>
                <a:stretch>
                  <a:fillRect l="-2229" t="-5435" r="-118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17">
            <a:extLst>
              <a:ext uri="{FF2B5EF4-FFF2-40B4-BE49-F238E27FC236}">
                <a16:creationId xmlns:a16="http://schemas.microsoft.com/office/drawing/2014/main" id="{F342204F-CF28-00E0-02FC-9B91B6A4B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72" y="2020572"/>
            <a:ext cx="4514653" cy="3173442"/>
          </a:xfrm>
          <a:prstGeom prst="rect">
            <a:avLst/>
          </a:prstGeom>
        </p:spPr>
      </p:pic>
      <p:pic>
        <p:nvPicPr>
          <p:cNvPr id="7" name="图片 20">
            <a:extLst>
              <a:ext uri="{FF2B5EF4-FFF2-40B4-BE49-F238E27FC236}">
                <a16:creationId xmlns:a16="http://schemas.microsoft.com/office/drawing/2014/main" id="{6A79AAC6-154B-F3DC-EE25-FE2186C73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92" y="2045519"/>
            <a:ext cx="4514652" cy="3148495"/>
          </a:xfrm>
          <a:prstGeom prst="rect">
            <a:avLst/>
          </a:prstGeom>
        </p:spPr>
      </p:pic>
      <p:sp>
        <p:nvSpPr>
          <p:cNvPr id="8" name="文本框 2">
            <a:extLst>
              <a:ext uri="{FF2B5EF4-FFF2-40B4-BE49-F238E27FC236}">
                <a16:creationId xmlns:a16="http://schemas.microsoft.com/office/drawing/2014/main" id="{F293CEAC-0469-F61E-ECD8-78F1DD437781}"/>
              </a:ext>
            </a:extLst>
          </p:cNvPr>
          <p:cNvSpPr txBox="1"/>
          <p:nvPr/>
        </p:nvSpPr>
        <p:spPr>
          <a:xfrm>
            <a:off x="209574" y="1077413"/>
            <a:ext cx="10306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Method1(</a:t>
            </a:r>
            <a:r>
              <a:rPr kumimoji="1"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unexp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baseline level taken as average of 6 points before event begin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Method2(exp):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7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7FDD85-A2DD-A97E-68D0-8E0C96AA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resolution</a:t>
            </a:r>
          </a:p>
        </p:txBody>
      </p:sp>
      <p:pic>
        <p:nvPicPr>
          <p:cNvPr id="4" name="图片 11">
            <a:extLst>
              <a:ext uri="{FF2B5EF4-FFF2-40B4-BE49-F238E27FC236}">
                <a16:creationId xmlns:a16="http://schemas.microsoft.com/office/drawing/2014/main" id="{A0C46221-BBC0-E352-C113-E041C84EC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782" y="3668439"/>
            <a:ext cx="3299335" cy="2316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9">
                <a:extLst>
                  <a:ext uri="{FF2B5EF4-FFF2-40B4-BE49-F238E27FC236}">
                    <a16:creationId xmlns:a16="http://schemas.microsoft.com/office/drawing/2014/main" id="{3C542229-28CE-6A1D-0607-BF6AB751EB15}"/>
                  </a:ext>
                </a:extLst>
              </p:cNvPr>
              <p:cNvSpPr txBox="1"/>
              <p:nvPr/>
            </p:nvSpPr>
            <p:spPr>
              <a:xfrm>
                <a:off x="9187298" y="5976154"/>
                <a:ext cx="1905265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𝑑𝑒𝑓𝑓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9">
                <a:extLst>
                  <a:ext uri="{FF2B5EF4-FFF2-40B4-BE49-F238E27FC236}">
                    <a16:creationId xmlns:a16="http://schemas.microsoft.com/office/drawing/2014/main" id="{3C542229-28CE-6A1D-0607-BF6AB751E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298" y="5976154"/>
                <a:ext cx="1905265" cy="491288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10">
                <a:extLst>
                  <a:ext uri="{FF2B5EF4-FFF2-40B4-BE49-F238E27FC236}">
                    <a16:creationId xmlns:a16="http://schemas.microsoft.com/office/drawing/2014/main" id="{125E0881-A9A9-F75A-FB27-EA3A3021CC56}"/>
                  </a:ext>
                </a:extLst>
              </p:cNvPr>
              <p:cNvSpPr txBox="1"/>
              <p:nvPr/>
            </p:nvSpPr>
            <p:spPr>
              <a:xfrm>
                <a:off x="1099437" y="5955726"/>
                <a:ext cx="2307619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𝑑𝑒𝑓𝑓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=56.4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10">
                <a:extLst>
                  <a:ext uri="{FF2B5EF4-FFF2-40B4-BE49-F238E27FC236}">
                    <a16:creationId xmlns:a16="http://schemas.microsoft.com/office/drawing/2014/main" id="{125E0881-A9A9-F75A-FB27-EA3A3021C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37" y="5955726"/>
                <a:ext cx="2307619" cy="491288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4">
            <a:extLst>
              <a:ext uri="{FF2B5EF4-FFF2-40B4-BE49-F238E27FC236}">
                <a16:creationId xmlns:a16="http://schemas.microsoft.com/office/drawing/2014/main" id="{7E5A3B0F-088D-9E0D-4BAD-B0CE721F3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451" y="1105031"/>
            <a:ext cx="3392250" cy="2439255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8206095F-81FF-38B1-1993-E2A1630AD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1060" y="1105030"/>
            <a:ext cx="3387474" cy="2439255"/>
          </a:xfrm>
          <a:prstGeom prst="rect">
            <a:avLst/>
          </a:prstGeom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628B3171-FEBF-A280-91A4-EFEB51CE7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85" y="1105094"/>
            <a:ext cx="3387474" cy="2440217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68A49313-82C5-F965-B44A-FA987B690E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9311" y="3644583"/>
            <a:ext cx="3427484" cy="24392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2">
                <a:extLst>
                  <a:ext uri="{FF2B5EF4-FFF2-40B4-BE49-F238E27FC236}">
                    <a16:creationId xmlns:a16="http://schemas.microsoft.com/office/drawing/2014/main" id="{B9A6F5B3-3F1E-FAA0-F4F9-0A5DBE10BBF4}"/>
                  </a:ext>
                </a:extLst>
              </p:cNvPr>
              <p:cNvSpPr txBox="1"/>
              <p:nvPr/>
            </p:nvSpPr>
            <p:spPr>
              <a:xfrm>
                <a:off x="5183397" y="5976154"/>
                <a:ext cx="2075183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𝑑𝑒𝑓𝑓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2">
                <a:extLst>
                  <a:ext uri="{FF2B5EF4-FFF2-40B4-BE49-F238E27FC236}">
                    <a16:creationId xmlns:a16="http://schemas.microsoft.com/office/drawing/2014/main" id="{B9A6F5B3-3F1E-FAA0-F4F9-0A5DBE10B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397" y="5976154"/>
                <a:ext cx="2075183" cy="491288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5">
            <a:extLst>
              <a:ext uri="{FF2B5EF4-FFF2-40B4-BE49-F238E27FC236}">
                <a16:creationId xmlns:a16="http://schemas.microsoft.com/office/drawing/2014/main" id="{9168D01C-313E-5F66-D9E4-9DCBDBDFFB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228" y="3670062"/>
            <a:ext cx="3234869" cy="231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EB19E2-E34D-15D3-3CCC-8E8BDD4B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17">
                <a:extLst>
                  <a:ext uri="{FF2B5EF4-FFF2-40B4-BE49-F238E27FC236}">
                    <a16:creationId xmlns:a16="http://schemas.microsoft.com/office/drawing/2014/main" id="{E3707F99-B836-BC3A-74EF-C423DCD36D58}"/>
                  </a:ext>
                </a:extLst>
              </p:cNvPr>
              <p:cNvSpPr txBox="1"/>
              <p:nvPr/>
            </p:nvSpPr>
            <p:spPr>
              <a:xfrm>
                <a:off x="9463844" y="3407488"/>
                <a:ext cx="1927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eff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17">
                <a:extLst>
                  <a:ext uri="{FF2B5EF4-FFF2-40B4-BE49-F238E27FC236}">
                    <a16:creationId xmlns:a16="http://schemas.microsoft.com/office/drawing/2014/main" id="{E3707F99-B836-BC3A-74EF-C423DCD36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844" y="3407488"/>
                <a:ext cx="1927409" cy="46166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18">
                <a:extLst>
                  <a:ext uri="{FF2B5EF4-FFF2-40B4-BE49-F238E27FC236}">
                    <a16:creationId xmlns:a16="http://schemas.microsoft.com/office/drawing/2014/main" id="{94A2A0B6-C892-DB0B-861B-88D1C5141E85}"/>
                  </a:ext>
                </a:extLst>
              </p:cNvPr>
              <p:cNvSpPr txBox="1"/>
              <p:nvPr/>
            </p:nvSpPr>
            <p:spPr>
              <a:xfrm>
                <a:off x="1355961" y="3387015"/>
                <a:ext cx="236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eff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=56.4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18">
                <a:extLst>
                  <a:ext uri="{FF2B5EF4-FFF2-40B4-BE49-F238E27FC236}">
                    <a16:creationId xmlns:a16="http://schemas.microsoft.com/office/drawing/2014/main" id="{94A2A0B6-C892-DB0B-861B-88D1C5141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61" y="3387015"/>
                <a:ext cx="2360204" cy="461665"/>
              </a:xfrm>
              <a:prstGeom prst="rect">
                <a:avLst/>
              </a:prstGeom>
              <a:blipFill>
                <a:blip r:embed="rId3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19">
                <a:extLst>
                  <a:ext uri="{FF2B5EF4-FFF2-40B4-BE49-F238E27FC236}">
                    <a16:creationId xmlns:a16="http://schemas.microsoft.com/office/drawing/2014/main" id="{7345E3D6-B575-D323-9F06-294A45F6442B}"/>
                  </a:ext>
                </a:extLst>
              </p:cNvPr>
              <p:cNvSpPr txBox="1"/>
              <p:nvPr/>
            </p:nvSpPr>
            <p:spPr>
              <a:xfrm>
                <a:off x="5273985" y="3380125"/>
                <a:ext cx="21101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eff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19">
                <a:extLst>
                  <a:ext uri="{FF2B5EF4-FFF2-40B4-BE49-F238E27FC236}">
                    <a16:creationId xmlns:a16="http://schemas.microsoft.com/office/drawing/2014/main" id="{7345E3D6-B575-D323-9F06-294A45F64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985" y="3380125"/>
                <a:ext cx="2110182" cy="461665"/>
              </a:xfrm>
              <a:prstGeom prst="rect">
                <a:avLst/>
              </a:prstGeom>
              <a:blipFill>
                <a:blip r:embed="rId4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22">
            <a:extLst>
              <a:ext uri="{FF2B5EF4-FFF2-40B4-BE49-F238E27FC236}">
                <a16:creationId xmlns:a16="http://schemas.microsoft.com/office/drawing/2014/main" id="{0628333D-105A-D138-6EBE-2150FF426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13" y="976085"/>
            <a:ext cx="3479466" cy="2492383"/>
          </a:xfrm>
          <a:prstGeom prst="rect">
            <a:avLst/>
          </a:prstGeom>
        </p:spPr>
      </p:pic>
      <p:pic>
        <p:nvPicPr>
          <p:cNvPr id="9" name="图片 23">
            <a:extLst>
              <a:ext uri="{FF2B5EF4-FFF2-40B4-BE49-F238E27FC236}">
                <a16:creationId xmlns:a16="http://schemas.microsoft.com/office/drawing/2014/main" id="{477AD490-F66A-13DB-B43A-A755E69C6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895" y="1002149"/>
            <a:ext cx="3318877" cy="2400745"/>
          </a:xfrm>
          <a:prstGeom prst="rect">
            <a:avLst/>
          </a:prstGeom>
        </p:spPr>
      </p:pic>
      <p:pic>
        <p:nvPicPr>
          <p:cNvPr id="10" name="图片 24">
            <a:extLst>
              <a:ext uri="{FF2B5EF4-FFF2-40B4-BE49-F238E27FC236}">
                <a16:creationId xmlns:a16="http://schemas.microsoft.com/office/drawing/2014/main" id="{3BA6683A-F7B3-5922-23A4-3F8672749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968" y="1003300"/>
            <a:ext cx="3377557" cy="2425700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E22FBBFC-D5D9-3745-DD02-20626BDF6F5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7456" y="3880836"/>
            <a:ext cx="6527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7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Physics benchmark study</a:t>
            </a:r>
            <a:endParaRPr/>
          </a:p>
        </p:txBody>
      </p:sp>
      <p:sp>
        <p:nvSpPr>
          <p:cNvPr id="28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study</a:t>
                </a:r>
                <a:endParaRPr dirty="0"/>
              </a:p>
            </p:txBody>
          </p:sp>
        </mc:Choice>
        <mc:Fallback xmlns="">
          <p:sp>
            <p:nvSpPr>
              <p:cNvPr id="30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5" t="-1666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E4A1D25-97B3-E8EA-A9AF-5B0962B8C65B}"/>
              </a:ext>
            </a:extLst>
          </p:cNvPr>
          <p:cNvGrpSpPr/>
          <p:nvPr/>
        </p:nvGrpSpPr>
        <p:grpSpPr>
          <a:xfrm>
            <a:off x="393743" y="1699994"/>
            <a:ext cx="4864057" cy="1538437"/>
            <a:chOff x="193365" y="1276207"/>
            <a:chExt cx="3650846" cy="10674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93365" y="1276207"/>
                  <a:ext cx="1409649" cy="363042"/>
                </a:xfrm>
                <a:prstGeom prst="rect">
                  <a:avLst/>
                </a:prstGeom>
                <a:ln w="12700"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65" y="1276207"/>
                  <a:ext cx="1409649" cy="363042"/>
                </a:xfrm>
                <a:prstGeom prst="rect">
                  <a:avLst/>
                </a:prstGeom>
                <a:blipFill>
                  <a:blip r:embed="rId3"/>
                  <a:stretch>
                    <a:fillRect l="-2013"/>
                  </a:stretch>
                </a:blipFill>
                <a:ln w="12700"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EE3846-806C-E7F7-8496-6F0843DB2AB3}"/>
                </a:ext>
              </a:extLst>
            </p:cNvPr>
            <p:cNvGrpSpPr/>
            <p:nvPr/>
          </p:nvGrpSpPr>
          <p:grpSpPr>
            <a:xfrm>
              <a:off x="968334" y="1649051"/>
              <a:ext cx="363756" cy="178253"/>
              <a:chOff x="924791" y="1644507"/>
              <a:chExt cx="460664" cy="34015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BACB6D2-C57F-F927-CB64-4B8D192774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791" y="1644507"/>
                <a:ext cx="0" cy="34015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06CE640-E943-9CFA-50B2-DCEA0C8DF5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791" y="1984664"/>
                <a:ext cx="460664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FF4CA03-D9A5-EAA3-48DE-837D16699051}"/>
                    </a:ext>
                  </a:extLst>
                </p:cNvPr>
                <p:cNvSpPr txBox="1"/>
                <p:nvPr/>
              </p:nvSpPr>
              <p:spPr>
                <a:xfrm>
                  <a:off x="1332090" y="1643154"/>
                  <a:ext cx="1409649" cy="363042"/>
                </a:xfrm>
                <a:prstGeom prst="rect">
                  <a:avLst/>
                </a:prstGeom>
                <a:ln w="12700"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FF4CA03-D9A5-EAA3-48DE-837D16699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2090" y="1643154"/>
                  <a:ext cx="1409649" cy="3630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915FC49-6E04-876D-7B51-84DB418C70C2}"/>
                </a:ext>
              </a:extLst>
            </p:cNvPr>
            <p:cNvGrpSpPr/>
            <p:nvPr/>
          </p:nvGrpSpPr>
          <p:grpSpPr>
            <a:xfrm>
              <a:off x="2036914" y="2011454"/>
              <a:ext cx="363756" cy="178253"/>
              <a:chOff x="924791" y="1644507"/>
              <a:chExt cx="460664" cy="340157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8F84A4D-A8A7-EAB1-11F1-C345D7500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791" y="1644507"/>
                <a:ext cx="0" cy="34015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159736B-3D66-2839-9A7C-BEC9CB99C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791" y="1984664"/>
                <a:ext cx="460664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F7FD43D-AB1B-CD5C-0874-F67FE0CF1DB6}"/>
                    </a:ext>
                  </a:extLst>
                </p:cNvPr>
                <p:cNvSpPr txBox="1"/>
                <p:nvPr/>
              </p:nvSpPr>
              <p:spPr>
                <a:xfrm>
                  <a:off x="2434562" y="1980626"/>
                  <a:ext cx="1409649" cy="363042"/>
                </a:xfrm>
                <a:prstGeom prst="rect">
                  <a:avLst/>
                </a:prstGeom>
                <a:ln w="12700"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𝛾𝛾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F7FD43D-AB1B-CD5C-0874-F67FE0CF1D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562" y="1980626"/>
                  <a:ext cx="1409649" cy="363042"/>
                </a:xfrm>
                <a:prstGeom prst="rect">
                  <a:avLst/>
                </a:prstGeom>
                <a:blipFill>
                  <a:blip r:embed="rId5"/>
                  <a:stretch>
                    <a:fillRect l="-667" b="-9524"/>
                  </a:stretch>
                </a:blipFill>
                <a:ln w="12700"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553B19-E421-44A1-01E1-F81C8CE13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89" y="2073358"/>
            <a:ext cx="7772400" cy="34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0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(Preselection)</a:t>
                </a:r>
                <a:endParaRPr dirty="0"/>
              </a:p>
            </p:txBody>
          </p:sp>
        </mc:Choice>
        <mc:Fallback xmlns="">
          <p:sp>
            <p:nvSpPr>
              <p:cNvPr id="30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5" t="-1666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Content Placeholder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704990"/>
              </p:ext>
            </p:extLst>
          </p:nvPr>
        </p:nvGraphicFramePr>
        <p:xfrm>
          <a:off x="1081145" y="2069769"/>
          <a:ext cx="3229667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00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  <a:gridCol w="404463">
                  <a:extLst>
                    <a:ext uri="{9D8B030D-6E8A-4147-A177-3AD203B41FA5}">
                      <a16:colId xmlns:a16="http://schemas.microsoft.com/office/drawing/2014/main" val="2"/>
                    </a:ext>
                  </a:extLst>
                </a:gridCol>
                <a:gridCol w="404463">
                  <a:extLst>
                    <a:ext uri="{9D8B030D-6E8A-4147-A177-3AD203B41FA5}">
                      <a16:colId xmlns:a16="http://schemas.microsoft.com/office/drawing/2014/main" val="3"/>
                    </a:ext>
                  </a:extLst>
                </a:gridCol>
                <a:gridCol w="404463">
                  <a:extLst>
                    <a:ext uri="{9D8B030D-6E8A-4147-A177-3AD203B41FA5}">
                      <a16:colId xmlns:a16="http://schemas.microsoft.com/office/drawing/2014/main" val="4"/>
                    </a:ext>
                  </a:extLst>
                </a:gridCol>
                <a:gridCol w="404463">
                  <a:extLst>
                    <a:ext uri="{9D8B030D-6E8A-4147-A177-3AD203B41FA5}">
                      <a16:colId xmlns:a16="http://schemas.microsoft.com/office/drawing/2014/main" val="5"/>
                    </a:ext>
                  </a:extLst>
                </a:gridCol>
                <a:gridCol w="404463">
                  <a:extLst>
                    <a:ext uri="{9D8B030D-6E8A-4147-A177-3AD203B41FA5}">
                      <a16:colId xmlns:a16="http://schemas.microsoft.com/office/drawing/2014/main" val="6"/>
                    </a:ext>
                  </a:extLst>
                </a:gridCol>
                <a:gridCol w="398426">
                  <a:extLst>
                    <a:ext uri="{9D8B030D-6E8A-4147-A177-3AD203B41FA5}">
                      <a16:colId xmlns:a16="http://schemas.microsoft.com/office/drawing/2014/main" val="7"/>
                    </a:ext>
                  </a:extLst>
                </a:gridCol>
                <a:gridCol w="398426">
                  <a:extLst>
                    <a:ext uri="{9D8B030D-6E8A-4147-A177-3AD203B41FA5}">
                      <a16:colId xmlns:a16="http://schemas.microsoft.com/office/drawing/2014/main" val="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75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75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 dirty="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"/>
                  </a:ext>
                </a:extLst>
              </a:tr>
            </a:tbl>
          </a:graphicData>
        </a:graphic>
      </p:graphicFrame>
      <p:sp>
        <p:nvSpPr>
          <p:cNvPr id="2" name="Freeform 1">
            <a:extLst>
              <a:ext uri="{FF2B5EF4-FFF2-40B4-BE49-F238E27FC236}">
                <a16:creationId xmlns:a16="http://schemas.microsoft.com/office/drawing/2014/main" id="{945C1B07-F414-4151-30DD-1711B462ABB6}"/>
              </a:ext>
            </a:extLst>
          </p:cNvPr>
          <p:cNvSpPr/>
          <p:nvPr/>
        </p:nvSpPr>
        <p:spPr>
          <a:xfrm>
            <a:off x="2179943" y="2171813"/>
            <a:ext cx="2472268" cy="758734"/>
          </a:xfrm>
          <a:custGeom>
            <a:avLst/>
            <a:gdLst>
              <a:gd name="connsiteX0" fmla="*/ 0 w 801511"/>
              <a:gd name="connsiteY0" fmla="*/ 1377245 h 1377245"/>
              <a:gd name="connsiteX1" fmla="*/ 158045 w 801511"/>
              <a:gd name="connsiteY1" fmla="*/ 338667 h 1377245"/>
              <a:gd name="connsiteX2" fmla="*/ 801511 w 801511"/>
              <a:gd name="connsiteY2" fmla="*/ 0 h 13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511" h="1377245">
                <a:moveTo>
                  <a:pt x="0" y="1377245"/>
                </a:moveTo>
                <a:cubicBezTo>
                  <a:pt x="12230" y="972726"/>
                  <a:pt x="24460" y="568208"/>
                  <a:pt x="158045" y="338667"/>
                </a:cubicBezTo>
                <a:cubicBezTo>
                  <a:pt x="291630" y="109126"/>
                  <a:pt x="546570" y="54563"/>
                  <a:pt x="801511" y="0"/>
                </a:cubicBezTo>
              </a:path>
            </a:pathLst>
          </a:custGeom>
          <a:noFill/>
          <a:ln w="34925">
            <a:solidFill>
              <a:schemeClr val="accent6">
                <a:lumMod val="60000"/>
                <a:lumOff val="40000"/>
              </a:schemeClr>
            </a:solidFill>
            <a:tailEnd type="stealth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29C9A7-AB65-5249-BE12-1E85E27C6C3E}"/>
                  </a:ext>
                </a:extLst>
              </p:cNvPr>
              <p:cNvSpPr txBox="1"/>
              <p:nvPr/>
            </p:nvSpPr>
            <p:spPr>
              <a:xfrm>
                <a:off x="4664544" y="1998024"/>
                <a:ext cx="6079613" cy="758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Seed cell: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𝑠𝑒𝑒𝑑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𝑠𝑒𝑒𝑑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&gt;50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29C9A7-AB65-5249-BE12-1E85E27C6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44" y="1998024"/>
                <a:ext cx="6079613" cy="758734"/>
              </a:xfrm>
              <a:prstGeom prst="rect">
                <a:avLst/>
              </a:prstGeom>
              <a:blipFill>
                <a:blip r:embed="rId3"/>
                <a:stretch>
                  <a:fillRect l="-2088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68D18F-93A9-7078-E48D-BF28D53465C9}"/>
              </a:ext>
            </a:extLst>
          </p:cNvPr>
          <p:cNvSpPr/>
          <p:nvPr/>
        </p:nvSpPr>
        <p:spPr>
          <a:xfrm>
            <a:off x="1434877" y="2377391"/>
            <a:ext cx="1388533" cy="1332089"/>
          </a:xfrm>
          <a:prstGeom prst="roundRect">
            <a:avLst/>
          </a:prstGeom>
          <a:noFill/>
          <a:ln w="53975">
            <a:solidFill>
              <a:srgbClr val="D88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6E8087-B045-6A80-C023-95B47405A383}"/>
              </a:ext>
            </a:extLst>
          </p:cNvPr>
          <p:cNvSpPr/>
          <p:nvPr/>
        </p:nvSpPr>
        <p:spPr>
          <a:xfrm flipV="1">
            <a:off x="2823410" y="3102808"/>
            <a:ext cx="1735959" cy="344205"/>
          </a:xfrm>
          <a:custGeom>
            <a:avLst/>
            <a:gdLst>
              <a:gd name="connsiteX0" fmla="*/ 0 w 801511"/>
              <a:gd name="connsiteY0" fmla="*/ 1377245 h 1377245"/>
              <a:gd name="connsiteX1" fmla="*/ 158045 w 801511"/>
              <a:gd name="connsiteY1" fmla="*/ 338667 h 1377245"/>
              <a:gd name="connsiteX2" fmla="*/ 801511 w 801511"/>
              <a:gd name="connsiteY2" fmla="*/ 0 h 13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511" h="1377245">
                <a:moveTo>
                  <a:pt x="0" y="1377245"/>
                </a:moveTo>
                <a:cubicBezTo>
                  <a:pt x="12230" y="972726"/>
                  <a:pt x="24460" y="568208"/>
                  <a:pt x="158045" y="338667"/>
                </a:cubicBezTo>
                <a:cubicBezTo>
                  <a:pt x="291630" y="109126"/>
                  <a:pt x="546570" y="54563"/>
                  <a:pt x="801511" y="0"/>
                </a:cubicBezTo>
              </a:path>
            </a:pathLst>
          </a:custGeom>
          <a:noFill/>
          <a:ln w="34925">
            <a:solidFill>
              <a:srgbClr val="D883FF"/>
            </a:solidFill>
            <a:tailEnd type="stealth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E74708-4A40-03CF-00F4-29D9B0F7C03A}"/>
                  </a:ext>
                </a:extLst>
              </p:cNvPr>
              <p:cNvSpPr txBox="1"/>
              <p:nvPr/>
            </p:nvSpPr>
            <p:spPr>
              <a:xfrm>
                <a:off x="4652211" y="2996456"/>
                <a:ext cx="7653249" cy="141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942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Cluster: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,1/2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cluster</m:t>
                        </m:r>
                      </m:e>
                    </m:d>
                    <m:r>
                      <a:rPr lang="en-US" sz="2800" b="0" i="1" smtClean="0">
                        <a:solidFill>
                          <a:srgbClr val="94209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&gt;400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94209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lang="en-US" sz="2800" b="0" dirty="0">
                  <a:solidFill>
                    <a:srgbClr val="942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942093"/>
                    </a:solidFill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cluster</m:t>
                        </m:r>
                      </m:e>
                    </m:d>
                    <m:r>
                      <a:rPr lang="en-US" sz="2800" b="0" i="1" smtClean="0">
                        <a:solidFill>
                          <a:srgbClr val="94209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cluster</m:t>
                        </m:r>
                      </m:e>
                    </m:d>
                    <m:r>
                      <a:rPr lang="en-US" sz="2800" b="0" i="1" smtClean="0">
                        <a:solidFill>
                          <a:srgbClr val="94209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&gt;1000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94209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lang="en-US" sz="2800" dirty="0">
                  <a:solidFill>
                    <a:srgbClr val="942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E74708-4A40-03CF-00F4-29D9B0F7C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11" y="2996456"/>
                <a:ext cx="7653249" cy="1410066"/>
              </a:xfrm>
              <a:prstGeom prst="rect">
                <a:avLst/>
              </a:prstGeom>
              <a:blipFill>
                <a:blip r:embed="rId4"/>
                <a:stretch>
                  <a:fillRect l="-165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DEF6800-693A-9198-C821-34784DF23446}"/>
              </a:ext>
            </a:extLst>
          </p:cNvPr>
          <p:cNvSpPr/>
          <p:nvPr/>
        </p:nvSpPr>
        <p:spPr>
          <a:xfrm>
            <a:off x="3046557" y="3814007"/>
            <a:ext cx="1388533" cy="1332089"/>
          </a:xfrm>
          <a:prstGeom prst="roundRect">
            <a:avLst/>
          </a:prstGeom>
          <a:noFill/>
          <a:ln w="53975">
            <a:solidFill>
              <a:srgbClr val="D88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16C6E2-D3FA-DD31-7B7E-8D84B956E5C1}"/>
              </a:ext>
            </a:extLst>
          </p:cNvPr>
          <p:cNvSpPr/>
          <p:nvPr/>
        </p:nvSpPr>
        <p:spPr>
          <a:xfrm>
            <a:off x="3545305" y="3429000"/>
            <a:ext cx="385011" cy="385006"/>
          </a:xfrm>
          <a:custGeom>
            <a:avLst/>
            <a:gdLst>
              <a:gd name="connsiteX0" fmla="*/ 0 w 801511"/>
              <a:gd name="connsiteY0" fmla="*/ 1377245 h 1377245"/>
              <a:gd name="connsiteX1" fmla="*/ 158045 w 801511"/>
              <a:gd name="connsiteY1" fmla="*/ 338667 h 1377245"/>
              <a:gd name="connsiteX2" fmla="*/ 801511 w 801511"/>
              <a:gd name="connsiteY2" fmla="*/ 0 h 13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511" h="1377245">
                <a:moveTo>
                  <a:pt x="0" y="1377245"/>
                </a:moveTo>
                <a:cubicBezTo>
                  <a:pt x="12230" y="972726"/>
                  <a:pt x="24460" y="568208"/>
                  <a:pt x="158045" y="338667"/>
                </a:cubicBezTo>
                <a:cubicBezTo>
                  <a:pt x="291630" y="109126"/>
                  <a:pt x="546570" y="54563"/>
                  <a:pt x="801511" y="0"/>
                </a:cubicBezTo>
              </a:path>
            </a:pathLst>
          </a:custGeom>
          <a:noFill/>
          <a:ln w="34925">
            <a:solidFill>
              <a:srgbClr val="D883FF"/>
            </a:solidFill>
            <a:tailEnd type="non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89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A3F086-7ADC-2767-42E8-D5F9574A7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39694"/>
                <a:ext cx="10844463" cy="10307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&gt;1700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A3F086-7ADC-2767-42E8-D5F9574A7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39694"/>
                <a:ext cx="10844463" cy="1030790"/>
              </a:xfrm>
              <a:blipFill>
                <a:blip r:embed="rId2"/>
                <a:stretch>
                  <a:fillRect l="-1054" t="-58537" b="-5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45918B3-FBCC-DCE1-DDA1-EA528D2034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spectrum)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45918B3-FBCC-DCE1-DDA1-EA528D203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965" t="-1666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E03978E-C44C-7473-09D8-B933B9BD0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7729" y="2012173"/>
            <a:ext cx="3509267" cy="4888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61BBCC-9152-31F7-2D52-F2030AB68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6343" y="2012173"/>
            <a:ext cx="3509268" cy="48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3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C42694C-998B-C74E-F811-FDE4EC5E1698}"/>
              </a:ext>
            </a:extLst>
          </p:cNvPr>
          <p:cNvSpPr/>
          <p:nvPr/>
        </p:nvSpPr>
        <p:spPr>
          <a:xfrm>
            <a:off x="1469999" y="3925112"/>
            <a:ext cx="4626001" cy="21869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  <a:effectLst>
            <a:outerShdw blurRad="50800" dist="131054" dir="1860000" algn="ctr" rotWithShape="0">
              <a:srgbClr val="000000">
                <a:alpha val="62973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3BFF90-76E0-B69D-D1B4-72F1B538B8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39694"/>
                <a:ext cx="11020926" cy="111100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spectrum: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signal (crystal ball) </a:t>
                </a:r>
                <a:r>
                  <a:rPr lang="en-US" sz="2400" dirty="0"/>
                  <a:t>+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background (2</a:t>
                </a:r>
                <a:r>
                  <a:rPr lang="en-US" sz="2400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nd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order polynomial)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3BFF90-76E0-B69D-D1B4-72F1B538B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39694"/>
                <a:ext cx="11020926" cy="1111001"/>
              </a:xfrm>
              <a:blipFill>
                <a:blip r:embed="rId2"/>
                <a:stretch>
                  <a:fillRect l="-806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EB1FD55-15BF-D7AB-A2D7-12304F920C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spectrum)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EB1FD55-15BF-D7AB-A2D7-12304F92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965" t="-1666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AAE421E-B619-C314-FA12-0DE62A293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67244" y="439814"/>
            <a:ext cx="2621074" cy="3870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C1B27A-ED09-CAC0-4E4C-86513E69B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91" y="3693465"/>
            <a:ext cx="3583036" cy="268922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6064A159-3BB4-5033-62B8-9AF07987030F}"/>
              </a:ext>
            </a:extLst>
          </p:cNvPr>
          <p:cNvSpPr/>
          <p:nvPr/>
        </p:nvSpPr>
        <p:spPr>
          <a:xfrm>
            <a:off x="1478645" y="2725274"/>
            <a:ext cx="625642" cy="43313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B51D4-3B32-69C8-7BDE-C661A7F5281A}"/>
              </a:ext>
            </a:extLst>
          </p:cNvPr>
          <p:cNvSpPr txBox="1"/>
          <p:nvPr/>
        </p:nvSpPr>
        <p:spPr>
          <a:xfrm>
            <a:off x="597068" y="3136229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S(Number of signals)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0C287-3176-FC38-27F2-A76F43462B79}"/>
              </a:ext>
            </a:extLst>
          </p:cNvPr>
          <p:cNvSpPr txBox="1"/>
          <p:nvPr/>
        </p:nvSpPr>
        <p:spPr>
          <a:xfrm>
            <a:off x="4061385" y="3158410"/>
            <a:ext cx="3017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B(Number of backgrounds)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5A39043-FB0A-3311-7171-1C4119260C77}"/>
              </a:ext>
            </a:extLst>
          </p:cNvPr>
          <p:cNvSpPr/>
          <p:nvPr/>
        </p:nvSpPr>
        <p:spPr>
          <a:xfrm>
            <a:off x="5124452" y="2703093"/>
            <a:ext cx="625642" cy="43313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0ECAB8-7122-2AD5-209F-4C99D547EC4A}"/>
                  </a:ext>
                </a:extLst>
              </p:cNvPr>
              <p:cNvSpPr txBox="1"/>
              <p:nvPr/>
            </p:nvSpPr>
            <p:spPr>
              <a:xfrm>
                <a:off x="1791465" y="3947294"/>
                <a:ext cx="3751733" cy="201343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10024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Efficiency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𝑡𝑟𝑢𝑡h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Significance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0ECAB8-7122-2AD5-209F-4C99D547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465" y="3947294"/>
                <a:ext cx="3751733" cy="20134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50800" dir="5400000" algn="ctr" rotWithShape="0">
                  <a:srgbClr val="000000">
                    <a:alpha val="10024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13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D122-9AE5-7BB5-2662-726A0EF3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18A04-1077-C513-36AA-B593C708B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39693"/>
                <a:ext cx="11582400" cy="4742897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Introduction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Single module study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dirty="0"/>
                  <a:t>Spill over effect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Physics benchmark study</a:t>
                </a:r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decay channel</a:t>
                </a:r>
                <a:endParaRPr dirty="0"/>
              </a:p>
            </p:txBody>
          </p:sp>
        </mc:Choice>
        <mc:Fallback xmlns="">
          <p:sp>
            <p:nvSpPr>
              <p:cNvPr id="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39693"/>
                <a:ext cx="11582400" cy="4742897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Content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1FA2FE-7B08-4296-959A-778EFF3F13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Single module study</a:t>
                </a:r>
              </a:p>
              <a:p>
                <a:pPr lvl="1"/>
                <a:r>
                  <a:rPr lang="en-US" dirty="0"/>
                  <a:t>Spill over effect studied for </a:t>
                </a:r>
                <a:r>
                  <a:rPr lang="en-US" dirty="0" err="1"/>
                  <a:t>LHCb</a:t>
                </a:r>
                <a:r>
                  <a:rPr lang="en-US" dirty="0"/>
                  <a:t> ECAL upgrade II.</a:t>
                </a:r>
              </a:p>
              <a:p>
                <a:pPr lvl="2"/>
                <a:r>
                  <a:rPr lang="en-US" dirty="0"/>
                  <a:t>Influence of crystal decay time and background subtraction checked</a:t>
                </a:r>
              </a:p>
              <a:p>
                <a:r>
                  <a:rPr lang="en-US" dirty="0"/>
                  <a:t>Physics benchmark study performed</a:t>
                </a:r>
              </a:p>
              <a:p>
                <a:pPr lvl="1"/>
                <a:r>
                  <a:rPr lang="en-US" b="0" dirty="0"/>
                  <a:t>Resolved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reconstructed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Efficiency vs significance plot prepared, Eff ~ 2%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1FA2FE-7B08-4296-959A-778EFF3F13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FE176E2-37E6-6C2F-D436-D0284EDF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311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0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27454" y="1594386"/>
            <a:ext cx="6503354" cy="451982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Run1-3: 4×4/6×6/12×12 cm</a:t>
            </a:r>
            <a:r>
              <a:rPr lang="en-US" sz="2400" baseline="30000"/>
              <a:t>2</a:t>
            </a:r>
            <a:r>
              <a:rPr lang="en-US" sz="2400"/>
              <a:t> Shashlik</a:t>
            </a:r>
            <a:endParaRPr/>
          </a:p>
          <a:p>
            <a:pPr>
              <a:buFont typeface="Arial" charset="0"/>
              <a:buChar char="•"/>
            </a:pPr>
            <a:r>
              <a:rPr lang="en-US" sz="2400" b="1" i="1" u="sng"/>
              <a:t>Run 5: Baseline</a:t>
            </a:r>
            <a:r>
              <a:rPr lang="en-US" sz="2400"/>
              <a:t> of Upgrade II:</a:t>
            </a:r>
            <a:endParaRPr/>
          </a:p>
          <a:p>
            <a:pPr lvl="1">
              <a:buFont typeface="Wingdings" charset="2"/>
              <a:buChar char="Ø"/>
            </a:pPr>
            <a:r>
              <a:rPr lang="en-US" sz="2000">
                <a:solidFill>
                  <a:srgbClr val="0070C0">
                    <a:alpha val="100000"/>
                  </a:srgbClr>
                </a:solidFill>
              </a:rPr>
              <a:t>Innermost</a:t>
            </a:r>
            <a:r>
              <a:rPr lang="en-US" sz="2000"/>
              <a:t>: 1.5×1.5 cm</a:t>
            </a:r>
            <a:r>
              <a:rPr lang="en-US" sz="2000" baseline="30000"/>
              <a:t>2</a:t>
            </a:r>
            <a:r>
              <a:rPr lang="en-US" sz="2000"/>
              <a:t> SpaCal-W + GAGG fibers</a:t>
            </a:r>
            <a:endParaRPr/>
          </a:p>
          <a:p>
            <a:pPr lvl="1">
              <a:buFont typeface="Wingdings" charset="2"/>
              <a:buChar char="Ø"/>
            </a:pPr>
            <a:r>
              <a:rPr lang="en-US" sz="2000">
                <a:solidFill>
                  <a:srgbClr val="0070C0">
                    <a:alpha val="100000"/>
                  </a:srgbClr>
                </a:solidFill>
              </a:rPr>
              <a:t>Second inner</a:t>
            </a:r>
            <a:r>
              <a:rPr lang="en-US" sz="2000"/>
              <a:t>: 3×3 cm</a:t>
            </a:r>
            <a:r>
              <a:rPr lang="en-US" sz="2000" baseline="30000"/>
              <a:t>2</a:t>
            </a:r>
            <a:r>
              <a:rPr lang="en-US" sz="2000"/>
              <a:t> SpaCal-Pb + Poly fibers</a:t>
            </a:r>
            <a:endParaRPr/>
          </a:p>
          <a:p>
            <a:pPr lvl="1">
              <a:buFont typeface="Wingdings" charset="2"/>
              <a:buChar char="Ø"/>
            </a:pPr>
            <a:r>
              <a:rPr lang="en-US" sz="2000">
                <a:solidFill>
                  <a:srgbClr val="0070C0">
                    <a:alpha val="100000"/>
                  </a:srgbClr>
                </a:solidFill>
              </a:rPr>
              <a:t>Outer</a:t>
            </a:r>
            <a:r>
              <a:rPr lang="en-US" sz="2000"/>
              <a:t>: 4×4/6×6/12×12 cm</a:t>
            </a:r>
            <a:r>
              <a:rPr lang="en-US" sz="2000" baseline="30000"/>
              <a:t>2</a:t>
            </a:r>
            <a:r>
              <a:rPr lang="en-US" sz="2000"/>
              <a:t> Shashlik</a:t>
            </a:r>
            <a:endParaRPr/>
          </a:p>
          <a:p>
            <a:pPr lvl="1">
              <a:buFont typeface="Wingdings" charset="2"/>
              <a:buChar char="Ø"/>
            </a:pPr>
            <a:r>
              <a:rPr lang="en-US" sz="2000"/>
              <a:t>With </a:t>
            </a:r>
            <a:r>
              <a:rPr lang="en-US" sz="2000">
                <a:solidFill>
                  <a:srgbClr val="FF0000">
                    <a:alpha val="100000"/>
                  </a:srgbClr>
                </a:solidFill>
              </a:rPr>
              <a:t>longitudinal segmentation</a:t>
            </a:r>
            <a:r>
              <a:rPr lang="en-US" sz="2000"/>
              <a:t>: front and back sections</a:t>
            </a:r>
            <a:endParaRPr/>
          </a:p>
          <a:p>
            <a:pPr lvl="1">
              <a:buFont typeface="Wingdings" charset="2"/>
              <a:buChar char="Ø"/>
            </a:pPr>
            <a:r>
              <a:rPr lang="en-US" sz="2000"/>
              <a:t>SpaCal modules </a:t>
            </a:r>
            <a:r>
              <a:rPr lang="en-US" sz="2000">
                <a:solidFill>
                  <a:srgbClr val="FF0000">
                    <a:alpha val="100000"/>
                  </a:srgbClr>
                </a:solidFill>
              </a:rPr>
              <a:t>rotated (3+3)</a:t>
            </a:r>
            <a:endParaRPr/>
          </a:p>
          <a:p>
            <a:pPr lvl="1">
              <a:buFont typeface="Wingdings" charset="2"/>
              <a:buChar char="Ø"/>
            </a:pPr>
            <a:r>
              <a:rPr lang="en-US" sz="2000">
                <a:solidFill>
                  <a:srgbClr val="FF0000">
                    <a:alpha val="100000"/>
                  </a:srgbClr>
                </a:solidFill>
              </a:rPr>
              <a:t>Timing</a:t>
            </a:r>
            <a:r>
              <a:rPr lang="en-US" sz="2000">
                <a:solidFill>
                  <a:schemeClr val="tx1">
                    <a:alpha val="100000"/>
                  </a:schemeClr>
                </a:solidFill>
              </a:rPr>
              <a:t> capability</a:t>
            </a:r>
            <a:endParaRPr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LHCb Upgrade II</a:t>
            </a:r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6999801" y="1005391"/>
            <a:ext cx="4541346" cy="5336864"/>
            <a:chOff x="6999801" y="1005391"/>
            <a:chExt cx="4541346" cy="533686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657" y="1005391"/>
              <a:ext cx="4269490" cy="533686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999801" y="4847008"/>
              <a:ext cx="489857" cy="760567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0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Single module study</a:t>
            </a:r>
            <a:endParaRPr/>
          </a:p>
        </p:txBody>
      </p:sp>
      <p:sp>
        <p:nvSpPr>
          <p:cNvPr id="22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ED0A7B-7CFB-927A-4313-9763CEB3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 over effect</a:t>
            </a: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159BDEF8-4DAB-E21F-33E2-2ABBDF877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867" y="1653802"/>
            <a:ext cx="6028842" cy="44807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B394BA-D1C9-077A-BE3F-E4F7FFDC9AE0}"/>
              </a:ext>
            </a:extLst>
          </p:cNvPr>
          <p:cNvCxnSpPr>
            <a:cxnSpLocks/>
          </p:cNvCxnSpPr>
          <p:nvPr/>
        </p:nvCxnSpPr>
        <p:spPr>
          <a:xfrm>
            <a:off x="6726613" y="1260088"/>
            <a:ext cx="0" cy="4874426"/>
          </a:xfrm>
          <a:prstGeom prst="line">
            <a:avLst/>
          </a:prstGeom>
          <a:ln w="539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90D9FE-8206-EE88-1DCA-2DD8604DBFFE}"/>
              </a:ext>
            </a:extLst>
          </p:cNvPr>
          <p:cNvCxnSpPr>
            <a:cxnSpLocks/>
          </p:cNvCxnSpPr>
          <p:nvPr/>
        </p:nvCxnSpPr>
        <p:spPr>
          <a:xfrm>
            <a:off x="9801118" y="1260088"/>
            <a:ext cx="0" cy="4874426"/>
          </a:xfrm>
          <a:prstGeom prst="line">
            <a:avLst/>
          </a:prstGeom>
          <a:ln w="539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FD5C38-1536-9AF9-6053-CD4BBA70B615}"/>
              </a:ext>
            </a:extLst>
          </p:cNvPr>
          <p:cNvCxnSpPr/>
          <p:nvPr/>
        </p:nvCxnSpPr>
        <p:spPr>
          <a:xfrm flipH="1">
            <a:off x="6766369" y="1518507"/>
            <a:ext cx="9342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D2587F-D448-CDD1-6772-B30660240EC0}"/>
              </a:ext>
            </a:extLst>
          </p:cNvPr>
          <p:cNvCxnSpPr>
            <a:cxnSpLocks/>
          </p:cNvCxnSpPr>
          <p:nvPr/>
        </p:nvCxnSpPr>
        <p:spPr>
          <a:xfrm>
            <a:off x="8873465" y="1498628"/>
            <a:ext cx="894523" cy="27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91448E-E6DA-3FE2-2933-5657D275A114}"/>
              </a:ext>
            </a:extLst>
          </p:cNvPr>
          <p:cNvSpPr txBox="1"/>
          <p:nvPr/>
        </p:nvSpPr>
        <p:spPr>
          <a:xfrm>
            <a:off x="7874580" y="1260088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41FFE-9E68-8F4A-B86C-D4EF86428796}"/>
              </a:ext>
            </a:extLst>
          </p:cNvPr>
          <p:cNvSpPr txBox="1"/>
          <p:nvPr/>
        </p:nvSpPr>
        <p:spPr>
          <a:xfrm>
            <a:off x="427467" y="2762973"/>
            <a:ext cx="45416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shape for </a:t>
            </a:r>
            <a:r>
              <a:rPr lang="en-US" sz="3200" dirty="0">
                <a:solidFill>
                  <a:srgbClr val="D88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event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200" dirty="0">
                <a:solidFill>
                  <a:srgbClr val="D88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476A6C7-C776-4D9E-CCC8-B7C3DE7693C0}"/>
              </a:ext>
            </a:extLst>
          </p:cNvPr>
          <p:cNvSpPr/>
          <p:nvPr/>
        </p:nvSpPr>
        <p:spPr>
          <a:xfrm>
            <a:off x="1193180" y="3233854"/>
            <a:ext cx="1293542" cy="660304"/>
          </a:xfrm>
          <a:prstGeom prst="roundRect">
            <a:avLst/>
          </a:prstGeom>
          <a:noFill/>
          <a:ln w="539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A37FF3-F4E7-442D-ECB5-D672E1C746F1}"/>
              </a:ext>
            </a:extLst>
          </p:cNvPr>
          <p:cNvCxnSpPr>
            <a:stCxn id="5" idx="2"/>
          </p:cNvCxnSpPr>
          <p:nvPr/>
        </p:nvCxnSpPr>
        <p:spPr>
          <a:xfrm>
            <a:off x="1839951" y="3894158"/>
            <a:ext cx="211873" cy="688993"/>
          </a:xfrm>
          <a:prstGeom prst="straightConnector1">
            <a:avLst/>
          </a:prstGeom>
          <a:ln w="539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E7225F-035F-5EF1-D5A4-7C5B963CD1F1}"/>
              </a:ext>
            </a:extLst>
          </p:cNvPr>
          <p:cNvSpPr txBox="1"/>
          <p:nvPr/>
        </p:nvSpPr>
        <p:spPr>
          <a:xfrm>
            <a:off x="1673817" y="477347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Bunch gap</a:t>
            </a:r>
          </a:p>
        </p:txBody>
      </p:sp>
    </p:spTree>
    <p:extLst>
      <p:ext uri="{BB962C8B-B14F-4D97-AF65-F5344CB8AC3E}">
        <p14:creationId xmlns:p14="http://schemas.microsoft.com/office/powerpoint/2010/main" val="195020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7">
            <a:extLst>
              <a:ext uri="{FF2B5EF4-FFF2-40B4-BE49-F238E27FC236}">
                <a16:creationId xmlns:a16="http://schemas.microsoft.com/office/drawing/2014/main" id="{232B52B3-4249-FE77-D58C-E6E8909D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7" y="2749103"/>
            <a:ext cx="4514653" cy="3173442"/>
          </a:xfrm>
          <a:prstGeom prst="rect">
            <a:avLst/>
          </a:prstGeom>
        </p:spPr>
      </p:pic>
      <p:sp>
        <p:nvSpPr>
          <p:cNvPr id="25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Spill over effect</a:t>
            </a:r>
            <a:endParaRPr/>
          </a:p>
        </p:txBody>
      </p:sp>
      <p:cxnSp>
        <p:nvCxnSpPr>
          <p:cNvPr id="3" name="直线箭头连接符 12">
            <a:extLst>
              <a:ext uri="{FF2B5EF4-FFF2-40B4-BE49-F238E27FC236}">
                <a16:creationId xmlns:a16="http://schemas.microsoft.com/office/drawing/2014/main" id="{0429F6C2-B83D-0713-1FDA-D28386629BEF}"/>
              </a:ext>
            </a:extLst>
          </p:cNvPr>
          <p:cNvCxnSpPr>
            <a:cxnSpLocks/>
          </p:cNvCxnSpPr>
          <p:nvPr/>
        </p:nvCxnSpPr>
        <p:spPr>
          <a:xfrm flipV="1">
            <a:off x="5277678" y="3210768"/>
            <a:ext cx="0" cy="57412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3">
            <a:extLst>
              <a:ext uri="{FF2B5EF4-FFF2-40B4-BE49-F238E27FC236}">
                <a16:creationId xmlns:a16="http://schemas.microsoft.com/office/drawing/2014/main" id="{921FFA5D-A6B3-2128-7EFB-24DD1480BF55}"/>
              </a:ext>
            </a:extLst>
          </p:cNvPr>
          <p:cNvSpPr txBox="1"/>
          <p:nvPr/>
        </p:nvSpPr>
        <p:spPr>
          <a:xfrm>
            <a:off x="4488509" y="2749103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peak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0">
            <a:extLst>
              <a:ext uri="{FF2B5EF4-FFF2-40B4-BE49-F238E27FC236}">
                <a16:creationId xmlns:a16="http://schemas.microsoft.com/office/drawing/2014/main" id="{C7C38CDF-9328-748C-2104-9AE7BA38F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67" y="2723426"/>
            <a:ext cx="4514652" cy="314849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6579969-E34C-1F06-C9B9-167961660C18}"/>
              </a:ext>
            </a:extLst>
          </p:cNvPr>
          <p:cNvSpPr/>
          <p:nvPr/>
        </p:nvSpPr>
        <p:spPr>
          <a:xfrm>
            <a:off x="4488509" y="3497829"/>
            <a:ext cx="1370695" cy="2228157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DE3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215063-FE84-0CE5-449E-EB04CD206FE6}"/>
              </a:ext>
            </a:extLst>
          </p:cNvPr>
          <p:cNvCxnSpPr>
            <a:cxnSpLocks/>
          </p:cNvCxnSpPr>
          <p:nvPr/>
        </p:nvCxnSpPr>
        <p:spPr>
          <a:xfrm flipV="1">
            <a:off x="5859204" y="2799717"/>
            <a:ext cx="1272674" cy="698112"/>
          </a:xfrm>
          <a:prstGeom prst="line">
            <a:avLst/>
          </a:prstGeom>
          <a:ln w="38100">
            <a:solidFill>
              <a:srgbClr val="DE36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65BE5C-86BE-905A-D572-7F46B83E323D}"/>
              </a:ext>
            </a:extLst>
          </p:cNvPr>
          <p:cNvCxnSpPr>
            <a:cxnSpLocks/>
          </p:cNvCxnSpPr>
          <p:nvPr/>
        </p:nvCxnSpPr>
        <p:spPr>
          <a:xfrm flipV="1">
            <a:off x="5859204" y="5422790"/>
            <a:ext cx="1272674" cy="303196"/>
          </a:xfrm>
          <a:prstGeom prst="line">
            <a:avLst/>
          </a:prstGeom>
          <a:ln w="38100">
            <a:solidFill>
              <a:srgbClr val="DE36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9B19E6E-4F9F-81F7-739A-0A93C6CAFEFA}"/>
              </a:ext>
            </a:extLst>
          </p:cNvPr>
          <p:cNvSpPr txBox="1"/>
          <p:nvPr/>
        </p:nvSpPr>
        <p:spPr>
          <a:xfrm>
            <a:off x="377688" y="1354417"/>
            <a:ext cx="791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pulse = tail from previous events + current event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AA694E3-8A98-9260-C979-3D2D35601E5A}"/>
              </a:ext>
            </a:extLst>
          </p:cNvPr>
          <p:cNvSpPr/>
          <p:nvPr/>
        </p:nvSpPr>
        <p:spPr>
          <a:xfrm>
            <a:off x="8395254" y="1181060"/>
            <a:ext cx="3458817" cy="836106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264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Spill Over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9CBDF0-0EDD-2258-3AE4-CA292781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</a:t>
            </a:r>
            <a:r>
              <a:rPr lang="zh-CN" altLang="en-US" dirty="0"/>
              <a:t> </a:t>
            </a:r>
            <a:r>
              <a:rPr lang="en-US" altLang="zh-CN" dirty="0"/>
              <a:t>over effect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5F2427-775B-6C99-D2C5-E94CF4D9565E}"/>
              </a:ext>
            </a:extLst>
          </p:cNvPr>
          <p:cNvSpPr/>
          <p:nvPr/>
        </p:nvSpPr>
        <p:spPr>
          <a:xfrm>
            <a:off x="2680253" y="1658138"/>
            <a:ext cx="6831494" cy="836106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264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mitigate this effect?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44987-62EA-AB18-3326-E0E219B2F8CF}"/>
              </a:ext>
            </a:extLst>
          </p:cNvPr>
          <p:cNvSpPr txBox="1"/>
          <p:nvPr/>
        </p:nvSpPr>
        <p:spPr>
          <a:xfrm>
            <a:off x="2680253" y="2980024"/>
            <a:ext cx="6082114" cy="2219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crystal (shorter decay time)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subtraction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14593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5F1E4B-E1BB-798D-4570-48DFEAF1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</a:t>
            </a:r>
            <a:r>
              <a:rPr lang="zh-CN" altLang="en-US" dirty="0"/>
              <a:t> </a:t>
            </a:r>
            <a:r>
              <a:rPr lang="en-US" altLang="zh-CN" dirty="0"/>
              <a:t>over effect</a:t>
            </a:r>
            <a:endParaRPr lang="en-US" dirty="0"/>
          </a:p>
        </p:txBody>
      </p:sp>
      <p:grpSp>
        <p:nvGrpSpPr>
          <p:cNvPr id="4" name="组合 12">
            <a:extLst>
              <a:ext uri="{FF2B5EF4-FFF2-40B4-BE49-F238E27FC236}">
                <a16:creationId xmlns:a16="http://schemas.microsoft.com/office/drawing/2014/main" id="{0005C5B5-AE94-66AE-0BA8-A682DF49B30C}"/>
              </a:ext>
            </a:extLst>
          </p:cNvPr>
          <p:cNvGrpSpPr/>
          <p:nvPr/>
        </p:nvGrpSpPr>
        <p:grpSpPr>
          <a:xfrm>
            <a:off x="73108" y="1362252"/>
            <a:ext cx="6707342" cy="4951332"/>
            <a:chOff x="178917" y="1351339"/>
            <a:chExt cx="7263007" cy="5033586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0107AC8B-7A02-5AA4-98EC-4B826DE44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17" y="1381125"/>
              <a:ext cx="6756400" cy="500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002EA41-6DC2-76C2-F596-9D69986DEC06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3822346" y="1351339"/>
              <a:ext cx="3619578" cy="229582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C62055C9-087E-AB07-0C01-2A0D503A3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3638" y="3725469"/>
              <a:ext cx="75451" cy="239476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45FE5CCE-FBE7-FE38-ED0D-F5249AA16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9318" y="3725468"/>
              <a:ext cx="74451" cy="236301"/>
            </a:xfrm>
            <a:prstGeom prst="rect">
              <a:avLst/>
            </a:prstGeom>
          </p:spPr>
        </p:pic>
        <p:pic>
          <p:nvPicPr>
            <p:cNvPr id="9" name="图片 6">
              <a:extLst>
                <a:ext uri="{FF2B5EF4-FFF2-40B4-BE49-F238E27FC236}">
                  <a16:creationId xmlns:a16="http://schemas.microsoft.com/office/drawing/2014/main" id="{5127CBCF-28B3-73F9-6763-DA17B42C5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373406" y="3728504"/>
              <a:ext cx="79409" cy="23326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219EDD-E893-0201-CCF7-809C76745C4A}"/>
                  </a:ext>
                </a:extLst>
              </p:cNvPr>
              <p:cNvSpPr txBox="1"/>
              <p:nvPr/>
            </p:nvSpPr>
            <p:spPr>
              <a:xfrm>
                <a:off x="6245750" y="1589238"/>
                <a:ext cx="605938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b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i="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ample production: </a:t>
                </a:r>
                <a:endParaRPr lang="en-US" altLang="zh-CN" b="1" i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𝐩𝐠𝐮𝐧</m:t>
                      </m:r>
                      <m:d>
                        <m:d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1" i="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𝐬𝐢𝐠𝐧𝐚𝐥</m:t>
                          </m:r>
                          <m:r>
                            <a:rPr lang="en-US" altLang="zh-CN" b="1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b="1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𝐞𝐯𝐞𝐧𝐭</m:t>
                          </m:r>
                        </m:e>
                      </m:d>
                    </m:oMath>
                  </m:oMathPara>
                </a14:m>
                <a:endPara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b="1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𝐌𝐢𝐧𝐢𝐦𝐮𝐦</m:t>
                      </m:r>
                      <m:r>
                        <a:rPr lang="en-US" altLang="zh-CN" b="1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b="1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𝐁𝐢𝐚𝐬</m:t>
                      </m:r>
                      <m:d>
                        <m:d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1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𝐩𝐫𝐞𝐯𝐢𝐨𝐮𝐬</m:t>
                          </m:r>
                          <m:r>
                            <a:rPr lang="en-US" altLang="zh-CN" b="1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b="1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𝐞𝐯𝐞𝐧𝐭𝐬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b="1" i="0" u="none" strike="noStrike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Based on Hybrid-MC</a:t>
                </a:r>
              </a:p>
              <a:p>
                <a:pPr lvl="1"/>
                <a:r>
                  <a:rPr lang="en-US" b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No pileup for the signal event</a:t>
                </a:r>
                <a:endParaRPr lang="en-US" b="1" i="0" u="none" strike="noStrike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endParaRPr lang="en-US" b="1" i="0" u="none" strike="noStrike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b="1" i="0" u="sng" strike="noStrike" dirty="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https://</a:t>
                </a:r>
                <a:r>
                  <a:rPr lang="en-US" b="1" i="0" u="sng" strike="noStrike" dirty="0" err="1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gitlab.cern.ch</a:t>
                </a:r>
                <a:r>
                  <a:rPr lang="en-US" b="1" i="0" u="sng" strike="noStrike" dirty="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/</a:t>
                </a:r>
                <a:r>
                  <a:rPr lang="en-US" b="1" i="0" u="sng" strike="noStrike" dirty="0" err="1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spacal-rd</a:t>
                </a:r>
                <a:r>
                  <a:rPr lang="en-US" b="1" i="0" u="sng" strike="noStrike" dirty="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/</a:t>
                </a:r>
                <a:r>
                  <a:rPr lang="en-US" b="1" i="0" u="sng" strike="noStrike" dirty="0" err="1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spacal</a:t>
                </a:r>
                <a:r>
                  <a:rPr lang="en-US" b="1" i="0" u="sng" strike="noStrike" dirty="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-simulation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endParaRPr lang="en-US" b="1" dirty="0">
                  <a:solidFill>
                    <a:srgbClr val="333333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219EDD-E893-0201-CCF7-809C76745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750" y="1589238"/>
                <a:ext cx="6059381" cy="2308324"/>
              </a:xfrm>
              <a:prstGeom prst="rect">
                <a:avLst/>
              </a:prstGeom>
              <a:blipFill>
                <a:blip r:embed="rId5"/>
                <a:stretch>
                  <a:fillRect l="-1046" t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8D679CD-B3BE-16C9-B38B-9436EF5F6EA8}"/>
              </a:ext>
            </a:extLst>
          </p:cNvPr>
          <p:cNvSpPr txBox="1"/>
          <p:nvPr/>
        </p:nvSpPr>
        <p:spPr>
          <a:xfrm>
            <a:off x="6780450" y="1177586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One module was selected</a:t>
            </a:r>
            <a:endParaRPr lang="en" altLang="zh-CN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2EF8AB1D-63AB-45E5-ADF6-DD5C247EEECA}"/>
              </a:ext>
            </a:extLst>
          </p:cNvPr>
          <p:cNvSpPr txBox="1"/>
          <p:nvPr/>
        </p:nvSpPr>
        <p:spPr>
          <a:xfrm>
            <a:off x="8503005" y="4210462"/>
            <a:ext cx="324159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Photons were shot at this cell </a:t>
            </a:r>
          </a:p>
          <a:p>
            <a:pPr algn="l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(1-100 GeV)</a:t>
            </a:r>
          </a:p>
          <a:p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Central cell used for timing;</a:t>
            </a:r>
          </a:p>
          <a:p>
            <a:endParaRPr lang="en" altLang="zh-CN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 × 3 cell cluster used for energy</a:t>
            </a:r>
          </a:p>
        </p:txBody>
      </p:sp>
      <p:grpSp>
        <p:nvGrpSpPr>
          <p:cNvPr id="13" name="组合 25">
            <a:extLst>
              <a:ext uri="{FF2B5EF4-FFF2-40B4-BE49-F238E27FC236}">
                <a16:creationId xmlns:a16="http://schemas.microsoft.com/office/drawing/2014/main" id="{4481E02F-F319-B51C-1293-64118C257631}"/>
              </a:ext>
            </a:extLst>
          </p:cNvPr>
          <p:cNvGrpSpPr/>
          <p:nvPr/>
        </p:nvGrpSpPr>
        <p:grpSpPr>
          <a:xfrm>
            <a:off x="6245750" y="4117336"/>
            <a:ext cx="2286231" cy="1911218"/>
            <a:chOff x="6989268" y="4046044"/>
            <a:chExt cx="2286231" cy="1911218"/>
          </a:xfrm>
        </p:grpSpPr>
        <p:pic>
          <p:nvPicPr>
            <p:cNvPr id="14" name="图片 14">
              <a:extLst>
                <a:ext uri="{FF2B5EF4-FFF2-40B4-BE49-F238E27FC236}">
                  <a16:creationId xmlns:a16="http://schemas.microsoft.com/office/drawing/2014/main" id="{4BCAADEA-5F3A-C7CB-04B4-D65566C50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89268" y="4046044"/>
              <a:ext cx="2102340" cy="1911218"/>
            </a:xfrm>
            <a:prstGeom prst="rect">
              <a:avLst/>
            </a:prstGeom>
          </p:spPr>
        </p:pic>
        <p:cxnSp>
          <p:nvCxnSpPr>
            <p:cNvPr id="15" name="Straight Arrow Connector 11">
              <a:extLst>
                <a:ext uri="{FF2B5EF4-FFF2-40B4-BE49-F238E27FC236}">
                  <a16:creationId xmlns:a16="http://schemas.microsoft.com/office/drawing/2014/main" id="{0F67B04D-97D9-2691-F02F-3E66EAA878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592" y="4369256"/>
              <a:ext cx="927907" cy="46122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24">
              <a:extLst>
                <a:ext uri="{FF2B5EF4-FFF2-40B4-BE49-F238E27FC236}">
                  <a16:creationId xmlns:a16="http://schemas.microsoft.com/office/drawing/2014/main" id="{E1EE1F6B-BEAB-5D8D-3ACD-6EB426173F8C}"/>
                </a:ext>
              </a:extLst>
            </p:cNvPr>
            <p:cNvSpPr/>
            <p:nvPr/>
          </p:nvSpPr>
          <p:spPr>
            <a:xfrm>
              <a:off x="7992533" y="4512733"/>
              <a:ext cx="770467" cy="71683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文本框 27">
            <a:extLst>
              <a:ext uri="{FF2B5EF4-FFF2-40B4-BE49-F238E27FC236}">
                <a16:creationId xmlns:a16="http://schemas.microsoft.com/office/drawing/2014/main" id="{EC27A4A2-F093-6CAE-23A4-B74DF6E35C65}"/>
              </a:ext>
            </a:extLst>
          </p:cNvPr>
          <p:cNvSpPr txBox="1"/>
          <p:nvPr/>
        </p:nvSpPr>
        <p:spPr>
          <a:xfrm>
            <a:off x="6306445" y="6047201"/>
            <a:ext cx="22582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Cell map in this module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7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517</Words>
  <Application>Microsoft Macintosh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等线</vt:lpstr>
      <vt:lpstr>等线 Light</vt:lpstr>
      <vt:lpstr>Arial</vt:lpstr>
      <vt:lpstr>Bookman Old Style</vt:lpstr>
      <vt:lpstr>Cambria Math</vt:lpstr>
      <vt:lpstr>Consolas</vt:lpstr>
      <vt:lpstr>Courier New</vt:lpstr>
      <vt:lpstr>Georgia</vt:lpstr>
      <vt:lpstr>Times New Roman</vt:lpstr>
      <vt:lpstr>Wingdings</vt:lpstr>
      <vt:lpstr>Office 主题​​</vt:lpstr>
      <vt:lpstr>Simulation studies for LHCb ECAL upgrade</vt:lpstr>
      <vt:lpstr>Content</vt:lpstr>
      <vt:lpstr>Introduction</vt:lpstr>
      <vt:lpstr>LHCb Upgrade II</vt:lpstr>
      <vt:lpstr>Single module study</vt:lpstr>
      <vt:lpstr>Spill over effect</vt:lpstr>
      <vt:lpstr>Spill over effect</vt:lpstr>
      <vt:lpstr>Spill over effect</vt:lpstr>
      <vt:lpstr>Spill over effect</vt:lpstr>
      <vt:lpstr>Influence of crystal</vt:lpstr>
      <vt:lpstr>Background subtraction</vt:lpstr>
      <vt:lpstr>Time resolution</vt:lpstr>
      <vt:lpstr>Energy resolution</vt:lpstr>
      <vt:lpstr>Physics benchmark study</vt:lpstr>
      <vt:lpstr>D^0→π^+ π^- π^0 study</vt:lpstr>
      <vt:lpstr>D^0→π^+ π^- π^0 (Preselection)</vt:lpstr>
      <vt:lpstr>D^0→π^+ π^- π^0 (π^0 spectrum)</vt:lpstr>
      <vt:lpstr>D^0→π^+ π^- π^0 (D^0 spectrum)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studies for LHCb ECAL upgrade</dc:title>
  <cp:lastModifiedBy>a878747334@163.com</cp:lastModifiedBy>
  <cp:revision>12</cp:revision>
  <dcterms:created xsi:type="dcterms:W3CDTF">2025-10-26T14:09:30Z</dcterms:created>
  <dcterms:modified xsi:type="dcterms:W3CDTF">2025-10-26T12:35:47Z</dcterms:modified>
</cp:coreProperties>
</file>