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8" r:id="rId3"/>
    <p:sldId id="320" r:id="rId4"/>
    <p:sldId id="340" r:id="rId5"/>
    <p:sldId id="396" r:id="rId6"/>
    <p:sldId id="399" r:id="rId7"/>
    <p:sldId id="421" r:id="rId8"/>
    <p:sldId id="422" r:id="rId9"/>
    <p:sldId id="392" r:id="rId10"/>
    <p:sldId id="379" r:id="rId11"/>
    <p:sldId id="431" r:id="rId12"/>
    <p:sldId id="408" r:id="rId13"/>
    <p:sldId id="426" r:id="rId14"/>
    <p:sldId id="427" r:id="rId15"/>
    <p:sldId id="428" r:id="rId16"/>
    <p:sldId id="429" r:id="rId17"/>
    <p:sldId id="430" r:id="rId18"/>
    <p:sldId id="432" r:id="rId19"/>
    <p:sldId id="416" r:id="rId20"/>
    <p:sldId id="424" r:id="rId21"/>
    <p:sldId id="425" r:id="rId22"/>
    <p:sldId id="433" r:id="rId23"/>
    <p:sldId id="405" r:id="rId24"/>
    <p:sldId id="400" r:id="rId25"/>
    <p:sldId id="420" r:id="rId26"/>
    <p:sldId id="403" r:id="rId27"/>
    <p:sldId id="402" r:id="rId28"/>
    <p:sldId id="404" r:id="rId29"/>
    <p:sldId id="383" r:id="rId30"/>
    <p:sldId id="410" r:id="rId31"/>
    <p:sldId id="409" r:id="rId32"/>
    <p:sldId id="411" r:id="rId33"/>
    <p:sldId id="393" r:id="rId34"/>
    <p:sldId id="257" r:id="rId35"/>
    <p:sldId id="296" r:id="rId36"/>
    <p:sldId id="355" r:id="rId37"/>
    <p:sldId id="394" r:id="rId38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F5597"/>
    <a:srgbClr val="A2A2A2"/>
    <a:srgbClr val="EBE9DC"/>
    <a:srgbClr val="540000"/>
    <a:srgbClr val="AD1C21"/>
    <a:srgbClr val="7B1216"/>
    <a:srgbClr val="BAB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88634" autoAdjust="0"/>
  </p:normalViewPr>
  <p:slideViewPr>
    <p:cSldViewPr snapToGrid="0" showGuides="1">
      <p:cViewPr varScale="1">
        <p:scale>
          <a:sx n="153" d="100"/>
          <a:sy n="153" d="100"/>
        </p:scale>
        <p:origin x="84" y="212"/>
      </p:cViewPr>
      <p:guideLst>
        <p:guide orient="horz" pos="21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923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31E5A6A-46C1-B9DB-222A-B6753426E6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AAB5893-323F-D854-B715-36C79D4AF0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A184-0739-44B6-BC44-6B8542DA9C08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9DD603A-023A-52C8-ABF5-FDEDED5FE2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F15C18-318F-DCE2-7EEF-60D825E597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CFE91-AB58-41B2-9B5F-735BEEB637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20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3AA3F-A82B-43BF-B18C-5608A05C57EB}" type="datetimeFigureOut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30F0D-1A5A-4EA2-B28F-0EC912CB6BA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亮亮图文旗舰店</a:t>
            </a:r>
            <a:r>
              <a:rPr lang="en-US" altLang="zh-CN" dirty="0"/>
              <a:t>https://liangliangtuwen.tmall.com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E966-9C12-4292-A341-02BFCF42146E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E63F-C0F9-42E2-88C5-AE1AE6AE52B7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0CFB-2B12-420B-B9AF-D512CAD0F8EF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0B6E6-202A-40F7-A11A-2F2AB01CB7DE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91F9-68D6-48E7-9C80-3EEF26D3380F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2B709-050A-422C-8F9E-A84FF9B344BE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0E1A8-FCBF-4955-B9F7-0533C1D70CCB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68104-E3E4-4E78-9F4C-F08CBEF7BA7B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762C-EED7-4E44-AC4E-5A80D78F864D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633F-4D72-47AF-B6D0-F351A9962BD8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  <a:lvl6pPr marL="2286000" indent="0">
              <a:buNone/>
              <a:defRPr sz="1100"/>
            </a:lvl6pPr>
            <a:lvl7pPr marL="2743200" indent="0">
              <a:buNone/>
              <a:defRPr sz="1100"/>
            </a:lvl7pPr>
            <a:lvl8pPr marL="3200400" indent="0">
              <a:buNone/>
              <a:defRPr sz="1100"/>
            </a:lvl8pPr>
            <a:lvl9pPr marL="365760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363E0-C27E-4729-B6E9-400DF903BA2D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20BDB-9780-476C-8726-A2BD7C923487}" type="datetime1">
              <a:rPr lang="zh-CN" altLang="en-US" smtClean="0"/>
              <a:t>2025/10/27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8D02-9041-4C59-BC62-13DE0E5C6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link.springer.com/article/10.1007/JHEP03(2025)04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link.springer.com/article/10.1007/JHEP12(2012)125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9.png"/><Relationship Id="rId7" Type="http://schemas.openxmlformats.org/officeDocument/2006/relationships/image" Target="../media/image88.png"/><Relationship Id="rId2" Type="http://schemas.openxmlformats.org/officeDocument/2006/relationships/hyperlink" Target="https://link.aps.org/doi/10.1103/PhysRevD.110.0720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90.png"/><Relationship Id="rId5" Type="http://schemas.openxmlformats.org/officeDocument/2006/relationships/image" Target="../media/image87.png"/><Relationship Id="rId10" Type="http://schemas.openxmlformats.org/officeDocument/2006/relationships/image" Target="../media/image136.png"/><Relationship Id="rId4" Type="http://schemas.openxmlformats.org/officeDocument/2006/relationships/image" Target="../media/image86.png"/><Relationship Id="rId9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bfence.cern.ch/alcm/analysis/statistics" TargetMode="External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20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323959" y="2336576"/>
            <a:ext cx="12192000" cy="14465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 rot="10800000" flipV="1">
            <a:off x="5362928" y="6145424"/>
            <a:ext cx="38707" cy="369281"/>
          </a:xfrm>
          <a:prstGeom prst="roundRect">
            <a:avLst>
              <a:gd name="adj" fmla="val 5039"/>
            </a:avLst>
          </a:prstGeom>
          <a:solidFill>
            <a:srgbClr val="2F5597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2833369" y="6130290"/>
            <a:ext cx="7499350" cy="414200"/>
            <a:chOff x="7179425" y="5791368"/>
            <a:chExt cx="6282291" cy="417769"/>
          </a:xfrm>
        </p:grpSpPr>
        <p:sp>
          <p:nvSpPr>
            <p:cNvPr id="42" name="文本框 41"/>
            <p:cNvSpPr txBox="1"/>
            <p:nvPr/>
          </p:nvSpPr>
          <p:spPr>
            <a:xfrm>
              <a:off x="7179425" y="5806920"/>
              <a:ext cx="2214881" cy="402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A2A2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2025/11/1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9433166" y="5791368"/>
              <a:ext cx="4028550" cy="403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2000" dirty="0">
                  <a:solidFill>
                    <a:srgbClr val="A2A2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CLHCP2025</a:t>
              </a:r>
              <a:r>
                <a:rPr lang="zh-CN" altLang="en-US" sz="2000" dirty="0">
                  <a:solidFill>
                    <a:srgbClr val="A2A2A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，新乡</a:t>
              </a: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1745672" y="2643858"/>
            <a:ext cx="8587047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altLang="zh-CN" sz="4400" dirty="0">
                <a:ln w="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Study of rare decays at </a:t>
            </a:r>
            <a:r>
              <a:rPr lang="en-US" altLang="zh-CN" sz="4400" dirty="0" err="1">
                <a:ln w="0"/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endParaRPr lang="zh-CN" altLang="en-US" sz="4400" dirty="0">
              <a:ln w="0"/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655678" y="4521424"/>
            <a:ext cx="2468597" cy="113876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zh-CN" altLang="en-US" sz="24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河南师范大学                        </a:t>
            </a:r>
            <a:endParaRPr lang="en-US" altLang="zh-CN" sz="2400" dirty="0">
              <a:latin typeface="Segoe UI Semilight" panose="020B0402040204020203" pitchFamily="34" charset="0"/>
              <a:ea typeface="微软雅黑" panose="020B0503020204020204" pitchFamily="34" charset="-122"/>
              <a:cs typeface="Segoe UI Semilight" panose="020B0402040204020203" pitchFamily="34" charset="0"/>
            </a:endParaRPr>
          </a:p>
          <a:p>
            <a:r>
              <a:rPr lang="en-US" altLang="zh-CN" sz="24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  </a:t>
            </a:r>
            <a:r>
              <a:rPr lang="zh-CN" altLang="en-US" sz="24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 李可陈</a:t>
            </a:r>
          </a:p>
          <a:p>
            <a:r>
              <a:rPr lang="en-US" altLang="zh-CN" sz="2000" dirty="0">
                <a:latin typeface="Segoe UI Semilight" panose="020B0402040204020203" pitchFamily="34" charset="0"/>
                <a:ea typeface="微软雅黑" panose="020B0503020204020204" pitchFamily="34" charset="-122"/>
                <a:cs typeface="Segoe UI Semilight" panose="020B0402040204020203" pitchFamily="34" charset="0"/>
              </a:rPr>
              <a:t>                      </a:t>
            </a:r>
            <a:endParaRPr lang="zh-CN" altLang="en-US" sz="2000" dirty="0">
              <a:latin typeface="Segoe UI Semilight" panose="020B0402040204020203" pitchFamily="34" charset="0"/>
              <a:ea typeface="微软雅黑" panose="020B0503020204020204" pitchFamily="34" charset="-122"/>
              <a:cs typeface="Segoe UI Semilight" panose="020B0402040204020203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24067C8-AE58-11A2-5694-D565CB69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51" y="0"/>
            <a:ext cx="2622714" cy="175358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677A39-48F6-FFA2-FC3A-67511431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025" y="23821"/>
            <a:ext cx="32289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6" y="44177"/>
                <a:ext cx="90684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Photon polarisation constraints from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28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en-US" sz="28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2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8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endParaRPr lang="zh-CN" altLang="en-US" sz="28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6" y="44177"/>
                <a:ext cx="9068433" cy="523220"/>
              </a:xfrm>
              <a:prstGeom prst="rect">
                <a:avLst/>
              </a:prstGeom>
              <a:blipFill>
                <a:blip r:embed="rId2"/>
                <a:stretch>
                  <a:fillRect l="-1344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69B35D0-1EEA-38A2-AE9D-C922A58C571F}"/>
                  </a:ext>
                </a:extLst>
              </p:cNvPr>
              <p:cNvSpPr txBox="1"/>
              <p:nvPr/>
            </p:nvSpPr>
            <p:spPr>
              <a:xfrm>
                <a:off x="208026" y="770174"/>
                <a:ext cx="7021716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Perform angular analysis at very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region , angular observables are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69B35D0-1EEA-38A2-AE9D-C922A58C5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6" y="770174"/>
                <a:ext cx="7021716" cy="677108"/>
              </a:xfrm>
              <a:prstGeom prst="rect">
                <a:avLst/>
              </a:prstGeom>
              <a:blipFill>
                <a:blip r:embed="rId3"/>
                <a:stretch>
                  <a:fillRect l="-608" t="-4505" b="-15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6F713E39-D945-1082-39EB-3D162E82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25" y="3008202"/>
            <a:ext cx="4265094" cy="2769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BD773A-4276-6324-8CA8-6AE9AE3D4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1509" y="1529713"/>
            <a:ext cx="4961460" cy="3357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86339CE-9BEF-5033-CEC9-E28FACA79ACD}"/>
                  </a:ext>
                </a:extLst>
              </p:cNvPr>
              <p:cNvSpPr txBox="1"/>
              <p:nvPr/>
            </p:nvSpPr>
            <p:spPr>
              <a:xfrm>
                <a:off x="7281550" y="973970"/>
                <a:ext cx="3673624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en-US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zh-CN" altLang="en-US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zh-CN" altLang="en-US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0.0009,0.2615</m:t>
                          </m:r>
                        </m:e>
                      </m:d>
                      <m:f>
                        <m:fPr>
                          <m:type m:val="lin"/>
                          <m:ctrlPr>
                            <a:rPr lang="zh-CN" altLang="en-US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 </m:t>
                              </m:r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86339CE-9BEF-5033-CEC9-E28FACA79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1550" y="973970"/>
                <a:ext cx="3673624" cy="384721"/>
              </a:xfrm>
              <a:prstGeom prst="rect">
                <a:avLst/>
              </a:prstGeom>
              <a:blipFill>
                <a:blip r:embed="rId6"/>
                <a:stretch>
                  <a:fillRect t="-112698" r="-7629" b="-17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BBC70A4-D8F0-6833-37ED-1736B3BA46E2}"/>
                  </a:ext>
                </a:extLst>
              </p:cNvPr>
              <p:cNvSpPr txBox="1"/>
              <p:nvPr/>
            </p:nvSpPr>
            <p:spPr>
              <a:xfrm>
                <a:off x="906250" y="1536998"/>
                <a:ext cx="6095288" cy="407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0" dirty="0">
                    <a:solidFill>
                      <a:schemeClr val="tx1"/>
                    </a:solidFill>
                    <a:effectLst/>
                    <a:latin typeface="Palatino-Roman"/>
                  </a:rPr>
                  <a:t>*First observation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2000" b="0" i="1" kern="1200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en-US" sz="2000" b="0" i="1" kern="1200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0" dirty="0">
                    <a:solidFill>
                      <a:srgbClr val="0070C0"/>
                    </a:solidFill>
                    <a:effectLst/>
                    <a:latin typeface="Palatino-Roman"/>
                  </a:rPr>
                  <a:t> </a:t>
                </a:r>
                <a:r>
                  <a:rPr lang="en-US" altLang="zh-CN" sz="2000" b="0" dirty="0">
                    <a:solidFill>
                      <a:schemeClr val="tx1"/>
                    </a:solidFill>
                    <a:effectLst/>
                    <a:latin typeface="Palatino-Roman"/>
                  </a:rPr>
                  <a:t>decay 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BBC70A4-D8F0-6833-37ED-1736B3BA4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250" y="1536998"/>
                <a:ext cx="6095288" cy="407099"/>
              </a:xfrm>
              <a:prstGeom prst="rect">
                <a:avLst/>
              </a:prstGeom>
              <a:blipFill>
                <a:blip r:embed="rId7"/>
                <a:stretch>
                  <a:fillRect l="-1100" t="-7463" b="-23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EEF2F604-B70A-91A3-68BC-041C05B4AC83}"/>
              </a:ext>
            </a:extLst>
          </p:cNvPr>
          <p:cNvSpPr txBox="1"/>
          <p:nvPr/>
        </p:nvSpPr>
        <p:spPr>
          <a:xfrm>
            <a:off x="208026" y="2529489"/>
            <a:ext cx="7021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b="0" dirty="0">
                <a:effectLst/>
                <a:latin typeface="Palatino-Roman"/>
              </a:rPr>
              <a:t>Consistent with the SM predictions</a:t>
            </a:r>
            <a:endParaRPr lang="zh-CN" altLang="en-US" dirty="0">
              <a:latin typeface="Palatino-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43C00-0178-308C-3772-EDBC0A0C4F94}"/>
                  </a:ext>
                </a:extLst>
              </p:cNvPr>
              <p:cNvSpPr txBox="1"/>
              <p:nvPr/>
            </p:nvSpPr>
            <p:spPr>
              <a:xfrm>
                <a:off x="3228173" y="4736701"/>
                <a:ext cx="6095288" cy="1472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Sup>
                              <m:sSubSupPr>
                                <m:ctrlPr>
                                  <a:rPr lang="zh-CN" altLang="en-US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zh-CN" altLang="en-US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i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zh-CN" altLang="en-US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=−0.045±0.235±0.014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zh-CN" altLang="en-US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  <m:sup>
                                <m:r>
                                  <a:rPr lang="zh-CN" altLang="en-US" i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ℐ</m:t>
                                </m:r>
                                <m:r>
                                  <a:rPr lang="zh-CN" altLang="en-US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𝑚𝐶𝑃</m:t>
                                </m:r>
                              </m:sup>
                            </m:sSubSup>
                            <m:r>
                              <a:rPr lang="zh-CN" altLang="en-US" i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= 0.002±0.247±0.016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zh-CN" altLang="en-US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b>
                              <m:sup>
                                <m:r>
                                  <a:rPr lang="zh-CN" altLang="en-US" i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ℛ</m:t>
                                </m:r>
                                <m:r>
                                  <a:rPr lang="zh-CN" altLang="en-US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𝑒𝐶𝑃</m:t>
                                </m:r>
                              </m:sup>
                            </m:sSubSup>
                            <m:r>
                              <a:rPr lang="zh-CN" altLang="en-US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= 0.116±0.155±0.006</m:t>
                            </m:r>
                            <m:r>
                              <a:rPr lang="zh-CN" altLang="en-US" i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zh-CN" altLang="en-US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zh-CN" altLang="en-US" i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L</m:t>
                                </m:r>
                              </m:sub>
                            </m:sSub>
                            <m:r>
                              <a:rPr lang="zh-CN" altLang="en-US" i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= </m:t>
                            </m:r>
                            <m:d>
                              <m:dPr>
                                <m:ctrlPr>
                                  <a:rPr lang="zh-CN" alt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i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0.4±5.6±1.2</m:t>
                                </m:r>
                              </m:e>
                            </m:d>
                            <m:r>
                              <a:rPr lang="zh-CN" altLang="en-US" i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%,</m:t>
                            </m:r>
                          </m:e>
                        </m:mr>
                      </m:m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8E43C00-0178-308C-3772-EDBC0A0C4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173" y="4736701"/>
                <a:ext cx="6095288" cy="14721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1DCB3AA9-2A33-3AB0-ABE0-515452B86AA6}"/>
              </a:ext>
            </a:extLst>
          </p:cNvPr>
          <p:cNvSpPr txBox="1"/>
          <p:nvPr/>
        </p:nvSpPr>
        <p:spPr>
          <a:xfrm>
            <a:off x="8354745" y="4970299"/>
            <a:ext cx="3258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dirty="0">
                <a:solidFill>
                  <a:srgbClr val="0000FF"/>
                </a:solidFill>
                <a:effectLst/>
                <a:latin typeface="TimesNewRomanPSMT"/>
              </a:rPr>
              <a:t>Sensitive to photon polarisation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821F37F-5783-D753-F850-4BFBC56DDC62}"/>
              </a:ext>
            </a:extLst>
          </p:cNvPr>
          <p:cNvSpPr txBox="1"/>
          <p:nvPr/>
        </p:nvSpPr>
        <p:spPr>
          <a:xfrm>
            <a:off x="8442106" y="5489982"/>
            <a:ext cx="72254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Fwd-bkd asymmetry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1F62D2B-081B-1E12-AE01-29AD634BF0B3}"/>
              </a:ext>
            </a:extLst>
          </p:cNvPr>
          <p:cNvSpPr txBox="1"/>
          <p:nvPr/>
        </p:nvSpPr>
        <p:spPr>
          <a:xfrm>
            <a:off x="8442106" y="5808789"/>
            <a:ext cx="7834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00B050"/>
                </a:solidFill>
                <a:effectLst/>
                <a:latin typeface="TimesNewRomanPSMT"/>
              </a:rPr>
              <a:t>Longitudinal polarisation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96E1939-693E-2733-6180-89583B3E0C57}"/>
              </a:ext>
            </a:extLst>
          </p:cNvPr>
          <p:cNvSpPr txBox="1"/>
          <p:nvPr/>
        </p:nvSpPr>
        <p:spPr>
          <a:xfrm>
            <a:off x="938265" y="5824178"/>
            <a:ext cx="460485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[JHEP03(2025)047</a:t>
            </a:r>
            <a:r>
              <a:rPr lang="en-US" altLang="zh-CN" dirty="0">
                <a:solidFill>
                  <a:srgbClr val="0000FF"/>
                </a:solidFill>
              </a:rPr>
              <a:t>]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9045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6" y="44177"/>
            <a:ext cx="9068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Status of measurement of R values</a:t>
            </a:r>
            <a:endParaRPr lang="zh-CN" altLang="en-US" sz="28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855485-818A-10F1-4BB9-D2234BBF1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636" y="806822"/>
            <a:ext cx="7247321" cy="36851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D9B4A46-FA6C-FC7C-83C8-E2D9CD6D3EF7}"/>
                  </a:ext>
                </a:extLst>
              </p:cNvPr>
              <p:cNvSpPr txBox="1"/>
              <p:nvPr/>
            </p:nvSpPr>
            <p:spPr>
              <a:xfrm>
                <a:off x="728586" y="4708916"/>
                <a:ext cx="9936154" cy="1799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Most of the LFU ratios are consistent with the SM prediction</a:t>
                </a: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The anomalies in angular distribution &amp;BF disappeared: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                                  </a:t>
                </a:r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▶ Probe the </a:t>
                </a:r>
                <a:r>
                  <a:rPr lang="en-US" altLang="zh-CN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flavour</a:t>
                </a:r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structure of NP using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transition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                     ▶  Use CP violation as complementary probe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D9B4A46-FA6C-FC7C-83C8-E2D9CD6D3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86" y="4708916"/>
                <a:ext cx="9936154" cy="1799788"/>
              </a:xfrm>
              <a:prstGeom prst="rect">
                <a:avLst/>
              </a:prstGeom>
              <a:blipFill>
                <a:blip r:embed="rId3"/>
                <a:stretch>
                  <a:fillRect l="-491" b="-40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91069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0000FF"/>
                </a:solidFill>
              </a:rPr>
              <a:t>LFU in b→d ℓ</a:t>
            </a:r>
            <a:r>
              <a:rPr lang="en-US" altLang="zh-CN" sz="3600" baseline="30000" dirty="0">
                <a:solidFill>
                  <a:srgbClr val="0000FF"/>
                </a:solidFill>
              </a:rPr>
              <a:t>+</a:t>
            </a:r>
            <a:r>
              <a:rPr lang="en-US" altLang="zh-CN" sz="3600" dirty="0">
                <a:solidFill>
                  <a:srgbClr val="0000FF"/>
                </a:solidFill>
              </a:rPr>
              <a:t> ℓ</a:t>
            </a:r>
            <a:r>
              <a:rPr lang="en-US" altLang="zh-CN" sz="3600" baseline="30000" dirty="0">
                <a:solidFill>
                  <a:srgbClr val="0000FF"/>
                </a:solidFill>
              </a:rPr>
              <a:t>–</a:t>
            </a:r>
            <a:r>
              <a:rPr lang="en-US" altLang="zh-CN" sz="3600" dirty="0">
                <a:solidFill>
                  <a:srgbClr val="0000FF"/>
                </a:solidFill>
              </a:rPr>
              <a:t> decays?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B9DE1A-81B8-D661-909B-551BBBCF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372" y="3363866"/>
            <a:ext cx="6009468" cy="27064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B8E342-D92A-9F36-0C49-702242111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8" y="4413118"/>
            <a:ext cx="4429645" cy="5564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31738F5-AE7F-BD61-BFD2-B63EA4D42C37}"/>
              </a:ext>
            </a:extLst>
          </p:cNvPr>
          <p:cNvSpPr txBox="1"/>
          <p:nvPr/>
        </p:nvSpPr>
        <p:spPr>
          <a:xfrm>
            <a:off x="137159" y="815071"/>
            <a:ext cx="111281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 b→d ℓ</a:t>
            </a:r>
            <a:r>
              <a:rPr lang="en-US" altLang="zh-CN" baseline="30000" dirty="0"/>
              <a:t>+</a:t>
            </a:r>
            <a:r>
              <a:rPr lang="en-US" altLang="zh-CN" dirty="0"/>
              <a:t> ℓ</a:t>
            </a:r>
            <a:r>
              <a:rPr lang="en-US" altLang="zh-CN" baseline="30000" dirty="0"/>
              <a:t>–</a:t>
            </a:r>
            <a:r>
              <a:rPr lang="en-US" altLang="zh-CN" dirty="0"/>
              <a:t> decays is further suppressed by </a:t>
            </a:r>
            <a:r>
              <a:rPr lang="en-US" altLang="zh-CN" i="0" dirty="0">
                <a:solidFill>
                  <a:srgbClr val="0F1115"/>
                </a:solidFill>
                <a:effectLst/>
              </a:rPr>
              <a:t>|</a:t>
            </a:r>
            <a:r>
              <a:rPr lang="en-US" altLang="zh-CN" i="0" dirty="0" err="1">
                <a:solidFill>
                  <a:srgbClr val="0F1115"/>
                </a:solidFill>
                <a:effectLst/>
              </a:rPr>
              <a:t>V</a:t>
            </a:r>
            <a:r>
              <a:rPr lang="en-US" altLang="zh-CN" i="0" baseline="-25000" dirty="0" err="1">
                <a:solidFill>
                  <a:srgbClr val="0F1115"/>
                </a:solidFill>
                <a:effectLst/>
              </a:rPr>
              <a:t>td</a:t>
            </a:r>
            <a:r>
              <a:rPr lang="en-US" altLang="zh-CN" i="0" dirty="0">
                <a:solidFill>
                  <a:srgbClr val="0F1115"/>
                </a:solidFill>
                <a:effectLst/>
              </a:rPr>
              <a:t>/</a:t>
            </a:r>
            <a:r>
              <a:rPr lang="en-US" altLang="zh-CN" i="0" dirty="0" err="1">
                <a:solidFill>
                  <a:srgbClr val="0F1115"/>
                </a:solidFill>
                <a:effectLst/>
              </a:rPr>
              <a:t>V</a:t>
            </a:r>
            <a:r>
              <a:rPr lang="en-US" altLang="zh-CN" i="0" baseline="-25000" dirty="0" err="1">
                <a:solidFill>
                  <a:srgbClr val="0F1115"/>
                </a:solidFill>
                <a:effectLst/>
              </a:rPr>
              <a:t>ts</a:t>
            </a:r>
            <a:r>
              <a:rPr lang="en-US" altLang="zh-CN" i="0" dirty="0">
                <a:solidFill>
                  <a:srgbClr val="0F1115"/>
                </a:solidFill>
                <a:effectLst/>
              </a:rPr>
              <a:t>|</a:t>
            </a:r>
            <a:r>
              <a:rPr lang="zh-CN" altLang="en-US" i="0" dirty="0">
                <a:solidFill>
                  <a:srgbClr val="0F1115"/>
                </a:solidFill>
                <a:effectLst/>
              </a:rPr>
              <a:t> 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en-US" altLang="zh-CN" dirty="0"/>
              <a:t>could serve as complementary probe for LFU searches.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D3377A0-BC02-4D88-4B97-C98F1297E04F}"/>
              </a:ext>
            </a:extLst>
          </p:cNvPr>
          <p:cNvSpPr txBox="1"/>
          <p:nvPr/>
        </p:nvSpPr>
        <p:spPr>
          <a:xfrm>
            <a:off x="9431523" y="1478782"/>
            <a:ext cx="3042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hlinkClick r:id="rId4"/>
              </a:rPr>
              <a:t>JHEP12(2012)125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2844B0-5A5F-4E84-1BD6-294276B69A60}"/>
                  </a:ext>
                </a:extLst>
              </p:cNvPr>
              <p:cNvSpPr txBox="1"/>
              <p:nvPr/>
            </p:nvSpPr>
            <p:spPr>
              <a:xfrm>
                <a:off x="172593" y="1757904"/>
                <a:ext cx="11057314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2.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dirty="0"/>
                  <a:t>decays was observed using </a:t>
                </a:r>
                <a:r>
                  <a:rPr lang="en-US" altLang="zh-CN" dirty="0" err="1"/>
                  <a:t>LHCb</a:t>
                </a:r>
                <a:r>
                  <a:rPr lang="en-US" altLang="zh-CN" dirty="0"/>
                  <a:t> Run1 dataset with 5.2 sigma significance.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2844B0-5A5F-4E84-1BD6-294276B69A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93" y="1757904"/>
                <a:ext cx="11057314" cy="384721"/>
              </a:xfrm>
              <a:prstGeom prst="rect">
                <a:avLst/>
              </a:prstGeom>
              <a:blipFill>
                <a:blip r:embed="rId5"/>
                <a:stretch>
                  <a:fillRect l="-496" t="-7937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7875EE4-28BB-99A0-DD36-7149E0FDA596}"/>
                  </a:ext>
                </a:extLst>
              </p:cNvPr>
              <p:cNvSpPr txBox="1"/>
              <p:nvPr/>
            </p:nvSpPr>
            <p:spPr>
              <a:xfrm>
                <a:off x="172593" y="2524951"/>
                <a:ext cx="11386988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3. No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 decays observed, the best sensitivity comes from  belle with </a:t>
                </a:r>
                <a:r>
                  <a:rPr lang="en-US" altLang="zh-CN" i="1" dirty="0"/>
                  <a:t>Br </a:t>
                </a:r>
                <a:r>
                  <a:rPr lang="en-US" altLang="zh-CN" dirty="0"/>
                  <a:t>&lt; 5.4×10−8  @90%C.L.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77875EE4-28BB-99A0-DD36-7149E0FDA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93" y="2524951"/>
                <a:ext cx="11386988" cy="384721"/>
              </a:xfrm>
              <a:prstGeom prst="rect">
                <a:avLst/>
              </a:prstGeom>
              <a:blipFill>
                <a:blip r:embed="rId6"/>
                <a:stretch>
                  <a:fillRect l="-482" t="-11111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8707D21-9B21-020A-6553-2EEE529EB76C}"/>
                  </a:ext>
                </a:extLst>
              </p:cNvPr>
              <p:cNvSpPr txBox="1"/>
              <p:nvPr/>
            </p:nvSpPr>
            <p:spPr>
              <a:xfrm>
                <a:off x="172593" y="3509074"/>
                <a:ext cx="5923407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First evidence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decays using </a:t>
                </a:r>
                <a:r>
                  <a:rPr lang="en-US" altLang="zh-CN" dirty="0" err="1"/>
                  <a:t>LHCb</a:t>
                </a:r>
                <a:r>
                  <a:rPr lang="en-US" altLang="zh-CN" dirty="0"/>
                  <a:t> Run 1+Run 2 dataset.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8707D21-9B21-020A-6553-2EEE529EB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593" y="3509074"/>
                <a:ext cx="5923407" cy="677108"/>
              </a:xfrm>
              <a:prstGeom prst="rect">
                <a:avLst/>
              </a:prstGeom>
              <a:blipFill>
                <a:blip r:embed="rId7"/>
                <a:stretch>
                  <a:fillRect l="-720" t="-4505" b="-14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5F08A93-AC96-59F5-16DC-B9774C7176DE}"/>
                  </a:ext>
                </a:extLst>
              </p:cNvPr>
              <p:cNvSpPr txBox="1"/>
              <p:nvPr/>
            </p:nvSpPr>
            <p:spPr>
              <a:xfrm>
                <a:off x="756846" y="5212662"/>
                <a:ext cx="510924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Consistent with  SM  prediction 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dirty="0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25F08A93-AC96-59F5-16DC-B9774C717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846" y="5212662"/>
                <a:ext cx="5109241" cy="677108"/>
              </a:xfrm>
              <a:prstGeom prst="rect">
                <a:avLst/>
              </a:prstGeom>
              <a:blipFill>
                <a:blip r:embed="rId8"/>
                <a:stretch>
                  <a:fillRect l="-1074" t="-4505" b="-3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83781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Probing NP in b-&gt;</a:t>
            </a:r>
            <a:r>
              <a:rPr lang="en-US" altLang="zh-CN" sz="4000" b="1" dirty="0" err="1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</a:t>
            </a:r>
            <a:r>
              <a:rPr lang="en-US" altLang="zh-CN" sz="2800" b="1" dirty="0" err="1">
                <a:solidFill>
                  <a:srgbClr val="0000FF"/>
                </a:solidFill>
                <a:cs typeface="Arabic Typesetting" panose="03020402040406030203" pitchFamily="66" charset="-78"/>
              </a:rPr>
              <a:t>γ</a:t>
            </a:r>
            <a:endParaRPr lang="en-US" altLang="zh-CN" sz="40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659624F-EE73-F087-60A7-9FB29AB6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404" y="3389145"/>
            <a:ext cx="3803639" cy="2624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A58255A-B6C6-5CE8-7212-A02EF4E634C4}"/>
                  </a:ext>
                </a:extLst>
              </p:cNvPr>
              <p:cNvSpPr txBox="1"/>
              <p:nvPr/>
            </p:nvSpPr>
            <p:spPr>
              <a:xfrm>
                <a:off x="208027" y="801934"/>
                <a:ext cx="8285624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In analog to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b→d ℓ</a:t>
                </a:r>
                <a:r>
                  <a:rPr lang="en-US" altLang="zh-CN" sz="2000" baseline="30000" dirty="0">
                    <a:solidFill>
                      <a:srgbClr val="0000FF"/>
                    </a:solidFill>
                  </a:rPr>
                  <a:t>+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 ℓ</a:t>
                </a:r>
                <a:r>
                  <a:rPr lang="en-US" altLang="zh-CN" sz="2000" baseline="30000" dirty="0">
                    <a:solidFill>
                      <a:srgbClr val="0000FF"/>
                    </a:solidFill>
                  </a:rPr>
                  <a:t>–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/>
                  <a:t> transition could probe the NP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A58255A-B6C6-5CE8-7212-A02EF4E63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801934"/>
                <a:ext cx="8285624" cy="692497"/>
              </a:xfrm>
              <a:prstGeom prst="rect">
                <a:avLst/>
              </a:prstGeom>
              <a:blipFill>
                <a:blip r:embed="rId3"/>
                <a:stretch>
                  <a:fillRect l="-515" t="-7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0FD9635C-C8AC-9543-834B-F7FE388E2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558" y="5042461"/>
            <a:ext cx="5512083" cy="5969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CEE252E-BE80-59BD-65E2-4EB1C1C19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4972" y="889952"/>
            <a:ext cx="2907028" cy="17024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339F19E-6EB4-952D-652E-A0047E39C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771" y="1828691"/>
            <a:ext cx="4026107" cy="40642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614833E-AD3C-11DB-D24D-3F64A9EED405}"/>
              </a:ext>
            </a:extLst>
          </p:cNvPr>
          <p:cNvSpPr txBox="1"/>
          <p:nvPr/>
        </p:nvSpPr>
        <p:spPr>
          <a:xfrm>
            <a:off x="208026" y="1815539"/>
            <a:ext cx="50241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Recent combination in this decay gives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1DA2CCF-A6E6-5493-8E28-BBA05CCC56DE}"/>
              </a:ext>
            </a:extLst>
          </p:cNvPr>
          <p:cNvSpPr txBox="1"/>
          <p:nvPr/>
        </p:nvSpPr>
        <p:spPr>
          <a:xfrm>
            <a:off x="208026" y="2704081"/>
            <a:ext cx="91853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The analysis uses 9 fb-1 of full Run1 + RUn2 data set, and observed 2K signal yields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673312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NP in charged current decays</a:t>
            </a: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2E10282-0D49-4D31-CD5F-E9760724259A}"/>
              </a:ext>
            </a:extLst>
          </p:cNvPr>
          <p:cNvSpPr txBox="1"/>
          <p:nvPr/>
        </p:nvSpPr>
        <p:spPr>
          <a:xfrm>
            <a:off x="267047" y="817939"/>
            <a:ext cx="609530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R(D+) and R(D*+) with muonic τ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FA70813-E623-5BA1-DD0F-D4104F138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4" y="1374328"/>
            <a:ext cx="4408862" cy="11746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A3D90A9-CA4A-6BB6-A24B-155586FA5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75" y="2707806"/>
            <a:ext cx="4285211" cy="16248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119D844-21A5-61B7-F21A-0553D3B5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75" y="4436310"/>
            <a:ext cx="5281088" cy="202383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63FDB91-6F0F-BCCD-6C4A-E5C11B47A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230" y="1108041"/>
            <a:ext cx="6199772" cy="428829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CCE8A0B2-1260-5B0F-1578-C5276B25F66D}"/>
              </a:ext>
            </a:extLst>
          </p:cNvPr>
          <p:cNvSpPr txBox="1"/>
          <p:nvPr/>
        </p:nvSpPr>
        <p:spPr>
          <a:xfrm>
            <a:off x="8407283" y="5552664"/>
            <a:ext cx="2619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</a:rPr>
              <a:t>PRL 134 (2025) 061801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6979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NP in charged current decays</a:t>
            </a: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E1785B-4FD0-82D8-F25C-68461BE0C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33" y="3950382"/>
            <a:ext cx="11983973" cy="22218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ECC31A2-F8D1-1510-6893-5448D1DF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50" y="720770"/>
            <a:ext cx="11032583" cy="308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9779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6" y="44177"/>
            <a:ext cx="891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Connection between </a:t>
            </a:r>
            <a:r>
              <a:rPr lang="en-US" altLang="zh-CN" sz="3600" dirty="0" err="1"/>
              <a:t>b→c</a:t>
            </a:r>
            <a:r>
              <a:rPr lang="en-US" altLang="zh-CN" sz="3600" dirty="0"/>
              <a:t>ℓν and b→s ℓ+ℓ– ?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F5772A-F793-D098-85FB-4387483D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" y="991045"/>
            <a:ext cx="7390016" cy="21771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A7BC33-A475-DBDF-A8A9-DAD25C18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79" y="3758571"/>
            <a:ext cx="6421374" cy="178639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F63F879-ECBD-2DCB-AB81-DBA758F4B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455" y="1073148"/>
            <a:ext cx="3923740" cy="42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27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6" y="44177"/>
            <a:ext cx="891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Search for </a:t>
            </a:r>
            <a:r>
              <a:rPr lang="en-US" altLang="zh-CN" sz="3600" b="1" dirty="0" err="1">
                <a:solidFill>
                  <a:srgbClr val="0000FF"/>
                </a:solidFill>
                <a:cs typeface="Arabic Typesetting" panose="03020402040406030203" pitchFamily="66" charset="-78"/>
              </a:rPr>
              <a:t>b→s</a:t>
            </a:r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𝜏</a:t>
            </a:r>
            <a:r>
              <a:rPr lang="en-US" altLang="zh-CN" sz="3600" b="1" baseline="30000" dirty="0">
                <a:solidFill>
                  <a:srgbClr val="0000FF"/>
                </a:solidFill>
                <a:cs typeface="Arabic Typesetting" panose="03020402040406030203" pitchFamily="66" charset="-78"/>
              </a:rPr>
              <a:t>+</a:t>
            </a:r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</a:t>
            </a:r>
            <a:r>
              <a:rPr lang="zh-CN" altLang="en-US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𝜏</a:t>
            </a:r>
            <a:r>
              <a:rPr lang="en-US" altLang="zh-CN" sz="3600" b="1" baseline="30000" dirty="0">
                <a:solidFill>
                  <a:srgbClr val="0000FF"/>
                </a:solidFill>
                <a:cs typeface="Arabic Typesetting" panose="03020402040406030203" pitchFamily="66" charset="-78"/>
              </a:rPr>
              <a:t>–</a:t>
            </a:r>
            <a:r>
              <a:rPr lang="en-US" altLang="zh-CN" sz="36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 decays</a:t>
            </a:r>
            <a:endParaRPr lang="zh-CN" altLang="en-US" sz="36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BD1CED-74EA-7674-1669-532273D1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670"/>
            <a:ext cx="6984076" cy="9307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9AE610-9D96-ECC3-3132-70CD46B89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84" y="1523373"/>
            <a:ext cx="8544916" cy="252345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CCCAFA3-9CC6-AC27-4082-A00504CBE68A}"/>
              </a:ext>
            </a:extLst>
          </p:cNvPr>
          <p:cNvSpPr txBox="1"/>
          <p:nvPr/>
        </p:nvSpPr>
        <p:spPr>
          <a:xfrm>
            <a:off x="84820" y="3121003"/>
            <a:ext cx="609946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en-US" altLang="zh-CN" dirty="0">
                <a:latin typeface="Californian FB" panose="0207040306080B030204" pitchFamily="18" charset="0"/>
              </a:rPr>
              <a:t>No signal is observed, UL is </a:t>
            </a:r>
          </a:p>
          <a:p>
            <a:r>
              <a:rPr lang="en-US" altLang="zh-CN" dirty="0">
                <a:latin typeface="Californian FB" panose="0207040306080B030204" pitchFamily="18" charset="0"/>
              </a:rPr>
              <a:t>set as</a:t>
            </a:r>
            <a:endParaRPr lang="zh-CN" altLang="en-US" dirty="0">
              <a:latin typeface="Californian FB" panose="0207040306080B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6B9B7EB-E29E-E3CA-6FEA-EEAB1725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11" y="3988755"/>
            <a:ext cx="4574567" cy="51847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9A480AC-37E2-6BC9-811C-AB38F8522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800" y="4471538"/>
            <a:ext cx="7267631" cy="18047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D44D484-85BF-13EB-1A9F-EF649934EFA2}"/>
              </a:ext>
            </a:extLst>
          </p:cNvPr>
          <p:cNvSpPr txBox="1"/>
          <p:nvPr/>
        </p:nvSpPr>
        <p:spPr>
          <a:xfrm>
            <a:off x="84820" y="4818142"/>
            <a:ext cx="609946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75000"/>
                  </a:schemeClr>
                </a:solidFill>
              </a:rPr>
              <a:t>● </a:t>
            </a:r>
            <a:r>
              <a:rPr lang="en-US" altLang="zh-CN" dirty="0">
                <a:latin typeface="Californian FB" panose="0207040306080B030204" pitchFamily="18" charset="0"/>
              </a:rPr>
              <a:t>Improves by </a:t>
            </a:r>
            <a:r>
              <a:rPr lang="en-US" altLang="zh-CN" dirty="0" err="1">
                <a:latin typeface="Californian FB" panose="0207040306080B030204" pitchFamily="18" charset="0"/>
              </a:rPr>
              <a:t>approx</a:t>
            </a:r>
            <a:r>
              <a:rPr lang="en-US" altLang="zh-CN" dirty="0">
                <a:latin typeface="Californian FB" panose="0207040306080B030204" pitchFamily="18" charset="0"/>
              </a:rPr>
              <a:t> a factor </a:t>
            </a:r>
            <a:r>
              <a:rPr lang="zh-CN" altLang="en-US" dirty="0">
                <a:latin typeface="Californian FB" panose="0207040306080B030204" pitchFamily="18" charset="0"/>
              </a:rPr>
              <a:t>✖</a:t>
            </a:r>
            <a:r>
              <a:rPr lang="en-US" altLang="zh-CN" dirty="0">
                <a:latin typeface="Californian FB" panose="0207040306080B030204" pitchFamily="18" charset="0"/>
              </a:rPr>
              <a:t>10</a:t>
            </a:r>
          </a:p>
          <a:p>
            <a:r>
              <a:rPr lang="en-US" altLang="zh-CN" dirty="0">
                <a:latin typeface="Californian FB" panose="0207040306080B030204" pitchFamily="18" charset="0"/>
              </a:rPr>
              <a:t> the recent best limit from Belle</a:t>
            </a:r>
            <a:endParaRPr lang="zh-CN" altLang="en-US" dirty="0">
              <a:latin typeface="Californian FB" panose="0207040306080B030204" pitchFamily="18" charset="0"/>
            </a:endParaRPr>
          </a:p>
          <a:p>
            <a:endParaRPr lang="zh-CN" altLang="en-US" dirty="0">
              <a:latin typeface="Californian FB" panose="0207040306080B0302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5C5FB9F-D472-AF54-89D1-FCAFD310DB38}"/>
              </a:ext>
            </a:extLst>
          </p:cNvPr>
          <p:cNvSpPr txBox="1"/>
          <p:nvPr/>
        </p:nvSpPr>
        <p:spPr>
          <a:xfrm>
            <a:off x="2106237" y="5442005"/>
            <a:ext cx="609946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 [</a:t>
            </a:r>
            <a:r>
              <a:rPr lang="en-US" altLang="zh-CN" dirty="0" err="1">
                <a:solidFill>
                  <a:srgbClr val="0000FF"/>
                </a:solidFill>
              </a:rPr>
              <a:t>arxiv</a:t>
            </a:r>
            <a:r>
              <a:rPr lang="en-US" altLang="zh-CN" dirty="0">
                <a:solidFill>
                  <a:srgbClr val="0000FF"/>
                </a:solidFill>
              </a:rPr>
              <a:t>: 2504.10042]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445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2" y="2847434"/>
            <a:ext cx="12213103" cy="1296345"/>
            <a:chOff x="-21102" y="2847433"/>
            <a:chExt cx="12213102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0" y="2872348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2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027850" y="3208643"/>
              <a:ext cx="5765485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Hadronic FCNC decays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Study of decays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𝑩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𝑲</m:t>
                    </m:r>
                    <m:r>
                      <a:rPr lang="zh-CN" alt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𝝅</m:t>
                    </m:r>
                  </m:oMath>
                </a14:m>
                <a:endParaRPr lang="en-US" altLang="zh-CN" sz="4000" b="1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blipFill>
                <a:blip r:embed="rId2"/>
                <a:stretch>
                  <a:fillRect l="-2869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1F7B37C-9E3E-36EA-20FF-896420C18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3" y="752063"/>
            <a:ext cx="12192000" cy="22957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34F3FA-3C05-6635-88D7-5DC336D73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36638"/>
            <a:ext cx="12192000" cy="19560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9CA3E17-4931-7931-E359-3304412C7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341" y="5119716"/>
            <a:ext cx="7292381" cy="122988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F9D07DC-32AD-13AD-0180-37437A535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8045" y="2449832"/>
            <a:ext cx="2992061" cy="40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7365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直接连接符 82"/>
          <p:cNvCxnSpPr/>
          <p:nvPr/>
        </p:nvCxnSpPr>
        <p:spPr>
          <a:xfrm flipH="1">
            <a:off x="6763951" y="1365189"/>
            <a:ext cx="1" cy="549281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  <a:alpha val="33000"/>
              </a:schemeClr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5400000">
            <a:off x="-2741856" y="2736809"/>
            <a:ext cx="6818603" cy="13449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8000">
                <a:schemeClr val="accent5"/>
              </a:gs>
            </a:gsLst>
            <a:lin ang="10800000" scaled="0"/>
          </a:gradFill>
          <a:ln>
            <a:noFill/>
          </a:ln>
          <a:effectLst>
            <a:outerShdw blurRad="393700" dist="76200" dir="582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 14"/>
          <p:cNvGrpSpPr/>
          <p:nvPr/>
        </p:nvGrpSpPr>
        <p:grpSpPr>
          <a:xfrm>
            <a:off x="-22301" y="6654791"/>
            <a:ext cx="1271471" cy="203211"/>
            <a:chOff x="-22302" y="6654791"/>
            <a:chExt cx="1271471" cy="203210"/>
          </a:xfrm>
        </p:grpSpPr>
        <p:sp>
          <p:nvSpPr>
            <p:cNvPr id="9" name="圆角矩形 8"/>
            <p:cNvSpPr/>
            <p:nvPr/>
          </p:nvSpPr>
          <p:spPr>
            <a:xfrm flipV="1">
              <a:off x="240276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 flipV="1">
              <a:off x="-22302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 flipV="1">
              <a:off x="755838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 flipV="1">
              <a:off x="493260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 flipV="1">
              <a:off x="1024362" y="6654791"/>
              <a:ext cx="224807" cy="203210"/>
            </a:xfrm>
            <a:prstGeom prst="roundRect">
              <a:avLst>
                <a:gd name="adj" fmla="val 50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13075" y="245328"/>
            <a:ext cx="1031043" cy="4519883"/>
          </a:xfrm>
          <a:prstGeom prst="rect">
            <a:avLst/>
          </a:prstGeom>
          <a:noFill/>
        </p:spPr>
        <p:txBody>
          <a:bodyPr vert="eaVert" wrap="square" lIns="91436" tIns="45718" rIns="91436" bIns="45718" rtlCol="0">
            <a:spAutoFit/>
          </a:bodyPr>
          <a:lstStyle/>
          <a:p>
            <a:r>
              <a:rPr lang="en-US" altLang="zh-CN" sz="5500" dirty="0">
                <a:solidFill>
                  <a:schemeClr val="bg1"/>
                </a:solidFill>
                <a:latin typeface="Eras Light ITC" panose="020B0402030504020804" pitchFamily="34" charset="0"/>
              </a:rPr>
              <a:t>CONTENTS</a:t>
            </a:r>
            <a:endParaRPr lang="zh-CN" altLang="en-US" sz="5500" dirty="0">
              <a:solidFill>
                <a:schemeClr val="bg1"/>
              </a:solidFill>
              <a:latin typeface="Eras Light ITC" panose="020B04020305040208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A56284B-31AF-6694-F473-4D2C697909D6}"/>
              </a:ext>
            </a:extLst>
          </p:cNvPr>
          <p:cNvSpPr txBox="1"/>
          <p:nvPr/>
        </p:nvSpPr>
        <p:spPr>
          <a:xfrm>
            <a:off x="2039064" y="1069122"/>
            <a:ext cx="10039861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  <a:cs typeface="Arabic Typesetting" panose="03020402040406030203" pitchFamily="66" charset="-78"/>
              </a:rPr>
              <a:t>1.Study of (semi)leptonic FCNC decays</a:t>
            </a:r>
            <a:endParaRPr lang="zh-CN" altLang="en-US" sz="3600" dirty="0">
              <a:solidFill>
                <a:srgbClr val="0000FF"/>
              </a:solidFill>
              <a:cs typeface="Arabic Typesetting" panose="03020402040406030203" pitchFamily="66" charset="-78"/>
            </a:endParaRPr>
          </a:p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</a:rPr>
              <a:t>2.</a:t>
            </a:r>
            <a:r>
              <a:rPr lang="en-US" altLang="zh-CN" sz="3600" dirty="0">
                <a:solidFill>
                  <a:srgbClr val="0000FF"/>
                </a:solidFill>
                <a:cs typeface="Arabic Typesetting" panose="03020402040406030203" pitchFamily="66" charset="-78"/>
              </a:rPr>
              <a:t> Study of hadronic FCNC decays</a:t>
            </a:r>
            <a:endParaRPr lang="en-US" altLang="zh-CN" sz="3600" dirty="0">
              <a:solidFill>
                <a:srgbClr val="0000FF"/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</a:rPr>
              <a:t>3.Searching for NP in VRD processes </a:t>
            </a:r>
          </a:p>
          <a:p>
            <a:pPr>
              <a:lnSpc>
                <a:spcPct val="200000"/>
              </a:lnSpc>
            </a:pPr>
            <a:r>
              <a:rPr lang="en-US" altLang="zh-CN" sz="3600" dirty="0">
                <a:solidFill>
                  <a:srgbClr val="0000FF"/>
                </a:solidFill>
              </a:rPr>
              <a:t>4.Prospects and summary</a:t>
            </a:r>
          </a:p>
          <a:p>
            <a:pPr marL="457200" indent="-457200">
              <a:buAutoNum type="arabicPeriod"/>
            </a:pP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4000" b="1" dirty="0">
                    <a:solidFill>
                      <a:srgbClr val="0000FF"/>
                    </a:solidFill>
                    <a:latin typeface="Arabic Typesetting" panose="03020402040406030203" pitchFamily="66" charset="-78"/>
                    <a:cs typeface="Arabic Typesetting" panose="03020402040406030203" pitchFamily="66" charset="-78"/>
                  </a:rPr>
                  <a:t>Study of decays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𝑩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r>
                      <a:rPr lang="zh-CN" alt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𝚲</m:t>
                    </m:r>
                  </m:oMath>
                </a14:m>
                <a:endParaRPr lang="en-US" altLang="zh-CN" sz="4000" b="1" dirty="0">
                  <a:solidFill>
                    <a:srgbClr val="0000FF"/>
                  </a:solidFill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707886"/>
              </a:xfrm>
              <a:prstGeom prst="rect">
                <a:avLst/>
              </a:prstGeom>
              <a:blipFill>
                <a:blip r:embed="rId2"/>
                <a:stretch>
                  <a:fillRect l="-2869" t="-15517" b="-36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5CDEFF-0474-EE83-1FEF-F09825D8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92" y="752063"/>
            <a:ext cx="9129617" cy="11794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EE6312-3033-BBAB-A59B-3433BD6B8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27" y="2321485"/>
            <a:ext cx="7303443" cy="15739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B6AA57-3B00-7D66-AC81-09ACBF1E0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" y="4392359"/>
            <a:ext cx="9411167" cy="20820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70645AF-7961-A59B-7233-7487036BD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14" y="2100411"/>
            <a:ext cx="3615601" cy="278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0972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First observation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𝑩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en-US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𝚲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accPr>
                      <m:e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𝒑</m:t>
                        </m:r>
                      </m:e>
                    </m:acc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decay</a:t>
                </a: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7E49AEC-3674-616D-04B3-6DD893683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37" y="2246487"/>
            <a:ext cx="6948463" cy="20839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A5263A-FF80-B014-51DB-66AB22155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27" y="840524"/>
            <a:ext cx="9625440" cy="14059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FD8120-241F-6D3D-89FB-4D13E4859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17" y="4330401"/>
            <a:ext cx="8695765" cy="22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6967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2" y="2847434"/>
            <a:ext cx="12213103" cy="1296345"/>
            <a:chOff x="-21102" y="2847433"/>
            <a:chExt cx="12213102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0" y="2872348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3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5567120" y="3208643"/>
              <a:ext cx="2686950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VR decays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06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𝚺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20ABB38-7623-9371-EC05-64C6871BE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977" y="3699164"/>
            <a:ext cx="5088921" cy="2289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3FA4E57-26A2-5BED-BF07-706507A64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526" y="806335"/>
            <a:ext cx="3321386" cy="248265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080FC2C-CFAE-5B14-923C-2C965D932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5242"/>
            <a:ext cx="6736620" cy="47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3885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𝚺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2FB325A-4D91-50E6-3E2D-FD0DBB726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434" y="870391"/>
            <a:ext cx="4536652" cy="32248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1F49729-6BA6-926F-6D3C-EC44F0B01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845" y="4540561"/>
            <a:ext cx="4830755" cy="4659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76A9115-A954-A969-A068-7B6500D3657C}"/>
              </a:ext>
            </a:extLst>
          </p:cNvPr>
          <p:cNvSpPr txBox="1"/>
          <p:nvPr/>
        </p:nvSpPr>
        <p:spPr>
          <a:xfrm>
            <a:off x="333732" y="965371"/>
            <a:ext cx="60951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Search for resonances in the dimuon invariant mass distribution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564A8B4-8713-7AA6-4D17-FF6A380E1881}"/>
              </a:ext>
            </a:extLst>
          </p:cNvPr>
          <p:cNvSpPr txBox="1"/>
          <p:nvPr/>
        </p:nvSpPr>
        <p:spPr>
          <a:xfrm>
            <a:off x="333732" y="1918029"/>
            <a:ext cx="60951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No evidence of resonant structures found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EF44E4-D42E-757A-1D3C-E74A9E5EC657}"/>
              </a:ext>
            </a:extLst>
          </p:cNvPr>
          <p:cNvSpPr txBox="1"/>
          <p:nvPr/>
        </p:nvSpPr>
        <p:spPr>
          <a:xfrm>
            <a:off x="2167421" y="2437512"/>
            <a:ext cx="60951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HyperCP</a:t>
            </a:r>
            <a:r>
              <a:rPr lang="en-US" altLang="zh-CN" dirty="0"/>
              <a:t> anomaly excluded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43EBB50-880C-9A52-5DC5-18A713FDCBCE}"/>
              </a:ext>
            </a:extLst>
          </p:cNvPr>
          <p:cNvSpPr txBox="1"/>
          <p:nvPr/>
        </p:nvSpPr>
        <p:spPr>
          <a:xfrm>
            <a:off x="436419" y="3720857"/>
            <a:ext cx="60951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Distribution compatible with SM prediction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6A34559-A7A4-1797-F6A7-47E1EB2FFB3E}"/>
              </a:ext>
            </a:extLst>
          </p:cNvPr>
          <p:cNvSpPr txBox="1"/>
          <p:nvPr/>
        </p:nvSpPr>
        <p:spPr>
          <a:xfrm>
            <a:off x="2734644" y="5421896"/>
            <a:ext cx="8703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THIS IS THE RAREST BARYON DECAY EVER OBSERVED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DD94FC9A-376F-BE20-CB30-E94AF59AAFA8}"/>
              </a:ext>
            </a:extLst>
          </p:cNvPr>
          <p:cNvCxnSpPr>
            <a:cxnSpLocks/>
          </p:cNvCxnSpPr>
          <p:nvPr/>
        </p:nvCxnSpPr>
        <p:spPr>
          <a:xfrm>
            <a:off x="1217570" y="2629872"/>
            <a:ext cx="6771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99386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25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13FE8F-A98B-0F3D-7CBE-6D71E45EC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8" y="829282"/>
            <a:ext cx="11994043" cy="213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781A06-411F-9DC1-21C2-8518C5590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1" y="2927758"/>
            <a:ext cx="11199363" cy="31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0174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26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251306E-EF8D-AEA2-1396-D425C391F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88" y="1127594"/>
            <a:ext cx="3868664" cy="31675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B6FF4A-6752-D8CC-BF2D-6ECBD1043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010" y="966131"/>
            <a:ext cx="3610688" cy="32150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097002-8932-BB1B-FCCF-537B29208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112" y="1157077"/>
            <a:ext cx="3426400" cy="31085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AD3CA7-94DE-3375-D14A-63C46E1415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622" y="4623649"/>
            <a:ext cx="7409737" cy="12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1990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FACFA6-18D3-35C5-EADB-E1557995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231" y="889907"/>
            <a:ext cx="8984265" cy="5562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680E52-0F4A-A82B-2C86-BF9C504C5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1" y="1583953"/>
            <a:ext cx="5905637" cy="36258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F586070-B5D2-83E6-4727-F53293310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973" y="1680815"/>
            <a:ext cx="4686972" cy="336086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2E02169-E4EB-028F-4C85-189527EE3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551" y="5364749"/>
            <a:ext cx="10659606" cy="74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8970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Search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𝚲</m:t>
                        </m:r>
                      </m:e>
                      <m:sub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𝒄</m:t>
                        </m:r>
                      </m:sub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bSup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en-US" altLang="zh-CN" sz="3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𝒑</m:t>
                    </m:r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𝝁</m:t>
                        </m:r>
                      </m:e>
                      <m:sup>
                        <m:r>
                          <a:rPr lang="en-US" altLang="zh-CN" sz="3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decays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3542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963AA0-8858-CE32-B200-3A5363171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394" y="840524"/>
            <a:ext cx="9046829" cy="4027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3268125-BBED-A3CD-D99D-67280B100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348" y="1638095"/>
            <a:ext cx="4869510" cy="32346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4BD70D-1073-E42A-95E2-D2A805A2F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89" y="5371564"/>
            <a:ext cx="6096006" cy="4935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5DD669B-6EE8-84EB-59E4-8018700ED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036" y="1454832"/>
            <a:ext cx="4430616" cy="46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6130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LFV decays</a:t>
            </a: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EE62793-CA20-C96E-E6C4-67DBB140F471}"/>
              </a:ext>
            </a:extLst>
          </p:cNvPr>
          <p:cNvSpPr txBox="1"/>
          <p:nvPr/>
        </p:nvSpPr>
        <p:spPr>
          <a:xfrm>
            <a:off x="9303059" y="103340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055399"/>
                </a:solidFill>
                <a:effectLst/>
                <a:latin typeface="Roboto" panose="02000000000000000000" pitchFamily="2" charset="0"/>
                <a:hlinkClick r:id="rId2"/>
              </a:rPr>
              <a:t>Phys. Rev. D110 (2024) 7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4B71DE6-9A24-F1F6-9616-045F5ADA4667}"/>
                  </a:ext>
                </a:extLst>
              </p:cNvPr>
              <p:cNvSpPr txBox="1"/>
              <p:nvPr/>
            </p:nvSpPr>
            <p:spPr>
              <a:xfrm>
                <a:off x="116508" y="1299411"/>
                <a:ext cx="5042517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Search for rare decay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zh-CN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𝜙𝜇𝜏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44B71DE6-9A24-F1F6-9616-045F5ADA4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8" y="1299411"/>
                <a:ext cx="5042517" cy="384721"/>
              </a:xfrm>
              <a:prstGeom prst="rect">
                <a:avLst/>
              </a:prstGeom>
              <a:blipFill>
                <a:blip r:embed="rId3"/>
                <a:stretch>
                  <a:fillRect l="-846" t="-7937" b="-269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57B57B4D-0A8F-D8D5-5B2A-8E6CCAC07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431" y="1453794"/>
            <a:ext cx="2638659" cy="17716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A03E75-CFE6-00C7-A676-4C2FCC162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337" y="1418129"/>
            <a:ext cx="2476379" cy="17010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BD62AB7-885C-A77A-2EB2-0F62B0CD8D13}"/>
              </a:ext>
            </a:extLst>
          </p:cNvPr>
          <p:cNvSpPr txBox="1"/>
          <p:nvPr/>
        </p:nvSpPr>
        <p:spPr>
          <a:xfrm>
            <a:off x="637996" y="1727512"/>
            <a:ext cx="609895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The first limit on this LFV decay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481FDB5-E6AF-0B13-1B23-66542EE498C9}"/>
              </a:ext>
            </a:extLst>
          </p:cNvPr>
          <p:cNvSpPr txBox="1"/>
          <p:nvPr/>
        </p:nvSpPr>
        <p:spPr>
          <a:xfrm>
            <a:off x="69701" y="740614"/>
            <a:ext cx="1198513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Any observation of a charged LFV decay would provide clear evidence for physics beyond the SM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CDC35F1-CDC6-1A14-5D22-6DD6D9403A47}"/>
              </a:ext>
            </a:extLst>
          </p:cNvPr>
          <p:cNvSpPr txBox="1"/>
          <p:nvPr/>
        </p:nvSpPr>
        <p:spPr>
          <a:xfrm>
            <a:off x="561233" y="3577324"/>
            <a:ext cx="6040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effectLst/>
                <a:latin typeface="Palatino-Roman"/>
              </a:rPr>
              <a:t>Mass re-fitted including missing neutrino momentum and kinematic constraints</a:t>
            </a:r>
            <a:endParaRPr lang="zh-CN" altLang="en-US" sz="1800" dirty="0">
              <a:latin typeface="Palatino-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761B229-7EAB-0526-17D6-572C3112A584}"/>
                  </a:ext>
                </a:extLst>
              </p:cNvPr>
              <p:cNvSpPr txBox="1"/>
              <p:nvPr/>
            </p:nvSpPr>
            <p:spPr>
              <a:xfrm>
                <a:off x="885202" y="5597659"/>
                <a:ext cx="690346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 the most stringent upper limits placed on </a:t>
                </a:r>
              </a:p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transitions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F761B229-7EAB-0526-17D6-572C3112A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02" y="5597659"/>
                <a:ext cx="6903460" cy="677108"/>
              </a:xfrm>
              <a:prstGeom prst="rect">
                <a:avLst/>
              </a:prstGeom>
              <a:blipFill>
                <a:blip r:embed="rId6"/>
                <a:stretch>
                  <a:fillRect t="-4505" b="-153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7AF9B9D0-57B8-C1D2-9FB5-2BDD1E89E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704" y="4276535"/>
            <a:ext cx="2627975" cy="189920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476B2C3-22C8-4BD9-BCDB-B866A21DD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8241" y="4085927"/>
            <a:ext cx="2933759" cy="2368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838AE9F-7140-1879-4F33-57647EE2FCE2}"/>
                  </a:ext>
                </a:extLst>
              </p:cNvPr>
              <p:cNvSpPr txBox="1"/>
              <p:nvPr/>
            </p:nvSpPr>
            <p:spPr>
              <a:xfrm>
                <a:off x="270410" y="2062567"/>
                <a:ext cx="4497324" cy="821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1.0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at</m:t>
                      </m:r>
                      <m:r>
                        <a:rPr lang="en-US" altLang="zh-CN" sz="1600" b="0" i="1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90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CL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zh-CN" altLang="zh-CN" sz="1600" dirty="0">
                  <a:effectLst/>
                  <a:latin typeface="Cambria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spcBef>
                    <a:spcPts val="900"/>
                  </a:spcBef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ℬ</m:t>
                      </m:r>
                      <m:d>
                        <m:d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altLang="zh-CN" sz="1600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𝜙</m:t>
                          </m:r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sz="1600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zh-CN" altLang="zh-CN" sz="16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altLang="zh-CN" sz="1600" i="1"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1.1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sSup>
                        <m:sSupPr>
                          <m:ctrlPr>
                            <a:rPr lang="zh-CN" altLang="zh-CN" sz="16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600" i="1"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−5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at</m:t>
                      </m:r>
                      <m:r>
                        <a:rPr lang="en-US" altLang="zh-CN" sz="1600" b="0" i="0" smtClean="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altLang="zh-CN" sz="1600" i="1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95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CL</m:t>
                      </m:r>
                      <m:r>
                        <a:rPr lang="en-US" altLang="zh-CN" sz="1600"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zh-CN" altLang="zh-CN" sz="1600" dirty="0">
                  <a:effectLst/>
                  <a:latin typeface="Cambria" panose="020405030504060302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838AE9F-7140-1879-4F33-57647EE2F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10" y="2062567"/>
                <a:ext cx="4497324" cy="8212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464733C-FF07-A633-9FB3-6E920FE6C252}"/>
                  </a:ext>
                </a:extLst>
              </p:cNvPr>
              <p:cNvSpPr txBox="1"/>
              <p:nvPr/>
            </p:nvSpPr>
            <p:spPr>
              <a:xfrm>
                <a:off x="116507" y="3069891"/>
                <a:ext cx="5042517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en-US" altLang="zh-CN" dirty="0"/>
                  <a:t>Search for rare decay</a:t>
                </a:r>
                <a:r>
                  <a:rPr lang="en-US" altLang="zh-CN" sz="1800" kern="1200" dirty="0">
                    <a:solidFill>
                      <a:srgbClr val="000000"/>
                    </a:solidFill>
                    <a:effectLst/>
                    <a:ea typeface="微软雅黑" panose="020B0503020204020204" pitchFamily="34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𝐵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0</m:t>
                        </m:r>
                      </m:sup>
                    </m:sSup>
                    <m:r>
                      <a:rPr lang="en-US" altLang="zh-CN" sz="180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zh-CN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e>
                      <m:sup>
                        <m: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464733C-FF07-A633-9FB3-6E920FE6C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7" y="3069891"/>
                <a:ext cx="5042517" cy="384721"/>
              </a:xfrm>
              <a:prstGeom prst="rect">
                <a:avLst/>
              </a:prstGeom>
              <a:blipFill>
                <a:blip r:embed="rId10"/>
                <a:stretch>
                  <a:fillRect l="-846" t="-6349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CD289B80-4F7F-CE83-63A1-BCBD5244B5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111" y="4269576"/>
            <a:ext cx="3946728" cy="12815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4C27FC4-A0D1-2AF4-24F4-6AB4918AE069}"/>
              </a:ext>
            </a:extLst>
          </p:cNvPr>
          <p:cNvSpPr txBox="1"/>
          <p:nvPr/>
        </p:nvSpPr>
        <p:spPr>
          <a:xfrm>
            <a:off x="7734992" y="3395760"/>
            <a:ext cx="340406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https://arxiv.org/abs/2506.15347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39492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2" y="2847434"/>
            <a:ext cx="12213103" cy="1296345"/>
            <a:chOff x="-21102" y="2847433"/>
            <a:chExt cx="12213102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0" y="2872348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1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144446" y="3208643"/>
              <a:ext cx="5532280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FCNC decays and LFU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LFV decays</a:t>
            </a: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7D4A95-AD40-07AE-D4BA-594AC881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761" y="3773835"/>
            <a:ext cx="4173224" cy="2710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7B4C02-D72B-53B3-7B11-1B359ECF0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38" y="5610537"/>
            <a:ext cx="5734345" cy="6540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08E31B-DCFE-4096-726C-6B6325E0A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57" y="3055859"/>
            <a:ext cx="10308288" cy="239028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73CD86C-67C9-0977-FD4D-F8A7619BCA15}"/>
              </a:ext>
            </a:extLst>
          </p:cNvPr>
          <p:cNvSpPr txBox="1"/>
          <p:nvPr/>
        </p:nvSpPr>
        <p:spPr>
          <a:xfrm>
            <a:off x="269906" y="752063"/>
            <a:ext cx="1165218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LFV decay strongly suppressed in SM + </a:t>
            </a:r>
            <a:r>
              <a:rPr lang="zh-CN" altLang="en-US" dirty="0"/>
              <a:t>𝜈 </a:t>
            </a:r>
            <a:r>
              <a:rPr lang="en-US" altLang="zh-CN" dirty="0"/>
              <a:t>oscillations: ℬ(</a:t>
            </a:r>
            <a:r>
              <a:rPr lang="zh-CN" altLang="en-US" dirty="0"/>
              <a:t>𝜏→𝜇𝜇𝜇</a:t>
            </a:r>
            <a:r>
              <a:rPr lang="en-US" altLang="zh-CN" dirty="0"/>
              <a:t>)</a:t>
            </a:r>
            <a:r>
              <a:rPr lang="zh-CN" altLang="en-US" dirty="0"/>
              <a:t> ∼</a:t>
            </a:r>
            <a:r>
              <a:rPr lang="en-US" altLang="zh-CN" dirty="0"/>
              <a:t>10 [Eur. Phys. J. C (2020) 80:506]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Observation of the decay a clear sign of new physics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 Set upper limit on the BF </a:t>
            </a:r>
          </a:p>
          <a:p>
            <a:r>
              <a:rPr lang="en-US" altLang="zh-CN" dirty="0"/>
              <a:t>            ●constrain theories of physics beyond the SM </a:t>
            </a:r>
          </a:p>
          <a:p>
            <a:r>
              <a:rPr lang="en-US" altLang="zh-CN" dirty="0"/>
              <a:t>            ●including </a:t>
            </a:r>
            <a:r>
              <a:rPr lang="zh-CN" altLang="en-US" dirty="0"/>
              <a:t>𝑍 </a:t>
            </a:r>
            <a:r>
              <a:rPr lang="en-US" altLang="zh-CN" dirty="0"/>
              <a:t>or leptoquarks, heavy neutrinos… [PRD 92, 054013, PRD 94, 115021], predicting                      ℬ(</a:t>
            </a:r>
            <a:r>
              <a:rPr lang="zh-CN" altLang="en-US" dirty="0"/>
              <a:t>𝜏→𝜇𝜇𝜇</a:t>
            </a:r>
            <a:r>
              <a:rPr lang="en-US" altLang="zh-CN" dirty="0"/>
              <a:t>)</a:t>
            </a:r>
            <a:r>
              <a:rPr lang="zh-CN" altLang="en-US" dirty="0"/>
              <a:t> ∼𝒪</a:t>
            </a:r>
            <a:r>
              <a:rPr lang="en-US" altLang="zh-CN" dirty="0"/>
              <a:t>(10</a:t>
            </a:r>
            <a:r>
              <a:rPr lang="en-US" altLang="zh-CN" baseline="30000" dirty="0"/>
              <a:t>-10</a:t>
            </a:r>
            <a:r>
              <a:rPr lang="en-US" altLang="zh-CN" dirty="0"/>
              <a:t> −10</a:t>
            </a:r>
            <a:r>
              <a:rPr lang="en-US" altLang="zh-CN" baseline="30000" dirty="0"/>
              <a:t>-7</a:t>
            </a:r>
            <a:r>
              <a:rPr lang="en-US" altLang="zh-CN" dirty="0"/>
              <a:t> 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329452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B meson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0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νββ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 decay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ABD81A-77CB-980D-2692-63FADB7B4520}"/>
              </a:ext>
            </a:extLst>
          </p:cNvPr>
          <p:cNvSpPr txBox="1"/>
          <p:nvPr/>
        </p:nvSpPr>
        <p:spPr>
          <a:xfrm>
            <a:off x="208027" y="917058"/>
            <a:ext cx="6099464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• Standard Model thinks of neutrinos as Dirac particles </a:t>
            </a:r>
          </a:p>
          <a:p>
            <a:endParaRPr lang="en-US" altLang="zh-CN" dirty="0"/>
          </a:p>
          <a:p>
            <a:r>
              <a:rPr lang="en-US" altLang="zh-CN" dirty="0"/>
              <a:t>• Majorana nature of neutrinos can be tested with </a:t>
            </a:r>
            <a:r>
              <a:rPr lang="en-US" altLang="zh-CN" dirty="0" err="1"/>
              <a:t>neutrinoless</a:t>
            </a:r>
            <a:r>
              <a:rPr lang="en-US" altLang="zh-CN" dirty="0"/>
              <a:t> double beta decay (0</a:t>
            </a:r>
            <a:r>
              <a:rPr lang="el-GR" altLang="zh-CN" dirty="0"/>
              <a:t>νββ)</a:t>
            </a:r>
            <a:endParaRPr lang="en-US" altLang="zh-CN" dirty="0"/>
          </a:p>
          <a:p>
            <a:endParaRPr lang="en-US" altLang="zh-CN" dirty="0"/>
          </a:p>
          <a:p>
            <a:r>
              <a:rPr lang="el-GR" altLang="zh-CN" dirty="0"/>
              <a:t> • </a:t>
            </a:r>
            <a:r>
              <a:rPr lang="en-US" altLang="zh-CN" i="1" dirty="0"/>
              <a:t>B</a:t>
            </a:r>
            <a:r>
              <a:rPr lang="en-US" altLang="zh-CN" dirty="0"/>
              <a:t> mesons can decay in the 0</a:t>
            </a:r>
            <a:r>
              <a:rPr lang="el-GR" altLang="zh-CN" dirty="0"/>
              <a:t>νββ</a:t>
            </a:r>
            <a:r>
              <a:rPr lang="en-US" altLang="zh-CN" dirty="0"/>
              <a:t> mode</a:t>
            </a:r>
          </a:p>
          <a:p>
            <a:endParaRPr lang="en-US" altLang="zh-CN" dirty="0"/>
          </a:p>
          <a:p>
            <a:r>
              <a:rPr lang="en-US" altLang="zh-CN" dirty="0"/>
              <a:t> • Sensitivity to intermediate mass non-standard sterile neutrinos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68ED4BC-9E05-1792-6942-10A48EC8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484" y="694828"/>
            <a:ext cx="5247138" cy="32327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CDD80CE-6F89-9291-3604-CA0517F39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764" y="3805876"/>
            <a:ext cx="7406223" cy="24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043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Search for B meson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0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νββ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Palatino Linotype"/>
                <a:ea typeface="微软雅黑"/>
                <a:cs typeface="+mn-cs"/>
              </a:rPr>
              <a:t> decay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F8454A3-5CC2-71EA-4C8D-4A0D6CDE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72" y="1340944"/>
            <a:ext cx="10490329" cy="346087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25C9B7-4034-CC4D-3048-25F30BA0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5051855"/>
            <a:ext cx="6099464" cy="82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6971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 3"/>
          <p:cNvGrpSpPr/>
          <p:nvPr/>
        </p:nvGrpSpPr>
        <p:grpSpPr>
          <a:xfrm>
            <a:off x="-21103" y="2847434"/>
            <a:ext cx="13225630" cy="1296345"/>
            <a:chOff x="-21102" y="2847433"/>
            <a:chExt cx="13225630" cy="1296345"/>
          </a:xfrm>
        </p:grpSpPr>
        <p:sp>
          <p:nvSpPr>
            <p:cNvPr id="51" name="矩形 50"/>
            <p:cNvSpPr/>
            <p:nvPr/>
          </p:nvSpPr>
          <p:spPr>
            <a:xfrm flipH="1">
              <a:off x="1012528" y="2858491"/>
              <a:ext cx="12192000" cy="125206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78000">
                  <a:schemeClr val="accent5"/>
                </a:gs>
              </a:gsLst>
              <a:lin ang="10800000" scaled="0"/>
            </a:gradFill>
            <a:ln>
              <a:noFill/>
            </a:ln>
            <a:effectLst>
              <a:outerShdw blurRad="393700" dist="76200" dir="5820000" sx="99000" sy="99000" algn="t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圆角矩形 39"/>
            <p:cNvSpPr/>
            <p:nvPr/>
          </p:nvSpPr>
          <p:spPr>
            <a:xfrm rot="10800000" flipV="1">
              <a:off x="464451" y="2847433"/>
              <a:ext cx="1273995" cy="1291039"/>
            </a:xfrm>
            <a:prstGeom prst="roundRect">
              <a:avLst>
                <a:gd name="adj" fmla="val 5039"/>
              </a:avLst>
            </a:prstGeom>
            <a:solidFill>
              <a:srgbClr val="4472C4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r>
                <a:rPr lang="en-US" altLang="zh-CN" sz="6000" dirty="0"/>
                <a:t>4</a:t>
              </a:r>
              <a:endParaRPr lang="zh-CN" altLang="en-US" sz="6000" dirty="0"/>
            </a:p>
          </p:txBody>
        </p:sp>
        <p:grpSp>
          <p:nvGrpSpPr>
            <p:cNvPr id="3" name="组 2"/>
            <p:cNvGrpSpPr/>
            <p:nvPr/>
          </p:nvGrpSpPr>
          <p:grpSpPr>
            <a:xfrm>
              <a:off x="-21102" y="2858492"/>
              <a:ext cx="242777" cy="1285286"/>
              <a:chOff x="-21102" y="2858492"/>
              <a:chExt cx="242777" cy="1285286"/>
            </a:xfrm>
          </p:grpSpPr>
          <p:sp>
            <p:nvSpPr>
              <p:cNvPr id="46" name="圆角矩形 45"/>
              <p:cNvSpPr/>
              <p:nvPr/>
            </p:nvSpPr>
            <p:spPr>
              <a:xfrm rot="16200000" flipV="1">
                <a:off x="-13338" y="364333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圆角矩形 46"/>
              <p:cNvSpPr/>
              <p:nvPr/>
            </p:nvSpPr>
            <p:spPr>
              <a:xfrm rot="16200000" flipV="1">
                <a:off x="-13338" y="3908764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圆角矩形 47"/>
              <p:cNvSpPr/>
              <p:nvPr/>
            </p:nvSpPr>
            <p:spPr>
              <a:xfrm rot="16200000" flipV="1">
                <a:off x="-13338" y="312217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rgbClr val="4472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圆角矩形 48"/>
              <p:cNvSpPr/>
              <p:nvPr/>
            </p:nvSpPr>
            <p:spPr>
              <a:xfrm rot="16200000" flipV="1">
                <a:off x="-13338" y="3387600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圆角矩形 44"/>
              <p:cNvSpPr/>
              <p:nvPr/>
            </p:nvSpPr>
            <p:spPr>
              <a:xfrm rot="16200000" flipV="1">
                <a:off x="-13338" y="2850728"/>
                <a:ext cx="227250" cy="242777"/>
              </a:xfrm>
              <a:prstGeom prst="roundRect">
                <a:avLst>
                  <a:gd name="adj" fmla="val 5039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4380828" y="3264361"/>
              <a:ext cx="6247988" cy="707884"/>
            </a:xfrm>
            <a:prstGeom prst="rect">
              <a:avLst/>
            </a:prstGeom>
          </p:spPr>
          <p:txBody>
            <a:bodyPr wrap="none" lIns="91438" tIns="45719" rIns="91438" bIns="45719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Prospects &amp; Conclusions</a:t>
              </a:r>
            </a:p>
          </p:txBody>
        </p:sp>
      </p:grp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3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31708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00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LHCb detector</a:t>
            </a:r>
            <a:endParaRPr lang="zh-CN" altLang="en-US" sz="3600" b="1" dirty="0">
              <a:solidFill>
                <a:srgbClr val="0000FF"/>
              </a:solidFill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 descr="图示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9" y="2474759"/>
            <a:ext cx="4844206" cy="288437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428992" y="1730982"/>
            <a:ext cx="636321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Single-arm forward designed to study the b and c hadrons in forward region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 tracking, momentum resolution and particle identification.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54022" y="5483092"/>
            <a:ext cx="3608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u="sng" dirty="0">
                <a:solidFill>
                  <a:schemeClr val="accent1">
                    <a:lumMod val="50000"/>
                  </a:schemeClr>
                </a:solidFill>
              </a:rPr>
              <a:t>Int.J.Mod.Phys.A 30 (2015) 07</a:t>
            </a:r>
            <a:endParaRPr lang="zh-CN" altLang="en-US" sz="16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8027" y="846148"/>
            <a:ext cx="9496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purpose detector specialized in beauty and charm hadrons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02835" y="1699140"/>
            <a:ext cx="1596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2&lt;η&lt;5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8252" y="3867329"/>
            <a:ext cx="301658" cy="334652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6904" y="3099906"/>
            <a:ext cx="1205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C000"/>
                </a:solidFill>
              </a:rPr>
              <a:t>Vertexing</a:t>
            </a:r>
            <a:endParaRPr lang="zh-CN" altLang="en-US" sz="1600" dirty="0">
              <a:solidFill>
                <a:srgbClr val="FFC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12593" y="3020617"/>
            <a:ext cx="1205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5"/>
                </a:solidFill>
              </a:rPr>
              <a:t>Tracking</a:t>
            </a:r>
            <a:endParaRPr lang="zh-CN" altLang="en-US" sz="1600" dirty="0">
              <a:solidFill>
                <a:schemeClr val="accent5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51275" y="3586033"/>
            <a:ext cx="301658" cy="76397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439277" y="3034889"/>
            <a:ext cx="772405" cy="2140426"/>
          </a:xfrm>
          <a:prstGeom prst="rect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979779" y="3262440"/>
            <a:ext cx="428133" cy="1625752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3340518" y="2727112"/>
            <a:ext cx="1522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B050"/>
                </a:solidFill>
              </a:rPr>
              <a:t>Muon ID</a:t>
            </a:r>
            <a:endParaRPr lang="zh-CN" altLang="en-US" sz="1400" dirty="0">
              <a:solidFill>
                <a:srgbClr val="00B05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516171" y="2471004"/>
            <a:ext cx="1522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7030A0"/>
                </a:solidFill>
              </a:rPr>
              <a:t>Calorimeters</a:t>
            </a:r>
            <a:endParaRPr lang="zh-CN" altLang="en-US" sz="1600" dirty="0">
              <a:solidFill>
                <a:srgbClr val="7030A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17230" y="3335459"/>
            <a:ext cx="421458" cy="137583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2091836" y="2715423"/>
            <a:ext cx="1239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Hadron ID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088343" y="3479813"/>
            <a:ext cx="317341" cy="1238301"/>
          </a:xfrm>
          <a:prstGeom prst="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6401385" y="5038354"/>
            <a:ext cx="476666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Precisely testing SM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Indirectly search for New Physics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30B1A32-7010-E7C5-A92A-A642040A8AAE}"/>
                  </a:ext>
                </a:extLst>
              </p:cNvPr>
              <p:cNvSpPr txBox="1"/>
              <p:nvPr/>
            </p:nvSpPr>
            <p:spPr>
              <a:xfrm>
                <a:off x="6295507" y="3684819"/>
                <a:ext cx="521745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US" altLang="zh-CN" dirty="0"/>
                  <a:t>1% for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100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CN" dirty="0"/>
              </a:p>
              <a:p>
                <a:r>
                  <a:rPr lang="en-US" altLang="zh-CN" dirty="0"/>
                  <a:t>97% efficiency for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with 3% pion mis-ID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30B1A32-7010-E7C5-A92A-A642040A8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507" y="3684819"/>
                <a:ext cx="5217459" cy="677108"/>
              </a:xfrm>
              <a:prstGeom prst="rect">
                <a:avLst/>
              </a:prstGeom>
              <a:blipFill>
                <a:blip r:embed="rId3"/>
                <a:stretch>
                  <a:fillRect l="-1168" t="-4464" b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>
            <a:extLst>
              <a:ext uri="{FF2B5EF4-FFF2-40B4-BE49-F238E27FC236}">
                <a16:creationId xmlns:a16="http://schemas.microsoft.com/office/drawing/2014/main" id="{AF05259B-A591-0F2E-7DEA-BA6DFFF34B66}"/>
              </a:ext>
            </a:extLst>
          </p:cNvPr>
          <p:cNvSpPr/>
          <p:nvPr/>
        </p:nvSpPr>
        <p:spPr>
          <a:xfrm>
            <a:off x="6102723" y="3545778"/>
            <a:ext cx="5152232" cy="9551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60318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>
                <a:solidFill>
                  <a:srgbClr val="0000FF"/>
                </a:solidFill>
                <a:effectLst/>
              </a:rPr>
              <a:t>Luminosity and publication </a:t>
            </a:r>
            <a:endParaRPr lang="zh-CN" altLang="zh-CN" sz="3200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761" y="731169"/>
            <a:ext cx="3916180" cy="265993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28722" y="1234089"/>
            <a:ext cx="609678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•Run 1: 2011+2012, 7, 8 </a:t>
            </a:r>
            <a:r>
              <a:rPr lang="en-US" altLang="zh-CN" dirty="0" err="1"/>
              <a:t>TeV</a:t>
            </a:r>
            <a:r>
              <a:rPr lang="en-US" altLang="zh-CN" dirty="0"/>
              <a:t> </a:t>
            </a:r>
            <a:br>
              <a:rPr lang="en-US" altLang="zh-CN" dirty="0"/>
            </a:br>
            <a:r>
              <a:rPr lang="en-US" altLang="zh-CN" dirty="0"/>
              <a:t>•Run 2: 2015-2018, 13 </a:t>
            </a:r>
            <a:r>
              <a:rPr lang="en-US" altLang="zh-CN" dirty="0" err="1"/>
              <a:t>TeV</a:t>
            </a:r>
            <a:r>
              <a:rPr lang="en-US" altLang="zh-CN" dirty="0"/>
              <a:t> </a:t>
            </a:r>
          </a:p>
          <a:p>
            <a:r>
              <a:rPr lang="en-US" altLang="zh-CN" dirty="0"/>
              <a:t>•Run 3: 2022-2025, 13.6 </a:t>
            </a:r>
            <a:r>
              <a:rPr lang="en-US" altLang="zh-CN" dirty="0" err="1"/>
              <a:t>TeV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137160" y="2777621"/>
                <a:ext cx="6096784" cy="702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altLang="zh-CN" dirty="0"/>
                  <a:t>๏ </a:t>
                </a:r>
                <a:r>
                  <a:rPr lang="en-US" altLang="zh-CN" dirty="0"/>
                  <a:t>Run 1(2011+2012): 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fb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−</m:t>
                        </m:r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1</m:t>
                        </m:r>
                      </m:sup>
                    </m:sSup>
                    <m:r>
                      <a:rPr lang="en-US" altLang="zh-CN" sz="1800" b="0" i="1" kern="120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cs"/>
                      </a:rPr>
                      <m:t> </m:t>
                    </m:r>
                  </m:oMath>
                </a14:m>
                <a:r>
                  <a:rPr lang="en-US" altLang="zh-CN" dirty="0"/>
                  <a:t>+ Run 2 (2015-2018): 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th-TH" altLang="zh-CN" dirty="0"/>
                  <a:t>๏</a:t>
                </a:r>
                <a:r>
                  <a:rPr lang="en-US" altLang="zh-CN" dirty="0"/>
                  <a:t> 2024: 9.6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2777621"/>
                <a:ext cx="6096784" cy="702180"/>
              </a:xfrm>
              <a:prstGeom prst="rect">
                <a:avLst/>
              </a:prstGeom>
              <a:blipFill>
                <a:blip r:embed="rId3"/>
                <a:stretch>
                  <a:fillRect l="-1000" t="-6087" b="-11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43236E9D-3710-B090-C506-7DCB77D1F0B0}"/>
              </a:ext>
            </a:extLst>
          </p:cNvPr>
          <p:cNvSpPr txBox="1"/>
          <p:nvPr/>
        </p:nvSpPr>
        <p:spPr>
          <a:xfrm>
            <a:off x="190489" y="2282916"/>
            <a:ext cx="61318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Run3 data taking ongoing!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820861B-DE6A-72D5-F2A7-93CCB98F4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515" y="3641820"/>
            <a:ext cx="3634404" cy="229696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73F3847-4F94-81B0-E61D-9D5FB539F999}"/>
              </a:ext>
            </a:extLst>
          </p:cNvPr>
          <p:cNvSpPr txBox="1"/>
          <p:nvPr/>
        </p:nvSpPr>
        <p:spPr>
          <a:xfrm>
            <a:off x="1497685" y="4240968"/>
            <a:ext cx="60951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- 13  paper submitted to </a:t>
            </a:r>
            <a:r>
              <a:rPr lang="en-US" altLang="zh-CN" dirty="0" err="1"/>
              <a:t>arxiv</a:t>
            </a:r>
            <a:endParaRPr lang="en-US" altLang="zh-CN" dirty="0"/>
          </a:p>
          <a:p>
            <a:r>
              <a:rPr lang="en-US" altLang="zh-CN" dirty="0"/>
              <a:t>- 22  papers published on journal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4CA40BD-EA2D-C57B-B171-F91DFB1BCADC}"/>
              </a:ext>
            </a:extLst>
          </p:cNvPr>
          <p:cNvSpPr txBox="1"/>
          <p:nvPr/>
        </p:nvSpPr>
        <p:spPr>
          <a:xfrm>
            <a:off x="98643" y="3705726"/>
            <a:ext cx="55176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dirty="0"/>
              <a:t>Publication in 2025</a:t>
            </a:r>
            <a:r>
              <a:rPr lang="zh-CN" altLang="en-US" dirty="0"/>
              <a:t>，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583DF5C-6875-8263-4798-FB2BCB334B47}"/>
              </a:ext>
            </a:extLst>
          </p:cNvPr>
          <p:cNvSpPr txBox="1"/>
          <p:nvPr/>
        </p:nvSpPr>
        <p:spPr>
          <a:xfrm>
            <a:off x="7816515" y="6045153"/>
            <a:ext cx="609519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See LHCb </a:t>
            </a:r>
            <a:r>
              <a:rPr lang="en-US" altLang="zh-CN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ALCM</a:t>
            </a:r>
            <a:r>
              <a:rPr lang="en-US" altLang="zh-CN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statistics page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82A6885-EF75-E328-7978-D7AC492BE531}"/>
              </a:ext>
            </a:extLst>
          </p:cNvPr>
          <p:cNvSpPr txBox="1"/>
          <p:nvPr/>
        </p:nvSpPr>
        <p:spPr>
          <a:xfrm>
            <a:off x="0" y="717413"/>
            <a:ext cx="52265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dirty="0"/>
              <a:t>Running Condition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1370B3-C5FA-F14D-534D-000C75DAD5A8}"/>
              </a:ext>
            </a:extLst>
          </p:cNvPr>
          <p:cNvSpPr txBox="1"/>
          <p:nvPr/>
        </p:nvSpPr>
        <p:spPr>
          <a:xfrm>
            <a:off x="271913" y="5243222"/>
            <a:ext cx="767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</a:rPr>
              <a:t>T</a:t>
            </a:r>
            <a:r>
              <a:rPr lang="en-US" altLang="zh-CN" sz="1800" b="0" dirty="0">
                <a:solidFill>
                  <a:srgbClr val="000000"/>
                </a:solidFill>
                <a:effectLst/>
              </a:rPr>
              <a:t>his talk cannot cover all the recent results; you can refer to the publication page for a full list of </a:t>
            </a:r>
            <a:r>
              <a:rPr lang="en-US" altLang="zh-CN" sz="1800" b="0" u="sng" dirty="0">
                <a:solidFill>
                  <a:srgbClr val="0000FF"/>
                </a:solidFill>
                <a:effectLst/>
              </a:rPr>
              <a:t>LHCb publications</a:t>
            </a:r>
            <a:endParaRPr lang="zh-CN" alt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3936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Prospects of LHCb physics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6E0175-A81D-54D1-E211-27CDD0455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28" y="676496"/>
            <a:ext cx="11246875" cy="15481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C74D8EC-1A0B-6D55-06B8-88AD983B0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193" y="2968367"/>
            <a:ext cx="5011413" cy="27715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857CEB3-46A3-E05F-E51B-0D7B44C18281}"/>
                  </a:ext>
                </a:extLst>
              </p:cNvPr>
              <p:cNvSpPr txBox="1"/>
              <p:nvPr/>
            </p:nvSpPr>
            <p:spPr>
              <a:xfrm>
                <a:off x="259578" y="2468517"/>
                <a:ext cx="7384183" cy="1386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0" dirty="0">
                    <a:solidFill>
                      <a:srgbClr val="000000"/>
                    </a:solidFill>
                    <a:effectLst/>
                    <a:ea typeface="思源黑体 CN Normal" panose="020B0400000000000000" pitchFamily="34" charset="-122"/>
                  </a:rPr>
                  <a:t>• </a:t>
                </a:r>
                <a:r>
                  <a:rPr lang="en-US" altLang="zh-CN" sz="2000" b="0" dirty="0">
                    <a:solidFill>
                      <a:srgbClr val="000000"/>
                    </a:solidFill>
                    <a:effectLst/>
                  </a:rPr>
                  <a:t>Run 3 data-taking with Upgrade I LHCb detector ongoing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solidFill>
                      <a:srgbClr val="000000"/>
                    </a:solidFill>
                  </a:rPr>
                  <a:t>       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Palatino-Roman"/>
                    <a:ea typeface="思源黑体 CN Normal" panose="020B0400000000000000" pitchFamily="34" charset="-122"/>
                  </a:rPr>
                  <a:t>―</a:t>
                </a:r>
                <a:r>
                  <a:rPr lang="en-US" altLang="zh-CN" sz="1800" b="0" dirty="0">
                    <a:solidFill>
                      <a:srgbClr val="000000"/>
                    </a:solidFill>
                    <a:effectLst/>
                    <a:latin typeface="Palatino-Roman"/>
                  </a:rPr>
                  <a:t>×5 luminosity in pp </a:t>
                </a:r>
                <a:r>
                  <a:rPr lang="en-US" altLang="zh-CN" sz="1800" b="0" dirty="0" err="1">
                    <a:solidFill>
                      <a:srgbClr val="000000"/>
                    </a:solidFill>
                    <a:effectLst/>
                    <a:latin typeface="Palatino-Roman"/>
                  </a:rPr>
                  <a:t>wrt</a:t>
                </a:r>
                <a:r>
                  <a:rPr lang="en-US" altLang="zh-CN" sz="1800" b="0" dirty="0">
                    <a:solidFill>
                      <a:srgbClr val="000000"/>
                    </a:solidFill>
                    <a:effectLst/>
                    <a:latin typeface="Palatino-Roman"/>
                  </a:rPr>
                  <a:t> Run 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rgbClr val="000000"/>
                    </a:solidFill>
                    <a:latin typeface="Palatino-Roman"/>
                  </a:rPr>
                  <a:t>         </a:t>
                </a:r>
                <a:r>
                  <a:rPr lang="en-US" altLang="zh-CN" sz="1800" dirty="0">
                    <a:solidFill>
                      <a:srgbClr val="000000"/>
                    </a:solidFill>
                    <a:latin typeface="Palatino-Roman"/>
                    <a:ea typeface="思源黑体 CN Normal" panose="020B0400000000000000" pitchFamily="34" charset="-122"/>
                  </a:rPr>
                  <a:t>―Expect to accumulate 2</a:t>
                </a:r>
                <a:r>
                  <a:rPr lang="en-US" altLang="zh-CN" sz="1800" dirty="0">
                    <a:latin typeface="Palatino-Roman"/>
                  </a:rPr>
                  <a:t>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 kern="12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80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fb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  <a:latin typeface="Palatino-Roman"/>
                    <a:ea typeface="思源黑体 CN Normal" panose="020B0400000000000000" pitchFamily="34" charset="-122"/>
                  </a:rPr>
                  <a:t> data in Run3  </a:t>
                </a:r>
                <a:endParaRPr lang="zh-CN" altLang="en-US" dirty="0">
                  <a:latin typeface="Palatino-Roman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857CEB3-46A3-E05F-E51B-0D7B44C18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78" y="2468517"/>
                <a:ext cx="7384183" cy="1386918"/>
              </a:xfrm>
              <a:prstGeom prst="rect">
                <a:avLst/>
              </a:prstGeom>
              <a:blipFill>
                <a:blip r:embed="rId4"/>
                <a:stretch>
                  <a:fillRect l="-908" b="-66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6CD3985E-EB44-7152-334B-453D4AD44DEB}"/>
              </a:ext>
            </a:extLst>
          </p:cNvPr>
          <p:cNvSpPr txBox="1"/>
          <p:nvPr/>
        </p:nvSpPr>
        <p:spPr>
          <a:xfrm>
            <a:off x="259578" y="4255849"/>
            <a:ext cx="60995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000000"/>
                </a:solidFill>
                <a:effectLst/>
                <a:ea typeface="思源黑体 CN Normal" panose="020B0400000000000000" pitchFamily="34" charset="-122"/>
              </a:rPr>
              <a:t>• </a:t>
            </a:r>
            <a:r>
              <a:rPr lang="en-US" altLang="zh-CN" sz="2000" b="0" dirty="0">
                <a:effectLst/>
                <a:latin typeface="Palatino-Roman"/>
              </a:rPr>
              <a:t>Phase II Upgrade for Run 5 proposed</a:t>
            </a:r>
            <a:endParaRPr lang="zh-CN" altLang="en-US" dirty="0">
              <a:latin typeface="Palatino-Roman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99BC66F-72E6-2863-0266-44F12789FA74}"/>
              </a:ext>
            </a:extLst>
          </p:cNvPr>
          <p:cNvSpPr txBox="1"/>
          <p:nvPr/>
        </p:nvSpPr>
        <p:spPr>
          <a:xfrm>
            <a:off x="697194" y="5014983"/>
            <a:ext cx="87893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latin typeface="Palatino-Roman"/>
                <a:ea typeface="思源黑体 CN Normal" panose="020B0400000000000000" pitchFamily="34" charset="-122"/>
              </a:rPr>
              <a:t>―</a:t>
            </a:r>
            <a:r>
              <a:rPr lang="en-US" altLang="zh-CN" dirty="0"/>
              <a:t>Huge increase in sample size expected - stay tuned</a:t>
            </a:r>
            <a:endParaRPr lang="zh-CN" altLang="en-US" dirty="0"/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What could be expected after upgrades?</a:t>
            </a:r>
            <a:endParaRPr lang="zh-CN" altLang="en-US" sz="4000" b="1" dirty="0">
              <a:solidFill>
                <a:srgbClr val="0000FF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A01CF4-537A-456F-B2C1-134516CC3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832" y="3675155"/>
            <a:ext cx="4187562" cy="2945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98F8EBD-58A0-B669-5972-4F9B8CC3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31" y="3874414"/>
            <a:ext cx="5917923" cy="146975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37BDCF4-ABC6-7706-0B06-05431AFF54D6}"/>
              </a:ext>
            </a:extLst>
          </p:cNvPr>
          <p:cNvSpPr txBox="1"/>
          <p:nvPr/>
        </p:nvSpPr>
        <p:spPr>
          <a:xfrm>
            <a:off x="1243226" y="5521813"/>
            <a:ext cx="536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Palatino-Roman"/>
              </a:rPr>
              <a:t>e.g. Replacing TT </a:t>
            </a:r>
            <a:r>
              <a:rPr lang="en-US" altLang="zh-CN" sz="2000" dirty="0">
                <a:latin typeface="Palatino-Roman"/>
                <a:ea typeface="等线" panose="02010600030101010101" pitchFamily="2" charset="-122"/>
              </a:rPr>
              <a:t>→ SCIFI allow to probe the invisible using SCIFI-only tracking</a:t>
            </a:r>
            <a:endParaRPr lang="zh-CN" altLang="en-US" sz="2000" dirty="0">
              <a:latin typeface="Palatino-Roman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E833CB0-D5EA-7D90-6BC4-1C7588F73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35" y="1550981"/>
            <a:ext cx="3221157" cy="20346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13ABECB-C370-C98A-0F4F-57A439986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977" y="1550981"/>
            <a:ext cx="2897672" cy="19305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9E6274-8170-D373-BD5A-954386C26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640" y="1468753"/>
            <a:ext cx="3838408" cy="209503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141B1FA-656D-85C9-81A7-BE5C855B8965}"/>
              </a:ext>
            </a:extLst>
          </p:cNvPr>
          <p:cNvSpPr txBox="1"/>
          <p:nvPr/>
        </p:nvSpPr>
        <p:spPr>
          <a:xfrm>
            <a:off x="173351" y="721521"/>
            <a:ext cx="737362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6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▶ </a:t>
            </a:r>
            <a:r>
              <a:rPr lang="en-US" altLang="zh-CN" sz="1600" dirty="0">
                <a:solidFill>
                  <a:srgbClr val="000066"/>
                </a:solidFill>
                <a:latin typeface="Century Schoolbook" panose="02040604050505020304"/>
                <a:ea typeface="Century Schoolbook" panose="02040604050505020304"/>
              </a:rPr>
              <a:t>More data than the expectation luminosity of Run 1 &amp; 2 in 2024!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577B7AA-ACD7-5845-551B-C809595A23B1}"/>
                  </a:ext>
                </a:extLst>
              </p:cNvPr>
              <p:cNvSpPr txBox="1"/>
              <p:nvPr/>
            </p:nvSpPr>
            <p:spPr>
              <a:xfrm>
                <a:off x="807578" y="1091681"/>
                <a:ext cx="82637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Palatino-Roman"/>
                  </a:rPr>
                  <a:t>The gain maybe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600" dirty="0">
                    <a:latin typeface="Palatino-Roman"/>
                  </a:rPr>
                  <a:t> due to removal of hardware trigger</a:t>
                </a:r>
                <a:endParaRPr lang="zh-CN" altLang="en-US" sz="1600" dirty="0">
                  <a:latin typeface="Palatino-Roman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577B7AA-ACD7-5845-551B-C809595A23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78" y="1091681"/>
                <a:ext cx="8263783" cy="338554"/>
              </a:xfrm>
              <a:prstGeom prst="rect">
                <a:avLst/>
              </a:prstGeom>
              <a:blipFill>
                <a:blip r:embed="rId7"/>
                <a:stretch>
                  <a:fillRect l="-369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5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Study of b →sℓℓ transitions at LHCb </a:t>
            </a:r>
            <a:endParaRPr lang="zh-CN" altLang="en-US" sz="32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A76B2CB-EE2D-6EB6-6B19-85FE2812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487" y="1051759"/>
            <a:ext cx="2461081" cy="3299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E201B17-FCBD-6333-D6DC-9AC7D5988911}"/>
              </a:ext>
            </a:extLst>
          </p:cNvPr>
          <p:cNvSpPr txBox="1"/>
          <p:nvPr/>
        </p:nvSpPr>
        <p:spPr>
          <a:xfrm>
            <a:off x="262403" y="825856"/>
            <a:ext cx="8428554" cy="310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Physics (NP) beyond SM ⇒ </a:t>
            </a:r>
            <a:r>
              <a:rPr lang="en-US" altLang="zh-CN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indirect searches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test SM predictions to look for deviations from new virtual particles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 contribution is suppressed in r</a:t>
            </a: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are decays ⇒ sensitive to explore NP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would NP manifest? </a:t>
            </a:r>
            <a:endParaRPr lang="en-US" altLang="zh-C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the </a:t>
            </a:r>
            <a:r>
              <a:rPr lang="en-US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Branching Fraction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of the 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ngular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istributions</a:t>
            </a:r>
          </a:p>
          <a:p>
            <a:pPr marL="742950" lvl="1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New sources of 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CP </a:t>
            </a:r>
            <a:r>
              <a:rPr lang="en-US" altLang="zh-CN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iolation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F2243AA-D2B8-13D5-33F3-EBFE7474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54" y="4358553"/>
            <a:ext cx="10406092" cy="188620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A4A0F18-1213-1FA0-393B-78C5E2DC07F3}"/>
              </a:ext>
            </a:extLst>
          </p:cNvPr>
          <p:cNvSpPr txBox="1"/>
          <p:nvPr/>
        </p:nvSpPr>
        <p:spPr>
          <a:xfrm>
            <a:off x="5521729" y="2228979"/>
            <a:ext cx="290737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How do we measure?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4684584-7BB7-C350-20C3-0D2D5DBE72FB}"/>
              </a:ext>
            </a:extLst>
          </p:cNvPr>
          <p:cNvSpPr txBox="1"/>
          <p:nvPr/>
        </p:nvSpPr>
        <p:spPr>
          <a:xfrm>
            <a:off x="5605017" y="2633941"/>
            <a:ext cx="52721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Head count</a:t>
            </a:r>
          </a:p>
          <a:p>
            <a:r>
              <a:rPr lang="en-US" altLang="zh-CN" dirty="0"/>
              <a:t>Head count &amp; projection on angles</a:t>
            </a:r>
          </a:p>
          <a:p>
            <a:r>
              <a:rPr lang="en-US" altLang="zh-CN" dirty="0"/>
              <a:t>Head count ||{ projection on angles||</a:t>
            </a:r>
          </a:p>
          <a:p>
            <a:r>
              <a:rPr lang="en-US" altLang="zh-CN" dirty="0"/>
              <a:t>projection </a:t>
            </a:r>
            <a:r>
              <a:rPr lang="en-US" altLang="zh-CN" dirty="0" err="1"/>
              <a:t>ondecay</a:t>
            </a:r>
            <a:r>
              <a:rPr lang="en-US" altLang="zh-CN" dirty="0"/>
              <a:t> time}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790273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b →sℓℓ decays in theory </a:t>
            </a:r>
            <a:endParaRPr lang="zh-CN" altLang="en-US" sz="32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478FA4-FE8E-CB3C-F03C-B90E36DF6574}"/>
              </a:ext>
            </a:extLst>
          </p:cNvPr>
          <p:cNvSpPr txBox="1"/>
          <p:nvPr/>
        </p:nvSpPr>
        <p:spPr>
          <a:xfrm>
            <a:off x="156312" y="775175"/>
            <a:ext cx="1016962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Electro weak penguin (EWP) decays </a:t>
            </a:r>
            <a:r>
              <a:rPr lang="en-US" altLang="zh-CN" dirty="0" err="1"/>
              <a:t>decays</a:t>
            </a:r>
            <a:r>
              <a:rPr lang="en-US" altLang="zh-CN" dirty="0"/>
              <a:t> in effective theory interpretation</a:t>
            </a:r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8A65B81-4A19-1C59-867E-D0B0E33D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37" y="3838126"/>
            <a:ext cx="3681153" cy="22446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FBB8EC8-13D5-C466-B290-22FC2E43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7" y="1450150"/>
            <a:ext cx="2780399" cy="189167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26F1A-B865-1340-97B3-20831A5C5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572" y="1298770"/>
            <a:ext cx="2713175" cy="209367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D66C7AD-31A5-F7C2-5E98-E806EE773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303" y="4109847"/>
            <a:ext cx="5210593" cy="1693789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5A60A71-DAF2-6C6B-6BA4-4B0346C0AD02}"/>
              </a:ext>
            </a:extLst>
          </p:cNvPr>
          <p:cNvSpPr txBox="1"/>
          <p:nvPr/>
        </p:nvSpPr>
        <p:spPr>
          <a:xfrm>
            <a:off x="8304697" y="1568472"/>
            <a:ext cx="4301309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Wilson coefficients are complex values (CPV)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SM is LFU but could be violated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 in NP:</a:t>
            </a:r>
          </a:p>
          <a:p>
            <a:r>
              <a:rPr lang="en-US" altLang="zh-CN" dirty="0"/>
              <a:t>                C</a:t>
            </a:r>
            <a:r>
              <a:rPr lang="en-US" altLang="zh-CN" baseline="30000" dirty="0"/>
              <a:t>e</a:t>
            </a:r>
            <a:r>
              <a:rPr lang="en-US" altLang="zh-CN" dirty="0"/>
              <a:t> ≠ </a:t>
            </a:r>
            <a:r>
              <a:rPr lang="en-US" altLang="zh-CN" dirty="0" err="1"/>
              <a:t>C</a:t>
            </a:r>
            <a:r>
              <a:rPr lang="en-US" altLang="zh-CN" baseline="30000" dirty="0" err="1"/>
              <a:t>μ</a:t>
            </a:r>
            <a:r>
              <a:rPr lang="en-US" altLang="zh-CN" dirty="0"/>
              <a:t> ≠ </a:t>
            </a:r>
            <a:r>
              <a:rPr lang="en-US" altLang="zh-CN" dirty="0" err="1"/>
              <a:t>C</a:t>
            </a:r>
            <a:r>
              <a:rPr lang="en-US" altLang="zh-CN" baseline="30000" dirty="0" err="1"/>
              <a:t>τ</a:t>
            </a:r>
            <a:endParaRPr lang="zh-CN" altLang="en-US" baseline="30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F095AD-3A46-D8A2-2956-F312339FD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054" y="1298770"/>
            <a:ext cx="2888402" cy="247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976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8027" y="44177"/>
            <a:ext cx="7435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00FF"/>
                </a:solidFill>
                <a:cs typeface="Arabic Typesetting" panose="03020402040406030203" pitchFamily="66" charset="-78"/>
              </a:rPr>
              <a:t>b→s</a:t>
            </a:r>
            <a:r>
              <a:rPr lang="en-US" altLang="zh-CN" sz="3200" b="1" dirty="0">
                <a:solidFill>
                  <a:srgbClr val="0000FF"/>
                </a:solidFill>
                <a:cs typeface="Arabic Typesetting" panose="03020402040406030203" pitchFamily="66" charset="-78"/>
              </a:rPr>
              <a:t>ℓℓ anomalies</a:t>
            </a:r>
            <a:endParaRPr lang="zh-CN" altLang="en-US" sz="3200" b="1" dirty="0">
              <a:solidFill>
                <a:srgbClr val="0000FF"/>
              </a:solidFill>
              <a:cs typeface="Arabic Typesetting" panose="03020402040406030203" pitchFamily="66" charset="-7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0981E7-3DD6-A48C-301D-6A8B6D74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743" y="1056413"/>
            <a:ext cx="4513104" cy="4460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7699FE-55F9-54F6-1B0E-5B14CF181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2" y="1056413"/>
            <a:ext cx="3320336" cy="33458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415E50E-3870-1FCA-4F9A-1CC21C72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886" y="1765981"/>
            <a:ext cx="3981857" cy="40356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09AE3AD2-531D-5A5A-D78A-B50E93814C1F}"/>
              </a:ext>
            </a:extLst>
          </p:cNvPr>
          <p:cNvSpPr txBox="1"/>
          <p:nvPr/>
        </p:nvSpPr>
        <p:spPr>
          <a:xfrm>
            <a:off x="7725648" y="5440975"/>
            <a:ext cx="451310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Global fits to all these observables point</a:t>
            </a:r>
          </a:p>
          <a:p>
            <a:r>
              <a:rPr lang="en-US" altLang="zh-CN" dirty="0"/>
              <a:t> to a non-SM vector coupling (C9)  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266BBF2F-6B02-2BBE-89B5-5C0132144A74}"/>
              </a:ext>
            </a:extLst>
          </p:cNvPr>
          <p:cNvSpPr/>
          <p:nvPr/>
        </p:nvSpPr>
        <p:spPr>
          <a:xfrm>
            <a:off x="723696" y="2430250"/>
            <a:ext cx="1178452" cy="43519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FB54339B-2A9B-22EE-7DD8-EE6779E7375C}"/>
              </a:ext>
            </a:extLst>
          </p:cNvPr>
          <p:cNvSpPr/>
          <p:nvPr/>
        </p:nvSpPr>
        <p:spPr>
          <a:xfrm>
            <a:off x="4460348" y="4616824"/>
            <a:ext cx="1178452" cy="43519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19396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7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Latest news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r>
                      <a:rPr lang="en-US" altLang="zh-CN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𝐾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∗</m:t>
                        </m:r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AAE9397-96AD-3FDC-2F0F-D16AC2AC0A8F}"/>
                  </a:ext>
                </a:extLst>
              </p:cNvPr>
              <p:cNvSpPr txBox="1"/>
              <p:nvPr/>
            </p:nvSpPr>
            <p:spPr>
              <a:xfrm>
                <a:off x="137160" y="875281"/>
                <a:ext cx="105862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A comprehensive analysis is re-performed to the </a:t>
                </a:r>
                <a:r>
                  <a:rPr lang="en-US" altLang="zh-CN" dirty="0" err="1"/>
                  <a:t>LHCb</a:t>
                </a:r>
                <a:r>
                  <a:rPr lang="en-US" altLang="zh-CN" dirty="0"/>
                  <a:t> Run1 +Run2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r>
                      <a:rPr lang="en-US" altLang="zh-CN" sz="20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𝐾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∗</m:t>
                        </m:r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20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20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 dataset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3AAE9397-96AD-3FDC-2F0F-D16AC2AC0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875281"/>
                <a:ext cx="10586258" cy="400110"/>
              </a:xfrm>
              <a:prstGeom prst="rect">
                <a:avLst/>
              </a:prstGeom>
              <a:blipFill>
                <a:blip r:embed="rId3"/>
                <a:stretch>
                  <a:fillRect l="-461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8FFACA08-129A-75E6-9311-28150DAA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893" y="1415928"/>
            <a:ext cx="5331910" cy="364754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5350CD-89AF-2750-97C8-B7181DB25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94" y="1378353"/>
            <a:ext cx="5012284" cy="359249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6FF79BD-20C9-1F70-52E3-7AFF18B2D9CD}"/>
              </a:ext>
            </a:extLst>
          </p:cNvPr>
          <p:cNvSpPr txBox="1"/>
          <p:nvPr/>
        </p:nvSpPr>
        <p:spPr>
          <a:xfrm>
            <a:off x="3144167" y="5309803"/>
            <a:ext cx="7520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The anomaly remains with the increasing sensitivity.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dirty="0"/>
              <a:t>Tensions of 2.5 (2.2) σ and 1.9 (1.7) σ in 2.5-4 and 4-6 GeV</a:t>
            </a:r>
            <a:r>
              <a:rPr lang="en-US" altLang="zh-CN" baseline="30000" dirty="0"/>
              <a:t>2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332463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Latest news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p>
                    <m:r>
                      <a:rPr lang="en-US" altLang="zh-CN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𝐾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7435734" cy="584775"/>
              </a:xfrm>
              <a:prstGeom prst="rect">
                <a:avLst/>
              </a:prstGeom>
              <a:blipFill>
                <a:blip r:embed="rId2"/>
                <a:stretch>
                  <a:fillRect l="-2049" t="-12500" b="-34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FB90B6-6C6F-2EA9-729F-393C7DE36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17" y="1421551"/>
            <a:ext cx="3758775" cy="271501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C4B208E-B77F-1A4A-6B45-9371946B5E9D}"/>
              </a:ext>
            </a:extLst>
          </p:cNvPr>
          <p:cNvSpPr txBox="1"/>
          <p:nvPr/>
        </p:nvSpPr>
        <p:spPr>
          <a:xfrm>
            <a:off x="940073" y="4635018"/>
            <a:ext cx="60951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As expected, deviation most pronounced in C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A8532C5-AB39-311C-729B-5310EFDD5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10" y="1211446"/>
            <a:ext cx="4125261" cy="297396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CC9BE2-A310-FE59-1161-CF031F547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397" y="4408300"/>
            <a:ext cx="3359377" cy="8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9584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208027" y="132638"/>
            <a:ext cx="3373373" cy="384719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CLHCP2025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8D02-9041-4C59-BC62-13DE0E5C6713}" type="slidenum">
              <a:rPr lang="zh-CN" altLang="en-US" smtClean="0"/>
              <a:t>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08027" y="44177"/>
                <a:ext cx="9158164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Angular analysis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en-US" sz="3200" b="0" i="1" kern="1200" smtClean="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32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𝑒</m:t>
                        </m:r>
                      </m:e>
                      <m:sup>
                        <m:r>
                          <a:rPr lang="en-US" altLang="zh-CN" sz="32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200" b="1" dirty="0">
                    <a:solidFill>
                      <a:srgbClr val="0000FF"/>
                    </a:solidFill>
                    <a:cs typeface="Arabic Typesetting" panose="03020402040406030203" pitchFamily="66" charset="-78"/>
                  </a:rPr>
                  <a:t> decay</a:t>
                </a:r>
                <a:endParaRPr lang="zh-CN" altLang="en-US" sz="3200" b="1" dirty="0">
                  <a:solidFill>
                    <a:srgbClr val="0000FF"/>
                  </a:solidFill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27" y="44177"/>
                <a:ext cx="9158164" cy="595932"/>
              </a:xfrm>
              <a:prstGeom prst="rect">
                <a:avLst/>
              </a:prstGeom>
              <a:blipFill>
                <a:blip r:embed="rId2"/>
                <a:stretch>
                  <a:fillRect l="-1664" t="-12245" b="-316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37160" y="583233"/>
            <a:ext cx="11917680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CD4D287-EE4B-A6DC-BB75-F4F857CF548D}"/>
                  </a:ext>
                </a:extLst>
              </p:cNvPr>
              <p:cNvSpPr txBox="1"/>
              <p:nvPr/>
            </p:nvSpPr>
            <p:spPr>
              <a:xfrm>
                <a:off x="87774" y="738296"/>
                <a:ext cx="11266025" cy="7021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Angular analysis of similar decay mode in the low, central and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/>
                  <a:t> regions,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extract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angular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coefficients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FCD4D287-EE4B-A6DC-BB75-F4F857CF5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4" y="738296"/>
                <a:ext cx="11266025" cy="702180"/>
              </a:xfrm>
              <a:prstGeom prst="rect">
                <a:avLst/>
              </a:prstGeom>
              <a:blipFill>
                <a:blip r:embed="rId3"/>
                <a:stretch>
                  <a:fillRect l="-379" t="-4348" b="-10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0DCE85F-2BE2-F0CF-FE33-B5AE3A31577B}"/>
                  </a:ext>
                </a:extLst>
              </p:cNvPr>
              <p:cNvSpPr txBox="1"/>
              <p:nvPr/>
            </p:nvSpPr>
            <p:spPr>
              <a:xfrm>
                <a:off x="137160" y="1883377"/>
                <a:ext cx="6887483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Results compatible with SM predictions and previous measurements 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bSupPr>
                      <m:e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𝐵</m:t>
                        </m:r>
                      </m:e>
                      <m:sub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𝑠</m:t>
                        </m:r>
                      </m:sub>
                      <m:sup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0</m:t>
                        </m:r>
                      </m:sup>
                    </m:sSubSup>
                    <m:r>
                      <a:rPr lang="en-US" altLang="zh-CN" sz="1800" b="0" i="1" kern="12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→</m:t>
                    </m:r>
                    <m:r>
                      <a:rPr lang="zh-CN" altLang="zh-CN" sz="1800" b="0" i="1" kern="12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abic Typesetting" panose="03020402040406030203" pitchFamily="66" charset="-78"/>
                      </a:rPr>
                      <m:t>𝜙</m:t>
                    </m:r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80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</m:ctrlPr>
                      </m:sSupPr>
                      <m:e>
                        <m:r>
                          <a:rPr lang="zh-CN" altLang="en-US" sz="1800" i="1" kern="120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𝜇</m:t>
                        </m:r>
                      </m:e>
                      <m:sup>
                        <m:r>
                          <a:rPr lang="en-US" altLang="zh-CN" sz="1800" b="0" i="1" kern="12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abic Typesetting" panose="03020402040406030203" pitchFamily="66" charset="-7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b="1" kern="1200" dirty="0">
                    <a:solidFill>
                      <a:srgbClr val="0000FF"/>
                    </a:solidFill>
                    <a:effectLst/>
                    <a:latin typeface="Palatino Linotype" panose="02040502050505030304" pitchFamily="18" charset="0"/>
                    <a:ea typeface="微软雅黑" panose="020B0503020204020204" pitchFamily="34" charset="-122"/>
                    <a:cs typeface="Arabic Typesetting" panose="03020402040406030203" pitchFamily="66" charset="-78"/>
                  </a:rPr>
                  <a:t> </a:t>
                </a:r>
                <a:r>
                  <a:rPr lang="en-US" altLang="zh-CN" sz="1800" b="1" kern="1200" dirty="0">
                    <a:effectLst/>
                    <a:latin typeface="Palatino Linotype" panose="02040502050505030304" pitchFamily="18" charset="0"/>
                    <a:ea typeface="微软雅黑" panose="020B0503020204020204" pitchFamily="34" charset="-122"/>
                    <a:cs typeface="Arabic Typesetting" panose="03020402040406030203" pitchFamily="66" charset="-78"/>
                  </a:rPr>
                  <a:t>[</a:t>
                </a:r>
                <a:r>
                  <a:rPr lang="en-US" altLang="zh-CN" u="sng" dirty="0">
                    <a:solidFill>
                      <a:srgbClr val="0000FF"/>
                    </a:solidFill>
                  </a:rPr>
                  <a:t>JHEP 11 (2021) 43</a:t>
                </a:r>
                <a:r>
                  <a:rPr lang="en-US" altLang="zh-CN" dirty="0"/>
                  <a:t>]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C0DCE85F-2BE2-F0CF-FE33-B5AE3A315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" y="1883377"/>
                <a:ext cx="6887483" cy="677108"/>
              </a:xfrm>
              <a:prstGeom prst="rect">
                <a:avLst/>
              </a:prstGeom>
              <a:blipFill>
                <a:blip r:embed="rId4"/>
                <a:stretch>
                  <a:fillRect l="-709" t="-4505" b="-14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F3BC92C2-AB36-EE9E-2E59-2276A76B3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114" y="1667934"/>
            <a:ext cx="5200778" cy="352213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BD0250C-D227-E87A-E751-4928159B1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40" y="2835000"/>
            <a:ext cx="5566860" cy="1589819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76A8779-F0B1-1453-C878-FDFF7E06BF27}"/>
              </a:ext>
            </a:extLst>
          </p:cNvPr>
          <p:cNvSpPr txBox="1"/>
          <p:nvPr/>
        </p:nvSpPr>
        <p:spPr>
          <a:xfrm>
            <a:off x="1279343" y="4789918"/>
            <a:ext cx="45933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Palatino-Roman"/>
              </a:rPr>
              <a:t>Statistic limited</a:t>
            </a:r>
            <a:r>
              <a:rPr lang="zh-CN" altLang="en-US" dirty="0">
                <a:latin typeface="Palatino-Roman"/>
              </a:rPr>
              <a:t>， </a:t>
            </a:r>
            <a:r>
              <a:rPr lang="en-US" altLang="zh-CN" dirty="0">
                <a:latin typeface="Palatino-Roman"/>
              </a:rPr>
              <a:t>require more data for further improvement</a:t>
            </a:r>
            <a:endParaRPr lang="zh-CN" altLang="en-US" dirty="0">
              <a:latin typeface="Palatino-Roman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420C21B-C794-1560-DBEF-D74D091AC86E}"/>
              </a:ext>
            </a:extLst>
          </p:cNvPr>
          <p:cNvSpPr/>
          <p:nvPr/>
        </p:nvSpPr>
        <p:spPr>
          <a:xfrm>
            <a:off x="1264778" y="4798464"/>
            <a:ext cx="4631820" cy="7434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26228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entury Gothic"/>
        <a:ea typeface="微软雅黑"/>
        <a:cs typeface=""/>
      </a:majorFont>
      <a:minorFont>
        <a:latin typeface="Palatino Linotype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5495</TotalTime>
  <Words>1509</Words>
  <Application>Microsoft Office PowerPoint</Application>
  <PresentationFormat>宽屏</PresentationFormat>
  <Paragraphs>270</Paragraphs>
  <Slides>37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8" baseType="lpstr">
      <vt:lpstr>Palatino-Roman</vt:lpstr>
      <vt:lpstr>quote-cjk-patch</vt:lpstr>
      <vt:lpstr>TimesNewRomanPSMT</vt:lpstr>
      <vt:lpstr>等线</vt:lpstr>
      <vt:lpstr>思源黑体 CN Normal</vt:lpstr>
      <vt:lpstr>微软雅黑</vt:lpstr>
      <vt:lpstr>Arabic Typesetting</vt:lpstr>
      <vt:lpstr>Arial</vt:lpstr>
      <vt:lpstr>Calibri</vt:lpstr>
      <vt:lpstr>Californian FB</vt:lpstr>
      <vt:lpstr>Cambria</vt:lpstr>
      <vt:lpstr>Cambria Math</vt:lpstr>
      <vt:lpstr>Century Gothic</vt:lpstr>
      <vt:lpstr>Century Schoolbook</vt:lpstr>
      <vt:lpstr>Eras Light ITC</vt:lpstr>
      <vt:lpstr>Palatino Linotype</vt:lpstr>
      <vt:lpstr>Roboto</vt:lpstr>
      <vt:lpstr>Segoe UI Semilight</vt:lpstr>
      <vt:lpstr>Times New Roman</vt:lpstr>
      <vt:lpstr>Wingdings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creator>kcli</dc:creator>
  <dc:description>1</dc:description>
  <cp:lastModifiedBy>可陈 李</cp:lastModifiedBy>
  <cp:revision>141</cp:revision>
  <dcterms:created xsi:type="dcterms:W3CDTF">2015-04-07T16:28:00Z</dcterms:created>
  <dcterms:modified xsi:type="dcterms:W3CDTF">2025-10-27T08:12:47Z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CEA6798A0A614CC7B62D3CE067CBE98F_12</vt:lpwstr>
  </property>
</Properties>
</file>