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320" r:id="rId4"/>
    <p:sldId id="340" r:id="rId5"/>
    <p:sldId id="396" r:id="rId6"/>
    <p:sldId id="399" r:id="rId7"/>
    <p:sldId id="421" r:id="rId8"/>
    <p:sldId id="422" r:id="rId9"/>
    <p:sldId id="392" r:id="rId10"/>
    <p:sldId id="379" r:id="rId11"/>
    <p:sldId id="431" r:id="rId12"/>
    <p:sldId id="408" r:id="rId13"/>
    <p:sldId id="426" r:id="rId14"/>
    <p:sldId id="438" r:id="rId15"/>
    <p:sldId id="432" r:id="rId16"/>
    <p:sldId id="416" r:id="rId17"/>
    <p:sldId id="424" r:id="rId18"/>
    <p:sldId id="434" r:id="rId19"/>
    <p:sldId id="435" r:id="rId20"/>
    <p:sldId id="425" r:id="rId21"/>
    <p:sldId id="436" r:id="rId22"/>
    <p:sldId id="433" r:id="rId23"/>
    <p:sldId id="405" r:id="rId24"/>
    <p:sldId id="400" r:id="rId25"/>
    <p:sldId id="420" r:id="rId26"/>
    <p:sldId id="402" r:id="rId27"/>
    <p:sldId id="404" r:id="rId28"/>
    <p:sldId id="383" r:id="rId29"/>
    <p:sldId id="410" r:id="rId30"/>
    <p:sldId id="409" r:id="rId31"/>
    <p:sldId id="411" r:id="rId32"/>
    <p:sldId id="393" r:id="rId33"/>
    <p:sldId id="296" r:id="rId34"/>
    <p:sldId id="355" r:id="rId35"/>
    <p:sldId id="437" r:id="rId36"/>
    <p:sldId id="394" r:id="rId37"/>
    <p:sldId id="428" r:id="rId38"/>
    <p:sldId id="429" r:id="rId39"/>
    <p:sldId id="430" r:id="rId40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1FF"/>
    <a:srgbClr val="2F5597"/>
    <a:srgbClr val="A2A2A2"/>
    <a:srgbClr val="EBE9DC"/>
    <a:srgbClr val="540000"/>
    <a:srgbClr val="AD1C21"/>
    <a:srgbClr val="7B1216"/>
    <a:srgbClr val="BAB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36" autoAdjust="0"/>
    <p:restoredTop sz="88634" autoAdjust="0"/>
  </p:normalViewPr>
  <p:slideViewPr>
    <p:cSldViewPr snapToGrid="0" showGuides="1">
      <p:cViewPr varScale="1">
        <p:scale>
          <a:sx n="122" d="100"/>
          <a:sy n="122" d="100"/>
        </p:scale>
        <p:origin x="232" y="312"/>
      </p:cViewPr>
      <p:guideLst>
        <p:guide orient="horz" pos="21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92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31E5A6A-46C1-B9DB-222A-B6753426E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AB5893-323F-D854-B715-36C79D4AF0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A184-0739-44B6-BC44-6B8542DA9C0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DD603A-023A-52C8-ABF5-FDEDED5FE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F15C18-318F-DCE2-7EEF-60D825E597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CFE91-AB58-41B2-9B5F-735BEEB637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0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3AA3F-A82B-43BF-B18C-5608A05C57E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30F0D-1A5A-4EA2-B28F-0EC912CB6B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亮亮图文旗舰店</a:t>
            </a:r>
            <a:r>
              <a:rPr lang="en-US" altLang="zh-CN" dirty="0"/>
              <a:t>https://liangliangtuwen.tmall.com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966-9C12-4292-A341-02BFCF42146E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E63F-C0F9-42E2-88C5-AE1AE6AE52B7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0CFB-2B12-420B-B9AF-D512CAD0F8EF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B6E6-202A-40F7-A11A-2F2AB01CB7DE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91F9-68D6-48E7-9C80-3EEF26D3380F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2B709-050A-422C-8F9E-A84FF9B344BE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0E1A8-FCBF-4955-B9F7-0533C1D70CCB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68104-E3E4-4E78-9F4C-F08CBEF7BA7B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762C-EED7-4E44-AC4E-5A80D78F864D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633F-4D72-47AF-B6D0-F351A9962BD8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363E0-C27E-4729-B6E9-400DF903BA2D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0BDB-9780-476C-8726-A2BD7C923487}" type="datetime1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link.springer.com/article/10.1007/JHEP03(2025)04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link.springer.com/article/10.1007/JHEP12(2012)125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0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hyperlink" Target="https://arxiv.org/pdf/2204.1105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88.181803" TargetMode="External"/><Relationship Id="rId5" Type="http://schemas.openxmlformats.org/officeDocument/2006/relationships/hyperlink" Target="https://arxiv.org/abs/2508.16259" TargetMode="Externa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8.16259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407.11474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hyperlink" Target="https://arxiv.org/pdf/2407.11474" TargetMode="External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arxiv.org/pdf/2502.04013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9.png"/><Relationship Id="rId7" Type="http://schemas.openxmlformats.org/officeDocument/2006/relationships/image" Target="../media/image94.png"/><Relationship Id="rId12" Type="http://schemas.openxmlformats.org/officeDocument/2006/relationships/hyperlink" Target="https://arxiv.org/abs/2506.15347" TargetMode="External"/><Relationship Id="rId2" Type="http://schemas.openxmlformats.org/officeDocument/2006/relationships/hyperlink" Target="https://link.aps.org/doi/10.1103/PhysRevD.110.0720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98.png"/><Relationship Id="rId5" Type="http://schemas.openxmlformats.org/officeDocument/2006/relationships/image" Target="../media/image90.png"/><Relationship Id="rId10" Type="http://schemas.openxmlformats.org/officeDocument/2006/relationships/image" Target="../media/image136.png"/><Relationship Id="rId4" Type="http://schemas.openxmlformats.org/officeDocument/2006/relationships/image" Target="../media/image89.png"/><Relationship Id="rId9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0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323959" y="2336576"/>
            <a:ext cx="12192000" cy="14465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 rot="10800000" flipV="1">
            <a:off x="5362928" y="6145424"/>
            <a:ext cx="38707" cy="369281"/>
          </a:xfrm>
          <a:prstGeom prst="roundRect">
            <a:avLst>
              <a:gd name="adj" fmla="val 5039"/>
            </a:avLst>
          </a:prstGeom>
          <a:solidFill>
            <a:srgbClr val="2F559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833369" y="6130290"/>
            <a:ext cx="7499350" cy="414200"/>
            <a:chOff x="7179425" y="5791368"/>
            <a:chExt cx="6282291" cy="417769"/>
          </a:xfrm>
        </p:grpSpPr>
        <p:sp>
          <p:nvSpPr>
            <p:cNvPr id="42" name="文本框 41"/>
            <p:cNvSpPr txBox="1"/>
            <p:nvPr/>
          </p:nvSpPr>
          <p:spPr>
            <a:xfrm>
              <a:off x="7179425" y="5806920"/>
              <a:ext cx="2214881" cy="40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A2A2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2025/10/31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9433166" y="5791368"/>
              <a:ext cx="4028550" cy="403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A2A2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CLHCP2025</a:t>
              </a:r>
              <a:r>
                <a:rPr lang="zh-CN" altLang="en-US" sz="2000" dirty="0">
                  <a:solidFill>
                    <a:srgbClr val="A2A2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，新乡</a:t>
              </a: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1745672" y="2643858"/>
            <a:ext cx="8587047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altLang="zh-CN" sz="4400" dirty="0">
                <a:ln w="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Study of rare decays at </a:t>
            </a:r>
            <a:r>
              <a:rPr lang="en-US" altLang="zh-CN" sz="4400" dirty="0" err="1">
                <a:ln w="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endParaRPr lang="zh-CN" altLang="en-US" sz="4400" dirty="0">
              <a:ln w="0"/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655678" y="4521424"/>
            <a:ext cx="2468597" cy="113876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24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河南师范大学                        </a:t>
            </a:r>
            <a:endParaRPr lang="en-US" altLang="zh-CN" sz="2400" dirty="0">
              <a:latin typeface="Segoe UI Semilight" panose="020B0402040204020203" pitchFamily="34" charset="0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r>
              <a:rPr lang="en-US" altLang="zh-CN" sz="24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  </a:t>
            </a:r>
            <a:r>
              <a:rPr lang="zh-CN" altLang="en-US" sz="24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 李可陈</a:t>
            </a:r>
          </a:p>
          <a:p>
            <a:r>
              <a:rPr lang="en-US" altLang="zh-CN" sz="20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                      </a:t>
            </a:r>
            <a:endParaRPr lang="zh-CN" altLang="en-US" sz="2000" dirty="0">
              <a:latin typeface="Segoe UI Semilight" panose="020B0402040204020203" pitchFamily="34" charset="0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4067C8-AE58-11A2-5694-D565CB69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51" y="0"/>
            <a:ext cx="2622714" cy="175358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677A39-48F6-FFA2-FC3A-67511431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23821"/>
            <a:ext cx="32289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6" y="44177"/>
                <a:ext cx="90684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Photon polarisation constraints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28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28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2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endParaRPr lang="zh-CN" altLang="en-US" sz="28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" y="44177"/>
                <a:ext cx="9068433" cy="523220"/>
              </a:xfrm>
              <a:prstGeom prst="rect">
                <a:avLst/>
              </a:prstGeom>
              <a:blipFill>
                <a:blip r:embed="rId2"/>
                <a:stretch>
                  <a:fillRect l="-1344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69B35D0-1EEA-38A2-AE9D-C922A58C571F}"/>
                  </a:ext>
                </a:extLst>
              </p:cNvPr>
              <p:cNvSpPr txBox="1"/>
              <p:nvPr/>
            </p:nvSpPr>
            <p:spPr>
              <a:xfrm>
                <a:off x="208026" y="770174"/>
                <a:ext cx="7021716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Perform angular analysis at very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region , angular observables are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69B35D0-1EEA-38A2-AE9D-C922A58C5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" y="770174"/>
                <a:ext cx="7021716" cy="677108"/>
              </a:xfrm>
              <a:prstGeom prst="rect">
                <a:avLst/>
              </a:prstGeom>
              <a:blipFill>
                <a:blip r:embed="rId3"/>
                <a:stretch>
                  <a:fillRect l="-608" t="-4505" b="-15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6F713E39-D945-1082-39EB-3D162E82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25" y="3008202"/>
            <a:ext cx="4265094" cy="2769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BD773A-4276-6324-8CA8-6AE9AE3D4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509" y="1529713"/>
            <a:ext cx="4961460" cy="3357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86339CE-9BEF-5033-CEC9-E28FACA79ACD}"/>
                  </a:ext>
                </a:extLst>
              </p:cNvPr>
              <p:cNvSpPr txBox="1"/>
              <p:nvPr/>
            </p:nvSpPr>
            <p:spPr>
              <a:xfrm>
                <a:off x="7281550" y="973970"/>
                <a:ext cx="3673624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zh-CN" altLang="en-US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0.0009,0.2615</m:t>
                          </m:r>
                        </m:e>
                      </m:d>
                      <m:f>
                        <m:fPr>
                          <m:type m:val="lin"/>
                          <m:ctrlPr>
                            <a:rPr lang="zh-CN" alt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 </m:t>
                              </m:r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86339CE-9BEF-5033-CEC9-E28FACA7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550" y="973970"/>
                <a:ext cx="3673624" cy="384721"/>
              </a:xfrm>
              <a:prstGeom prst="rect">
                <a:avLst/>
              </a:prstGeom>
              <a:blipFill>
                <a:blip r:embed="rId6"/>
                <a:stretch>
                  <a:fillRect t="-112698" r="-7629" b="-17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BBC70A4-D8F0-6833-37ED-1736B3BA46E2}"/>
                  </a:ext>
                </a:extLst>
              </p:cNvPr>
              <p:cNvSpPr txBox="1"/>
              <p:nvPr/>
            </p:nvSpPr>
            <p:spPr>
              <a:xfrm>
                <a:off x="906250" y="1536998"/>
                <a:ext cx="6095288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0" dirty="0">
                    <a:solidFill>
                      <a:schemeClr val="tx1"/>
                    </a:solidFill>
                    <a:effectLst/>
                    <a:latin typeface="Palatino-Roman"/>
                  </a:rPr>
                  <a:t>*First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2000" b="0" i="1" kern="120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2000" b="0" i="1" kern="120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0" dirty="0">
                    <a:solidFill>
                      <a:srgbClr val="0070C0"/>
                    </a:solidFill>
                    <a:effectLst/>
                    <a:latin typeface="Palatino-Roman"/>
                  </a:rPr>
                  <a:t> </a:t>
                </a:r>
                <a:r>
                  <a:rPr lang="en-US" altLang="zh-CN" sz="2000" b="0" dirty="0">
                    <a:solidFill>
                      <a:schemeClr val="tx1"/>
                    </a:solidFill>
                    <a:effectLst/>
                    <a:latin typeface="Palatino-Roman"/>
                  </a:rPr>
                  <a:t>decay 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BBC70A4-D8F0-6833-37ED-1736B3BA4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50" y="1536998"/>
                <a:ext cx="6095288" cy="407099"/>
              </a:xfrm>
              <a:prstGeom prst="rect">
                <a:avLst/>
              </a:prstGeom>
              <a:blipFill>
                <a:blip r:embed="rId7"/>
                <a:stretch>
                  <a:fillRect l="-1100" t="-7463" b="-23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EEF2F604-B70A-91A3-68BC-041C05B4AC83}"/>
              </a:ext>
            </a:extLst>
          </p:cNvPr>
          <p:cNvSpPr txBox="1"/>
          <p:nvPr/>
        </p:nvSpPr>
        <p:spPr>
          <a:xfrm>
            <a:off x="208026" y="2529489"/>
            <a:ext cx="7021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b="0" dirty="0">
                <a:effectLst/>
                <a:latin typeface="Palatino-Roman"/>
              </a:rPr>
              <a:t>Consistent with the SM predictions</a:t>
            </a:r>
            <a:endParaRPr lang="zh-CN" altLang="en-US" dirty="0">
              <a:latin typeface="Palatino-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43C00-0178-308C-3772-EDBC0A0C4F94}"/>
                  </a:ext>
                </a:extLst>
              </p:cNvPr>
              <p:cNvSpPr txBox="1"/>
              <p:nvPr/>
            </p:nvSpPr>
            <p:spPr>
              <a:xfrm>
                <a:off x="3228173" y="4736701"/>
                <a:ext cx="6095288" cy="1472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zh-CN" altLang="en-US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zh-CN" altLang="en-US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i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zh-CN" altLang="en-US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=−0.045±0.235±0.014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zh-CN" altLang="en-US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  <m:sup>
                                <m:r>
                                  <a:rPr lang="zh-CN" altLang="en-US" i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ℐ</m:t>
                                </m:r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𝑚𝐶𝑃</m:t>
                                </m:r>
                              </m:sup>
                            </m:sSubSup>
                            <m:r>
                              <a:rPr lang="zh-CN" altLang="en-US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= 0.002±0.247±0.016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zh-CN" altLang="en-US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  <m:sup>
                                <m:r>
                                  <a:rPr lang="zh-CN" altLang="en-US" i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ℛ</m:t>
                                </m:r>
                                <m:r>
                                  <a:rPr lang="zh-CN" alt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𝑒𝐶𝑃</m:t>
                                </m:r>
                              </m:sup>
                            </m:sSubSup>
                            <m:r>
                              <a:rPr lang="zh-CN" altLang="en-US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= 0.116±0.155±0.006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zh-CN" altLang="en-US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  <m:r>
                              <a:rPr lang="zh-CN" altLang="en-US" i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= </m:t>
                            </m:r>
                            <m:d>
                              <m:dPr>
                                <m:ctrlPr>
                                  <a:rPr lang="zh-CN" alt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0.4±5.6±1.2</m:t>
                                </m:r>
                              </m:e>
                            </m:d>
                            <m:r>
                              <a:rPr lang="zh-CN" altLang="en-US" i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%,</m:t>
                            </m:r>
                          </m:e>
                        </m:mr>
                      </m:m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43C00-0178-308C-3772-EDBC0A0C4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173" y="4736701"/>
                <a:ext cx="6095288" cy="1472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1DCB3AA9-2A33-3AB0-ABE0-515452B86AA6}"/>
              </a:ext>
            </a:extLst>
          </p:cNvPr>
          <p:cNvSpPr txBox="1"/>
          <p:nvPr/>
        </p:nvSpPr>
        <p:spPr>
          <a:xfrm>
            <a:off x="8354745" y="4970299"/>
            <a:ext cx="3258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effectLst/>
                <a:latin typeface="TimesNewRomanPSMT"/>
              </a:rPr>
              <a:t>Sensitive to photon polarisation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821F37F-5783-D753-F850-4BFBC56DDC62}"/>
              </a:ext>
            </a:extLst>
          </p:cNvPr>
          <p:cNvSpPr txBox="1"/>
          <p:nvPr/>
        </p:nvSpPr>
        <p:spPr>
          <a:xfrm>
            <a:off x="8442106" y="5489982"/>
            <a:ext cx="72254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Fwd-bkd asymmetry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1F62D2B-081B-1E12-AE01-29AD634BF0B3}"/>
              </a:ext>
            </a:extLst>
          </p:cNvPr>
          <p:cNvSpPr txBox="1"/>
          <p:nvPr/>
        </p:nvSpPr>
        <p:spPr>
          <a:xfrm>
            <a:off x="8442106" y="5808789"/>
            <a:ext cx="7834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00B050"/>
                </a:solidFill>
                <a:effectLst/>
                <a:latin typeface="TimesNewRomanPSMT"/>
              </a:rPr>
              <a:t>Longitudinal polarisation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96E1939-693E-2733-6180-89583B3E0C57}"/>
              </a:ext>
            </a:extLst>
          </p:cNvPr>
          <p:cNvSpPr txBox="1"/>
          <p:nvPr/>
        </p:nvSpPr>
        <p:spPr>
          <a:xfrm>
            <a:off x="938265" y="5824178"/>
            <a:ext cx="460485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[JHEP03(2025)047</a:t>
            </a:r>
            <a:r>
              <a:rPr lang="en-US" altLang="zh-CN" dirty="0">
                <a:solidFill>
                  <a:srgbClr val="0000FF"/>
                </a:solidFill>
              </a:rPr>
              <a:t>]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904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6" y="44177"/>
            <a:ext cx="906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Status of measurement of R values</a:t>
            </a:r>
            <a:endParaRPr lang="zh-CN" altLang="en-US" sz="28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855485-818A-10F1-4BB9-D2234BBF1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36" y="806822"/>
            <a:ext cx="7247321" cy="3685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D9B4A46-FA6C-FC7C-83C8-E2D9CD6D3EF7}"/>
                  </a:ext>
                </a:extLst>
              </p:cNvPr>
              <p:cNvSpPr txBox="1"/>
              <p:nvPr/>
            </p:nvSpPr>
            <p:spPr>
              <a:xfrm>
                <a:off x="728586" y="4708916"/>
                <a:ext cx="9936154" cy="1799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Most of the LFU ratios are consistent with the SM prediction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The anomalies in angular distribution &amp;BF disappeared: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                                  </a:t>
                </a:r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▶ Probe the </a:t>
                </a:r>
                <a:r>
                  <a:rPr lang="en-US" altLang="zh-CN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flavour</a:t>
                </a:r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structure of NP using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transition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                 ▶  Use CP violation as complementary probe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D9B4A46-FA6C-FC7C-83C8-E2D9CD6D3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86" y="4708916"/>
                <a:ext cx="9936154" cy="1799788"/>
              </a:xfrm>
              <a:prstGeom prst="rect">
                <a:avLst/>
              </a:prstGeom>
              <a:blipFill>
                <a:blip r:embed="rId3"/>
                <a:stretch>
                  <a:fillRect l="-491" b="-4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91069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0000FF"/>
                </a:solidFill>
              </a:rPr>
              <a:t>LFU in b→d ℓ</a:t>
            </a:r>
            <a:r>
              <a:rPr lang="en-US" altLang="zh-CN" sz="3600" baseline="30000" dirty="0">
                <a:solidFill>
                  <a:srgbClr val="0000FF"/>
                </a:solidFill>
              </a:rPr>
              <a:t>+</a:t>
            </a:r>
            <a:r>
              <a:rPr lang="en-US" altLang="zh-CN" sz="3600" dirty="0">
                <a:solidFill>
                  <a:srgbClr val="0000FF"/>
                </a:solidFill>
              </a:rPr>
              <a:t> ℓ</a:t>
            </a:r>
            <a:r>
              <a:rPr lang="en-US" altLang="zh-CN" sz="3600" baseline="30000" dirty="0">
                <a:solidFill>
                  <a:srgbClr val="0000FF"/>
                </a:solidFill>
              </a:rPr>
              <a:t>–</a:t>
            </a:r>
            <a:r>
              <a:rPr lang="en-US" altLang="zh-CN" sz="3600" dirty="0">
                <a:solidFill>
                  <a:srgbClr val="0000FF"/>
                </a:solidFill>
              </a:rPr>
              <a:t> decays?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B9DE1A-81B8-D661-909B-551BBBCF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372" y="3363866"/>
            <a:ext cx="6009468" cy="2706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B8E342-D92A-9F36-0C49-702242111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8" y="4413118"/>
            <a:ext cx="4429645" cy="5564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31738F5-AE7F-BD61-BFD2-B63EA4D42C37}"/>
              </a:ext>
            </a:extLst>
          </p:cNvPr>
          <p:cNvSpPr txBox="1"/>
          <p:nvPr/>
        </p:nvSpPr>
        <p:spPr>
          <a:xfrm>
            <a:off x="137159" y="815071"/>
            <a:ext cx="111281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 b→d ℓ</a:t>
            </a:r>
            <a:r>
              <a:rPr lang="en-US" altLang="zh-CN" baseline="30000" dirty="0"/>
              <a:t>+</a:t>
            </a:r>
            <a:r>
              <a:rPr lang="en-US" altLang="zh-CN" dirty="0"/>
              <a:t> ℓ</a:t>
            </a:r>
            <a:r>
              <a:rPr lang="en-US" altLang="zh-CN" baseline="30000" dirty="0"/>
              <a:t>–</a:t>
            </a:r>
            <a:r>
              <a:rPr lang="en-US" altLang="zh-CN" dirty="0"/>
              <a:t> decays is further suppressed by </a:t>
            </a:r>
            <a:r>
              <a:rPr lang="en-US" altLang="zh-CN" i="0" dirty="0">
                <a:solidFill>
                  <a:srgbClr val="0F1115"/>
                </a:solidFill>
                <a:effectLst/>
              </a:rPr>
              <a:t>|</a:t>
            </a:r>
            <a:r>
              <a:rPr lang="en-US" altLang="zh-CN" i="0" dirty="0" err="1">
                <a:solidFill>
                  <a:srgbClr val="0F1115"/>
                </a:solidFill>
                <a:effectLst/>
              </a:rPr>
              <a:t>V</a:t>
            </a:r>
            <a:r>
              <a:rPr lang="en-US" altLang="zh-CN" i="0" baseline="-25000" dirty="0" err="1">
                <a:solidFill>
                  <a:srgbClr val="0F1115"/>
                </a:solidFill>
                <a:effectLst/>
              </a:rPr>
              <a:t>td</a:t>
            </a:r>
            <a:r>
              <a:rPr lang="en-US" altLang="zh-CN" i="0" dirty="0">
                <a:solidFill>
                  <a:srgbClr val="0F1115"/>
                </a:solidFill>
                <a:effectLst/>
              </a:rPr>
              <a:t>/</a:t>
            </a:r>
            <a:r>
              <a:rPr lang="en-US" altLang="zh-CN" i="0" dirty="0" err="1">
                <a:solidFill>
                  <a:srgbClr val="0F1115"/>
                </a:solidFill>
                <a:effectLst/>
              </a:rPr>
              <a:t>V</a:t>
            </a:r>
            <a:r>
              <a:rPr lang="en-US" altLang="zh-CN" i="0" baseline="-25000" dirty="0" err="1">
                <a:solidFill>
                  <a:srgbClr val="0F1115"/>
                </a:solidFill>
                <a:effectLst/>
              </a:rPr>
              <a:t>ts</a:t>
            </a:r>
            <a:r>
              <a:rPr lang="en-US" altLang="zh-CN" i="0" dirty="0">
                <a:solidFill>
                  <a:srgbClr val="0F1115"/>
                </a:solidFill>
                <a:effectLst/>
              </a:rPr>
              <a:t>|</a:t>
            </a:r>
            <a:r>
              <a:rPr lang="zh-CN" altLang="en-US" i="0" dirty="0">
                <a:solidFill>
                  <a:srgbClr val="0F1115"/>
                </a:solidFill>
                <a:effectLst/>
              </a:rPr>
              <a:t> 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en-US" altLang="zh-CN" dirty="0"/>
              <a:t>could serve as complementary probe for LFU searches.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3377A0-BC02-4D88-4B97-C98F1297E04F}"/>
              </a:ext>
            </a:extLst>
          </p:cNvPr>
          <p:cNvSpPr txBox="1"/>
          <p:nvPr/>
        </p:nvSpPr>
        <p:spPr>
          <a:xfrm>
            <a:off x="9431523" y="1478782"/>
            <a:ext cx="3042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hlinkClick r:id="rId4"/>
              </a:rPr>
              <a:t>JHEP12(2012)125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2844B0-5A5F-4E84-1BD6-294276B69A60}"/>
                  </a:ext>
                </a:extLst>
              </p:cNvPr>
              <p:cNvSpPr txBox="1"/>
              <p:nvPr/>
            </p:nvSpPr>
            <p:spPr>
              <a:xfrm>
                <a:off x="172593" y="1757904"/>
                <a:ext cx="1105731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2.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dirty="0"/>
                  <a:t>decays was observed using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 Run1 dataset with 5.2 sigma significance.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2844B0-5A5F-4E84-1BD6-294276B69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3" y="1757904"/>
                <a:ext cx="11057314" cy="384721"/>
              </a:xfrm>
              <a:prstGeom prst="rect">
                <a:avLst/>
              </a:prstGeom>
              <a:blipFill>
                <a:blip r:embed="rId5"/>
                <a:stretch>
                  <a:fillRect l="-496" t="-7937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7875EE4-28BB-99A0-DD36-7149E0FDA596}"/>
                  </a:ext>
                </a:extLst>
              </p:cNvPr>
              <p:cNvSpPr txBox="1"/>
              <p:nvPr/>
            </p:nvSpPr>
            <p:spPr>
              <a:xfrm>
                <a:off x="172593" y="2524951"/>
                <a:ext cx="11386988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3. No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decays observed, the best sensitivity comes from  belle with </a:t>
                </a:r>
                <a:r>
                  <a:rPr lang="en-US" altLang="zh-CN" i="1" dirty="0"/>
                  <a:t>Br </a:t>
                </a:r>
                <a:r>
                  <a:rPr lang="en-US" altLang="zh-CN" dirty="0"/>
                  <a:t>&lt; 5.4×10−8  @90%C.L.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7875EE4-28BB-99A0-DD36-7149E0FDA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3" y="2524951"/>
                <a:ext cx="11386988" cy="384721"/>
              </a:xfrm>
              <a:prstGeom prst="rect">
                <a:avLst/>
              </a:prstGeom>
              <a:blipFill>
                <a:blip r:embed="rId6"/>
                <a:stretch>
                  <a:fillRect l="-482" t="-11111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8707D21-9B21-020A-6553-2EEE529EB76C}"/>
                  </a:ext>
                </a:extLst>
              </p:cNvPr>
              <p:cNvSpPr txBox="1"/>
              <p:nvPr/>
            </p:nvSpPr>
            <p:spPr>
              <a:xfrm>
                <a:off x="172593" y="3509074"/>
                <a:ext cx="592340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First evidence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decays using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 Run 1+Run 2 dataset.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8707D21-9B21-020A-6553-2EEE529EB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3" y="3509074"/>
                <a:ext cx="5923407" cy="677108"/>
              </a:xfrm>
              <a:prstGeom prst="rect">
                <a:avLst/>
              </a:prstGeom>
              <a:blipFill>
                <a:blip r:embed="rId7"/>
                <a:stretch>
                  <a:fillRect l="-720" t="-4505" b="-14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5F08A93-AC96-59F5-16DC-B9774C7176DE}"/>
                  </a:ext>
                </a:extLst>
              </p:cNvPr>
              <p:cNvSpPr txBox="1"/>
              <p:nvPr/>
            </p:nvSpPr>
            <p:spPr>
              <a:xfrm>
                <a:off x="756846" y="5212662"/>
                <a:ext cx="510924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Consistent with  SM  prediction 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5F08A93-AC96-59F5-16DC-B9774C717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46" y="5212662"/>
                <a:ext cx="5109241" cy="677108"/>
              </a:xfrm>
              <a:prstGeom prst="rect">
                <a:avLst/>
              </a:prstGeom>
              <a:blipFill>
                <a:blip r:embed="rId8"/>
                <a:stretch>
                  <a:fillRect l="-1074" t="-4505" b="-3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8378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Probing NP in </a:t>
            </a:r>
            <a:r>
              <a:rPr lang="zh-CN" altLang="en-US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𝑏→𝑑𝛾 </a:t>
            </a:r>
            <a:endParaRPr lang="en-US" altLang="zh-CN" sz="40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59624F-EE73-F087-60A7-9FB29AB6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091" y="3162057"/>
            <a:ext cx="3803639" cy="2624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A58255A-B6C6-5CE8-7212-A02EF4E634C4}"/>
                  </a:ext>
                </a:extLst>
              </p:cNvPr>
              <p:cNvSpPr txBox="1"/>
              <p:nvPr/>
            </p:nvSpPr>
            <p:spPr>
              <a:xfrm>
                <a:off x="208027" y="801934"/>
                <a:ext cx="8285624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In analog to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b→d ℓ</a:t>
                </a:r>
                <a:r>
                  <a:rPr lang="en-US" altLang="zh-CN" sz="2000" baseline="30000" dirty="0">
                    <a:solidFill>
                      <a:srgbClr val="0000FF"/>
                    </a:solidFill>
                  </a:rPr>
                  <a:t>+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 ℓ</a:t>
                </a:r>
                <a:r>
                  <a:rPr lang="en-US" altLang="zh-CN" sz="2000" baseline="30000" dirty="0">
                    <a:solidFill>
                      <a:srgbClr val="0000FF"/>
                    </a:solidFill>
                  </a:rPr>
                  <a:t>–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/>
                  <a:t> transition could probe the NP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A58255A-B6C6-5CE8-7212-A02EF4E63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801934"/>
                <a:ext cx="8285624" cy="692497"/>
              </a:xfrm>
              <a:prstGeom prst="rect">
                <a:avLst/>
              </a:prstGeom>
              <a:blipFill>
                <a:blip r:embed="rId3"/>
                <a:stretch>
                  <a:fillRect l="-515" t="-7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FD9635C-C8AC-9543-834B-F7FE388E2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163" y="3256366"/>
            <a:ext cx="5196701" cy="5627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CEE252E-BE80-59BD-65E2-4EB1C1C19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972" y="889952"/>
            <a:ext cx="2907028" cy="17024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339F19E-6EB4-952D-652E-A0047E39C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458" y="1564572"/>
            <a:ext cx="4026107" cy="40642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614833E-AD3C-11DB-D24D-3F64A9EED405}"/>
              </a:ext>
            </a:extLst>
          </p:cNvPr>
          <p:cNvSpPr txBox="1"/>
          <p:nvPr/>
        </p:nvSpPr>
        <p:spPr>
          <a:xfrm>
            <a:off x="137160" y="1644672"/>
            <a:ext cx="50241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Recent combination in this decay gives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DA2CCF-A6E6-5493-8E28-BBA05CCC56DE}"/>
              </a:ext>
            </a:extLst>
          </p:cNvPr>
          <p:cNvSpPr txBox="1"/>
          <p:nvPr/>
        </p:nvSpPr>
        <p:spPr>
          <a:xfrm>
            <a:off x="208027" y="2443198"/>
            <a:ext cx="91853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The analysis uses 9 fb-1 of full Run1 + Run2 data set, and observed 2K signal yields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450FFA-793F-82FF-1C94-6529177E3093}"/>
              </a:ext>
            </a:extLst>
          </p:cNvPr>
          <p:cNvSpPr txBox="1"/>
          <p:nvPr/>
        </p:nvSpPr>
        <p:spPr>
          <a:xfrm>
            <a:off x="252499" y="4001835"/>
            <a:ext cx="773603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Consistent with the current world average and  the </a:t>
            </a:r>
            <a:r>
              <a:rPr lang="en-US" altLang="zh-CN" dirty="0">
                <a:solidFill>
                  <a:srgbClr val="00B050"/>
                </a:solidFill>
              </a:rPr>
              <a:t>most precise </a:t>
            </a:r>
            <a:r>
              <a:rPr lang="en-US" altLang="zh-CN" dirty="0"/>
              <a:t>to date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F441BE-EB4E-565F-86B8-A2E6A4726FE8}"/>
                  </a:ext>
                </a:extLst>
              </p:cNvPr>
              <p:cNvSpPr txBox="1"/>
              <p:nvPr/>
            </p:nvSpPr>
            <p:spPr>
              <a:xfrm>
                <a:off x="252499" y="4981970"/>
                <a:ext cx="8097636" cy="702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Amplitude analyses planned to constrain the resonant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dirty="0"/>
                  <a:t>contributions over wider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mass ranges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F441BE-EB4E-565F-86B8-A2E6A4726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99" y="4981970"/>
                <a:ext cx="8097636" cy="702180"/>
              </a:xfrm>
              <a:prstGeom prst="rect">
                <a:avLst/>
              </a:prstGeom>
              <a:blipFill>
                <a:blip r:embed="rId7"/>
                <a:stretch>
                  <a:fillRect l="-527" t="-4348" b="-11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7E08E77-0378-7E68-0F39-530009E09F88}"/>
                  </a:ext>
                </a:extLst>
              </p:cNvPr>
              <p:cNvSpPr txBox="1"/>
              <p:nvPr/>
            </p:nvSpPr>
            <p:spPr>
              <a:xfrm>
                <a:off x="8734599" y="2862248"/>
                <a:ext cx="271830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630,920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lang="en-US" altLang="zh-CN" sz="1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zh-CN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7E08E77-0378-7E68-0F39-530009E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599" y="2862248"/>
                <a:ext cx="2718308" cy="246221"/>
              </a:xfrm>
              <a:prstGeom prst="rect">
                <a:avLst/>
              </a:prstGeom>
              <a:blipFill>
                <a:blip r:embed="rId8"/>
                <a:stretch>
                  <a:fillRect l="-673" t="-2500" b="-3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73312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B5F45-8883-24BD-05C7-4963155E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32E11DF7-5B45-5561-B17C-6D5000703920}"/>
              </a:ext>
            </a:extLst>
          </p:cNvPr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EE8776-5DDC-6941-7929-48A87B75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CLHCP2025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7FCFD1-F458-1D2D-7568-17EDF036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E09ABF-D509-03AA-B655-037492533869}"/>
              </a:ext>
            </a:extLst>
          </p:cNvPr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Searching</a:t>
            </a:r>
            <a:r>
              <a:rPr lang="zh-CN" altLang="en-US" sz="40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for</a:t>
            </a:r>
            <a:r>
              <a:rPr lang="zh-CN" altLang="en-US" sz="40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b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DA776D-711F-31D5-84E2-53C14A27450B}"/>
              </a:ext>
            </a:extLst>
          </p:cNvPr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89C5456-267B-D674-02B8-5AC1A313F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07" y="3789023"/>
            <a:ext cx="7772400" cy="24857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3D60BA0-E770-BD41-743F-E091FDD21C9C}"/>
              </a:ext>
            </a:extLst>
          </p:cNvPr>
          <p:cNvSpPr txBox="1"/>
          <p:nvPr/>
        </p:nvSpPr>
        <p:spPr>
          <a:xfrm>
            <a:off x="2169042" y="2477386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B2FF7D4-81B3-A46E-31A3-46F044B676A5}"/>
                  </a:ext>
                </a:extLst>
              </p:cNvPr>
              <p:cNvSpPr txBox="1"/>
              <p:nvPr/>
            </p:nvSpPr>
            <p:spPr>
              <a:xfrm>
                <a:off x="529856" y="1056413"/>
                <a:ext cx="10823944" cy="1261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dirty="0"/>
                  <a:t>• New LHCb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altLang="zh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altLang="zh-CN" dirty="0"/>
                  <a:t> 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r>
                  <a:rPr lang="zh-CN" altLang="en-US" dirty="0"/>
                  <a:t>       </a:t>
                </a:r>
                <a:r>
                  <a:rPr lang="en-US" altLang="zh-CN" dirty="0"/>
                  <a:t>-</a:t>
                </a:r>
                <a:r>
                  <a:rPr lang="en" altLang="zh-CN" dirty="0"/>
                  <a:t>using muonic </a:t>
                </a:r>
                <a:r>
                  <a:rPr lang="en" altLang="zh-CN" dirty="0" err="1"/>
                  <a:t>taus</a:t>
                </a:r>
                <a:r>
                  <a:rPr lang="en" altLang="zh-CN" dirty="0"/>
                  <a:t> </a:t>
                </a:r>
              </a:p>
              <a:p>
                <a:r>
                  <a:rPr lang="en" altLang="zh-CN" dirty="0"/>
                  <a:t>• Experimentally very challenging, due to the multiple neutrinos </a:t>
                </a:r>
              </a:p>
              <a:p>
                <a:r>
                  <a:rPr lang="zh-CN" altLang="en-US" dirty="0"/>
                  <a:t>       </a:t>
                </a:r>
                <a:r>
                  <a:rPr lang="en-US" altLang="zh-CN" dirty="0"/>
                  <a:t>-</a:t>
                </a:r>
                <a:r>
                  <a:rPr lang="en" altLang="zh-CN" dirty="0"/>
                  <a:t>partially reconstructed signal and high background contamination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B2FF7D4-81B3-A46E-31A3-46F044B67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6" y="1056413"/>
                <a:ext cx="10823944" cy="1261884"/>
              </a:xfrm>
              <a:prstGeom prst="rect">
                <a:avLst/>
              </a:prstGeom>
              <a:blipFill>
                <a:blip r:embed="rId3"/>
                <a:stretch>
                  <a:fillRect l="-585" t="-3000" b="-7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292F4C4D-B109-EDF0-CE77-B4A02E539428}"/>
              </a:ext>
            </a:extLst>
          </p:cNvPr>
          <p:cNvSpPr txBox="1"/>
          <p:nvPr/>
        </p:nvSpPr>
        <p:spPr>
          <a:xfrm>
            <a:off x="3349255" y="3171149"/>
            <a:ext cx="610308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/>
              <a:t>No signal is observed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009373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2" y="2847434"/>
            <a:ext cx="12213103" cy="1296345"/>
            <a:chOff x="-21102" y="2847433"/>
            <a:chExt cx="12213102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0" y="2872348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2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027850" y="3208643"/>
              <a:ext cx="5765485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Hadronic FCNC decays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Study of decays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𝑩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𝑲</m:t>
                    </m:r>
                    <m:r>
                      <a:rPr lang="zh-CN" alt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𝝅</m:t>
                    </m:r>
                  </m:oMath>
                </a14:m>
                <a:endParaRPr lang="en-US" altLang="zh-CN" sz="4000" b="1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blipFill>
                <a:blip r:embed="rId2"/>
                <a:stretch>
                  <a:fillRect l="-2869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9CA3E17-4931-7931-E359-3304412C7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13" y="5194531"/>
            <a:ext cx="7292381" cy="12298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9D07DC-32AD-13AD-0180-37437A535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110" y="2217076"/>
            <a:ext cx="2992061" cy="4026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06B1400-1A26-B73F-DDF8-6E3B8FD2CA1D}"/>
                  </a:ext>
                </a:extLst>
              </p:cNvPr>
              <p:cNvSpPr txBox="1"/>
              <p:nvPr/>
            </p:nvSpPr>
            <p:spPr>
              <a:xfrm>
                <a:off x="164870" y="694828"/>
                <a:ext cx="11859490" cy="702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A long-standing anomaly associated with the significant differences between direct CP-violating</a:t>
                </a:r>
              </a:p>
              <a:p>
                <a:r>
                  <a:rPr lang="en-US" altLang="zh-CN" dirty="0"/>
                  <a:t>asymmetries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/>
                  <a:t> decays.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06B1400-1A26-B73F-DDF8-6E3B8FD2C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70" y="694828"/>
                <a:ext cx="11859490" cy="702180"/>
              </a:xfrm>
              <a:prstGeom prst="rect">
                <a:avLst/>
              </a:prstGeom>
              <a:blipFill>
                <a:blip r:embed="rId5"/>
                <a:stretch>
                  <a:fillRect l="-462" t="-4348" b="-11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FEB96182-4FF1-A827-429F-CE3D96D3348B}"/>
              </a:ext>
            </a:extLst>
          </p:cNvPr>
          <p:cNvSpPr txBox="1"/>
          <p:nvPr/>
        </p:nvSpPr>
        <p:spPr>
          <a:xfrm>
            <a:off x="7689617" y="1590189"/>
            <a:ext cx="367076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[JHEP 01 (2018) 074]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7D65D25-9303-DC6A-6689-31F53FAC3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305" y="1462884"/>
            <a:ext cx="5128698" cy="10450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2E54BB0-1AB5-366D-8163-6D87B52F9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564" y="3288301"/>
            <a:ext cx="5128698" cy="1257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E51159F-8E97-0695-4964-FA510D305E6E}"/>
                  </a:ext>
                </a:extLst>
              </p:cNvPr>
              <p:cNvSpPr txBox="1"/>
              <p:nvPr/>
            </p:nvSpPr>
            <p:spPr>
              <a:xfrm>
                <a:off x="208027" y="2672001"/>
                <a:ext cx="7115486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In SM, the full isospin symmetry related to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𝑩</m:t>
                    </m:r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𝑲</m:t>
                    </m:r>
                    <m:r>
                      <a:rPr lang="zh-CN" altLang="en-US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𝝅</m:t>
                    </m:r>
                  </m:oMath>
                </a14:m>
                <a:r>
                  <a:rPr lang="en-US" altLang="zh-CN" dirty="0"/>
                  <a:t> decay reads: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E51159F-8E97-0695-4964-FA510D305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2672001"/>
                <a:ext cx="7115486" cy="392993"/>
              </a:xfrm>
              <a:prstGeom prst="rect">
                <a:avLst/>
              </a:prstGeom>
              <a:blipFill>
                <a:blip r:embed="rId8"/>
                <a:stretch>
                  <a:fillRect l="-771" t="-4615" r="-686" b="-2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47365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Study of decays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𝑩</m:t>
                    </m:r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𝑲</m:t>
                    </m:r>
                    <m:r>
                      <a:rPr lang="zh-CN" alt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𝝅</m:t>
                    </m:r>
                  </m:oMath>
                </a14:m>
                <a:endParaRPr lang="en-US" altLang="zh-CN" sz="4000" b="1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blipFill>
                <a:blip r:embed="rId2"/>
                <a:stretch>
                  <a:fillRect l="-2869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970972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Study of 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r>
                      <a:rPr lang="zh-CN" alt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𝚲</m:t>
                    </m:r>
                  </m:oMath>
                </a14:m>
                <a:endParaRPr lang="en-US" altLang="zh-CN" sz="4000" b="1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blipFill>
                <a:blip r:embed="rId2"/>
                <a:stretch>
                  <a:fillRect l="-2869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8567BA8-16C8-7A3C-573F-4222B71C7C77}"/>
                  </a:ext>
                </a:extLst>
              </p:cNvPr>
              <p:cNvSpPr txBox="1"/>
              <p:nvPr/>
            </p:nvSpPr>
            <p:spPr>
              <a:xfrm>
                <a:off x="208027" y="954271"/>
                <a:ext cx="5444836" cy="690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Anomaly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CP asymmetry</a:t>
                </a:r>
              </a:p>
              <a:p>
                <a:r>
                  <a:rPr lang="en-US" altLang="zh-CN" dirty="0"/>
                  <a:t>            </a:t>
                </a:r>
                <a:r>
                  <a:rPr lang="en-US" altLang="zh-CN" dirty="0">
                    <a:ea typeface="思源黑体 CN Normal" panose="020B0400000000000000" pitchFamily="34" charset="-122"/>
                  </a:rPr>
                  <a:t>―May be due to partial-wave cancellation.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8567BA8-16C8-7A3C-573F-4222B71C7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954271"/>
                <a:ext cx="5444836" cy="690574"/>
              </a:xfrm>
              <a:prstGeom prst="rect">
                <a:avLst/>
              </a:prstGeom>
              <a:blipFill>
                <a:blip r:embed="rId3"/>
                <a:stretch>
                  <a:fillRect l="-784" t="-2655" r="-1792" b="-150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5D4629B5-8E5C-554D-2C04-A6948ED90357}"/>
              </a:ext>
            </a:extLst>
          </p:cNvPr>
          <p:cNvSpPr txBox="1"/>
          <p:nvPr/>
        </p:nvSpPr>
        <p:spPr>
          <a:xfrm>
            <a:off x="5844053" y="1270071"/>
            <a:ext cx="281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u="sng" dirty="0">
                <a:solidFill>
                  <a:srgbClr val="0000FF"/>
                </a:solidFill>
              </a:rPr>
              <a:t>PRL. 134290 (2025) 221801</a:t>
            </a:r>
            <a:endParaRPr lang="zh-CN" altLang="en-US" sz="1600" u="sng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4BE8B8-82A1-9BCC-DDE3-379012A229CF}"/>
                  </a:ext>
                </a:extLst>
              </p:cNvPr>
              <p:cNvSpPr txBox="1"/>
              <p:nvPr/>
            </p:nvSpPr>
            <p:spPr>
              <a:xfrm>
                <a:off x="230364" y="2003522"/>
                <a:ext cx="11227379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A theoretical prediction for the CP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𝑝</m:t>
                    </m:r>
                    <m:r>
                      <a:rPr kumimoji="0" lang="zh-CN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𝛬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is up to 10%.[</a:t>
                </a:r>
                <a:r>
                  <a:rPr lang="en-US" altLang="zh-CN" sz="1400" dirty="0">
                    <a:solidFill>
                      <a:srgbClr val="0000FF"/>
                    </a:solidFill>
                  </a:rPr>
                  <a:t>JHEP 03 (2021) 075</a:t>
                </a:r>
                <a:r>
                  <a:rPr lang="en-US" altLang="zh-CN" dirty="0"/>
                  <a:t>]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4BE8B8-82A1-9BCC-DDE3-379012A22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64" y="2003522"/>
                <a:ext cx="11227379" cy="692497"/>
              </a:xfrm>
              <a:prstGeom prst="rect">
                <a:avLst/>
              </a:prstGeom>
              <a:blipFill>
                <a:blip r:embed="rId4"/>
                <a:stretch>
                  <a:fillRect l="-543" t="-2655" b="-150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EE55C2F-C2EB-DD8C-AD3D-2631613306A4}"/>
              </a:ext>
            </a:extLst>
          </p:cNvPr>
          <p:cNvSpPr txBox="1"/>
          <p:nvPr/>
        </p:nvSpPr>
        <p:spPr>
          <a:xfrm>
            <a:off x="1184218" y="2756079"/>
            <a:ext cx="60994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a typeface="思源黑体 CN Normal" panose="020B0400000000000000" pitchFamily="34" charset="-122"/>
              </a:rPr>
              <a:t>―Could be suppressed by S-P wave cancellation?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97D902F-C4AE-D80A-7366-B5569E7366F1}"/>
                  </a:ext>
                </a:extLst>
              </p:cNvPr>
              <p:cNvSpPr txBox="1"/>
              <p:nvPr/>
            </p:nvSpPr>
            <p:spPr>
              <a:xfrm>
                <a:off x="382039" y="4141464"/>
                <a:ext cx="9792739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Investigation of CP violation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𝑝</m:t>
                    </m:r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𝛬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 rate and </a:t>
                </a:r>
              </a:p>
              <a:p>
                <a:r>
                  <a:rPr lang="en-US" altLang="zh-CN" dirty="0"/>
                  <a:t>angular distribution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97D902F-C4AE-D80A-7366-B5569E736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39" y="4141464"/>
                <a:ext cx="9792739" cy="677108"/>
              </a:xfrm>
              <a:prstGeom prst="rect">
                <a:avLst/>
              </a:prstGeom>
              <a:blipFill>
                <a:blip r:embed="rId5"/>
                <a:stretch>
                  <a:fillRect l="-623" t="-4505" b="-14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下 15">
            <a:extLst>
              <a:ext uri="{FF2B5EF4-FFF2-40B4-BE49-F238E27FC236}">
                <a16:creationId xmlns:a16="http://schemas.microsoft.com/office/drawing/2014/main" id="{486B5455-630B-C369-97E0-472D76BDBB3D}"/>
              </a:ext>
            </a:extLst>
          </p:cNvPr>
          <p:cNvSpPr/>
          <p:nvPr/>
        </p:nvSpPr>
        <p:spPr>
          <a:xfrm>
            <a:off x="4036522" y="3253584"/>
            <a:ext cx="394855" cy="6938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B30A096-1409-6E88-2C23-AA0376781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730800"/>
            <a:ext cx="3578081" cy="277808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2682F2C-E1E1-4DFC-00F7-68122274C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43" y="4816626"/>
            <a:ext cx="4735683" cy="82797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7A0C1D2-16C9-4526-88FA-A6AB6A443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25" y="5819236"/>
            <a:ext cx="4693338" cy="48468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577CEDF2-7A4B-763E-0C83-8EE4274FA3DA}"/>
              </a:ext>
            </a:extLst>
          </p:cNvPr>
          <p:cNvSpPr txBox="1"/>
          <p:nvPr/>
        </p:nvSpPr>
        <p:spPr>
          <a:xfrm>
            <a:off x="5632017" y="5854300"/>
            <a:ext cx="60994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9"/>
              </a:rPr>
              <a:t>[arxiv.2204.11058</a:t>
            </a:r>
            <a:r>
              <a:rPr lang="en-US" altLang="zh-CN" dirty="0"/>
              <a:t>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338961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Study of decays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𝑩</m:t>
                    </m:r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𝑲</m:t>
                    </m:r>
                    <m:r>
                      <a:rPr lang="zh-CN" alt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𝝅</m:t>
                    </m:r>
                  </m:oMath>
                </a14:m>
                <a:endParaRPr lang="en-US" altLang="zh-CN" sz="4000" b="1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blipFill>
                <a:blip r:embed="rId2"/>
                <a:stretch>
                  <a:fillRect l="-2869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70645AF-7961-A59B-7233-7487036BD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498" y="817939"/>
            <a:ext cx="4133894" cy="31836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B6AA57-3B00-7D66-AC81-09ACBF1E0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96" y="4355829"/>
            <a:ext cx="10182834" cy="22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351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直接连接符 82"/>
          <p:cNvCxnSpPr/>
          <p:nvPr/>
        </p:nvCxnSpPr>
        <p:spPr>
          <a:xfrm flipH="1">
            <a:off x="676395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5400000">
            <a:off x="-2741856" y="2736809"/>
            <a:ext cx="6818603" cy="1344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chemeClr val="accent5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 14"/>
          <p:cNvGrpSpPr/>
          <p:nvPr/>
        </p:nvGrpSpPr>
        <p:grpSpPr>
          <a:xfrm>
            <a:off x="-22301" y="6654791"/>
            <a:ext cx="1271471" cy="203211"/>
            <a:chOff x="-22302" y="6654791"/>
            <a:chExt cx="1271471" cy="203210"/>
          </a:xfrm>
        </p:grpSpPr>
        <p:sp>
          <p:nvSpPr>
            <p:cNvPr id="9" name="圆角矩形 8"/>
            <p:cNvSpPr/>
            <p:nvPr/>
          </p:nvSpPr>
          <p:spPr>
            <a:xfrm flipV="1">
              <a:off x="240276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 flipV="1">
              <a:off x="-22302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flipV="1">
              <a:off x="755838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 flipV="1">
              <a:off x="493260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1024362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13075" y="245328"/>
            <a:ext cx="1031043" cy="4519883"/>
          </a:xfrm>
          <a:prstGeom prst="rect">
            <a:avLst/>
          </a:prstGeom>
          <a:noFill/>
        </p:spPr>
        <p:txBody>
          <a:bodyPr vert="eaVert" wrap="square" lIns="91436" tIns="45718" rIns="91436" bIns="45718" rtlCol="0">
            <a:spAutoFit/>
          </a:bodyPr>
          <a:lstStyle/>
          <a:p>
            <a:r>
              <a:rPr lang="en-US" altLang="zh-CN" sz="5500" dirty="0">
                <a:solidFill>
                  <a:schemeClr val="bg1"/>
                </a:solidFill>
                <a:latin typeface="Eras Light ITC" panose="020B0402030504020804" pitchFamily="34" charset="0"/>
              </a:rPr>
              <a:t>CONTENTS</a:t>
            </a:r>
            <a:endParaRPr lang="zh-CN" altLang="en-US" sz="55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56284B-31AF-6694-F473-4D2C697909D6}"/>
              </a:ext>
            </a:extLst>
          </p:cNvPr>
          <p:cNvSpPr txBox="1"/>
          <p:nvPr/>
        </p:nvSpPr>
        <p:spPr>
          <a:xfrm>
            <a:off x="2039064" y="1069122"/>
            <a:ext cx="10039861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  <a:cs typeface="Arabic Typesetting" panose="03020402040406030203" pitchFamily="66" charset="-78"/>
              </a:rPr>
              <a:t>1.Study of (semi)leptonic FCNC decays</a:t>
            </a:r>
            <a:endParaRPr lang="zh-CN" altLang="en-US" sz="3600" dirty="0">
              <a:solidFill>
                <a:srgbClr val="0000FF"/>
              </a:solidFill>
              <a:cs typeface="Arabic Typesetting" panose="03020402040406030203" pitchFamily="66" charset="-78"/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</a:rPr>
              <a:t>2.</a:t>
            </a:r>
            <a:r>
              <a:rPr lang="en-US" altLang="zh-CN" sz="3600" dirty="0">
                <a:solidFill>
                  <a:srgbClr val="0000FF"/>
                </a:solidFill>
                <a:cs typeface="Arabic Typesetting" panose="03020402040406030203" pitchFamily="66" charset="-78"/>
              </a:rPr>
              <a:t> Study of hadronic FCNC decays</a:t>
            </a:r>
            <a:endParaRPr lang="en-US" altLang="zh-CN" sz="3600" dirty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</a:rPr>
              <a:t>3.Searching for NP in VRD processes </a:t>
            </a:r>
          </a:p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</a:rPr>
              <a:t>4.Prospects and summary</a:t>
            </a:r>
          </a:p>
          <a:p>
            <a:pPr marL="457200" indent="-457200">
              <a:buAutoNum type="arabicPeriod"/>
            </a:pP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First 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</m:ctrlPr>
                          </m:accPr>
                          <m:e>
                            <m:r>
                              <a:rPr lang="zh-CN" altLang="en-US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𝚲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𝟎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𝒑</m:t>
                        </m:r>
                      </m:e>
                    </m:acc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decay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95932"/>
              </a:xfrm>
              <a:prstGeom prst="rect">
                <a:avLst/>
              </a:prstGeom>
              <a:blipFill>
                <a:blip r:embed="rId2"/>
                <a:stretch>
                  <a:fillRect l="-2049" t="-10204" r="-1230" b="-336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E49AEC-3674-616D-04B3-6DD893683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3" y="2968943"/>
            <a:ext cx="10348037" cy="3103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3C15631-F3C3-CD4A-E04A-A9BFD47C6892}"/>
                  </a:ext>
                </a:extLst>
              </p:cNvPr>
              <p:cNvSpPr txBox="1"/>
              <p:nvPr/>
            </p:nvSpPr>
            <p:spPr>
              <a:xfrm>
                <a:off x="237950" y="785575"/>
                <a:ext cx="12279169" cy="1866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</m:ctrlPr>
                          </m:accPr>
                          <m:e>
                            <m:r>
                              <a:rPr lang="zh-CN" alt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𝚲</m:t>
                            </m:r>
                          </m:e>
                        </m:acc>
                      </m:e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𝟎</m:t>
                        </m:r>
                      </m:sup>
                    </m:sSup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𝒑</m:t>
                        </m:r>
                      </m:e>
                    </m:acc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Palatino Linotype" panose="02040502050505030304" pitchFamily="18" charset="0"/>
                    <a:cs typeface="Arabic Typesetting" panose="03020402040406030203" pitchFamily="66" charset="-78"/>
                  </a:rPr>
                  <a:t> is dominated by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𝒃</m:t>
                    </m:r>
                    <m:r>
                      <a:rPr lang="en-US" altLang="zh-CN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𝒔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Palatino Linotype" panose="02040502050505030304" pitchFamily="18" charset="0"/>
                    <a:cs typeface="Arabic Typesetting" panose="03020402040406030203" pitchFamily="66" charset="-78"/>
                  </a:rPr>
                  <a:t> transitions, at tree level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𝒃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𝒖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are color suppressed.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Palatino Linotype" panose="02040502050505030304" pitchFamily="18" charset="0"/>
                  </a:rPr>
                  <a:t>The double threshold enhancement may </a:t>
                </a:r>
                <a:r>
                  <a:rPr lang="en" altLang="zh-CN" dirty="0">
                    <a:latin typeface="Palatino Linotype" panose="02040502050505030304" pitchFamily="18" charset="0"/>
                  </a:rPr>
                  <a:t>benefit the study of</a:t>
                </a:r>
              </a:p>
              <a:p>
                <a:pPr>
                  <a:lnSpc>
                    <a:spcPct val="150000"/>
                  </a:lnSpc>
                </a:pPr>
                <a:r>
                  <a:rPr lang="en" altLang="zh-CN" dirty="0">
                    <a:latin typeface="Palatino Linotype" panose="02040502050505030304" pitchFamily="18" charset="0"/>
                  </a:rPr>
                  <a:t>baryonium-like bound states like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(1835)</m:t>
                    </m:r>
                  </m:oMath>
                </a14:m>
                <a:r>
                  <a:rPr lang="en" altLang="zh-CN" dirty="0">
                    <a:latin typeface="Palatino Linotype" panose="0204050205050503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(2085)</m:t>
                    </m:r>
                  </m:oMath>
                </a14:m>
                <a:r>
                  <a:rPr lang="en" altLang="zh-CN" dirty="0">
                    <a:latin typeface="Palatino Linotype" panose="02040502050505030304" pitchFamily="18" charset="0"/>
                  </a:rPr>
                  <a:t>.</a:t>
                </a:r>
                <a:endParaRPr lang="en-US" altLang="zh-CN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 err="1">
                    <a:latin typeface="Palatino Linotype" panose="02040502050505030304" pitchFamily="18" charset="0"/>
                  </a:rPr>
                  <a:t>Theoritical</a:t>
                </a:r>
                <a:r>
                  <a:rPr lang="en-US" altLang="zh-CN" dirty="0">
                    <a:latin typeface="Palatino Linotype" panose="02040502050505030304" pitchFamily="18" charset="0"/>
                  </a:rPr>
                  <a:t> p</a:t>
                </a:r>
                <a:r>
                  <a:rPr lang="en-US" altLang="zh-CN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rediction of 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abic Typesetting" panose="03020402040406030203" pitchFamily="66" charset="-78"/>
                                  </a:rPr>
                                </m:ctrlPr>
                              </m:accPr>
                              <m:e>
                                <m:r>
                                  <a:rPr lang="zh-CN" alt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abic Typesetting" panose="03020402040406030203" pitchFamily="66" charset="-78"/>
                                  </a:rPr>
                                  <m:t>𝚲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𝒑</m:t>
                        </m:r>
                        <m:acc>
                          <m:accPr>
                            <m:chr m:val="̅"/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𝒑</m:t>
                            </m:r>
                          </m:e>
                        </m:acc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𝒑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7.4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−0.2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+0.6</m:t>
                            </m:r>
                          </m:sup>
                        </m:sSub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0.03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−2.6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+3.6</m:t>
                            </m:r>
                          </m:sup>
                        </m:sSubSup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zh-CN" altLang="en-US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3C15631-F3C3-CD4A-E04A-A9BFD47C6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50" y="785575"/>
                <a:ext cx="12279169" cy="1866986"/>
              </a:xfrm>
              <a:prstGeom prst="rect">
                <a:avLst/>
              </a:prstGeom>
              <a:blipFill>
                <a:blip r:embed="rId4"/>
                <a:stretch>
                  <a:fillRect l="-413" b="-4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1585FD3D-2582-85F7-0E9B-7283CAD22F61}"/>
              </a:ext>
            </a:extLst>
          </p:cNvPr>
          <p:cNvSpPr txBox="1"/>
          <p:nvPr/>
        </p:nvSpPr>
        <p:spPr>
          <a:xfrm>
            <a:off x="9221169" y="3919311"/>
            <a:ext cx="200429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hlinkClick r:id="rId5"/>
              </a:rPr>
              <a:t>arxiv.2508.16259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30541C4-F8C3-DCD5-1DFE-E23B76C438FD}"/>
              </a:ext>
            </a:extLst>
          </p:cNvPr>
          <p:cNvSpPr txBox="1"/>
          <p:nvPr/>
        </p:nvSpPr>
        <p:spPr>
          <a:xfrm>
            <a:off x="7643761" y="1331944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" altLang="zh-CN" dirty="0">
                <a:solidFill>
                  <a:srgbClr val="FC333C"/>
                </a:solidFill>
                <a:effectLst/>
                <a:latin typeface="Helvetica" pitchFamily="2" charset="0"/>
              </a:rPr>
              <a:t>[PLB845(2023)138158]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39E5D3C-EAED-AF2D-358D-659392405CBA}"/>
              </a:ext>
            </a:extLst>
          </p:cNvPr>
          <p:cNvSpPr txBox="1"/>
          <p:nvPr/>
        </p:nvSpPr>
        <p:spPr>
          <a:xfrm>
            <a:off x="8177461" y="2339144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hlinkClick r:id="rId6"/>
              </a:rPr>
              <a:t>PRL 88 (2003) 181803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06967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7BE4D-A43E-F662-8E8D-1B10FE11E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4024D24B-40AC-5E48-C53F-5D7FD29CDC48}"/>
              </a:ext>
            </a:extLst>
          </p:cNvPr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CF2E0-B6E9-1025-FB6C-D381528F5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973A44-6534-572D-B853-07720F1D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3E3444A-99E3-4185-D0F9-16AA1DF5E9D2}"/>
                  </a:ext>
                </a:extLst>
              </p:cNvPr>
              <p:cNvSpPr txBox="1"/>
              <p:nvPr/>
            </p:nvSpPr>
            <p:spPr>
              <a:xfrm>
                <a:off x="208027" y="44177"/>
                <a:ext cx="7435734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First 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</m:ctrlPr>
                          </m:accPr>
                          <m:e>
                            <m:r>
                              <a:rPr lang="zh-CN" altLang="en-US" sz="3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abic Typesetting" panose="03020402040406030203" pitchFamily="66" charset="-78"/>
                              </a:rPr>
                              <m:t>𝚲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𝟎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𝒑</m:t>
                        </m:r>
                      </m:e>
                    </m:acc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decay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95932"/>
              </a:xfrm>
              <a:prstGeom prst="rect">
                <a:avLst/>
              </a:prstGeom>
              <a:blipFill>
                <a:blip r:embed="rId2"/>
                <a:stretch>
                  <a:fillRect l="-2049" t="-10204" r="-1230" b="-336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62465BDE-3639-6FAC-8342-8BF69370E22A}"/>
              </a:ext>
            </a:extLst>
          </p:cNvPr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A8580C-16AB-FE96-8A81-009155A1CDD8}"/>
              </a:ext>
            </a:extLst>
          </p:cNvPr>
          <p:cNvSpPr txBox="1"/>
          <p:nvPr/>
        </p:nvSpPr>
        <p:spPr>
          <a:xfrm>
            <a:off x="9541811" y="3429000"/>
            <a:ext cx="200429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hlinkClick r:id="rId3"/>
              </a:rPr>
              <a:t>arxiv.2508.16259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AF647F8-9E30-0CE3-C2B8-CC228B4A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39" y="3292475"/>
            <a:ext cx="4198647" cy="30638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A2FD05-D60B-B25A-9AA7-6DC6294AB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6" y="3266518"/>
            <a:ext cx="4525925" cy="3063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3E1849D-666C-B44B-0E50-C353AB9A0B90}"/>
                  </a:ext>
                </a:extLst>
              </p:cNvPr>
              <p:cNvSpPr txBox="1"/>
              <p:nvPr/>
            </p:nvSpPr>
            <p:spPr>
              <a:xfrm>
                <a:off x="208027" y="869726"/>
                <a:ext cx="9164781" cy="2308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dirty="0"/>
                  <a:t>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 purely four body-baryonic decay: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abic Typesetting" panose="03020402040406030203" pitchFamily="66" charset="-78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abic Typesetting" panose="03020402040406030203" pitchFamily="66" charset="-78"/>
                                    </a:rPr>
                                    <m:t>𝚲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𝒑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𝒑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1.80±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0.30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0.05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0.25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dirty="0"/>
                  <a:t>2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lower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theoretical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prediction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double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threshold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enhancement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observed.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dirty="0"/>
                  <a:t>The CP asymmetry is determined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5.4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±15.6±2.4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3E1849D-666C-B44B-0E50-C353AB9A0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869726"/>
                <a:ext cx="9164781" cy="2308902"/>
              </a:xfrm>
              <a:prstGeom prst="rect">
                <a:avLst/>
              </a:prstGeom>
              <a:blipFill>
                <a:blip r:embed="rId6"/>
                <a:stretch>
                  <a:fillRect l="-553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79ABA19-B0D7-A703-BAF2-D038A0D5E067}"/>
                  </a:ext>
                </a:extLst>
              </p:cNvPr>
              <p:cNvSpPr txBox="1"/>
              <p:nvPr/>
            </p:nvSpPr>
            <p:spPr>
              <a:xfrm>
                <a:off x="1140968" y="6311973"/>
                <a:ext cx="3741252" cy="385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altLang="zh-CN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abic Typesetting" panose="03020402040406030203" pitchFamily="66" charset="-78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abic Typesetting" panose="03020402040406030203" pitchFamily="66" charset="-78"/>
                                    </a:rPr>
                                    <m:t>𝚲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𝒑</m:t>
                          </m:r>
                          <m:acc>
                            <m:accPr>
                              <m:chr m:val="̅"/>
                              <m:ctrlP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𝒑</m:t>
                          </m:r>
                        </m:e>
                      </m:d>
                      <m:r>
                        <a:rPr lang="en" altLang="zh-CN" i="1" dirty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= 78 ±12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79ABA19-B0D7-A703-BAF2-D038A0D5E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68" y="6311973"/>
                <a:ext cx="3741252" cy="385042"/>
              </a:xfrm>
              <a:prstGeom prst="rect">
                <a:avLst/>
              </a:prstGeom>
              <a:blipFill>
                <a:blip r:embed="rId7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10454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2" y="2847434"/>
            <a:ext cx="12213103" cy="1296345"/>
            <a:chOff x="-21102" y="2847433"/>
            <a:chExt cx="12213102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0" y="2872348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3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5567120" y="3208643"/>
              <a:ext cx="2686950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VR decays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0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20ABB38-7623-9371-EC05-64C6871B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77" y="3699164"/>
            <a:ext cx="5088921" cy="2289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3FA4E57-26A2-5BED-BF07-706507A64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6" y="806335"/>
            <a:ext cx="3321386" cy="2482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D0DB558-077D-1057-BBD7-BD2519D42F64}"/>
                  </a:ext>
                </a:extLst>
              </p:cNvPr>
              <p:cNvSpPr txBox="1"/>
              <p:nvPr/>
            </p:nvSpPr>
            <p:spPr>
              <a:xfrm>
                <a:off x="288235" y="917777"/>
                <a:ext cx="8158424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is a very rare decay mediated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zh-CN" dirty="0"/>
                  <a:t> transition </a:t>
                </a:r>
              </a:p>
              <a:p>
                <a:r>
                  <a:rPr kumimoji="1" lang="en-US" altLang="zh-CN" dirty="0"/>
                  <a:t>      ⎯Short-distance contribution(penguin/box diagrams)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      ⎯Long-distance contributions (from the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dirty="0"/>
                  <a:t>)</a:t>
                </a:r>
              </a:p>
              <a:p>
                <a:r>
                  <a:rPr kumimoji="1" lang="en-US" altLang="zh-CN" dirty="0"/>
                  <a:t>                      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1.2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8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 &lt; 7.8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D0DB558-077D-1057-BBD7-BD2519D42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35" y="917777"/>
                <a:ext cx="8158424" cy="1261884"/>
              </a:xfrm>
              <a:prstGeom prst="rect">
                <a:avLst/>
              </a:prstGeom>
              <a:blipFill>
                <a:blip r:embed="rId5"/>
                <a:stretch>
                  <a:fillRect l="-466" t="-2000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42EDE998-C032-B69F-C8C3-533E9623A85E}"/>
              </a:ext>
            </a:extLst>
          </p:cNvPr>
          <p:cNvSpPr txBox="1"/>
          <p:nvPr/>
        </p:nvSpPr>
        <p:spPr>
          <a:xfrm>
            <a:off x="1789043" y="2199190"/>
            <a:ext cx="600323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[PRD72(2005) 074003]</a:t>
            </a:r>
          </a:p>
          <a:p>
            <a:r>
              <a:rPr kumimoji="1" lang="en-US" altLang="zh-CN" dirty="0">
                <a:solidFill>
                  <a:srgbClr val="0000FF"/>
                </a:solidFill>
              </a:rPr>
              <a:t>[JHEP1810(2018)040]</a:t>
            </a:r>
          </a:p>
          <a:p>
            <a:r>
              <a:rPr kumimoji="1" lang="en-US" altLang="zh-CN" dirty="0">
                <a:solidFill>
                  <a:srgbClr val="0000FF"/>
                </a:solidFill>
              </a:rPr>
              <a:t>[PRD111(2025)013003]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493ABFA-2107-2B25-9E92-E58CE65CCDA2}"/>
                  </a:ext>
                </a:extLst>
              </p:cNvPr>
              <p:cNvSpPr txBox="1"/>
              <p:nvPr/>
            </p:nvSpPr>
            <p:spPr>
              <a:xfrm>
                <a:off x="288235" y="3301715"/>
                <a:ext cx="832236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l"/>
                </a:pPr>
                <a:r>
                  <a:rPr kumimoji="1" lang="en-US" altLang="zh-CN" dirty="0"/>
                  <a:t>First evidence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 was found by </a:t>
                </a:r>
                <a:r>
                  <a:rPr kumimoji="1" lang="en-US" altLang="zh-CN" dirty="0" err="1"/>
                  <a:t>HyperCP</a:t>
                </a:r>
                <a:r>
                  <a:rPr kumimoji="1" lang="en-US" altLang="zh-CN" dirty="0"/>
                  <a:t> (2005)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493ABFA-2107-2B25-9E92-E58CE65CC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35" y="3301715"/>
                <a:ext cx="8322365" cy="384721"/>
              </a:xfrm>
              <a:prstGeom prst="rect">
                <a:avLst/>
              </a:prstGeom>
              <a:blipFill>
                <a:blip r:embed="rId6"/>
                <a:stretch>
                  <a:fillRect l="-457" t="-9677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B4CE220A-6003-90FC-612F-401480F12F0A}"/>
              </a:ext>
            </a:extLst>
          </p:cNvPr>
          <p:cNvSpPr txBox="1"/>
          <p:nvPr/>
        </p:nvSpPr>
        <p:spPr>
          <a:xfrm>
            <a:off x="4790660" y="4054321"/>
            <a:ext cx="2539084" cy="38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PRL94(2005)021801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532A66-EA39-6E16-5844-829C902B4958}"/>
                  </a:ext>
                </a:extLst>
              </p:cNvPr>
              <p:cNvSpPr txBox="1"/>
              <p:nvPr/>
            </p:nvSpPr>
            <p:spPr>
              <a:xfrm>
                <a:off x="1046922" y="3747375"/>
                <a:ext cx="5208104" cy="981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⎯3 events found in absence of background</a:t>
                </a:r>
              </a:p>
              <a:p>
                <a:r>
                  <a:rPr kumimoji="1" lang="en-US" altLang="zh-CN" dirty="0"/>
                  <a:t>⎯Measured branching fraction.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8.6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−5.4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+6.6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±5.5×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532A66-EA39-6E16-5844-829C902B4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22" y="3747375"/>
                <a:ext cx="5208104" cy="981359"/>
              </a:xfrm>
              <a:prstGeom prst="rect">
                <a:avLst/>
              </a:prstGeom>
              <a:blipFill>
                <a:blip r:embed="rId7"/>
                <a:stretch>
                  <a:fillRect l="-1217" t="-3846" b="-1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ED93E8-F363-CE2D-8998-DC04D997D667}"/>
                  </a:ext>
                </a:extLst>
              </p:cNvPr>
              <p:cNvSpPr txBox="1"/>
              <p:nvPr/>
            </p:nvSpPr>
            <p:spPr>
              <a:xfrm>
                <a:off x="295102" y="5238043"/>
                <a:ext cx="8322365" cy="702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l"/>
                </a:pPr>
                <a:r>
                  <a:rPr kumimoji="1" lang="en-US" altLang="zh-CN" dirty="0"/>
                  <a:t>Evidence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is also found with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i="1" dirty="0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dirty="0" smtClean="0">
                          <a:latin typeface="Cambria Math" panose="02040503050406030204" pitchFamily="18" charset="0"/>
                        </a:rPr>
                        <m:t>=214.3</m:t>
                      </m:r>
                      <m:r>
                        <a:rPr kumimoji="1"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±0.5</m:t>
                      </m:r>
                      <m:r>
                        <m:rPr>
                          <m:sty m:val="p"/>
                        </m:rPr>
                        <a:rPr kumimoji="1" lang="en-US" altLang="zh-C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ED93E8-F363-CE2D-8998-DC04D997D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2" y="5238043"/>
                <a:ext cx="8322365" cy="702180"/>
              </a:xfrm>
              <a:prstGeom prst="rect">
                <a:avLst/>
              </a:prstGeom>
              <a:blipFill>
                <a:blip r:embed="rId8"/>
                <a:stretch>
                  <a:fillRect l="-610" t="-5357" b="-1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23885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2FB325A-4D91-50E6-3E2D-FD0DBB72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918" y="3944464"/>
            <a:ext cx="3865976" cy="27481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F49729-6BA6-926F-6D3C-EC44F0B01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29" y="1486883"/>
            <a:ext cx="4830755" cy="4659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76A9115-A954-A969-A068-7B6500D3657C}"/>
              </a:ext>
            </a:extLst>
          </p:cNvPr>
          <p:cNvSpPr txBox="1"/>
          <p:nvPr/>
        </p:nvSpPr>
        <p:spPr>
          <a:xfrm>
            <a:off x="137160" y="3748516"/>
            <a:ext cx="714049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Search for resonances in the dimuon invariant mass distribution , and no evidence of resonant structures found</a:t>
            </a:r>
            <a:endParaRPr lang="zh-CN" alt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EF44E4-D42E-757A-1D3C-E74A9E5EC657}"/>
              </a:ext>
            </a:extLst>
          </p:cNvPr>
          <p:cNvSpPr txBox="1"/>
          <p:nvPr/>
        </p:nvSpPr>
        <p:spPr>
          <a:xfrm>
            <a:off x="1548577" y="4512012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HyperCP</a:t>
            </a:r>
            <a:r>
              <a:rPr lang="en-US" altLang="zh-CN" dirty="0"/>
              <a:t> anomaly excluded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3EBB50-880C-9A52-5DC5-18A713FDCBCE}"/>
              </a:ext>
            </a:extLst>
          </p:cNvPr>
          <p:cNvSpPr txBox="1"/>
          <p:nvPr/>
        </p:nvSpPr>
        <p:spPr>
          <a:xfrm>
            <a:off x="333731" y="5023503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Distribution compatible with SM prediction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A34559-A7A4-1797-F6A7-47E1EB2FFB3E}"/>
              </a:ext>
            </a:extLst>
          </p:cNvPr>
          <p:cNvSpPr txBox="1"/>
          <p:nvPr/>
        </p:nvSpPr>
        <p:spPr>
          <a:xfrm>
            <a:off x="303914" y="2424607"/>
            <a:ext cx="870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THIS IS THE RAREST BARYON DECAY EVER OBSERVED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D94FC9A-376F-BE20-CB30-E94AF59AAFA8}"/>
              </a:ext>
            </a:extLst>
          </p:cNvPr>
          <p:cNvCxnSpPr>
            <a:cxnSpLocks/>
          </p:cNvCxnSpPr>
          <p:nvPr/>
        </p:nvCxnSpPr>
        <p:spPr>
          <a:xfrm>
            <a:off x="614886" y="4665959"/>
            <a:ext cx="6771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64040FD2-BD01-4E89-6ADA-9ECC9588E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918" y="1168008"/>
            <a:ext cx="3865977" cy="2563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702A50-F0AD-21E4-7EB2-3D7F04059B28}"/>
                  </a:ext>
                </a:extLst>
              </p:cNvPr>
              <p:cNvSpPr txBox="1"/>
              <p:nvPr/>
            </p:nvSpPr>
            <p:spPr>
              <a:xfrm>
                <a:off x="333731" y="730258"/>
                <a:ext cx="7711193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Observe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𝚺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 </m:t>
                    </m:r>
                  </m:oMath>
                </a14:m>
                <a:r>
                  <a:rPr lang="en-US" altLang="zh-CN" dirty="0"/>
                  <a:t>decay using LHCb Run 2 data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702A50-F0AD-21E4-7EB2-3D7F04059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31" y="730258"/>
                <a:ext cx="7711193" cy="392993"/>
              </a:xfrm>
              <a:prstGeom prst="rect">
                <a:avLst/>
              </a:prstGeom>
              <a:blipFill>
                <a:blip r:embed="rId6"/>
                <a:stretch>
                  <a:fillRect l="-658" t="-312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B186014-2DC5-5C28-FB85-DF6A002AFF25}"/>
                  </a:ext>
                </a:extLst>
              </p:cNvPr>
              <p:cNvSpPr txBox="1"/>
              <p:nvPr/>
            </p:nvSpPr>
            <p:spPr>
              <a:xfrm>
                <a:off x="7498420" y="716122"/>
                <a:ext cx="3510972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kumimoji="1"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r>
                                <a:rPr lang="zh-CN" altLang="en-US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𝚺</m:t>
                              </m:r>
                            </m:e>
                            <m:sup>
                              <m:r>
                                <a:rPr lang="en-US" altLang="zh-CN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→</m:t>
                          </m:r>
                          <m: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𝒑</m:t>
                          </m:r>
                          <m:sSup>
                            <m:sSupPr>
                              <m:ctrlPr>
                                <a:rPr lang="en-US" altLang="zh-CN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r>
                                <a:rPr lang="zh-CN" altLang="en-US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</m:ctrlPr>
                            </m:sSupPr>
                            <m:e>
                              <m:r>
                                <a:rPr lang="zh-CN" altLang="en-US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1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abic Typesetting" panose="03020402040406030203" pitchFamily="66" charset="-7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dirty="0" smtClean="0">
                          <a:latin typeface="Cambria Math" panose="02040503050406030204" pitchFamily="18" charset="0"/>
                        </a:rPr>
                        <m:t>=78</m:t>
                      </m:r>
                      <m:r>
                        <a:rPr kumimoji="1"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±12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B186014-2DC5-5C28-FB85-DF6A002AF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420" y="716122"/>
                <a:ext cx="3510972" cy="384721"/>
              </a:xfrm>
              <a:prstGeom prst="rect">
                <a:avLst/>
              </a:prstGeom>
              <a:blipFill>
                <a:blip r:embed="rId7"/>
                <a:stretch>
                  <a:fillRect t="-9677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99386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3788D0-DEBD-2598-607D-2C285BB2462C}"/>
                  </a:ext>
                </a:extLst>
              </p:cNvPr>
              <p:cNvSpPr txBox="1"/>
              <p:nvPr/>
            </p:nvSpPr>
            <p:spPr>
              <a:xfrm>
                <a:off x="113969" y="789446"/>
                <a:ext cx="9533614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is a very </a:t>
                </a:r>
                <a:r>
                  <a:rPr lang="en-US" altLang="zh-CN" dirty="0" err="1"/>
                  <a:t>rae</a:t>
                </a:r>
                <a:r>
                  <a:rPr lang="en-US" altLang="zh-CN" dirty="0"/>
                  <a:t> FCNC + GIM mechanism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3788D0-DEBD-2598-607D-2C285BB24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69" y="789446"/>
                <a:ext cx="9533614" cy="392993"/>
              </a:xfrm>
              <a:prstGeom prst="rect">
                <a:avLst/>
              </a:prstGeom>
              <a:blipFill>
                <a:blip r:embed="rId3"/>
                <a:stretch>
                  <a:fillRect l="-666" t="-625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D6C1A92-04B1-9810-9940-95815F776885}"/>
                  </a:ext>
                </a:extLst>
              </p:cNvPr>
              <p:cNvSpPr txBox="1"/>
              <p:nvPr/>
            </p:nvSpPr>
            <p:spPr>
              <a:xfrm>
                <a:off x="113969" y="1342933"/>
                <a:ext cx="981661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/>
                  <a:t>⎯Short-distance contribution(penguin/box diagrams)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⎯Long-distance contributions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𝒑𝑿</m:t>
                    </m:r>
                    <m:r>
                      <a:rPr lang="en-US" altLang="zh-CN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(→</m:t>
                    </m:r>
                    <m:sSup>
                      <m:sSupPr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  <m:r>
                      <a:rPr lang="en-US" altLang="zh-CN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)</m:t>
                    </m:r>
                  </m:oMath>
                </a14:m>
                <a:r>
                  <a:rPr lang="en-US" altLang="zh-CN" dirty="0"/>
                  <a:t> where X=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D6C1A92-04B1-9810-9940-95815F776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69" y="1342933"/>
                <a:ext cx="9816610" cy="677108"/>
              </a:xfrm>
              <a:prstGeom prst="rect">
                <a:avLst/>
              </a:prstGeom>
              <a:blipFill>
                <a:blip r:embed="rId4"/>
                <a:stretch>
                  <a:fillRect l="-647" t="-3704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F3AF50-3CBD-986D-935F-C5E05795061E}"/>
                  </a:ext>
                </a:extLst>
              </p:cNvPr>
              <p:cNvSpPr txBox="1"/>
              <p:nvPr/>
            </p:nvSpPr>
            <p:spPr>
              <a:xfrm>
                <a:off x="137160" y="3193600"/>
                <a:ext cx="1131672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kumimoji="1" lang="en-US" altLang="zh-CN" dirty="0"/>
                  <a:t>Measure the BF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 in 6 regions:</a:t>
                </a:r>
              </a:p>
              <a:p>
                <a:r>
                  <a:rPr kumimoji="1" lang="en-US" altLang="zh-CN" dirty="0"/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resonant</a:t>
                </a:r>
                <a:r>
                  <a:rPr kumimoji="1"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zh-CN" dirty="0"/>
                  <a:t>)  and </a:t>
                </a:r>
                <a:r>
                  <a:rPr kumimoji="1" lang="en-US" altLang="zh-CN" dirty="0">
                    <a:solidFill>
                      <a:srgbClr val="FF21FF"/>
                    </a:solidFill>
                  </a:rPr>
                  <a:t>non-resonant</a:t>
                </a:r>
                <a:r>
                  <a:rPr kumimoji="1" lang="en-US" altLang="zh-CN" dirty="0"/>
                  <a:t>(low-mass and high mass)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F3AF50-3CBD-986D-935F-C5E057950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3193600"/>
                <a:ext cx="11316727" cy="677108"/>
              </a:xfrm>
              <a:prstGeom prst="rect">
                <a:avLst/>
              </a:prstGeom>
              <a:blipFill>
                <a:blip r:embed="rId5"/>
                <a:stretch>
                  <a:fillRect l="-449" t="-3704"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27CA136A-F175-9843-EFB1-29629693C8F8}"/>
              </a:ext>
            </a:extLst>
          </p:cNvPr>
          <p:cNvSpPr txBox="1"/>
          <p:nvPr/>
        </p:nvSpPr>
        <p:spPr>
          <a:xfrm>
            <a:off x="4880776" y="6358101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hlinkClick r:id="rId6"/>
              </a:rPr>
              <a:t>arxiv.2407.11474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5069FF9-530C-1081-B578-A8F7F1C2D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422" y="2215935"/>
            <a:ext cx="5070574" cy="396739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73CED88-25A4-5FF5-ADA6-9BD0F5E5F0E6}"/>
              </a:ext>
            </a:extLst>
          </p:cNvPr>
          <p:cNvSpPr txBox="1"/>
          <p:nvPr/>
        </p:nvSpPr>
        <p:spPr>
          <a:xfrm>
            <a:off x="208027" y="2215935"/>
            <a:ext cx="731837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dirty="0"/>
              <a:t>BSM contributions could enhance the expected BR, produce a non-zero forward-backward asymmetry or introduce additional sources of charge-parity (CP) asymmetry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E884CDE-55A9-9455-2102-069BCCCE5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60" y="3989130"/>
            <a:ext cx="6453840" cy="25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174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FACFA6-18D3-35C5-EADB-E1557995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523" y="1571917"/>
            <a:ext cx="8984265" cy="5562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680E52-0F4A-A82B-2C86-BF9C504C5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4" y="2318945"/>
            <a:ext cx="4789440" cy="29405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F586070-B5D2-83E6-4727-F53293310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412" y="2273226"/>
            <a:ext cx="4316376" cy="30951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E02169-E4EB-028F-4C85-189527EE3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399" y="5568680"/>
            <a:ext cx="8486157" cy="5968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956A529-3742-972D-EB1D-329B3A52EA38}"/>
              </a:ext>
            </a:extLst>
          </p:cNvPr>
          <p:cNvSpPr txBox="1"/>
          <p:nvPr/>
        </p:nvSpPr>
        <p:spPr>
          <a:xfrm>
            <a:off x="2286000" y="6336756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hlinkClick r:id="rId7"/>
              </a:rPr>
              <a:t>arxiv.2407.11474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5ECD12B-4392-0986-79A4-40231D938524}"/>
                  </a:ext>
                </a:extLst>
              </p:cNvPr>
              <p:cNvSpPr txBox="1"/>
              <p:nvPr/>
            </p:nvSpPr>
            <p:spPr>
              <a:xfrm>
                <a:off x="419100" y="861599"/>
                <a:ext cx="9829800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dirty="0"/>
                  <a:t>Observe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𝒑𝑿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(→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)</m:t>
                    </m:r>
                  </m:oMath>
                </a14:m>
                <a:r>
                  <a:rPr lang="en-US" altLang="zh-CN" dirty="0"/>
                  <a:t> decay for X=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zh-CN" dirty="0"/>
                  <a:t> with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&gt;7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  significance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5ECD12B-4392-0986-79A4-40231D938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861599"/>
                <a:ext cx="9829800" cy="392993"/>
              </a:xfrm>
              <a:prstGeom prst="rect">
                <a:avLst/>
              </a:prstGeom>
              <a:blipFill>
                <a:blip r:embed="rId8"/>
                <a:stretch>
                  <a:fillRect l="-517" t="-312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38970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6" y="44177"/>
                <a:ext cx="109546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ea typeface="Cambria Math" panose="02040503050406030204" pitchFamily="18" charset="0"/>
                    <a:cs typeface="Arabic Typesetting" panose="03020402040406030203" pitchFamily="66" charset="-78"/>
                  </a:rPr>
                  <a:t>CP asymmetries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" y="44177"/>
                <a:ext cx="10954626" cy="584775"/>
              </a:xfrm>
              <a:prstGeom prst="rect">
                <a:avLst/>
              </a:prstGeom>
              <a:blipFill>
                <a:blip r:embed="rId2"/>
                <a:stretch>
                  <a:fillRect l="-1390" t="-12766" b="-34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963AA0-8858-CE32-B200-3A536317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394" y="840524"/>
            <a:ext cx="9046829" cy="4027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268125-BBED-A3CD-D99D-67280B100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13" y="1891336"/>
            <a:ext cx="4869510" cy="32346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4BD70D-1073-E42A-95E2-D2A805A2F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89" y="5371564"/>
            <a:ext cx="6096006" cy="4935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DD669B-6EE8-84EB-59E4-8018700ED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036" y="1454832"/>
            <a:ext cx="4430616" cy="46429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9692B98-C61E-5495-327D-71465C386695}"/>
              </a:ext>
            </a:extLst>
          </p:cNvPr>
          <p:cNvSpPr txBox="1"/>
          <p:nvPr/>
        </p:nvSpPr>
        <p:spPr>
          <a:xfrm>
            <a:off x="8313562" y="6163991"/>
            <a:ext cx="200439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hlinkClick r:id="rId7"/>
              </a:rPr>
              <a:t>arxiv.2502.04013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966130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LFV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E62793-CA20-C96E-E6C4-67DBB140F471}"/>
              </a:ext>
            </a:extLst>
          </p:cNvPr>
          <p:cNvSpPr txBox="1"/>
          <p:nvPr/>
        </p:nvSpPr>
        <p:spPr>
          <a:xfrm>
            <a:off x="9303059" y="103340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055399"/>
                </a:solidFill>
                <a:effectLst/>
                <a:latin typeface="Roboto" panose="02000000000000000000" pitchFamily="2" charset="0"/>
                <a:hlinkClick r:id="rId2"/>
              </a:rPr>
              <a:t>Phys. Rev. D110 (2024) 7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4B71DE6-9A24-F1F6-9616-045F5ADA4667}"/>
                  </a:ext>
                </a:extLst>
              </p:cNvPr>
              <p:cNvSpPr txBox="1"/>
              <p:nvPr/>
            </p:nvSpPr>
            <p:spPr>
              <a:xfrm>
                <a:off x="116508" y="1299411"/>
                <a:ext cx="5042517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Search for rare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𝜙𝜇𝜏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4B71DE6-9A24-F1F6-9616-045F5ADA4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8" y="1299411"/>
                <a:ext cx="5042517" cy="384721"/>
              </a:xfrm>
              <a:prstGeom prst="rect">
                <a:avLst/>
              </a:prstGeom>
              <a:blipFill>
                <a:blip r:embed="rId3"/>
                <a:stretch>
                  <a:fillRect l="-846" t="-7937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57B57B4D-0A8F-D8D5-5B2A-8E6CCAC07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431" y="1453794"/>
            <a:ext cx="2638659" cy="17716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A03E75-CFE6-00C7-A676-4C2FCC16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337" y="1418129"/>
            <a:ext cx="2476379" cy="17010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BD62AB7-885C-A77A-2EB2-0F62B0CD8D13}"/>
              </a:ext>
            </a:extLst>
          </p:cNvPr>
          <p:cNvSpPr txBox="1"/>
          <p:nvPr/>
        </p:nvSpPr>
        <p:spPr>
          <a:xfrm>
            <a:off x="637996" y="1727512"/>
            <a:ext cx="609895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The first limit on this LFV decay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481FDB5-E6AF-0B13-1B23-66542EE498C9}"/>
              </a:ext>
            </a:extLst>
          </p:cNvPr>
          <p:cNvSpPr txBox="1"/>
          <p:nvPr/>
        </p:nvSpPr>
        <p:spPr>
          <a:xfrm>
            <a:off x="69701" y="740614"/>
            <a:ext cx="119851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Any observation of a charged LFV decay would provide clear evidence for physics beyond the SM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CDC35F1-CDC6-1A14-5D22-6DD6D9403A47}"/>
              </a:ext>
            </a:extLst>
          </p:cNvPr>
          <p:cNvSpPr txBox="1"/>
          <p:nvPr/>
        </p:nvSpPr>
        <p:spPr>
          <a:xfrm>
            <a:off x="561233" y="3577324"/>
            <a:ext cx="6040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effectLst/>
                <a:latin typeface="Palatino-Roman"/>
              </a:rPr>
              <a:t>Mass re-fitted including missing neutrino momentum and kinematic constraints</a:t>
            </a:r>
            <a:endParaRPr lang="zh-CN" altLang="en-US" sz="1800" dirty="0">
              <a:latin typeface="Palatino-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61B229-7EAB-0526-17D6-572C3112A584}"/>
                  </a:ext>
                </a:extLst>
              </p:cNvPr>
              <p:cNvSpPr txBox="1"/>
              <p:nvPr/>
            </p:nvSpPr>
            <p:spPr>
              <a:xfrm>
                <a:off x="885202" y="5597659"/>
                <a:ext cx="690346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 the most stringent upper limits placed on 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transitions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61B229-7EAB-0526-17D6-572C3112A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02" y="5597659"/>
                <a:ext cx="6903460" cy="677108"/>
              </a:xfrm>
              <a:prstGeom prst="rect">
                <a:avLst/>
              </a:prstGeom>
              <a:blipFill>
                <a:blip r:embed="rId6"/>
                <a:stretch>
                  <a:fillRect t="-4505" b="-15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7AF9B9D0-57B8-C1D2-9FB5-2BDD1E89E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704" y="4276535"/>
            <a:ext cx="2627975" cy="189920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76B2C3-22C8-4BD9-BCDB-B866A21DD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241" y="4085927"/>
            <a:ext cx="2933759" cy="2368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838AE9F-7140-1879-4F33-57647EE2FCE2}"/>
                  </a:ext>
                </a:extLst>
              </p:cNvPr>
              <p:cNvSpPr txBox="1"/>
              <p:nvPr/>
            </p:nvSpPr>
            <p:spPr>
              <a:xfrm>
                <a:off x="270410" y="2062567"/>
                <a:ext cx="4497324" cy="821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1.0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at</m:t>
                      </m:r>
                      <m:r>
                        <a:rPr lang="en-US" altLang="zh-CN" sz="1600" b="0" i="1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90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CL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zh-CN" altLang="zh-CN" sz="1600" dirty="0">
                  <a:effectLst/>
                  <a:latin typeface="Cambria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1.1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at</m:t>
                      </m:r>
                      <m:r>
                        <a:rPr lang="en-US" altLang="zh-CN" sz="1600" b="0" i="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95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CL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zh-CN" altLang="zh-CN" sz="1600" dirty="0">
                  <a:effectLst/>
                  <a:latin typeface="Cambria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838AE9F-7140-1879-4F33-57647EE2F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10" y="2062567"/>
                <a:ext cx="4497324" cy="8212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464733C-FF07-A633-9FB3-6E920FE6C252}"/>
                  </a:ext>
                </a:extLst>
              </p:cNvPr>
              <p:cNvSpPr txBox="1"/>
              <p:nvPr/>
            </p:nvSpPr>
            <p:spPr>
              <a:xfrm>
                <a:off x="116507" y="3069891"/>
                <a:ext cx="5042517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Search for rare decay</a:t>
                </a:r>
                <a:r>
                  <a:rPr lang="en-US" altLang="zh-CN" sz="1800" kern="1200" dirty="0">
                    <a:solidFill>
                      <a:srgbClr val="000000"/>
                    </a:solidFill>
                    <a:effectLst/>
                    <a:ea typeface="微软雅黑" panose="020B0503020204020204" pitchFamily="34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𝐵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0</m:t>
                        </m:r>
                      </m:sup>
                    </m:sSup>
                    <m:r>
                      <a:rPr lang="en-US" altLang="zh-CN" sz="180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zh-CN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e>
                      <m:sup>
                        <m: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464733C-FF07-A633-9FB3-6E920FE6C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7" y="3069891"/>
                <a:ext cx="5042517" cy="384721"/>
              </a:xfrm>
              <a:prstGeom prst="rect">
                <a:avLst/>
              </a:prstGeom>
              <a:blipFill>
                <a:blip r:embed="rId10"/>
                <a:stretch>
                  <a:fillRect l="-846" t="-6349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CD289B80-4F7F-CE83-63A1-BCBD5244B5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111" y="4269576"/>
            <a:ext cx="3946728" cy="12815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4C27FC4-A0D1-2AF4-24F4-6AB4918AE069}"/>
              </a:ext>
            </a:extLst>
          </p:cNvPr>
          <p:cNvSpPr txBox="1"/>
          <p:nvPr/>
        </p:nvSpPr>
        <p:spPr>
          <a:xfrm>
            <a:off x="7838289" y="6186057"/>
            <a:ext cx="340406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12"/>
              </a:rPr>
              <a:t>arxiv.2506.15347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39492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LFV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7D4A95-AD40-07AE-D4BA-594AC881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05" y="3557640"/>
            <a:ext cx="4499395" cy="2922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7B4C02-D72B-53B3-7B11-1B359ECF0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56" y="6245294"/>
            <a:ext cx="4114800" cy="469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73CD86C-67C9-0977-FD4D-F8A7619BCA15}"/>
                  </a:ext>
                </a:extLst>
              </p:cNvPr>
              <p:cNvSpPr txBox="1"/>
              <p:nvPr/>
            </p:nvSpPr>
            <p:spPr>
              <a:xfrm>
                <a:off x="269906" y="752063"/>
                <a:ext cx="11652188" cy="2682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LFV decay strongly suppressed in SM + </a:t>
                </a:r>
                <a:r>
                  <a:rPr lang="zh-CN" altLang="en-US" dirty="0"/>
                  <a:t>𝜈 </a:t>
                </a:r>
                <a:r>
                  <a:rPr lang="en-US" altLang="zh-CN" dirty="0"/>
                  <a:t>oscillations: ℬ(</a:t>
                </a:r>
                <a:r>
                  <a:rPr lang="zh-CN" altLang="en-US" dirty="0"/>
                  <a:t>𝜏→𝜇𝜇𝜇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 ∼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−55</m:t>
                        </m:r>
                      </m:sup>
                    </m:sSup>
                  </m:oMath>
                </a14:m>
                <a:r>
                  <a:rPr lang="en-US" altLang="zh-CN" dirty="0"/>
                  <a:t> [Eur. Phys. J. C (2020) 80:506]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Observation of this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 decay will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 clear sign of new physics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Set upper limit on the BF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            ●constrain theories of physics beyond the SM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            ●including </a:t>
                </a:r>
                <a:r>
                  <a:rPr lang="zh-CN" altLang="en-US" dirty="0"/>
                  <a:t>𝑍 </a:t>
                </a:r>
                <a:r>
                  <a:rPr lang="en-US" altLang="zh-CN" dirty="0"/>
                  <a:t>or leptoquarks, heavy neutrinos…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[</a:t>
                </a:r>
                <a:r>
                  <a:rPr lang="en-US" altLang="zh-CN" sz="1800" dirty="0">
                    <a:solidFill>
                      <a:srgbClr val="0000FF"/>
                    </a:solidFill>
                  </a:rPr>
                  <a:t>PRD 92, 054013, PRD 94, 115021</a:t>
                </a:r>
                <a:r>
                  <a:rPr lang="en-US" altLang="zh-CN" dirty="0"/>
                  <a:t>], predicting   ℬ(</a:t>
                </a:r>
                <a:r>
                  <a:rPr lang="zh-CN" altLang="en-US" dirty="0"/>
                  <a:t>𝜏→𝜇𝜇𝜇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 ∼𝒪</a:t>
                </a:r>
                <a:r>
                  <a:rPr lang="en-US" altLang="zh-CN" dirty="0"/>
                  <a:t>(10</a:t>
                </a:r>
                <a:r>
                  <a:rPr lang="en-US" altLang="zh-CN" baseline="30000" dirty="0"/>
                  <a:t>-10</a:t>
                </a:r>
                <a:r>
                  <a:rPr lang="en-US" altLang="zh-CN" dirty="0"/>
                  <a:t> −10</a:t>
                </a:r>
                <a:r>
                  <a:rPr lang="en-US" altLang="zh-CN" baseline="30000" dirty="0"/>
                  <a:t>-7</a:t>
                </a:r>
                <a:r>
                  <a:rPr lang="en-US" altLang="zh-CN" dirty="0"/>
                  <a:t> 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73CD86C-67C9-0977-FD4D-F8A7619BC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06" y="752063"/>
                <a:ext cx="11652188" cy="2682466"/>
              </a:xfrm>
              <a:prstGeom prst="rect">
                <a:avLst/>
              </a:prstGeom>
              <a:blipFill>
                <a:blip r:embed="rId4"/>
                <a:stretch>
                  <a:fillRect l="-545" r="-327" b="-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5E0C4C41-0C5D-215F-6CB7-9D625D512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439" y="1332861"/>
            <a:ext cx="4221534" cy="42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945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2" y="2847434"/>
            <a:ext cx="12213103" cy="1296345"/>
            <a:chOff x="-21102" y="2847433"/>
            <a:chExt cx="12213102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0" y="2872348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1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144446" y="3208643"/>
              <a:ext cx="5532280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FCNC decays and LFU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B meson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0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νββ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 decay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0ABD81A-77CB-980D-2692-63FADB7B4520}"/>
                  </a:ext>
                </a:extLst>
              </p:cNvPr>
              <p:cNvSpPr txBox="1"/>
              <p:nvPr/>
            </p:nvSpPr>
            <p:spPr>
              <a:xfrm>
                <a:off x="208026" y="917058"/>
                <a:ext cx="6341629" cy="2723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• Standard Model thinks of neutrinos as Dirac particles 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• Majorana nature of neutrinos can be tested with </a:t>
                </a:r>
                <a:r>
                  <a:rPr lang="en-US" altLang="zh-CN" dirty="0" err="1"/>
                  <a:t>neutrinoless</a:t>
                </a:r>
                <a:r>
                  <a:rPr lang="en-US" altLang="zh-CN" dirty="0"/>
                  <a:t> double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zh-CN" dirty="0"/>
                  <a:t> decay (0</a:t>
                </a:r>
                <a:r>
                  <a:rPr lang="el-GR" altLang="zh-CN" dirty="0"/>
                  <a:t>νββ)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l-GR" altLang="zh-CN" dirty="0"/>
                  <a:t> • </a:t>
                </a:r>
                <a:r>
                  <a:rPr lang="en-US" altLang="zh-CN" i="1" dirty="0"/>
                  <a:t>B</a:t>
                </a:r>
                <a:r>
                  <a:rPr lang="en-US" altLang="zh-CN" dirty="0"/>
                  <a:t> mesons can decay in the 0</a:t>
                </a:r>
                <a:r>
                  <a:rPr lang="el-GR" altLang="zh-CN" dirty="0"/>
                  <a:t>νββ</a:t>
                </a:r>
                <a:r>
                  <a:rPr lang="en-US" altLang="zh-CN" dirty="0"/>
                  <a:t> mode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 • Sensitivity to intermediate mass non-standard sterile neutrinos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0ABD81A-77CB-980D-2692-63FADB7B4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" y="917058"/>
                <a:ext cx="6341629" cy="2723823"/>
              </a:xfrm>
              <a:prstGeom prst="rect">
                <a:avLst/>
              </a:prstGeom>
              <a:blipFill>
                <a:blip r:embed="rId2"/>
                <a:stretch>
                  <a:fillRect l="-800" t="-1395" b="-2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968ED4BC-9E05-1792-6942-10A48EC80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484" y="694828"/>
            <a:ext cx="5247138" cy="32327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DD80CE-6F89-9291-3604-CA0517F39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764" y="3805876"/>
            <a:ext cx="7406223" cy="24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043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B meson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0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νββ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 decay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F8454A3-5CC2-71EA-4C8D-4A0D6CDE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72" y="1340944"/>
            <a:ext cx="10490329" cy="34608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25C9B7-4034-CC4D-3048-25F30BA0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051855"/>
            <a:ext cx="6099464" cy="8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6971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3" y="2847434"/>
            <a:ext cx="13225630" cy="1296345"/>
            <a:chOff x="-21102" y="2847433"/>
            <a:chExt cx="13225630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1012528" y="2858491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4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380828" y="3264361"/>
              <a:ext cx="6247988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Prospects &amp; Conclusions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0000FF"/>
                </a:solidFill>
                <a:effectLst/>
              </a:rPr>
              <a:t>Luminosity</a:t>
            </a:r>
            <a:endParaRPr lang="zh-CN" altLang="zh-CN" sz="320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428722" y="1234089"/>
            <a:ext cx="609678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•Run 1: 2011+2012, 7, 8 </a:t>
            </a:r>
            <a:r>
              <a:rPr lang="en-US" altLang="zh-CN" dirty="0" err="1"/>
              <a:t>TeV</a:t>
            </a: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dirty="0"/>
              <a:t>•Run 2: 2015-2018, 13 </a:t>
            </a:r>
            <a:r>
              <a:rPr lang="en-US" altLang="zh-CN" dirty="0" err="1"/>
              <a:t>TeV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•Run 3: 2022-2026, 13.6 TeV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37160" y="2777621"/>
                <a:ext cx="6096784" cy="1261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altLang="zh-CN" dirty="0"/>
                  <a:t>๏ </a:t>
                </a:r>
                <a:r>
                  <a:rPr lang="en-US" altLang="zh-CN" dirty="0"/>
                  <a:t>Run 1(2011+2012):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fb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lang="en-US" altLang="zh-CN" sz="1800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cs"/>
                      </a:rPr>
                      <m:t> </m:t>
                    </m:r>
                  </m:oMath>
                </a14:m>
                <a:r>
                  <a:rPr lang="en-US" altLang="zh-CN" dirty="0"/>
                  <a:t>+ Run 2 (2015-2018): 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th-TH" altLang="zh-CN" dirty="0"/>
                  <a:t>๏</a:t>
                </a:r>
                <a:r>
                  <a:rPr lang="en-US" altLang="zh-CN" dirty="0"/>
                  <a:t> 2024: 9.6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th-TH" altLang="zh-CN" dirty="0"/>
                  <a:t>๏</a:t>
                </a:r>
                <a:r>
                  <a:rPr lang="en-US" altLang="zh-CN" dirty="0"/>
                  <a:t> 2025: 11.0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as 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last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week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2777621"/>
                <a:ext cx="6096784" cy="1261884"/>
              </a:xfrm>
              <a:prstGeom prst="rect">
                <a:avLst/>
              </a:prstGeom>
              <a:blipFill>
                <a:blip r:embed="rId2"/>
                <a:stretch>
                  <a:fillRect l="-1040" t="-2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43236E9D-3710-B090-C506-7DCB77D1F0B0}"/>
              </a:ext>
            </a:extLst>
          </p:cNvPr>
          <p:cNvSpPr txBox="1"/>
          <p:nvPr/>
        </p:nvSpPr>
        <p:spPr>
          <a:xfrm>
            <a:off x="190489" y="2282916"/>
            <a:ext cx="61318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Run3 data taking ongoing!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82A6885-EF75-E328-7978-D7AC492BE531}"/>
              </a:ext>
            </a:extLst>
          </p:cNvPr>
          <p:cNvSpPr txBox="1"/>
          <p:nvPr/>
        </p:nvSpPr>
        <p:spPr>
          <a:xfrm>
            <a:off x="0" y="717413"/>
            <a:ext cx="52265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/>
              <a:t>Running Condition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E68FD01-5413-F802-FA9A-1C0A0D6ED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410" y="1102134"/>
            <a:ext cx="5483096" cy="460436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D866222-5793-C0B6-393B-562B0396CD68}"/>
              </a:ext>
            </a:extLst>
          </p:cNvPr>
          <p:cNvSpPr txBox="1"/>
          <p:nvPr/>
        </p:nvSpPr>
        <p:spPr>
          <a:xfrm>
            <a:off x="0" y="4242391"/>
            <a:ext cx="606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/>
              <a:t>A lot of data will contribute to</a:t>
            </a:r>
          </a:p>
          <a:p>
            <a:pPr algn="ctr"/>
            <a:r>
              <a:rPr kumimoji="1" lang="en-US" altLang="zh-CN" sz="3200" dirty="0"/>
              <a:t>Physics!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4793936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Prospects of LHCb physics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6E0175-A81D-54D1-E211-27CDD045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8" y="676496"/>
            <a:ext cx="11246875" cy="15481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74D8EC-1A0B-6D55-06B8-88AD983B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193" y="2968367"/>
            <a:ext cx="5011413" cy="2771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857CEB3-46A3-E05F-E51B-0D7B44C18281}"/>
                  </a:ext>
                </a:extLst>
              </p:cNvPr>
              <p:cNvSpPr txBox="1"/>
              <p:nvPr/>
            </p:nvSpPr>
            <p:spPr>
              <a:xfrm>
                <a:off x="259578" y="2468517"/>
                <a:ext cx="7384183" cy="1386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0" dirty="0">
                    <a:solidFill>
                      <a:srgbClr val="000000"/>
                    </a:solidFill>
                    <a:effectLst/>
                    <a:ea typeface="思源黑体 CN Normal" panose="020B0400000000000000" pitchFamily="34" charset="-122"/>
                  </a:rPr>
                  <a:t>• </a:t>
                </a:r>
                <a:r>
                  <a:rPr lang="en-US" altLang="zh-CN" sz="2000" b="0" dirty="0">
                    <a:solidFill>
                      <a:srgbClr val="000000"/>
                    </a:solidFill>
                    <a:effectLst/>
                  </a:rPr>
                  <a:t>Run 3 data-taking with Upgrade I LHCb detector ongoing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</a:rPr>
                  <a:t>       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Palatino-Roman"/>
                    <a:ea typeface="思源黑体 CN Normal" panose="020B0400000000000000" pitchFamily="34" charset="-122"/>
                  </a:rPr>
                  <a:t>―</a:t>
                </a:r>
                <a:r>
                  <a:rPr lang="en-US" altLang="zh-CN" sz="1800" b="0" dirty="0">
                    <a:solidFill>
                      <a:srgbClr val="000000"/>
                    </a:solidFill>
                    <a:effectLst/>
                    <a:latin typeface="Palatino-Roman"/>
                  </a:rPr>
                  <a:t>×5 luminosity in pp </a:t>
                </a:r>
                <a:r>
                  <a:rPr lang="en-US" altLang="zh-CN" sz="1800" b="0" dirty="0" err="1">
                    <a:solidFill>
                      <a:srgbClr val="000000"/>
                    </a:solidFill>
                    <a:effectLst/>
                    <a:latin typeface="Palatino-Roman"/>
                  </a:rPr>
                  <a:t>wrt</a:t>
                </a:r>
                <a:r>
                  <a:rPr lang="en-US" altLang="zh-CN" sz="1800" b="0" dirty="0">
                    <a:solidFill>
                      <a:srgbClr val="000000"/>
                    </a:solidFill>
                    <a:effectLst/>
                    <a:latin typeface="Palatino-Roman"/>
                  </a:rPr>
                  <a:t> Run 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rgbClr val="000000"/>
                    </a:solidFill>
                    <a:latin typeface="Palatino-Roman"/>
                  </a:rPr>
                  <a:t>         </a:t>
                </a:r>
                <a:r>
                  <a:rPr lang="en-US" altLang="zh-CN" sz="1800" dirty="0">
                    <a:solidFill>
                      <a:srgbClr val="000000"/>
                    </a:solidFill>
                    <a:latin typeface="Palatino-Roman"/>
                    <a:ea typeface="思源黑体 CN Normal" panose="020B0400000000000000" pitchFamily="34" charset="-122"/>
                  </a:rPr>
                  <a:t>―Expect to accumulate 2</a:t>
                </a:r>
                <a:r>
                  <a:rPr lang="en-US" altLang="zh-CN" sz="1800" dirty="0">
                    <a:latin typeface="Palatino-Roman"/>
                  </a:rPr>
                  <a:t>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fb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  <a:latin typeface="Palatino-Roman"/>
                    <a:ea typeface="思源黑体 CN Normal" panose="020B0400000000000000" pitchFamily="34" charset="-122"/>
                  </a:rPr>
                  <a:t> data in Run3  </a:t>
                </a:r>
                <a:endParaRPr lang="zh-CN" altLang="en-US" dirty="0">
                  <a:latin typeface="Palatino-Roman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857CEB3-46A3-E05F-E51B-0D7B44C1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8" y="2468517"/>
                <a:ext cx="7384183" cy="1386918"/>
              </a:xfrm>
              <a:prstGeom prst="rect">
                <a:avLst/>
              </a:prstGeom>
              <a:blipFill>
                <a:blip r:embed="rId4"/>
                <a:stretch>
                  <a:fillRect l="-908" b="-6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6CD3985E-EB44-7152-334B-453D4AD44DEB}"/>
              </a:ext>
            </a:extLst>
          </p:cNvPr>
          <p:cNvSpPr txBox="1"/>
          <p:nvPr/>
        </p:nvSpPr>
        <p:spPr>
          <a:xfrm>
            <a:off x="259578" y="4255849"/>
            <a:ext cx="6099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000000"/>
                </a:solidFill>
                <a:effectLst/>
                <a:ea typeface="思源黑体 CN Normal" panose="020B0400000000000000" pitchFamily="34" charset="-122"/>
              </a:rPr>
              <a:t>• </a:t>
            </a:r>
            <a:r>
              <a:rPr lang="en-US" altLang="zh-CN" sz="2000" b="0" dirty="0">
                <a:effectLst/>
                <a:latin typeface="Palatino-Roman"/>
              </a:rPr>
              <a:t>Phase II Upgrade for Run 5 proposed</a:t>
            </a:r>
            <a:endParaRPr lang="zh-CN" altLang="en-US" dirty="0">
              <a:latin typeface="Palatino-Roman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99BC66F-72E6-2863-0266-44F12789FA74}"/>
              </a:ext>
            </a:extLst>
          </p:cNvPr>
          <p:cNvSpPr txBox="1"/>
          <p:nvPr/>
        </p:nvSpPr>
        <p:spPr>
          <a:xfrm>
            <a:off x="697194" y="5014983"/>
            <a:ext cx="87893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latin typeface="Palatino-Roman"/>
                <a:ea typeface="思源黑体 CN Normal" panose="020B0400000000000000" pitchFamily="34" charset="-122"/>
              </a:rPr>
              <a:t>―</a:t>
            </a:r>
            <a:r>
              <a:rPr lang="en-US" altLang="zh-CN" dirty="0"/>
              <a:t>Huge increase in sample size expected - stay tuned</a:t>
            </a:r>
            <a:endParaRPr lang="zh-CN" altLang="en-US" dirty="0"/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0D6C4-6B51-A525-9B7A-5D4C39BD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E31DCDBE-8CFE-541F-A65C-71755C911262}"/>
              </a:ext>
            </a:extLst>
          </p:cNvPr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197AEA-86A5-8E63-C69A-D786857EC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CF75E8E-F4F0-6D04-3E06-484D232B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BC6C95-E296-7BEB-EEA6-6E6C2ABCCA41}"/>
              </a:ext>
            </a:extLst>
          </p:cNvPr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EDF3B05-A589-84A0-932F-694D6BD13FD6}"/>
              </a:ext>
            </a:extLst>
          </p:cNvPr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Summary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A0B07C-D3C4-3A0C-8BD4-CCC872A36E04}"/>
              </a:ext>
            </a:extLst>
          </p:cNvPr>
          <p:cNvSpPr txBox="1"/>
          <p:nvPr/>
        </p:nvSpPr>
        <p:spPr>
          <a:xfrm>
            <a:off x="627320" y="1056413"/>
            <a:ext cx="8973879" cy="13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zh-CN" dirty="0"/>
              <a:t>๏ </a:t>
            </a:r>
            <a:r>
              <a:rPr lang="en" altLang="zh-CN" dirty="0"/>
              <a:t>The LHCb experiment marked a new era for rare B decays 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     </a:t>
            </a:r>
            <a:r>
              <a:rPr lang="en" altLang="zh-CN" dirty="0"/>
              <a:t>• Very large yields allowing more and more sophisticated analyses 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     </a:t>
            </a:r>
            <a:r>
              <a:rPr lang="en" altLang="zh-CN" dirty="0"/>
              <a:t>• Persistent anomaly in decays under scrutiny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3B5CCB-BB4F-133D-89CB-3F53D6D97414}"/>
              </a:ext>
            </a:extLst>
          </p:cNvPr>
          <p:cNvSpPr txBox="1"/>
          <p:nvPr/>
        </p:nvSpPr>
        <p:spPr>
          <a:xfrm>
            <a:off x="627319" y="2724021"/>
            <a:ext cx="1191767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/>
              <a:t>Run3 data from LHCb is beginning to be </a:t>
            </a:r>
            <a:r>
              <a:rPr lang="en" altLang="zh-CN" dirty="0" err="1"/>
              <a:t>analysed</a:t>
            </a:r>
            <a:r>
              <a:rPr lang="en" altLang="zh-CN" dirty="0"/>
              <a:t>. </a:t>
            </a:r>
          </a:p>
          <a:p>
            <a:r>
              <a:rPr lang="en" altLang="zh-CN" dirty="0"/>
              <a:t>❏ The volume of data in recorded so far in Run3 is massive.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70342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What could be expected after upgrades?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A01CF4-537A-456F-B2C1-134516CC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832" y="3675155"/>
            <a:ext cx="4187562" cy="2945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8F8EBD-58A0-B669-5972-4F9B8CC3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31" y="3874414"/>
            <a:ext cx="5917923" cy="14697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37BDCF4-ABC6-7706-0B06-05431AFF54D6}"/>
              </a:ext>
            </a:extLst>
          </p:cNvPr>
          <p:cNvSpPr txBox="1"/>
          <p:nvPr/>
        </p:nvSpPr>
        <p:spPr>
          <a:xfrm>
            <a:off x="1243226" y="5521813"/>
            <a:ext cx="536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Palatino-Roman"/>
              </a:rPr>
              <a:t>e.g. Replacing TT </a:t>
            </a:r>
            <a:r>
              <a:rPr lang="en-US" altLang="zh-CN" sz="2000" dirty="0">
                <a:latin typeface="Palatino-Roman"/>
                <a:ea typeface="等线" panose="02010600030101010101" pitchFamily="2" charset="-122"/>
              </a:rPr>
              <a:t>→ SCIFI allow to probe the invisible using SCIFI-only tracking</a:t>
            </a:r>
            <a:endParaRPr lang="zh-CN" altLang="en-US" sz="2000" dirty="0">
              <a:latin typeface="Palatino-Roman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E833CB0-D5EA-7D90-6BC4-1C7588F73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5" y="1550981"/>
            <a:ext cx="3221157" cy="20346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13ABECB-C370-C98A-0F4F-57A439986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977" y="1550981"/>
            <a:ext cx="2897672" cy="19305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9E6274-8170-D373-BD5A-954386C26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640" y="1468753"/>
            <a:ext cx="3838408" cy="20950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141B1FA-656D-85C9-81A7-BE5C855B8965}"/>
              </a:ext>
            </a:extLst>
          </p:cNvPr>
          <p:cNvSpPr txBox="1"/>
          <p:nvPr/>
        </p:nvSpPr>
        <p:spPr>
          <a:xfrm>
            <a:off x="173351" y="721521"/>
            <a:ext cx="737362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▶ </a:t>
            </a:r>
            <a:r>
              <a:rPr lang="en-US" altLang="zh-CN" sz="1600" dirty="0">
                <a:solidFill>
                  <a:srgbClr val="000066"/>
                </a:solidFill>
                <a:latin typeface="Century Schoolbook" panose="02040604050505020304"/>
                <a:ea typeface="Century Schoolbook" panose="02040604050505020304"/>
              </a:rPr>
              <a:t>More data than the expectation luminosity of Run 1 &amp; 2 in 2024!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577B7AA-ACD7-5845-551B-C809595A23B1}"/>
                  </a:ext>
                </a:extLst>
              </p:cNvPr>
              <p:cNvSpPr txBox="1"/>
              <p:nvPr/>
            </p:nvSpPr>
            <p:spPr>
              <a:xfrm>
                <a:off x="807578" y="1091681"/>
                <a:ext cx="8263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Palatino-Roman"/>
                  </a:rPr>
                  <a:t>The gain maybe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~2×</m:t>
                    </m:r>
                  </m:oMath>
                </a14:m>
                <a:r>
                  <a:rPr lang="en-US" altLang="zh-CN" sz="1600" dirty="0">
                    <a:latin typeface="Palatino-Roman"/>
                  </a:rPr>
                  <a:t> due to removal of hardware trigger</a:t>
                </a:r>
                <a:endParaRPr lang="zh-CN" altLang="en-US" sz="1600" dirty="0">
                  <a:latin typeface="Palatino-Roman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577B7AA-ACD7-5845-551B-C809595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78" y="1091681"/>
                <a:ext cx="8263783" cy="338554"/>
              </a:xfrm>
              <a:prstGeom prst="rect">
                <a:avLst/>
              </a:prstGeom>
              <a:blipFill>
                <a:blip r:embed="rId7"/>
                <a:stretch>
                  <a:fillRect l="-369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53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NP in charged current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E1785B-4FD0-82D8-F25C-68461BE0C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3" y="3950382"/>
            <a:ext cx="11983973" cy="22218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CC31A2-F8D1-1510-6893-5448D1DF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0" y="720770"/>
            <a:ext cx="11032583" cy="30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927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6" y="44177"/>
            <a:ext cx="891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Connection between </a:t>
            </a:r>
            <a:r>
              <a:rPr lang="en-US" altLang="zh-CN" sz="3600" dirty="0" err="1"/>
              <a:t>b→c</a:t>
            </a:r>
            <a:r>
              <a:rPr lang="en-US" altLang="zh-CN" sz="3600" dirty="0"/>
              <a:t>ℓν and b→s ℓ+ℓ– ?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F5772A-F793-D098-85FB-4387483D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" y="991045"/>
            <a:ext cx="7390016" cy="21771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A7BC33-A475-DBDF-A8A9-DAD25C18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79" y="3758571"/>
            <a:ext cx="6421374" cy="17863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63F879-ECBD-2DCB-AB81-DBA758F4B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455" y="1073148"/>
            <a:ext cx="3923740" cy="42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58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6" y="44177"/>
            <a:ext cx="891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Search for </a:t>
            </a:r>
            <a:r>
              <a:rPr lang="en-US" altLang="zh-CN" sz="3600" b="1" dirty="0" err="1">
                <a:solidFill>
                  <a:srgbClr val="0000FF"/>
                </a:solidFill>
                <a:cs typeface="Arabic Typesetting" panose="03020402040406030203" pitchFamily="66" charset="-78"/>
              </a:rPr>
              <a:t>b→s</a:t>
            </a:r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𝜏</a:t>
            </a:r>
            <a:r>
              <a:rPr lang="en-US" altLang="zh-CN" sz="3600" b="1" baseline="30000" dirty="0">
                <a:solidFill>
                  <a:srgbClr val="0000FF"/>
                </a:solidFill>
                <a:cs typeface="Arabic Typesetting" panose="03020402040406030203" pitchFamily="66" charset="-78"/>
              </a:rPr>
              <a:t>+</a:t>
            </a:r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𝜏</a:t>
            </a:r>
            <a:r>
              <a:rPr lang="en-US" altLang="zh-CN" sz="3600" b="1" baseline="30000" dirty="0">
                <a:solidFill>
                  <a:srgbClr val="0000FF"/>
                </a:solidFill>
                <a:cs typeface="Arabic Typesetting" panose="03020402040406030203" pitchFamily="66" charset="-78"/>
              </a:rPr>
              <a:t>–</a:t>
            </a:r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decays</a:t>
            </a:r>
            <a:endParaRPr lang="zh-CN" altLang="en-US" sz="36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BD1CED-74EA-7674-1669-532273D1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670"/>
            <a:ext cx="6984076" cy="9307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9AE610-9D96-ECC3-3132-70CD46B8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84" y="1523373"/>
            <a:ext cx="8544916" cy="25234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CCCAFA3-9CC6-AC27-4082-A00504CBE68A}"/>
              </a:ext>
            </a:extLst>
          </p:cNvPr>
          <p:cNvSpPr txBox="1"/>
          <p:nvPr/>
        </p:nvSpPr>
        <p:spPr>
          <a:xfrm>
            <a:off x="84820" y="3121003"/>
            <a:ext cx="60994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en-US" altLang="zh-CN" dirty="0">
                <a:latin typeface="Californian FB" panose="0207040306080B030204" pitchFamily="18" charset="0"/>
              </a:rPr>
              <a:t>No signal is observed, UL is </a:t>
            </a:r>
          </a:p>
          <a:p>
            <a:r>
              <a:rPr lang="en-US" altLang="zh-CN" dirty="0">
                <a:latin typeface="Californian FB" panose="0207040306080B030204" pitchFamily="18" charset="0"/>
              </a:rPr>
              <a:t>set as</a:t>
            </a:r>
            <a:endParaRPr lang="zh-CN" altLang="en-US" dirty="0">
              <a:latin typeface="Californian FB" panose="0207040306080B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6B9B7EB-E29E-E3CA-6FEA-EEAB1725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1" y="3988755"/>
            <a:ext cx="4574567" cy="51847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9A480AC-37E2-6BC9-811C-AB38F8522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800" y="4471538"/>
            <a:ext cx="7267631" cy="18047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D44D484-85BF-13EB-1A9F-EF649934EFA2}"/>
              </a:ext>
            </a:extLst>
          </p:cNvPr>
          <p:cNvSpPr txBox="1"/>
          <p:nvPr/>
        </p:nvSpPr>
        <p:spPr>
          <a:xfrm>
            <a:off x="84820" y="4818142"/>
            <a:ext cx="609946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en-US" altLang="zh-CN" dirty="0">
                <a:latin typeface="Californian FB" panose="0207040306080B030204" pitchFamily="18" charset="0"/>
              </a:rPr>
              <a:t>Improves by </a:t>
            </a:r>
            <a:r>
              <a:rPr lang="en-US" altLang="zh-CN" dirty="0" err="1">
                <a:latin typeface="Californian FB" panose="0207040306080B030204" pitchFamily="18" charset="0"/>
              </a:rPr>
              <a:t>approx</a:t>
            </a:r>
            <a:r>
              <a:rPr lang="en-US" altLang="zh-CN" dirty="0">
                <a:latin typeface="Californian FB" panose="0207040306080B030204" pitchFamily="18" charset="0"/>
              </a:rPr>
              <a:t> a factor </a:t>
            </a:r>
            <a:r>
              <a:rPr lang="zh-CN" altLang="en-US" dirty="0">
                <a:latin typeface="Californian FB" panose="0207040306080B030204" pitchFamily="18" charset="0"/>
              </a:rPr>
              <a:t>✖</a:t>
            </a:r>
            <a:r>
              <a:rPr lang="en-US" altLang="zh-CN" dirty="0">
                <a:latin typeface="Californian FB" panose="0207040306080B030204" pitchFamily="18" charset="0"/>
              </a:rPr>
              <a:t>10</a:t>
            </a:r>
          </a:p>
          <a:p>
            <a:r>
              <a:rPr lang="en-US" altLang="zh-CN" dirty="0">
                <a:latin typeface="Californian FB" panose="0207040306080B030204" pitchFamily="18" charset="0"/>
              </a:rPr>
              <a:t> the recent best limit from Belle</a:t>
            </a:r>
            <a:endParaRPr lang="zh-CN" altLang="en-US" dirty="0">
              <a:latin typeface="Californian FB" panose="0207040306080B030204" pitchFamily="18" charset="0"/>
            </a:endParaRPr>
          </a:p>
          <a:p>
            <a:endParaRPr lang="zh-CN" altLang="en-US" dirty="0">
              <a:latin typeface="Californian FB" panose="0207040306080B0302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5C5FB9F-D472-AF54-89D1-FCAFD310DB38}"/>
              </a:ext>
            </a:extLst>
          </p:cNvPr>
          <p:cNvSpPr txBox="1"/>
          <p:nvPr/>
        </p:nvSpPr>
        <p:spPr>
          <a:xfrm>
            <a:off x="2106237" y="5442005"/>
            <a:ext cx="60994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 [</a:t>
            </a:r>
            <a:r>
              <a:rPr lang="en-US" altLang="zh-CN" dirty="0" err="1">
                <a:solidFill>
                  <a:srgbClr val="0000FF"/>
                </a:solidFill>
              </a:rPr>
              <a:t>arxiv</a:t>
            </a:r>
            <a:r>
              <a:rPr lang="en-US" altLang="zh-CN" dirty="0">
                <a:solidFill>
                  <a:srgbClr val="0000FF"/>
                </a:solidFill>
              </a:rPr>
              <a:t>: 2504.10042]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8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Study of b →sℓℓ transitions at LHCb </a:t>
            </a:r>
            <a:endParaRPr lang="zh-CN" altLang="en-US" sz="32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76B2CB-EE2D-6EB6-6B19-85FE2812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487" y="1051759"/>
            <a:ext cx="2461081" cy="3299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201B17-FCBD-6333-D6DC-9AC7D5988911}"/>
              </a:ext>
            </a:extLst>
          </p:cNvPr>
          <p:cNvSpPr txBox="1"/>
          <p:nvPr/>
        </p:nvSpPr>
        <p:spPr>
          <a:xfrm>
            <a:off x="262403" y="825856"/>
            <a:ext cx="8428554" cy="310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Physics (NP) beyond SM ⇒ </a:t>
            </a:r>
            <a:r>
              <a:rPr lang="en-US" altLang="zh-CN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indirect searches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test SM predictions to look for deviations from new virtual particles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 contribution is suppressed in r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decays ⇒ sensitive to explore NP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would NP manifest? 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the </a:t>
            </a: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Branching Fraction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the 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ngular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istributions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sources of 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CP </a:t>
            </a:r>
            <a:r>
              <a:rPr lang="en-US" altLang="zh-CN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iolation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2243AA-D2B8-13D5-33F3-EBFE7474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54" y="4358553"/>
            <a:ext cx="10406092" cy="188620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A4A0F18-1213-1FA0-393B-78C5E2DC07F3}"/>
              </a:ext>
            </a:extLst>
          </p:cNvPr>
          <p:cNvSpPr txBox="1"/>
          <p:nvPr/>
        </p:nvSpPr>
        <p:spPr>
          <a:xfrm>
            <a:off x="5521729" y="2228979"/>
            <a:ext cx="29073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How do we measure?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4684584-7BB7-C350-20C3-0D2D5DBE72FB}"/>
              </a:ext>
            </a:extLst>
          </p:cNvPr>
          <p:cNvSpPr txBox="1"/>
          <p:nvPr/>
        </p:nvSpPr>
        <p:spPr>
          <a:xfrm>
            <a:off x="5605017" y="2633941"/>
            <a:ext cx="52721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Head count</a:t>
            </a:r>
          </a:p>
          <a:p>
            <a:r>
              <a:rPr lang="en-US" altLang="zh-CN" dirty="0"/>
              <a:t>Head count &amp; projection on angles</a:t>
            </a:r>
          </a:p>
          <a:p>
            <a:r>
              <a:rPr lang="en-US" altLang="zh-CN" dirty="0"/>
              <a:t>Head count ||{ projection on angles||</a:t>
            </a:r>
          </a:p>
          <a:p>
            <a:r>
              <a:rPr lang="en-US" altLang="zh-CN" dirty="0"/>
              <a:t>projection </a:t>
            </a:r>
            <a:r>
              <a:rPr lang="en-US" altLang="zh-CN" dirty="0" err="1"/>
              <a:t>ondecay</a:t>
            </a:r>
            <a:r>
              <a:rPr lang="en-US" altLang="zh-CN" dirty="0"/>
              <a:t> time}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790273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b →sℓℓ decays in theory </a:t>
            </a:r>
            <a:endParaRPr lang="zh-CN" altLang="en-US" sz="32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478FA4-FE8E-CB3C-F03C-B90E36DF6574}"/>
              </a:ext>
            </a:extLst>
          </p:cNvPr>
          <p:cNvSpPr txBox="1"/>
          <p:nvPr/>
        </p:nvSpPr>
        <p:spPr>
          <a:xfrm>
            <a:off x="156312" y="775175"/>
            <a:ext cx="1016962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Electro weak penguin (EWP) decays </a:t>
            </a:r>
            <a:r>
              <a:rPr lang="en-US" altLang="zh-CN" dirty="0" err="1"/>
              <a:t>decays</a:t>
            </a:r>
            <a:r>
              <a:rPr lang="en-US" altLang="zh-CN" dirty="0"/>
              <a:t> in effective theory interpretation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8A65B81-4A19-1C59-867E-D0B0E33D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37" y="3838126"/>
            <a:ext cx="3681153" cy="22446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FBB8EC8-13D5-C466-B290-22FC2E43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" y="1450150"/>
            <a:ext cx="2780399" cy="18916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26F1A-B865-1340-97B3-20831A5C5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572" y="1298770"/>
            <a:ext cx="2713175" cy="20936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D66C7AD-31A5-F7C2-5E98-E806EE773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303" y="4109847"/>
            <a:ext cx="5210593" cy="169378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5A60A71-DAF2-6C6B-6BA4-4B0346C0AD02}"/>
              </a:ext>
            </a:extLst>
          </p:cNvPr>
          <p:cNvSpPr txBox="1"/>
          <p:nvPr/>
        </p:nvSpPr>
        <p:spPr>
          <a:xfrm>
            <a:off x="8304697" y="1568472"/>
            <a:ext cx="430130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Wilson coefficients are complex values (CPV)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SM is LFU but could be violated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 in NP:</a:t>
            </a:r>
          </a:p>
          <a:p>
            <a:r>
              <a:rPr lang="en-US" altLang="zh-CN" dirty="0"/>
              <a:t>                C</a:t>
            </a:r>
            <a:r>
              <a:rPr lang="en-US" altLang="zh-CN" baseline="30000" dirty="0"/>
              <a:t>e</a:t>
            </a:r>
            <a:r>
              <a:rPr lang="en-US" altLang="zh-CN" dirty="0"/>
              <a:t> ≠ </a:t>
            </a:r>
            <a:r>
              <a:rPr lang="en-US" altLang="zh-CN" dirty="0" err="1"/>
              <a:t>C</a:t>
            </a:r>
            <a:r>
              <a:rPr lang="en-US" altLang="zh-CN" baseline="30000" dirty="0" err="1"/>
              <a:t>μ</a:t>
            </a:r>
            <a:r>
              <a:rPr lang="en-US" altLang="zh-CN" dirty="0"/>
              <a:t> ≠ </a:t>
            </a:r>
            <a:r>
              <a:rPr lang="en-US" altLang="zh-CN" dirty="0" err="1"/>
              <a:t>C</a:t>
            </a:r>
            <a:r>
              <a:rPr lang="en-US" altLang="zh-CN" baseline="30000" dirty="0" err="1"/>
              <a:t>τ</a:t>
            </a:r>
            <a:endParaRPr lang="zh-CN" altLang="en-US" baseline="30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F095AD-3A46-D8A2-2956-F312339FD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054" y="1298770"/>
            <a:ext cx="2888402" cy="24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76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00FF"/>
                </a:solidFill>
                <a:cs typeface="Arabic Typesetting" panose="03020402040406030203" pitchFamily="66" charset="-78"/>
              </a:rPr>
              <a:t>b→s</a:t>
            </a:r>
            <a:r>
              <a:rPr lang="en-US" altLang="zh-CN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ℓℓ anomalies</a:t>
            </a:r>
            <a:endParaRPr lang="zh-CN" altLang="en-US" sz="32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0981E7-3DD6-A48C-301D-6A8B6D74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743" y="1056413"/>
            <a:ext cx="4513104" cy="4460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7699FE-55F9-54F6-1B0E-5B14CF18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2" y="1056413"/>
            <a:ext cx="3320336" cy="33458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415E50E-3870-1FCA-4F9A-1CC21C72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886" y="1765981"/>
            <a:ext cx="3981857" cy="40356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9AE3AD2-531D-5A5A-D78A-B50E93814C1F}"/>
              </a:ext>
            </a:extLst>
          </p:cNvPr>
          <p:cNvSpPr txBox="1"/>
          <p:nvPr/>
        </p:nvSpPr>
        <p:spPr>
          <a:xfrm>
            <a:off x="7725648" y="5440975"/>
            <a:ext cx="45131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Global fits to all these observables point</a:t>
            </a:r>
          </a:p>
          <a:p>
            <a:r>
              <a:rPr lang="en-US" altLang="zh-CN" dirty="0"/>
              <a:t> to a non-SM vector coupling (C9)  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66BBF2F-6B02-2BBE-89B5-5C0132144A74}"/>
              </a:ext>
            </a:extLst>
          </p:cNvPr>
          <p:cNvSpPr/>
          <p:nvPr/>
        </p:nvSpPr>
        <p:spPr>
          <a:xfrm>
            <a:off x="723696" y="2430250"/>
            <a:ext cx="1178452" cy="4351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B54339B-2A9B-22EE-7DD8-EE6779E7375C}"/>
              </a:ext>
            </a:extLst>
          </p:cNvPr>
          <p:cNvSpPr/>
          <p:nvPr/>
        </p:nvSpPr>
        <p:spPr>
          <a:xfrm>
            <a:off x="4460348" y="4616824"/>
            <a:ext cx="1178452" cy="4351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19396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Latest news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r>
                      <a:rPr lang="en-US" altLang="zh-CN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𝐾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AAE9397-96AD-3FDC-2F0F-D16AC2AC0A8F}"/>
                  </a:ext>
                </a:extLst>
              </p:cNvPr>
              <p:cNvSpPr txBox="1"/>
              <p:nvPr/>
            </p:nvSpPr>
            <p:spPr>
              <a:xfrm>
                <a:off x="137160" y="875281"/>
                <a:ext cx="105862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A comprehensive analysis is re-performed to the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 Run1 +Run2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r>
                      <a:rPr lang="en-US" altLang="zh-CN" sz="20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 dataset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AAE9397-96AD-3FDC-2F0F-D16AC2AC0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875281"/>
                <a:ext cx="10586258" cy="400110"/>
              </a:xfrm>
              <a:prstGeom prst="rect">
                <a:avLst/>
              </a:prstGeom>
              <a:blipFill>
                <a:blip r:embed="rId3"/>
                <a:stretch>
                  <a:fillRect l="-461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8FFACA08-129A-75E6-9311-28150DAA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93" y="1415928"/>
            <a:ext cx="5331910" cy="36475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5350CD-89AF-2750-97C8-B7181DB25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4" y="1378353"/>
            <a:ext cx="5012284" cy="35924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FF79BD-20C9-1F70-52E3-7AFF18B2D9CD}"/>
              </a:ext>
            </a:extLst>
          </p:cNvPr>
          <p:cNvSpPr txBox="1"/>
          <p:nvPr/>
        </p:nvSpPr>
        <p:spPr>
          <a:xfrm>
            <a:off x="3144167" y="5309803"/>
            <a:ext cx="7520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The anomaly remains with the increasing sensitivity.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Tensions of 2.5 (2.2) σ and 1.9 (1.7) σ in 2.5-4 and 4-6 GeV</a:t>
            </a:r>
            <a:r>
              <a:rPr lang="en-US" altLang="zh-CN" baseline="30000" dirty="0"/>
              <a:t>2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332463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Latest news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r>
                      <a:rPr lang="en-US" altLang="zh-CN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𝐾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FB90B6-6C6F-2EA9-729F-393C7DE3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17" y="1421551"/>
            <a:ext cx="3758775" cy="271501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C4B208E-B77F-1A4A-6B45-9371946B5E9D}"/>
              </a:ext>
            </a:extLst>
          </p:cNvPr>
          <p:cNvSpPr txBox="1"/>
          <p:nvPr/>
        </p:nvSpPr>
        <p:spPr>
          <a:xfrm>
            <a:off x="940073" y="4635018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As expected, deviation most pronounced in C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A8532C5-AB39-311C-729B-5310EFDD5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10" y="1211446"/>
            <a:ext cx="4125261" cy="297396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CC9BE2-A310-FE59-1161-CF031F547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397" y="4408300"/>
            <a:ext cx="3359377" cy="8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584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9158164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Angular analysis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decay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9158164" cy="595932"/>
              </a:xfrm>
              <a:prstGeom prst="rect">
                <a:avLst/>
              </a:prstGeom>
              <a:blipFill>
                <a:blip r:embed="rId2"/>
                <a:stretch>
                  <a:fillRect l="-1664"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CD4D287-EE4B-A6DC-BB75-F4F857CF548D}"/>
                  </a:ext>
                </a:extLst>
              </p:cNvPr>
              <p:cNvSpPr txBox="1"/>
              <p:nvPr/>
            </p:nvSpPr>
            <p:spPr>
              <a:xfrm>
                <a:off x="87774" y="738296"/>
                <a:ext cx="11266025" cy="702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Angular analysis of similar decay mode in the low, central and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regions,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extract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angular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coefficients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CD4D287-EE4B-A6DC-BB75-F4F857CF5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4" y="738296"/>
                <a:ext cx="11266025" cy="702180"/>
              </a:xfrm>
              <a:prstGeom prst="rect">
                <a:avLst/>
              </a:prstGeom>
              <a:blipFill>
                <a:blip r:embed="rId3"/>
                <a:stretch>
                  <a:fillRect l="-379" t="-4348" b="-1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0DCE85F-2BE2-F0CF-FE33-B5AE3A31577B}"/>
                  </a:ext>
                </a:extLst>
              </p:cNvPr>
              <p:cNvSpPr txBox="1"/>
              <p:nvPr/>
            </p:nvSpPr>
            <p:spPr>
              <a:xfrm>
                <a:off x="137160" y="1883377"/>
                <a:ext cx="6887483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Results compatible with SM predictions and previous measurements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1800" b="0" i="1" kern="12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zh-CN" sz="1800" b="0" i="1" kern="12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kern="1200" dirty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  <a:ea typeface="微软雅黑" panose="020B0503020204020204" pitchFamily="34" charset="-122"/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1800" b="1" kern="1200" dirty="0">
                    <a:effectLst/>
                    <a:latin typeface="Palatino Linotype" panose="02040502050505030304" pitchFamily="18" charset="0"/>
                    <a:ea typeface="微软雅黑" panose="020B0503020204020204" pitchFamily="34" charset="-122"/>
                    <a:cs typeface="Arabic Typesetting" panose="03020402040406030203" pitchFamily="66" charset="-78"/>
                  </a:rPr>
                  <a:t>[</a:t>
                </a:r>
                <a:r>
                  <a:rPr lang="en-US" altLang="zh-CN" u="sng" dirty="0">
                    <a:solidFill>
                      <a:srgbClr val="0000FF"/>
                    </a:solidFill>
                  </a:rPr>
                  <a:t>JHEP 11 (2021) 43</a:t>
                </a:r>
                <a:r>
                  <a:rPr lang="en-US" altLang="zh-CN" dirty="0"/>
                  <a:t>]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0DCE85F-2BE2-F0CF-FE33-B5AE3A31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1883377"/>
                <a:ext cx="6887483" cy="677108"/>
              </a:xfrm>
              <a:prstGeom prst="rect">
                <a:avLst/>
              </a:prstGeom>
              <a:blipFill>
                <a:blip r:embed="rId4"/>
                <a:stretch>
                  <a:fillRect l="-709" t="-4505" b="-14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F3BC92C2-AB36-EE9E-2E59-2276A76B3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114" y="1667934"/>
            <a:ext cx="5200778" cy="35221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BD0250C-D227-E87A-E751-4928159B1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40" y="2835000"/>
            <a:ext cx="5566860" cy="15898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76A8779-F0B1-1453-C878-FDFF7E06BF27}"/>
              </a:ext>
            </a:extLst>
          </p:cNvPr>
          <p:cNvSpPr txBox="1"/>
          <p:nvPr/>
        </p:nvSpPr>
        <p:spPr>
          <a:xfrm>
            <a:off x="1279343" y="4789918"/>
            <a:ext cx="45933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Palatino-Roman"/>
              </a:rPr>
              <a:t>Statistic limited</a:t>
            </a:r>
            <a:r>
              <a:rPr lang="zh-CN" altLang="en-US" dirty="0">
                <a:latin typeface="Palatino-Roman"/>
              </a:rPr>
              <a:t>， </a:t>
            </a:r>
            <a:r>
              <a:rPr lang="en-US" altLang="zh-CN" dirty="0">
                <a:latin typeface="Palatino-Roman"/>
              </a:rPr>
              <a:t>require more data for further improvement</a:t>
            </a:r>
            <a:endParaRPr lang="zh-CN" altLang="en-US" dirty="0">
              <a:latin typeface="Palatino-Roman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420C21B-C794-1560-DBEF-D74D091AC86E}"/>
              </a:ext>
            </a:extLst>
          </p:cNvPr>
          <p:cNvSpPr/>
          <p:nvPr/>
        </p:nvSpPr>
        <p:spPr>
          <a:xfrm>
            <a:off x="1264778" y="4798464"/>
            <a:ext cx="4631820" cy="7434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26228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entury Gothic"/>
        <a:ea typeface="微软雅黑"/>
        <a:cs typeface=""/>
      </a:majorFont>
      <a:minorFont>
        <a:latin typeface="Palatino Linotype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6376</TotalTime>
  <Words>2064</Words>
  <Application>Microsoft Macintosh PowerPoint</Application>
  <PresentationFormat>宽屏</PresentationFormat>
  <Paragraphs>324</Paragraphs>
  <Slides>39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1" baseType="lpstr">
      <vt:lpstr>等线</vt:lpstr>
      <vt:lpstr>思源黑体 CN Normal</vt:lpstr>
      <vt:lpstr>微软雅黑</vt:lpstr>
      <vt:lpstr>quote-cjk-patch</vt:lpstr>
      <vt:lpstr>TimesNewRomanPSMT</vt:lpstr>
      <vt:lpstr>Arabic Typesetting</vt:lpstr>
      <vt:lpstr>Arial</vt:lpstr>
      <vt:lpstr>Calibri</vt:lpstr>
      <vt:lpstr>Californian FB</vt:lpstr>
      <vt:lpstr>Cambria</vt:lpstr>
      <vt:lpstr>Cambria Math</vt:lpstr>
      <vt:lpstr>Century Gothic</vt:lpstr>
      <vt:lpstr>Century Schoolbook</vt:lpstr>
      <vt:lpstr>Eras Light ITC</vt:lpstr>
      <vt:lpstr>Helvetica</vt:lpstr>
      <vt:lpstr>Palatino Linotype</vt:lpstr>
      <vt:lpstr>Palatino-Roman</vt:lpstr>
      <vt:lpstr>Roboto</vt:lpstr>
      <vt:lpstr>Segoe UI Semilight</vt:lpstr>
      <vt:lpstr>Times New Roman</vt:lpstr>
      <vt:lpstr>Wingdings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creator>kcli</dc:creator>
  <dc:description>1</dc:description>
  <cp:lastModifiedBy>可陈 李</cp:lastModifiedBy>
  <cp:revision>164</cp:revision>
  <dcterms:created xsi:type="dcterms:W3CDTF">2015-04-07T16:28:00Z</dcterms:created>
  <dcterms:modified xsi:type="dcterms:W3CDTF">2025-10-29T09:56:51Z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CEA6798A0A614CC7B62D3CE067CBE98F_12</vt:lpwstr>
  </property>
</Properties>
</file>