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3925" r:id="rId55"/>
    <p:sldId id="3927" r:id="rId56"/>
    <p:sldId id="3929" r:id="rId57"/>
    <p:sldId id="3930" r:id="rId58"/>
    <p:sldId id="3931" r:id="rId59"/>
    <p:sldId id="3933" r:id="rId60"/>
    <p:sldId id="3932" r:id="rId61"/>
    <p:sldId id="3934" r:id="rId62"/>
    <p:sldId id="3935" r:id="rId63"/>
    <p:sldId id="3938" r:id="rId64"/>
    <p:sldId id="3939" r:id="rId65"/>
    <p:sldId id="3936" r:id="rId66"/>
    <p:sldId id="3937" r:id="rId67"/>
    <p:sldId id="3940" r:id="rId68"/>
    <p:sldId id="3942" r:id="rId69"/>
    <p:sldId id="3941" r:id="rId70"/>
    <p:sldId id="3943" r:id="rId71"/>
    <p:sldId id="280" r:id="rId7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BE3-3B88-E848-2E87-8762778E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41223D-B630-4897-AF81-4B6CD2B25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B081-51D5-BC5B-AE3B-1FCEEA3247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7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43B52-E510-A779-C4EB-08422634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51A232-0B66-0A4B-4893-2ACD5A328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7A5926-49C1-F9D8-0D44-D6D936A6876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61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A671-89DB-6CAC-43F0-807B84CD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E02D52-5005-69D7-1CDC-76C0657FB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6B7722-9E5C-8475-C528-31E2DCA179C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076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E35A-9039-26F5-A243-5A1CEE36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F07701-647F-0F0B-4A1B-9FB7E5701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75EE20-9C87-2CAF-CDBC-506785E3B78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789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B92E-3C66-F07B-4C51-D3D0A5AD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260B244-459A-CD20-EC5D-F9E12014BE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538EC1-B7FD-65A6-5A1A-4F158461BA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97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CAD7-7040-0115-56B1-EEEC5EF9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03EFAB-EA9B-BB51-7F96-ADD17C271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E84C7C-A5E8-1BB6-BD30-3C6A15203B8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25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14601-E5B6-FA4B-E565-9F66E116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158F1E-78DC-F7F6-B400-8E4E22C09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582F67-4DBE-0204-2463-AA969DC82C1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077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FF26F-5619-E0D9-CDC5-2B49090E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91E96C-9A3D-7665-F206-A771BF12D2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E6B29B-8EBC-3470-38EE-D2DDEB13360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10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26D8-86AB-63CE-559D-17734C55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50FB5E-97CC-B9DB-D6E2-10FB03FC97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8AD542-93DA-F2FE-276C-C14B53D0E7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97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E967-EEA6-61C7-F13B-68BE4556D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D40CA8-852E-F5FC-7D87-EBD93A50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078C0D-8721-7BA4-E498-66A6D5A2308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89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013C-AAEA-1475-3F57-B4EE6657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6C0EB9-A029-87C6-560A-683339A036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D6B56C-CC75-4140-F919-A1E9849505A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188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6BA20-4427-167E-AB88-13FC9D1A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5232CD-7373-62FC-C13F-71ACD3046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4885C-C162-6E42-568E-963F7B46B86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3718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F676-5E54-6793-9294-4F7602C8F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624BDF-F78B-8C2A-7AE5-8077258D2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62762E-B60D-1144-2A8D-3A416815DE5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5817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09A6F-96F7-343A-45ED-7CBE99C9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F9922B-F79B-6876-2F2B-87EFE54F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443D9C-A92F-82B8-4669-C93EF057EFD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439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3244-6017-482A-306A-E973DC41B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C7CE41A-1963-6291-4B85-4096C157C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4C63A6-FAE9-2F51-A29A-49DDC63C59F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03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01.png"/><Relationship Id="rId5" Type="http://schemas.openxmlformats.org/officeDocument/2006/relationships/image" Target="../media/image187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86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3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93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650.png"/><Relationship Id="rId3" Type="http://schemas.openxmlformats.org/officeDocument/2006/relationships/image" Target="../media/image198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5" Type="http://schemas.openxmlformats.org/officeDocument/2006/relationships/image" Target="../media/image220.png"/><Relationship Id="rId10" Type="http://schemas.openxmlformats.org/officeDocument/2006/relationships/image" Target="../media/image1620.png"/><Relationship Id="rId4" Type="http://schemas.openxmlformats.org/officeDocument/2006/relationships/image" Target="../media/image206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650.png"/><Relationship Id="rId3" Type="http://schemas.openxmlformats.org/officeDocument/2006/relationships/image" Target="../media/image211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5" Type="http://schemas.openxmlformats.org/officeDocument/2006/relationships/image" Target="../media/image229.png"/><Relationship Id="rId10" Type="http://schemas.openxmlformats.org/officeDocument/2006/relationships/image" Target="../media/image1620.png"/><Relationship Id="rId4" Type="http://schemas.openxmlformats.org/officeDocument/2006/relationships/image" Target="../media/image213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138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latex.ihep.ac.cn/read/ydxbvydtjjyc#b08213" TargetMode="Externa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08DF-B774-BE55-1B32-99AA2B2A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CD456-4704-7689-479F-BF7BA8B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0E12D-6D3D-C1BA-2BF7-3882B3A2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DF2C5A-7752-C185-4CEF-EE7CF838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371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03FBA4-68C8-32BC-958F-486C8349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75371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66B674-FC37-DD52-F66F-9B010B65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5537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FCB1-2BFE-7291-3437-3A53CA1D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75371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FD181D-A836-5EC8-DB0F-C030C4E2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5537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/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827F9B-05D2-2DA7-3CB4-8F432F804B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EB7E6A0-CDB8-D468-9F24-80D51256A821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21766" y="2291393"/>
            <a:ext cx="828135" cy="325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270A458-2A80-6616-CD07-6A87799F9678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/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74952D-C87C-43C2-6E00-1F39D62787F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197992" y="4934200"/>
            <a:ext cx="1197992" cy="4720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/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65640A-1800-27F3-B8B9-3987004C69F9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78083" y="1708011"/>
            <a:ext cx="1063228" cy="7303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/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ED04C09-21D8-E900-37FE-4B773B297BE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268442" y="1802548"/>
            <a:ext cx="1033025" cy="925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D205-2545-34B8-0FD3-C34469DE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B1F5A-0121-277B-3C64-B0DCC937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D476E7-9883-C392-66E9-AD0B3297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0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E8691E-A857-E722-603C-0134E705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02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812C0D-21F5-5EB4-7C8F-FB8AE312C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943301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B797DE-9EB8-21D6-6199-EF9D9A34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894024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FFF6927-093E-D507-C05A-596ED80B1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943301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BE0CE9-8E24-4DD7-0538-9268C9B4B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89402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124130D-3FCE-130C-E7C4-FAB3596C944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A26047C-023C-A3F5-1091-F2ADA5CFE38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C78D36F-0A8C-2212-1EEC-B3B72AD062C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9538" y="4690661"/>
            <a:ext cx="906686" cy="7620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93BB9F-8D91-E8FA-B059-F66789455EE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208639" y="5111696"/>
            <a:ext cx="1134997" cy="6606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CAAE861-F88F-5582-9196-27D2214E90F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579E1B6-7AEF-476D-D0F3-EFFB0AC1F047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6965083-1B19-442E-A17C-49D5C94C7F5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81331" y="4858935"/>
            <a:ext cx="1682134" cy="7021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579B51B-2BAC-8A4F-BA1C-82DC0EB389F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0FCF-F60E-FB62-71D3-D6FE6B32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1E86BF-ABB8-D2FD-3CB0-90D3E873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855454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917F9-4F34-0689-AE98-B06C3B9F3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3892682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59059E-BE47-8A86-E72C-0E748F6B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855454"/>
            <a:ext cx="3840000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04875F-FCE9-2F7F-DD35-34028F2BB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3892682"/>
            <a:ext cx="3840000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A6E8E6-2107-0A12-B7C0-DAC180F97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855454"/>
            <a:ext cx="384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734318-427C-B688-471B-F445A4054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3740303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AACE8CD-E91E-92F8-00AE-45C81F02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338AF8F-4A90-C694-5F92-65498C7BB2C8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6DC60BE-0188-8548-BF45-CE270D15981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2A260E-E741-5E24-1BD6-C0605592B08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89214" y="4690661"/>
            <a:ext cx="937010" cy="8590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159918E-FC8D-EDBB-B9CE-8AF13B8082F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87215" y="5111696"/>
            <a:ext cx="1456421" cy="589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7B965B1-548D-EB2A-6351-45983D60CEA9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8996AC4-7FD5-5779-6C97-EE20FC42A070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6A1823E-847B-AD9C-4F35-1852845A097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62669" y="4858935"/>
            <a:ext cx="1700796" cy="7674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006B01C-3944-82B2-1C3C-96C6158FF2A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AB3C-DF4B-6197-1366-164FD501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9D7BA-0F76-48E7-D7B9-EB5EEAC8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(1650)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058147"/>
                  </p:ext>
                </p:extLst>
              </p:nvPr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302326" r="-501384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2326" r="-501384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96552" r="-5013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603488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0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7E8B-7C2A-71C1-ED16-A3CC7A40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AA80E2-48B6-4953-E5E4-E63F6CDE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384648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C319C4-A120-0BCB-D93E-C18C00272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54" y="384648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7E2C91-154B-7378-B73D-136BDCEB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" y="384648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421C756-8B14-FD5F-478E-AEE8C9054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40" y="1053002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A9D50FA-AB11-EE88-9328-45A6A43C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" y="1053002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935FEE8-BB29-A8EE-050F-8E533AE00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1053002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8C1EB9E-E1E9-01C9-F4C1-E43AF8D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DF65C3-5071-E0CB-57E5-40291055F797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EEF7C54-5F7B-3695-3F11-BE41E2635978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2D21A60-3C24-67DD-D314-E5E02F87FC15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91E79D0-B466-E631-547C-C74C661BA6B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42ED98B7-C4FF-9652-E810-4EB60659A929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7F3F8640-FE32-12BD-193C-742E4B1DC0CD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FE982F94-0E64-3E7F-8EF9-77047F7AA078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237B43EE-7864-3FE3-2A13-5FC9B3424C36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513464" y="1683176"/>
              <a:ext cx="1404869" cy="67712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AC74846-43CB-E85C-0270-310C7B1B41F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/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A5CE1FF-FB3A-3A0D-0421-5C82F12AF0FA}"/>
              </a:ext>
            </a:extLst>
          </p:cNvPr>
          <p:cNvCxnSpPr>
            <a:cxnSpLocks/>
          </p:cNvCxnSpPr>
          <p:nvPr/>
        </p:nvCxnSpPr>
        <p:spPr>
          <a:xfrm flipH="1">
            <a:off x="4963886" y="464672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C5260-172C-EA00-DC1C-8F8D98CD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92469-C0B6-01EF-5F5F-5786B15E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4728564"/>
                  </p:ext>
                </p:extLst>
              </p:nvPr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86792" r="-544" b="-3471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217582" r="-544" b="-3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317582" r="-544" b="-2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417582" r="-544" b="-1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517582" r="-544" b="-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4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A4091-3686-6801-4D94-ABB6F5B6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66B4D04-BD43-3A5B-0CE0-7A53A9338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50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18B9D7-22B9-4082-6049-6366BB1C4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3978000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2F3955-A779-37EB-0D61-6D741FFA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1075850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CB790A-2E8C-43B3-7DC1-DA86CA5B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397643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07DB43-8B5F-6F9B-EDE0-9968FC97E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32" y="1075850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9A968E4-4EC9-2DA9-1A2F-CBA69C121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48" y="3963035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28D8F68-A8AB-4E3D-8DEC-0D177122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202AB4-7716-A05A-1CC5-2C720F5CAA40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4CBE974-D3B5-1CC2-E439-301FC257A0B7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D92269C-3F63-766B-4E4A-AB9FC9DA80DB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B32FF03-85E9-52B5-AC6D-154AC0436B5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75874572-766E-E4E3-1BF5-308E38AF9514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331835ED-4632-B472-D2C3-ADA0B43D20BA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501956F-B283-B3EC-149F-64AD5B945311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27EB1A9A-19B1-DDCB-7A18-9BE50FA544A1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AB137FD9-FCFA-3F40-BA3B-F77FCD97920A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650825" y="1683176"/>
              <a:ext cx="1267508" cy="75522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85E8DD7-1151-EA72-DB93-C8D7D675973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/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02AE918-ABA0-2E40-D4C8-AE3A80E0124F}"/>
              </a:ext>
            </a:extLst>
          </p:cNvPr>
          <p:cNvCxnSpPr>
            <a:cxnSpLocks/>
          </p:cNvCxnSpPr>
          <p:nvPr/>
        </p:nvCxnSpPr>
        <p:spPr>
          <a:xfrm flipH="1">
            <a:off x="5089072" y="483839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32867-F547-55B6-0D7C-71D7FB84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8F359-0430-1E93-2BE3-FB649C5F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30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20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98851" r="-501384" b="-105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3488" r="-501384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100000" r="-501384" b="-3390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02326" r="-501384" b="-243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24138" r="-501384" b="-80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437209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49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03661-3D3F-BF82-38C8-56126B8E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5C2AE8-ABA8-2F95-BB3F-89C9C6AC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Fit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4674661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4674661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6402" t="-758" r="-402092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417" t="-758" r="-300417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6820" t="-758" r="-201674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000" t="-758" r="-100833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1255" b="-44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114655" r="-369231" b="-4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214655" r="-369231" b="-3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314655" r="-369231" b="-2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411111" r="-369231" b="-1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515517" r="-369231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208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C748-895F-1D1B-A483-E00DC5F1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AA27-7E55-1C2A-7125-7FB6174A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Significance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98EFBAB-7AEE-9991-6EA7-672FE08CE1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047849"/>
                  </p:ext>
                </p:extLst>
              </p:nvPr>
            </p:nvGraphicFramePr>
            <p:xfrm>
              <a:off x="3431059" y="1390083"/>
              <a:ext cx="5258616" cy="4487382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1900859">
                      <a:extLst>
                        <a:ext uri="{9D8B030D-6E8A-4147-A177-3AD203B41FA5}">
                          <a16:colId xmlns:a16="http://schemas.microsoft.com/office/drawing/2014/main" val="2698708694"/>
                        </a:ext>
                      </a:extLst>
                    </a:gridCol>
                    <a:gridCol w="1378514">
                      <a:extLst>
                        <a:ext uri="{9D8B030D-6E8A-4147-A177-3AD203B41FA5}">
                          <a16:colId xmlns:a16="http://schemas.microsoft.com/office/drawing/2014/main" val="3046369397"/>
                        </a:ext>
                      </a:extLst>
                    </a:gridCol>
                    <a:gridCol w="1979243">
                      <a:extLst>
                        <a:ext uri="{9D8B030D-6E8A-4147-A177-3AD203B41FA5}">
                          <a16:colId xmlns:a16="http://schemas.microsoft.com/office/drawing/2014/main" val="3887217426"/>
                        </a:ext>
                      </a:extLst>
                    </a:gridCol>
                  </a:tblGrid>
                  <a:tr h="7599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>
                              <a:latin typeface="+mn-lt"/>
                            </a:rPr>
                            <a:t>Component</a:t>
                          </a:r>
                          <a:endParaRPr lang="zh-CN" alt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Significance (</a:t>
                          </a:r>
                          <a:r>
                            <a:rPr lang="el-GR" altLang="zh-CN" sz="18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σ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294634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10.38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1679915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𝟑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7.80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79035253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9.87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024514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17.03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3784853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8.38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6407803"/>
                      </a:ext>
                    </a:extLst>
                  </a:tr>
                  <a:tr h="892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PHSP</a:t>
                          </a:r>
                          <a:endParaRPr lang="zh-CN" altLang="en-US" sz="18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  <m:r>
                                <a:rPr lang="zh-CN" altLang="en-US" sz="1800" b="1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  <m:sup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US" altLang="zh-CN" sz="1800" b="1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chemeClr val="dk1"/>
                              </a:solidFill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𝜦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b="1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  <m:sup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17.96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9942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98EFBAB-7AEE-9991-6EA7-672FE08CE1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047849"/>
                  </p:ext>
                </p:extLst>
              </p:nvPr>
            </p:nvGraphicFramePr>
            <p:xfrm>
              <a:off x="3431059" y="1390083"/>
              <a:ext cx="5258616" cy="4487382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1900859">
                      <a:extLst>
                        <a:ext uri="{9D8B030D-6E8A-4147-A177-3AD203B41FA5}">
                          <a16:colId xmlns:a16="http://schemas.microsoft.com/office/drawing/2014/main" val="2698708694"/>
                        </a:ext>
                      </a:extLst>
                    </a:gridCol>
                    <a:gridCol w="1378514">
                      <a:extLst>
                        <a:ext uri="{9D8B030D-6E8A-4147-A177-3AD203B41FA5}">
                          <a16:colId xmlns:a16="http://schemas.microsoft.com/office/drawing/2014/main" val="3046369397"/>
                        </a:ext>
                      </a:extLst>
                    </a:gridCol>
                    <a:gridCol w="1979243">
                      <a:extLst>
                        <a:ext uri="{9D8B030D-6E8A-4147-A177-3AD203B41FA5}">
                          <a16:colId xmlns:a16="http://schemas.microsoft.com/office/drawing/2014/main" val="3887217426"/>
                        </a:ext>
                      </a:extLst>
                    </a:gridCol>
                  </a:tblGrid>
                  <a:tr h="7599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>
                              <a:latin typeface="+mn-lt"/>
                            </a:rPr>
                            <a:t>Component</a:t>
                          </a:r>
                          <a:endParaRPr lang="zh-CN" alt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1600" r="-144493" b="-4912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Significance (</a:t>
                          </a:r>
                          <a:r>
                            <a:rPr lang="el-GR" altLang="zh-CN" sz="18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σ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294634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136559" r="-177885" b="-5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136559" r="-144493" b="-5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10.38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1679915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236559" r="-177885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236559" r="-144493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7.80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79035253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336559" r="-177885" b="-3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336559" r="-144493" b="-3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9.87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024514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436559" r="-177885" b="-2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436559" r="-144493" b="-2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17.03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3784853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536559" r="-177885" b="-1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536559" r="-144493" b="-1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8.38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6407803"/>
                      </a:ext>
                    </a:extLst>
                  </a:tr>
                  <a:tr h="892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PHSP</a:t>
                          </a:r>
                          <a:endParaRPr lang="zh-CN" altLang="en-US" sz="18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blipFill>
                          <a:blip r:embed="rId3"/>
                          <a:stretch>
                            <a:fillRect l="-137885" t="-402721" r="-144493" b="-1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17.96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99427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200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A93CB-34B4-E121-EE29-DFC9E995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0E75BF-F92F-EDEB-4B68-CDFA557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B5C1A2-1F18-0813-D1AD-9BDA648D1D7E}"/>
              </a:ext>
            </a:extLst>
          </p:cNvPr>
          <p:cNvSpPr txBox="1"/>
          <p:nvPr/>
        </p:nvSpPr>
        <p:spPr>
          <a:xfrm>
            <a:off x="180979" y="1832667"/>
            <a:ext cx="516578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56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BF5D1A-F45C-B3C5-6E73-258EE6A41AF8}"/>
              </a:ext>
            </a:extLst>
          </p:cNvPr>
          <p:cNvSpPr txBox="1"/>
          <p:nvPr/>
        </p:nvSpPr>
        <p:spPr>
          <a:xfrm>
            <a:off x="182592" y="2291575"/>
            <a:ext cx="4510177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695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58C946-3CEC-A81D-E5F1-658C5AEA7065}"/>
                  </a:ext>
                </a:extLst>
              </p:cNvPr>
              <p:cNvSpPr txBox="1"/>
              <p:nvPr/>
            </p:nvSpPr>
            <p:spPr>
              <a:xfrm>
                <a:off x="180979" y="2764843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695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39.36%×64.1%×4.56%]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</m:t>
                          </m:r>
                          <m:r>
                            <m:rPr>
                              <m:nor/>
                            </m:rPr>
                            <a:rPr lang="en-US" altLang="zh-CN" b="0" i="0" dirty="0" smtClean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22</m:t>
                          </m:r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58C946-3CEC-A81D-E5F1-658C5AEA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9" y="2764843"/>
                <a:ext cx="6500004" cy="1342675"/>
              </a:xfrm>
              <a:prstGeom prst="rect">
                <a:avLst/>
              </a:prstGeom>
              <a:blipFill>
                <a:blip r:embed="rId3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46985B1B-3126-E7F7-9E86-1F9C1851F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4" y="4350217"/>
            <a:ext cx="3759331" cy="2070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48FB91-F869-3697-8A6D-823E3F367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553" y="1323832"/>
            <a:ext cx="5935855" cy="4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3D3D-9052-E614-9DB8-E8EF6725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93A02-9C68-EC8D-9B4F-97C14739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5207DE-19F2-D9BF-A407-9BE440F3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62" y="1247076"/>
            <a:ext cx="6905675" cy="49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DD6D-53F6-C6C5-5010-E62B2F51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41EBA-527A-425E-2B4F-04AA585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254F8E2-DB48-AF75-F207-2D08D84B49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1664927"/>
                  </p:ext>
                </p:extLst>
              </p:nvPr>
            </p:nvGraphicFramePr>
            <p:xfrm>
              <a:off x="3046184" y="1114862"/>
              <a:ext cx="6099631" cy="425743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908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1524908">
                      <a:extLst>
                        <a:ext uri="{9D8B030D-6E8A-4147-A177-3AD203B41FA5}">
                          <a16:colId xmlns:a16="http://schemas.microsoft.com/office/drawing/2014/main" val="23152466"/>
                        </a:ext>
                      </a:extLst>
                    </a:gridCol>
                    <a:gridCol w="3049815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44196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decay branch fractions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Λ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0.8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4572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𝜂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zh-CN" altLang="el-GR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lang="zh-CN" altLang="en-US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659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254F8E2-DB48-AF75-F207-2D08D84B49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1664927"/>
                  </p:ext>
                </p:extLst>
              </p:nvPr>
            </p:nvGraphicFramePr>
            <p:xfrm>
              <a:off x="3046184" y="1114862"/>
              <a:ext cx="6099631" cy="425743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908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1524908">
                      <a:extLst>
                        <a:ext uri="{9D8B030D-6E8A-4147-A177-3AD203B41FA5}">
                          <a16:colId xmlns:a16="http://schemas.microsoft.com/office/drawing/2014/main" val="23152466"/>
                        </a:ext>
                      </a:extLst>
                    </a:gridCol>
                    <a:gridCol w="3049815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200" t="-9836" r="-399" b="-1070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44196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decay branch fractions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00" t="-772222" r="-201200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0.8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47244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00" t="-805128" r="-201200" b="-17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6591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216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90CD30D-A7CD-7A9D-56CB-D6E38246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-1608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Memo status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2EE56D-024B-1880-7474-E208FE20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23608"/>
            <a:ext cx="5950191" cy="3091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0D7D3B-DEA7-93BD-7031-A3DF0834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686377"/>
            <a:ext cx="5950191" cy="30914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BFE552-022E-0661-9352-B36242614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79" y="3686377"/>
            <a:ext cx="6104521" cy="31716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FCED8D-2B3F-3B12-32BC-EFF47AA0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478" y="514755"/>
            <a:ext cx="6104521" cy="31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8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D5F6-2121-19E6-C892-EBCFBEFD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3F0C4-D5F1-349B-B391-05D8BF2D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FE1161-4FDE-8667-CEC7-D77DACFC9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85" y="1117778"/>
            <a:ext cx="6198830" cy="48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7BCF8-0453-3568-662A-44A230BDD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53991AF-E1CE-B0BB-D3DD-29FB738C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-1608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Memo status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1AB7EE-C8F7-811B-1FCB-2B87EB22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8" y="482030"/>
            <a:ext cx="5543226" cy="2880000"/>
          </a:xfrm>
          <a:prstGeom prst="rect">
            <a:avLst/>
          </a:prstGeom>
        </p:spPr>
      </p:pic>
      <p:sp>
        <p:nvSpPr>
          <p:cNvPr id="7" name="文本框 6">
            <a:hlinkClick r:id="rId3"/>
            <a:extLst>
              <a:ext uri="{FF2B5EF4-FFF2-40B4-BE49-F238E27FC236}">
                <a16:creationId xmlns:a16="http://schemas.microsoft.com/office/drawing/2014/main" id="{32860DD0-F28A-6917-9F7E-BCAE24807D50}"/>
              </a:ext>
            </a:extLst>
          </p:cNvPr>
          <p:cNvSpPr txBox="1"/>
          <p:nvPr/>
        </p:nvSpPr>
        <p:spPr>
          <a:xfrm>
            <a:off x="57509" y="6375970"/>
            <a:ext cx="7873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https://latex.ihep.ac.cn/read/ydxbvydtjjyc#b08213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038068-3AB4-A50E-2471-5CDBCDE05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41" y="482030"/>
            <a:ext cx="5543226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859D67-1E61-2860-5939-A7C500C6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18" y="3429000"/>
            <a:ext cx="5543226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B6EBD1-6FB3-AAC0-F195-BA4519AE9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553" y="3429000"/>
            <a:ext cx="55432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F99B1-B195-32DF-445B-E7C9BC964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4C644-478A-7FB9-89E3-46BF7FFA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7C6607-DA2D-326E-64DC-8B56A4B5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55" y="1157184"/>
            <a:ext cx="6213090" cy="4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2721664" y="2039158"/>
            <a:ext cx="674867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Prepare a memo.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2278</Words>
  <Application>Microsoft Office PowerPoint</Application>
  <PresentationFormat>宽屏</PresentationFormat>
  <Paragraphs>660</Paragraphs>
  <Slides>71</Slides>
  <Notes>60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80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PWA results</vt:lpstr>
      <vt:lpstr>PWA baseline solution</vt:lpstr>
      <vt:lpstr>PWA float mass and width</vt:lpstr>
      <vt:lpstr>PWA float mass and width</vt:lpstr>
      <vt:lpstr>PWA results</vt:lpstr>
      <vt:lpstr>PWA baseline solution</vt:lpstr>
      <vt:lpstr>PWA float mass and width</vt:lpstr>
      <vt:lpstr>PWA float mass and width</vt:lpstr>
      <vt:lpstr>Fit fraction</vt:lpstr>
      <vt:lpstr>Significance</vt:lpstr>
      <vt:lpstr>Branch fraction</vt:lpstr>
      <vt:lpstr>Systematic Uncertainties</vt:lpstr>
      <vt:lpstr>Systematic Uncertainties</vt:lpstr>
      <vt:lpstr>Memo status</vt:lpstr>
      <vt:lpstr>Systematic Uncertainties</vt:lpstr>
      <vt:lpstr>Memo status</vt:lpstr>
      <vt:lpstr>Systematic Uncertainties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84</cp:revision>
  <dcterms:created xsi:type="dcterms:W3CDTF">2024-11-06T22:18:16Z</dcterms:created>
  <dcterms:modified xsi:type="dcterms:W3CDTF">2025-10-21T12:00:09Z</dcterms:modified>
</cp:coreProperties>
</file>