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1879" r:id="rId3"/>
    <p:sldId id="1878" r:id="rId4"/>
    <p:sldId id="1880" r:id="rId5"/>
    <p:sldId id="1882" r:id="rId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2" clrIdx="0">
    <p:extLst>
      <p:ext uri="{19B8F6BF-5375-455C-9EA6-DF929625EA0E}">
        <p15:presenceInfo xmlns:p15="http://schemas.microsoft.com/office/powerpoint/2012/main" userId="Administrato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31E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浅色样式 3 - 强调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7AC3CCA-C797-4891-BE02-D94E43425B78}" styleName="中度样式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浅色样式 1 - 强调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浅色样式 3 - 强调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浅色样式 2 - 强调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中度样式 3 - 强调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中度样式 3 - 强调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中度样式 3 - 强调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中度样式 3 - 强调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F1AB2-1976-4502-BF36-3FF5EA218861}" styleName="中度样式 4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34" autoAdjust="0"/>
    <p:restoredTop sz="94697" autoAdjust="0"/>
  </p:normalViewPr>
  <p:slideViewPr>
    <p:cSldViewPr snapToGrid="0">
      <p:cViewPr varScale="1">
        <p:scale>
          <a:sx n="115" d="100"/>
          <a:sy n="115" d="100"/>
        </p:scale>
        <p:origin x="1520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DC064D4E-6A59-417B-A767-5EA93798987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31FAF4F-29E3-4715-8BE0-2396F4DD7E9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F51630-68EE-498E-8CBC-93198619C25B}" type="datetimeFigureOut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0638BD85-1C28-4011-97FB-5BE6C36EC0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4C7D5CCF-43DD-43C9-A73C-A6A3209C17D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D78253-F690-4AE4-B2CD-CCB6F90CB6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119398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E8568F-0AD9-4F93-8839-C38794A96F95}" type="datetimeFigureOut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D8AD07-4286-4764-988A-894E9FEFEA7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151316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D8AD07-4286-4764-988A-894E9FEFEA77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684105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D8AD07-4286-4764-988A-894E9FEFEA77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357811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D8AD07-4286-4764-988A-894E9FEFEA77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017835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D8AD07-4286-4764-988A-894E9FEFEA77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60912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D8AD07-4286-4764-988A-894E9FEFEA77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10683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09BE1A7-3ED7-4DB8-8C07-0E9EFE746C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62151C67-0E89-432B-B628-22B345260E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E77633B-9057-4325-87A7-8A25D1A77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FBE48-265C-4708-9958-BCC3D46E3FF5}" type="datetime1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8CC0FE9-B547-4AB4-9573-51E0CB6B7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784FC18-E8E4-421C-BAA0-08E1451F3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D64B-CE35-4CB1-99F3-8D83A5281A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41707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59D495D-CFEA-4971-B440-76BBA043C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F60F985-217D-435D-B9EA-A6DF9FFE26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3E2D177-0132-4DFB-84A0-159D691E1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0ADC2-8B28-4632-BA15-148946C91D02}" type="datetime1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B08143B-B1F4-4DD4-84C5-73E1EA30C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35F7577-4F29-4C09-8CA0-1B8B0DACB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D64B-CE35-4CB1-99F3-8D83A5281A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7346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EA4E63C-B053-4ECF-9637-98BB644E8C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DD667CA-FD49-4AE7-B248-A21903E774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3FCEAD5-AA11-4598-AAC2-C8BD5F678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CF10E-07E9-450C-9B7F-7A63DABC8EAB}" type="datetime1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C8812D1-B73C-4693-B27E-42BAB33CD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6161BF8-3C78-43C1-AB7F-00E1393EA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D64B-CE35-4CB1-99F3-8D83A5281A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716569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userDrawn="1">
  <p:cSld name="Title slide">
    <p:bg>
      <p:bgPr>
        <a:solidFill>
          <a:schemeClr val="bg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0" y="1640448"/>
            <a:ext cx="9144000" cy="2334683"/>
          </a:xfrm>
          <a:prstGeom prst="rect">
            <a:avLst/>
          </a:prstGeom>
          <a:solidFill>
            <a:srgbClr val="711A5F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05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2" name="Shape 12"/>
          <p:cNvSpPr txBox="1">
            <a:spLocks noGrp="1"/>
          </p:cNvSpPr>
          <p:nvPr>
            <p:ph type="ctrTitle" hasCustomPrompt="1"/>
          </p:nvPr>
        </p:nvSpPr>
        <p:spPr>
          <a:xfrm>
            <a:off x="1523979" y="2341522"/>
            <a:ext cx="6096041" cy="932533"/>
          </a:xfrm>
          <a:prstGeom prst="rect">
            <a:avLst/>
          </a:prstGeom>
        </p:spPr>
        <p:txBody>
          <a:bodyPr spcFirstLastPara="1" wrap="square" lIns="0" tIns="91425" rIns="0" bIns="91425" anchor="ctr" anchorCtr="1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600"/>
              <a:buNone/>
              <a:defRPr sz="2700" b="1">
                <a:solidFill>
                  <a:srgbClr val="711A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315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315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315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315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315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315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315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3150">
                <a:solidFill>
                  <a:schemeClr val="accent1"/>
                </a:solidFill>
              </a:defRPr>
            </a:lvl9pPr>
          </a:lstStyle>
          <a:p>
            <a:r>
              <a:rPr lang="en-US" dirty="0"/>
              <a:t>Search for Lepton number violation decay at BESIII</a:t>
            </a:r>
            <a:endParaRPr dirty="0"/>
          </a:p>
        </p:txBody>
      </p:sp>
      <p:pic>
        <p:nvPicPr>
          <p:cNvPr id="15" name="Shape 15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583643" y="151931"/>
            <a:ext cx="1110300" cy="11373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图片 18">
            <a:extLst>
              <a:ext uri="{FF2B5EF4-FFF2-40B4-BE49-F238E27FC236}">
                <a16:creationId xmlns:a16="http://schemas.microsoft.com/office/drawing/2014/main" id="{811D09F9-0947-FF4F-8601-83B6B3C488F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3114" y="262376"/>
            <a:ext cx="1757559" cy="1027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009066"/>
      </p:ext>
    </p:extLst>
  </p:cSld>
  <p:clrMapOvr>
    <a:masterClrMapping/>
  </p:clrMapOvr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6673671-B052-457D-9901-FC618E735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66F99C8-780E-4E9C-BEF2-6F491134FC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3F64439-FDF0-4CCD-8558-DC0823B0E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8D6C5-54D8-478D-90EE-C9918212DA19}" type="datetime1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E296433-4CE5-4184-BECE-3DCBC5CAC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3010A71-2F88-4C85-99DC-68AF0085E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D64B-CE35-4CB1-99F3-8D83A5281A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0993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DEADC34-DC6E-4566-A83C-AA611E4FD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C06ABD4-A112-4B3F-8AF4-ED759C3CD7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5B61480-5C17-4BC1-8D4D-7C1E37D6F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E5A58-40DD-4005-AA53-0C6712E339F2}" type="datetime1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2EC242A-EEA9-409D-887D-3F1EC4696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F5C0E60-9936-4919-B43B-154FEBF33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D64B-CE35-4CB1-99F3-8D83A5281A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4193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AC8D0DB-66D7-40D8-AC63-5A50CACDA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632025E-BAE3-4AB5-8E9F-E7617995E5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37AC9AB-B1E4-4B37-AAD1-1FAAFF37E9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22BECF5-82BA-4CF9-8E6A-41B509458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62AA5-53A9-45BC-BEDC-931408137623}" type="datetime1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AEDE221-68B8-4E32-AD43-1927BCFD3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397F639-B4B3-4CEE-81CB-01D24AFF8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D64B-CE35-4CB1-99F3-8D83A5281A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3775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DDCAC28-D35B-4FC7-92EB-2E5EB72F8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AE8B3F2-B1EE-4E19-89BD-F2A3775177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F0D39BE-1774-44D6-A5BC-01C69AFCB6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D9C3F040-64AB-480E-B155-3F19F9217C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43FFA73-CBD7-43DD-90C4-483FB0A256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425F50CB-7BDD-4CFE-9156-563C9462D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363AA-999D-48F6-9731-08B226C717F9}" type="datetime1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18AC0501-6393-4C0E-97F4-7AE306B2A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1160B669-F363-4373-9564-A743CF4CD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D64B-CE35-4CB1-99F3-8D83A5281A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3304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FA2B840-C78C-4188-91A1-EBF7353F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B2B4FAE6-D7B2-42B0-A0E2-CDBC92648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EC098-C256-4C66-A54C-4391C04F4E29}" type="datetime1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063FBAB7-551C-4560-B26F-F83D793B3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5BC02F0-866C-4B06-9926-C588922F6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D64B-CE35-4CB1-99F3-8D83A5281A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8589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2016436F-76E4-4EB7-8C4C-4D4077141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60084-E21A-4DEC-9136-EE9E64D78BDC}" type="datetime1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5BB5F9E9-C191-4725-95D8-D8A9BE6E0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FD4E5B9C-A955-4CAE-8063-BF5862982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30089" y="6492875"/>
            <a:ext cx="2057400" cy="365125"/>
          </a:xfrm>
        </p:spPr>
        <p:txBody>
          <a:bodyPr/>
          <a:lstStyle>
            <a:lvl1pPr>
              <a:defRPr sz="1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146D64B-CE35-4CB1-99F3-8D83A5281A59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37418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E2B5611-5450-482A-AD1F-9D961B9AC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FB5A0CC-6653-4AA5-BFE4-D220003945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21AF32F-A447-415F-A3E9-892E0CA45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7CB65AE-9288-443E-8E41-E41AB5369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CB926-57FD-4A17-A571-8FBB96C1D875}" type="datetime1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380F62B-9082-4BEF-96E0-34BF54195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3DC5B36-BCEC-4C1A-A304-E35F942F9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D64B-CE35-4CB1-99F3-8D83A5281A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611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1F040C1-0B0F-4964-848B-097E0843F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F3BF2DD1-9D0E-40D0-864E-0A86348308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E71163D-EA41-460C-A41E-13F5908BB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06E869E-4406-4ED6-84C1-4B181FF6A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71CF9-BD9F-42FD-A78B-6705207634D8}" type="datetime1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4D88575-2919-47A2-BC86-60D3167B3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AFE08F-C4BC-4E25-B2D4-1BF3E3A27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D64B-CE35-4CB1-99F3-8D83A5281A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17215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FA53CD35-071D-4927-850B-67952E5E8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B0AB9B2-7DBF-455D-9028-58A3B88294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7B3F188-3219-4CF1-B65F-34D910948E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5A557-E252-4718-9CC6-4C88518CCF5D}" type="datetime1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770B044-F567-4DAB-96ED-75AC165285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B40B138-152C-468C-A819-34A7DD57AA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6D64B-CE35-4CB1-99F3-8D83A5281A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96480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1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15.png"/><Relationship Id="rId4" Type="http://schemas.openxmlformats.org/officeDocument/2006/relationships/image" Target="../media/image8.png"/><Relationship Id="rId9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3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463488" y="2436448"/>
            <a:ext cx="6096041" cy="1015632"/>
          </a:xfrm>
        </p:spPr>
        <p:txBody>
          <a:bodyPr/>
          <a:lstStyle/>
          <a:p>
            <a:r>
              <a:rPr lang="en-US" altLang="zh-CN" sz="6000" dirty="0">
                <a:solidFill>
                  <a:schemeClr val="bg1"/>
                </a:solidFill>
              </a:rPr>
              <a:t>Weekly Report</a:t>
            </a:r>
            <a:endParaRPr lang="zh-CN" altLang="en-US" sz="6000" dirty="0">
              <a:solidFill>
                <a:schemeClr val="bg1"/>
              </a:solidFill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9BF6486A-AB58-F418-B7B1-F989862BC0B6}"/>
              </a:ext>
            </a:extLst>
          </p:cNvPr>
          <p:cNvSpPr txBox="1"/>
          <p:nvPr/>
        </p:nvSpPr>
        <p:spPr>
          <a:xfrm>
            <a:off x="2698595" y="4883563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dirty="0" err="1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Minghao</a:t>
            </a:r>
            <a:r>
              <a:rPr lang="en-US" altLang="zh-CN" sz="18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Li                    2025.10.21</a:t>
            </a:r>
            <a:endParaRPr lang="zh-CN" altLang="en-US" sz="180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1403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3" name="矩形 12">
                <a:extLst>
                  <a:ext uri="{FF2B5EF4-FFF2-40B4-BE49-F238E27FC236}">
                    <a16:creationId xmlns:a16="http://schemas.microsoft.com/office/drawing/2014/main" id="{B057DDD4-DAAA-43AA-BC25-3F337BD4ACC0}"/>
                  </a:ext>
                </a:extLst>
              </p:cNvPr>
              <p:cNvSpPr/>
              <p:nvPr/>
            </p:nvSpPr>
            <p:spPr>
              <a:xfrm>
                <a:off x="-1" y="-3177"/>
                <a:ext cx="9144000" cy="680509"/>
              </a:xfrm>
              <a:prstGeom prst="rect">
                <a:avLst/>
              </a:prstGeom>
              <a:solidFill>
                <a:srgbClr val="831E6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sz="3200" i="1">
                          <a:ln w="0"/>
                          <a:latin typeface="Cambria Math" panose="02040503050406030204" pitchFamily="18" charset="0"/>
                        </a:rPr>
                        <m:t>𝝍</m:t>
                      </m:r>
                      <m:d>
                        <m:dPr>
                          <m:ctrlPr>
                            <a:rPr lang="en-US" altLang="zh-CN" sz="3200" i="1">
                              <a:ln w="0"/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3200" i="1">
                              <a:ln w="0"/>
                              <a:latin typeface="Cambria Math" panose="02040503050406030204" pitchFamily="18" charset="0"/>
                            </a:rPr>
                            <m:t>𝟑𝟔𝟖𝟔</m:t>
                          </m:r>
                        </m:e>
                      </m:d>
                      <m:r>
                        <a:rPr lang="en-US" altLang="zh-CN" sz="3200" i="1">
                          <a:ln w="0"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en-US" altLang="zh-CN" sz="3200" i="1">
                          <a:ln w="0"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𝒑</m:t>
                      </m:r>
                      <m:sSup>
                        <m:sSupPr>
                          <m:ctrlPr>
                            <a:rPr lang="en-US" altLang="zh-CN" sz="3200" i="1">
                              <a:ln w="0"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sz="3200" i="1">
                              <a:ln w="0"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𝑲</m:t>
                          </m:r>
                        </m:e>
                        <m:sup>
                          <m:r>
                            <a:rPr lang="en-US" altLang="zh-CN" sz="3200" i="1">
                              <a:ln w="0"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</m:sup>
                      </m:sSup>
                      <m:acc>
                        <m:accPr>
                          <m:chr m:val="̅"/>
                          <m:ctrlPr>
                            <a:rPr lang="en-US" altLang="zh-CN" sz="3200" i="1">
                              <a:ln w="0"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zh-CN" altLang="en-US" sz="3200" i="1">
                              <a:ln w="0"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𝚲</m:t>
                          </m:r>
                        </m:e>
                      </m:acc>
                      <m:r>
                        <a:rPr lang="en-US" altLang="zh-CN" sz="3200" i="1">
                          <a:ln w="0"/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altLang="zh-CN" sz="3200" i="1">
                          <a:ln w="0"/>
                          <a:latin typeface="Cambria Math" panose="02040503050406030204" pitchFamily="18" charset="0"/>
                        </a:rPr>
                        <m:t>𝒄</m:t>
                      </m:r>
                      <m:r>
                        <a:rPr lang="en-US" altLang="zh-CN" sz="3200" i="1">
                          <a:ln w="0"/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altLang="zh-CN" sz="3200" i="1">
                          <a:ln w="0"/>
                          <a:latin typeface="Cambria Math" panose="02040503050406030204" pitchFamily="18" charset="0"/>
                        </a:rPr>
                        <m:t>𝒄</m:t>
                      </m:r>
                      <m:r>
                        <a:rPr lang="en-US" altLang="zh-CN" sz="3200" i="1">
                          <a:ln w="0"/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altLang="zh-CN" sz="36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3" name="矩形 12">
                <a:extLst>
                  <a:ext uri="{FF2B5EF4-FFF2-40B4-BE49-F238E27FC236}">
                    <a16:creationId xmlns:a16="http://schemas.microsoft.com/office/drawing/2014/main" id="{B057DDD4-DAAA-43AA-BC25-3F337BD4ACC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" y="-3177"/>
                <a:ext cx="9144000" cy="680509"/>
              </a:xfrm>
              <a:prstGeom prst="rect">
                <a:avLst/>
              </a:prstGeom>
              <a:blipFill>
                <a:blip r:embed="rId3"/>
                <a:stretch>
                  <a:fillRect b="-12727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25BDBA64-1FB6-4BCD-BE95-399DD7258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D64B-CE35-4CB1-99F3-8D83A5281A59}" type="slidenum">
              <a:rPr lang="zh-CN" altLang="en-US" smtClean="0"/>
              <a:t>2</a:t>
            </a:fld>
            <a:endParaRPr lang="zh-CN" altLang="en-US" dirty="0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509D372D-8FDA-1966-5D0B-4D9E3256CF67}"/>
              </a:ext>
            </a:extLst>
          </p:cNvPr>
          <p:cNvSpPr txBox="1"/>
          <p:nvPr/>
        </p:nvSpPr>
        <p:spPr>
          <a:xfrm>
            <a:off x="657920" y="962934"/>
            <a:ext cx="782815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p12, L4: we can see your factor is 8.89, so the subtraction may introduce larger statistical error. so what about using the 3.77 GeV data?</a:t>
            </a:r>
            <a:endParaRPr lang="zh-CN" altLang="zh-CN" sz="1800" dirty="0">
              <a:effectLst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2" name="表格 31">
                <a:extLst>
                  <a:ext uri="{FF2B5EF4-FFF2-40B4-BE49-F238E27FC236}">
                    <a16:creationId xmlns:a16="http://schemas.microsoft.com/office/drawing/2014/main" id="{946AEE47-41E4-BAE3-C32B-19B537996A4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33952634"/>
                  </p:ext>
                </p:extLst>
              </p:nvPr>
            </p:nvGraphicFramePr>
            <p:xfrm>
              <a:off x="2241483" y="2600971"/>
              <a:ext cx="4962117" cy="1483360"/>
            </p:xfrm>
            <a:graphic>
              <a:graphicData uri="http://schemas.openxmlformats.org/drawingml/2006/table">
                <a:tbl>
                  <a:tblPr firstRow="1" bandRow="1">
                    <a:tableStyleId>{F5AB1C69-6EDB-4FF4-983F-18BD219EF322}</a:tableStyleId>
                  </a:tblPr>
                  <a:tblGrid>
                    <a:gridCol w="1654039">
                      <a:extLst>
                        <a:ext uri="{9D8B030D-6E8A-4147-A177-3AD203B41FA5}">
                          <a16:colId xmlns:a16="http://schemas.microsoft.com/office/drawing/2014/main" val="3120140154"/>
                        </a:ext>
                      </a:extLst>
                    </a:gridCol>
                    <a:gridCol w="1654039">
                      <a:extLst>
                        <a:ext uri="{9D8B030D-6E8A-4147-A177-3AD203B41FA5}">
                          <a16:colId xmlns:a16="http://schemas.microsoft.com/office/drawing/2014/main" val="3042209180"/>
                        </a:ext>
                      </a:extLst>
                    </a:gridCol>
                    <a:gridCol w="1654039">
                      <a:extLst>
                        <a:ext uri="{9D8B030D-6E8A-4147-A177-3AD203B41FA5}">
                          <a16:colId xmlns:a16="http://schemas.microsoft.com/office/drawing/2014/main" val="3328564229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3.773 GeV 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en-US" altLang="zh-CN" sz="16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3.650 GeV</a:t>
                          </a:r>
                          <a:endParaRPr kumimoji="1"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1263034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data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2314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955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96645783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zh-CN" sz="160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zh-CN" sz="1600" b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kumimoji="1" lang="en-US" altLang="zh-CN" sz="1600" b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4.55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8.53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0214829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final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10529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8146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47774546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2" name="表格 31">
                <a:extLst>
                  <a:ext uri="{FF2B5EF4-FFF2-40B4-BE49-F238E27FC236}">
                    <a16:creationId xmlns:a16="http://schemas.microsoft.com/office/drawing/2014/main" id="{946AEE47-41E4-BAE3-C32B-19B537996A4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33952634"/>
                  </p:ext>
                </p:extLst>
              </p:nvPr>
            </p:nvGraphicFramePr>
            <p:xfrm>
              <a:off x="2241483" y="2600971"/>
              <a:ext cx="4962117" cy="1483360"/>
            </p:xfrm>
            <a:graphic>
              <a:graphicData uri="http://schemas.openxmlformats.org/drawingml/2006/table">
                <a:tbl>
                  <a:tblPr firstRow="1" bandRow="1">
                    <a:tableStyleId>{F5AB1C69-6EDB-4FF4-983F-18BD219EF322}</a:tableStyleId>
                  </a:tblPr>
                  <a:tblGrid>
                    <a:gridCol w="1654039">
                      <a:extLst>
                        <a:ext uri="{9D8B030D-6E8A-4147-A177-3AD203B41FA5}">
                          <a16:colId xmlns:a16="http://schemas.microsoft.com/office/drawing/2014/main" val="3120140154"/>
                        </a:ext>
                      </a:extLst>
                    </a:gridCol>
                    <a:gridCol w="1654039">
                      <a:extLst>
                        <a:ext uri="{9D8B030D-6E8A-4147-A177-3AD203B41FA5}">
                          <a16:colId xmlns:a16="http://schemas.microsoft.com/office/drawing/2014/main" val="3042209180"/>
                        </a:ext>
                      </a:extLst>
                    </a:gridCol>
                    <a:gridCol w="1654039">
                      <a:extLst>
                        <a:ext uri="{9D8B030D-6E8A-4147-A177-3AD203B41FA5}">
                          <a16:colId xmlns:a16="http://schemas.microsoft.com/office/drawing/2014/main" val="3328564229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3.773 GeV 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en-US" altLang="zh-CN" sz="16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3.650 GeV</a:t>
                          </a:r>
                          <a:endParaRPr kumimoji="1"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1263034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data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2314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955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96645783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>
                        <a:blipFill>
                          <a:blip r:embed="rId4"/>
                          <a:stretch>
                            <a:fillRect l="-763" t="-200000" r="-200763" b="-10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4.55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8.53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0214829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final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10529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8146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47774546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3" name="文本框 32">
                <a:extLst>
                  <a:ext uri="{FF2B5EF4-FFF2-40B4-BE49-F238E27FC236}">
                    <a16:creationId xmlns:a16="http://schemas.microsoft.com/office/drawing/2014/main" id="{3EC308F5-9B3C-EDE1-660F-2A9B07B671F4}"/>
                  </a:ext>
                </a:extLst>
              </p:cNvPr>
              <p:cNvSpPr txBox="1"/>
              <p:nvPr/>
            </p:nvSpPr>
            <p:spPr>
              <a:xfrm>
                <a:off x="464412" y="4721772"/>
                <a:ext cx="3790205" cy="64440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kumimoji="1" lang="en-US" altLang="zh-CN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kumimoji="1" lang="en-US" altLang="zh-CN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3773</m:t>
                          </m:r>
                        </m:sub>
                        <m:sup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𝑜𝑏𝑠</m:t>
                          </m:r>
                        </m:sup>
                      </m:sSubSup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3773</m:t>
                              </m:r>
                            </m:sub>
                            <m:sup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𝑜𝑏𝑠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kumimoji="1" lang="en-US" altLang="zh-CN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zh-CN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ℒ</m:t>
                              </m:r>
                            </m:e>
                            <m:sub>
                              <m:r>
                                <a:rPr kumimoji="1" lang="en-US" altLang="zh-CN" i="1">
                                  <a:latin typeface="Cambria Math" panose="02040503050406030204" pitchFamily="18" charset="0"/>
                                </a:rPr>
                                <m:t>3773</m:t>
                              </m:r>
                            </m:sub>
                          </m:s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kumimoji="1" lang="en-US" altLang="zh-CN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kumimoji="1" lang="en-US" altLang="zh-CN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zh-CN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𝜀</m:t>
                              </m:r>
                            </m:e>
                            <m:sub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𝑡𝑜𝑦𝑚𝑐</m:t>
                              </m:r>
                            </m:sub>
                          </m:s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kumimoji="1" lang="en-US" altLang="zh-CN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𝐵𝑟</m:t>
                          </m:r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kumimoji="1" lang="el-GR" altLang="zh-CN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Λ</m:t>
                          </m:r>
                          <m:r>
                            <a:rPr kumimoji="1" lang="el-GR" altLang="zh-CN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kumimoji="1" lang="zh-CN" altLang="en-US" dirty="0"/>
              </a:p>
            </p:txBody>
          </p:sp>
        </mc:Choice>
        <mc:Fallback>
          <p:sp>
            <p:nvSpPr>
              <p:cNvPr id="33" name="文本框 32">
                <a:extLst>
                  <a:ext uri="{FF2B5EF4-FFF2-40B4-BE49-F238E27FC236}">
                    <a16:creationId xmlns:a16="http://schemas.microsoft.com/office/drawing/2014/main" id="{3EC308F5-9B3C-EDE1-660F-2A9B07B671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412" y="4721772"/>
                <a:ext cx="3790205" cy="644407"/>
              </a:xfrm>
              <a:prstGeom prst="rect">
                <a:avLst/>
              </a:prstGeom>
              <a:blipFill>
                <a:blip r:embed="rId5"/>
                <a:stretch>
                  <a:fillRect t="-1961" r="-1333" b="-1372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4" name="文本框 33">
                <a:extLst>
                  <a:ext uri="{FF2B5EF4-FFF2-40B4-BE49-F238E27FC236}">
                    <a16:creationId xmlns:a16="http://schemas.microsoft.com/office/drawing/2014/main" id="{68940F98-C179-9DBC-DCFA-5C30430CE166}"/>
                  </a:ext>
                </a:extLst>
              </p:cNvPr>
              <p:cNvSpPr txBox="1"/>
              <p:nvPr/>
            </p:nvSpPr>
            <p:spPr>
              <a:xfrm>
                <a:off x="5524152" y="4930941"/>
                <a:ext cx="2354234" cy="394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kumimoji="1" lang="en-US" altLang="zh-CN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kumimoji="1" lang="en-US" altLang="zh-CN" i="1">
                              <a:latin typeface="Cambria Math" panose="02040503050406030204" pitchFamily="18" charset="0"/>
                            </a:rPr>
                            <m:t>bak</m:t>
                          </m:r>
                        </m:sub>
                        <m:sup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𝑜𝑏𝑠</m:t>
                          </m:r>
                        </m:sup>
                      </m:sSubSup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kumimoji="1" lang="en-US" altLang="zh-CN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kumimoji="1" lang="en-US" altLang="zh-CN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kumimoji="1" lang="en-US" altLang="zh-CN" i="1">
                              <a:latin typeface="Cambria Math" panose="02040503050406030204" pitchFamily="18" charset="0"/>
                            </a:rPr>
                            <m:t>3773</m:t>
                          </m:r>
                        </m:sub>
                        <m:sup>
                          <m:r>
                            <a:rPr kumimoji="1" lang="en-US" altLang="zh-CN" i="1">
                              <a:latin typeface="Cambria Math" panose="02040503050406030204" pitchFamily="18" charset="0"/>
                            </a:rPr>
                            <m:t>𝑜𝑏𝑠</m:t>
                          </m:r>
                        </m:sup>
                      </m:sSubSup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kumimoji="1" lang="en-US" altLang="zh-CN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kumimoji="1" lang="en-US" altLang="zh-CN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ℒ</m:t>
                          </m:r>
                        </m:e>
                        <m:sub>
                          <m:r>
                            <a:rPr kumimoji="1" lang="en-US" altLang="zh-CN" i="1">
                              <a:latin typeface="Cambria Math" panose="02040503050406030204" pitchFamily="18" charset="0"/>
                            </a:rPr>
                            <m:t>3686</m:t>
                          </m:r>
                        </m:sub>
                      </m:sSub>
                    </m:oMath>
                  </m:oMathPara>
                </a14:m>
                <a:endParaRPr kumimoji="1" lang="zh-CN" altLang="en-US" dirty="0"/>
              </a:p>
            </p:txBody>
          </p:sp>
        </mc:Choice>
        <mc:Fallback>
          <p:sp>
            <p:nvSpPr>
              <p:cNvPr id="34" name="文本框 33">
                <a:extLst>
                  <a:ext uri="{FF2B5EF4-FFF2-40B4-BE49-F238E27FC236}">
                    <a16:creationId xmlns:a16="http://schemas.microsoft.com/office/drawing/2014/main" id="{68940F98-C179-9DBC-DCFA-5C30430CE1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4152" y="4930941"/>
                <a:ext cx="2354234" cy="394916"/>
              </a:xfrm>
              <a:prstGeom prst="rect">
                <a:avLst/>
              </a:prstGeom>
              <a:blipFill>
                <a:blip r:embed="rId6"/>
                <a:stretch>
                  <a:fillRect b="-1562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右箭头 34">
            <a:extLst>
              <a:ext uri="{FF2B5EF4-FFF2-40B4-BE49-F238E27FC236}">
                <a16:creationId xmlns:a16="http://schemas.microsoft.com/office/drawing/2014/main" id="{E19B4399-7AE3-2E42-F3CE-B196D6A8C2F6}"/>
              </a:ext>
            </a:extLst>
          </p:cNvPr>
          <p:cNvSpPr/>
          <p:nvPr/>
        </p:nvSpPr>
        <p:spPr>
          <a:xfrm>
            <a:off x="5109957" y="4935172"/>
            <a:ext cx="317387" cy="33846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75812C3F-BFDC-D9F2-0623-BB20A21B4C52}"/>
              </a:ext>
            </a:extLst>
          </p:cNvPr>
          <p:cNvSpPr txBox="1"/>
          <p:nvPr/>
        </p:nvSpPr>
        <p:spPr>
          <a:xfrm>
            <a:off x="4356455" y="485930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(1)</a:t>
            </a:r>
            <a:endParaRPr kumimoji="1" lang="zh-CN" altLang="en-US" dirty="0"/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AFD3536C-A1F0-1CC0-6AB3-189397B27991}"/>
              </a:ext>
            </a:extLst>
          </p:cNvPr>
          <p:cNvSpPr txBox="1"/>
          <p:nvPr/>
        </p:nvSpPr>
        <p:spPr>
          <a:xfrm>
            <a:off x="7975194" y="490677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(2)</a:t>
            </a:r>
            <a:endParaRPr kumimoji="1" lang="zh-CN" altLang="en-US" dirty="0"/>
          </a:p>
        </p:txBody>
      </p:sp>
      <p:cxnSp>
        <p:nvCxnSpPr>
          <p:cNvPr id="39" name="直线连接符 38">
            <a:extLst>
              <a:ext uri="{FF2B5EF4-FFF2-40B4-BE49-F238E27FC236}">
                <a16:creationId xmlns:a16="http://schemas.microsoft.com/office/drawing/2014/main" id="{CBDCC012-39FB-EF72-2D6F-10B2B51FFE76}"/>
              </a:ext>
            </a:extLst>
          </p:cNvPr>
          <p:cNvCxnSpPr>
            <a:cxnSpLocks/>
          </p:cNvCxnSpPr>
          <p:nvPr/>
        </p:nvCxnSpPr>
        <p:spPr>
          <a:xfrm>
            <a:off x="791912" y="4404737"/>
            <a:ext cx="757999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2" name="图片 41">
            <a:extLst>
              <a:ext uri="{FF2B5EF4-FFF2-40B4-BE49-F238E27FC236}">
                <a16:creationId xmlns:a16="http://schemas.microsoft.com/office/drawing/2014/main" id="{6C8DC238-C793-3639-9E1E-3CC28E7B98A9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206"/>
          <a:stretch/>
        </p:blipFill>
        <p:spPr>
          <a:xfrm>
            <a:off x="836342" y="2162243"/>
            <a:ext cx="7772400" cy="293144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C938558D-6652-AD07-3AAC-024139C245E5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928"/>
          <a:stretch/>
        </p:blipFill>
        <p:spPr>
          <a:xfrm>
            <a:off x="836342" y="1732496"/>
            <a:ext cx="7772400" cy="457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149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3" name="矩形 12">
                <a:extLst>
                  <a:ext uri="{FF2B5EF4-FFF2-40B4-BE49-F238E27FC236}">
                    <a16:creationId xmlns:a16="http://schemas.microsoft.com/office/drawing/2014/main" id="{B057DDD4-DAAA-43AA-BC25-3F337BD4ACC0}"/>
                  </a:ext>
                </a:extLst>
              </p:cNvPr>
              <p:cNvSpPr/>
              <p:nvPr/>
            </p:nvSpPr>
            <p:spPr>
              <a:xfrm>
                <a:off x="-1" y="-3177"/>
                <a:ext cx="9144000" cy="680509"/>
              </a:xfrm>
              <a:prstGeom prst="rect">
                <a:avLst/>
              </a:prstGeom>
              <a:solidFill>
                <a:srgbClr val="831E6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sz="3200" i="1">
                          <a:ln w="0"/>
                          <a:latin typeface="Cambria Math" panose="02040503050406030204" pitchFamily="18" charset="0"/>
                        </a:rPr>
                        <m:t>𝝍</m:t>
                      </m:r>
                      <m:d>
                        <m:dPr>
                          <m:ctrlPr>
                            <a:rPr lang="en-US" altLang="zh-CN" sz="3200" i="1">
                              <a:ln w="0"/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3200" i="1">
                              <a:ln w="0"/>
                              <a:latin typeface="Cambria Math" panose="02040503050406030204" pitchFamily="18" charset="0"/>
                            </a:rPr>
                            <m:t>𝟑𝟔𝟖𝟔</m:t>
                          </m:r>
                        </m:e>
                      </m:d>
                      <m:r>
                        <a:rPr lang="en-US" altLang="zh-CN" sz="3200" i="1">
                          <a:ln w="0"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en-US" altLang="zh-CN" sz="3200" i="1">
                          <a:ln w="0"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𝒑</m:t>
                      </m:r>
                      <m:sSup>
                        <m:sSupPr>
                          <m:ctrlPr>
                            <a:rPr lang="en-US" altLang="zh-CN" sz="3200" i="1">
                              <a:ln w="0"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sz="3200" i="1">
                              <a:ln w="0"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𝑲</m:t>
                          </m:r>
                        </m:e>
                        <m:sup>
                          <m:r>
                            <a:rPr lang="en-US" altLang="zh-CN" sz="3200" i="1">
                              <a:ln w="0"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</m:sup>
                      </m:sSup>
                      <m:acc>
                        <m:accPr>
                          <m:chr m:val="̅"/>
                          <m:ctrlPr>
                            <a:rPr lang="en-US" altLang="zh-CN" sz="3200" i="1">
                              <a:ln w="0"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zh-CN" altLang="en-US" sz="3200" i="1">
                              <a:ln w="0"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𝚲</m:t>
                          </m:r>
                        </m:e>
                      </m:acc>
                      <m:r>
                        <a:rPr lang="en-US" altLang="zh-CN" sz="3200" i="1">
                          <a:ln w="0"/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altLang="zh-CN" sz="3200" i="1">
                          <a:ln w="0"/>
                          <a:latin typeface="Cambria Math" panose="02040503050406030204" pitchFamily="18" charset="0"/>
                        </a:rPr>
                        <m:t>𝒄</m:t>
                      </m:r>
                      <m:r>
                        <a:rPr lang="en-US" altLang="zh-CN" sz="3200" i="1">
                          <a:ln w="0"/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altLang="zh-CN" sz="3200" i="1">
                          <a:ln w="0"/>
                          <a:latin typeface="Cambria Math" panose="02040503050406030204" pitchFamily="18" charset="0"/>
                        </a:rPr>
                        <m:t>𝒄</m:t>
                      </m:r>
                      <m:r>
                        <a:rPr lang="en-US" altLang="zh-CN" sz="3200" i="1">
                          <a:ln w="0"/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altLang="zh-CN" sz="36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矩形 12">
                <a:extLst>
                  <a:ext uri="{FF2B5EF4-FFF2-40B4-BE49-F238E27FC236}">
                    <a16:creationId xmlns:a16="http://schemas.microsoft.com/office/drawing/2014/main" id="{B057DDD4-DAAA-43AA-BC25-3F337BD4ACC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" y="-3177"/>
                <a:ext cx="9144000" cy="680509"/>
              </a:xfrm>
              <a:prstGeom prst="rect">
                <a:avLst/>
              </a:prstGeom>
              <a:blipFill>
                <a:blip r:embed="rId3"/>
                <a:stretch>
                  <a:fillRect b="-12727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25BDBA64-1FB6-4BCD-BE95-399DD7258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D64B-CE35-4CB1-99F3-8D83A5281A59}" type="slidenum">
              <a:rPr lang="zh-CN" altLang="en-US" smtClean="0"/>
              <a:t>3</a:t>
            </a:fld>
            <a:endParaRPr lang="zh-CN" altLang="en-US" dirty="0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509D372D-8FDA-1966-5D0B-4D9E3256CF67}"/>
              </a:ext>
            </a:extLst>
          </p:cNvPr>
          <p:cNvSpPr txBox="1"/>
          <p:nvPr/>
        </p:nvSpPr>
        <p:spPr>
          <a:xfrm>
            <a:off x="657920" y="962934"/>
            <a:ext cx="782815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p12, L4: we can see your factor is 8.89, so the subtraction may introduce larger statistical error. so what about using the 3.77 GeV data?</a:t>
            </a:r>
            <a:endParaRPr lang="zh-CN" altLang="zh-CN" sz="1800" dirty="0">
              <a:effectLst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2" name="表格 31">
                <a:extLst>
                  <a:ext uri="{FF2B5EF4-FFF2-40B4-BE49-F238E27FC236}">
                    <a16:creationId xmlns:a16="http://schemas.microsoft.com/office/drawing/2014/main" id="{946AEE47-41E4-BAE3-C32B-19B537996A4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52115487"/>
                  </p:ext>
                </p:extLst>
              </p:nvPr>
            </p:nvGraphicFramePr>
            <p:xfrm>
              <a:off x="3523959" y="3720647"/>
              <a:ext cx="4962117" cy="1483360"/>
            </p:xfrm>
            <a:graphic>
              <a:graphicData uri="http://schemas.openxmlformats.org/drawingml/2006/table">
                <a:tbl>
                  <a:tblPr firstRow="1" bandRow="1">
                    <a:tableStyleId>{F5AB1C69-6EDB-4FF4-983F-18BD219EF322}</a:tableStyleId>
                  </a:tblPr>
                  <a:tblGrid>
                    <a:gridCol w="1654039">
                      <a:extLst>
                        <a:ext uri="{9D8B030D-6E8A-4147-A177-3AD203B41FA5}">
                          <a16:colId xmlns:a16="http://schemas.microsoft.com/office/drawing/2014/main" val="3120140154"/>
                        </a:ext>
                      </a:extLst>
                    </a:gridCol>
                    <a:gridCol w="1654039">
                      <a:extLst>
                        <a:ext uri="{9D8B030D-6E8A-4147-A177-3AD203B41FA5}">
                          <a16:colId xmlns:a16="http://schemas.microsoft.com/office/drawing/2014/main" val="3042209180"/>
                        </a:ext>
                      </a:extLst>
                    </a:gridCol>
                    <a:gridCol w="1654039">
                      <a:extLst>
                        <a:ext uri="{9D8B030D-6E8A-4147-A177-3AD203B41FA5}">
                          <a16:colId xmlns:a16="http://schemas.microsoft.com/office/drawing/2014/main" val="3328564229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3.773 GeV 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en-US" altLang="zh-CN" sz="16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3.650 GeV</a:t>
                          </a:r>
                          <a:endParaRPr kumimoji="1"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1263034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data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2314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955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96645783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zh-CN" sz="160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zh-CN" sz="16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𝜀</m:t>
                                    </m:r>
                                  </m:e>
                                  <m:sub>
                                    <m:r>
                                      <a:rPr kumimoji="1" lang="en-US" altLang="zh-CN" sz="16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𝑚𝑐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0.42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0.33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0214829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final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7956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8311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47774546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2" name="表格 31">
                <a:extLst>
                  <a:ext uri="{FF2B5EF4-FFF2-40B4-BE49-F238E27FC236}">
                    <a16:creationId xmlns:a16="http://schemas.microsoft.com/office/drawing/2014/main" id="{946AEE47-41E4-BAE3-C32B-19B537996A4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52115487"/>
                  </p:ext>
                </p:extLst>
              </p:nvPr>
            </p:nvGraphicFramePr>
            <p:xfrm>
              <a:off x="3523959" y="3720647"/>
              <a:ext cx="4962117" cy="1483360"/>
            </p:xfrm>
            <a:graphic>
              <a:graphicData uri="http://schemas.openxmlformats.org/drawingml/2006/table">
                <a:tbl>
                  <a:tblPr firstRow="1" bandRow="1">
                    <a:tableStyleId>{F5AB1C69-6EDB-4FF4-983F-18BD219EF322}</a:tableStyleId>
                  </a:tblPr>
                  <a:tblGrid>
                    <a:gridCol w="1654039">
                      <a:extLst>
                        <a:ext uri="{9D8B030D-6E8A-4147-A177-3AD203B41FA5}">
                          <a16:colId xmlns:a16="http://schemas.microsoft.com/office/drawing/2014/main" val="3120140154"/>
                        </a:ext>
                      </a:extLst>
                    </a:gridCol>
                    <a:gridCol w="1654039">
                      <a:extLst>
                        <a:ext uri="{9D8B030D-6E8A-4147-A177-3AD203B41FA5}">
                          <a16:colId xmlns:a16="http://schemas.microsoft.com/office/drawing/2014/main" val="3042209180"/>
                        </a:ext>
                      </a:extLst>
                    </a:gridCol>
                    <a:gridCol w="1654039">
                      <a:extLst>
                        <a:ext uri="{9D8B030D-6E8A-4147-A177-3AD203B41FA5}">
                          <a16:colId xmlns:a16="http://schemas.microsoft.com/office/drawing/2014/main" val="3328564229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3.773 GeV 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en-US" altLang="zh-CN" sz="16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3.650 GeV</a:t>
                          </a:r>
                          <a:endParaRPr kumimoji="1"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1263034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data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2314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955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96645783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>
                        <a:blipFill>
                          <a:blip r:embed="rId4"/>
                          <a:stretch>
                            <a:fillRect l="-763" t="-200000" r="-200763" b="-10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0.42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0.33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0214829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final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7956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8311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47774546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3" name="文本框 32">
                <a:extLst>
                  <a:ext uri="{FF2B5EF4-FFF2-40B4-BE49-F238E27FC236}">
                    <a16:creationId xmlns:a16="http://schemas.microsoft.com/office/drawing/2014/main" id="{3EC308F5-9B3C-EDE1-660F-2A9B07B671F4}"/>
                  </a:ext>
                </a:extLst>
              </p:cNvPr>
              <p:cNvSpPr txBox="1"/>
              <p:nvPr/>
            </p:nvSpPr>
            <p:spPr>
              <a:xfrm>
                <a:off x="264447" y="1991597"/>
                <a:ext cx="3790205" cy="57278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kumimoji="1" lang="en-US" altLang="zh-CN" sz="16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kumimoji="1" lang="en-US" altLang="zh-CN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kumimoji="1" lang="en-US" altLang="zh-CN" sz="1600" b="0" i="1" smtClean="0">
                              <a:latin typeface="Cambria Math" panose="02040503050406030204" pitchFamily="18" charset="0"/>
                            </a:rPr>
                            <m:t>3773</m:t>
                          </m:r>
                        </m:sub>
                        <m:sup>
                          <m:r>
                            <a:rPr kumimoji="1" lang="en-US" altLang="zh-CN" sz="1600" b="0" i="1" smtClean="0">
                              <a:latin typeface="Cambria Math" panose="02040503050406030204" pitchFamily="18" charset="0"/>
                            </a:rPr>
                            <m:t>𝑜𝑏𝑠</m:t>
                          </m:r>
                        </m:sup>
                      </m:sSubSup>
                      <m:r>
                        <a:rPr kumimoji="1" lang="en-US" altLang="zh-CN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zh-CN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kumimoji="1" lang="en-US" altLang="zh-CN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kumimoji="1" lang="en-US" altLang="zh-CN" sz="1600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kumimoji="1" lang="en-US" altLang="zh-CN" sz="1600" b="0" i="1" smtClean="0">
                                  <a:latin typeface="Cambria Math" panose="02040503050406030204" pitchFamily="18" charset="0"/>
                                </a:rPr>
                                <m:t>3773</m:t>
                              </m:r>
                            </m:sub>
                            <m:sup>
                              <m:r>
                                <a:rPr kumimoji="1" lang="en-US" altLang="zh-CN" sz="1600" b="0" i="1" smtClean="0">
                                  <a:latin typeface="Cambria Math" panose="02040503050406030204" pitchFamily="18" charset="0"/>
                                </a:rPr>
                                <m:t>𝑜𝑏𝑠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kumimoji="1" lang="en-US" altLang="zh-CN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zh-CN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ℒ</m:t>
                              </m:r>
                            </m:e>
                            <m:sub>
                              <m:r>
                                <a:rPr kumimoji="1" lang="en-US" altLang="zh-CN" sz="1600" i="1">
                                  <a:latin typeface="Cambria Math" panose="02040503050406030204" pitchFamily="18" charset="0"/>
                                </a:rPr>
                                <m:t>3773</m:t>
                              </m:r>
                            </m:sub>
                          </m:sSub>
                          <m:r>
                            <a:rPr kumimoji="1" lang="en-US" altLang="zh-CN" sz="1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kumimoji="1" lang="en-US" altLang="zh-CN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kumimoji="1" lang="en-US" altLang="zh-CN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kumimoji="1" lang="en-US" altLang="zh-CN" sz="16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zh-CN" sz="16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𝜀</m:t>
                              </m:r>
                            </m:e>
                            <m:sub>
                              <m:r>
                                <a:rPr kumimoji="1" lang="en-US" altLang="zh-CN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𝑡𝑜𝑦𝑚𝑐</m:t>
                              </m:r>
                            </m:sub>
                          </m:sSub>
                          <m:r>
                            <a:rPr kumimoji="1" lang="en-US" altLang="zh-CN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kumimoji="1" lang="en-US" altLang="zh-CN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kumimoji="1" lang="en-US" altLang="zh-CN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kumimoji="1" lang="en-US" altLang="zh-CN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𝐵𝑟</m:t>
                          </m:r>
                          <m:r>
                            <a:rPr kumimoji="1" lang="en-US" altLang="zh-CN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kumimoji="1" lang="el-GR" altLang="zh-CN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Λ</m:t>
                          </m:r>
                          <m:r>
                            <a:rPr kumimoji="1" lang="el-GR" altLang="zh-CN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a:rPr kumimoji="1" lang="en-US" altLang="zh-CN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  <m:r>
                            <a:rPr kumimoji="1" lang="en-US" altLang="zh-CN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kumimoji="1" lang="en-US" altLang="zh-CN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kumimoji="1" lang="zh-CN" altLang="en-US" sz="1600" dirty="0"/>
              </a:p>
            </p:txBody>
          </p:sp>
        </mc:Choice>
        <mc:Fallback>
          <p:sp>
            <p:nvSpPr>
              <p:cNvPr id="33" name="文本框 32">
                <a:extLst>
                  <a:ext uri="{FF2B5EF4-FFF2-40B4-BE49-F238E27FC236}">
                    <a16:creationId xmlns:a16="http://schemas.microsoft.com/office/drawing/2014/main" id="{3EC308F5-9B3C-EDE1-660F-2A9B07B671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447" y="1991597"/>
                <a:ext cx="3790205" cy="572786"/>
              </a:xfrm>
              <a:prstGeom prst="rect">
                <a:avLst/>
              </a:prstGeom>
              <a:blipFill>
                <a:blip r:embed="rId5"/>
                <a:stretch>
                  <a:fillRect b="-1063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4" name="文本框 33">
                <a:extLst>
                  <a:ext uri="{FF2B5EF4-FFF2-40B4-BE49-F238E27FC236}">
                    <a16:creationId xmlns:a16="http://schemas.microsoft.com/office/drawing/2014/main" id="{68940F98-C179-9DBC-DCFA-5C30430CE166}"/>
                  </a:ext>
                </a:extLst>
              </p:cNvPr>
              <p:cNvSpPr txBox="1"/>
              <p:nvPr/>
            </p:nvSpPr>
            <p:spPr>
              <a:xfrm>
                <a:off x="264447" y="2928867"/>
                <a:ext cx="4171270" cy="3613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Sup>
                      <m:sSubSupPr>
                        <m:ctrlPr>
                          <a:rPr kumimoji="1" lang="en-US" altLang="zh-CN" sz="16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kumimoji="1" lang="en-US" altLang="zh-CN" sz="16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m:rPr>
                            <m:sty m:val="p"/>
                          </m:rPr>
                          <a:rPr kumimoji="1" lang="en-US" altLang="zh-CN" sz="1600" i="1">
                            <a:latin typeface="Cambria Math" panose="02040503050406030204" pitchFamily="18" charset="0"/>
                          </a:rPr>
                          <m:t>bak</m:t>
                        </m:r>
                      </m:sub>
                      <m:sup>
                        <m:r>
                          <a:rPr kumimoji="1" lang="en-US" altLang="zh-CN" sz="1600" b="0" i="1" smtClean="0">
                            <a:latin typeface="Cambria Math" panose="02040503050406030204" pitchFamily="18" charset="0"/>
                          </a:rPr>
                          <m:t>𝑜𝑏𝑠</m:t>
                        </m:r>
                      </m:sup>
                    </m:sSubSup>
                    <m:r>
                      <a:rPr kumimoji="1" lang="en-US" altLang="zh-CN" sz="1600" b="0" i="1" smtClean="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kumimoji="1" lang="en-US" altLang="zh-CN" sz="16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kumimoji="1" lang="en-US" altLang="zh-CN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kumimoji="1" lang="en-US" altLang="zh-CN" sz="1600" i="1">
                            <a:latin typeface="Cambria Math" panose="02040503050406030204" pitchFamily="18" charset="0"/>
                          </a:rPr>
                          <m:t>3773</m:t>
                        </m:r>
                      </m:sub>
                      <m:sup>
                        <m:r>
                          <a:rPr kumimoji="1" lang="en-US" altLang="zh-CN" sz="1600" i="1">
                            <a:latin typeface="Cambria Math" panose="02040503050406030204" pitchFamily="18" charset="0"/>
                          </a:rPr>
                          <m:t>𝑜𝑏𝑠</m:t>
                        </m:r>
                      </m:sup>
                    </m:sSubSup>
                    <m:r>
                      <a:rPr kumimoji="1" lang="en-US" altLang="zh-CN" sz="1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kumimoji="1" lang="en-US" altLang="zh-CN" sz="1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kumimoji="1" lang="en-US" altLang="zh-CN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kumimoji="1" lang="en-US" altLang="zh-CN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CN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ℒ</m:t>
                        </m:r>
                      </m:e>
                      <m:sub>
                        <m:r>
                          <a:rPr kumimoji="1" lang="en-US" altLang="zh-CN" sz="1600" i="1">
                            <a:latin typeface="Cambria Math" panose="02040503050406030204" pitchFamily="18" charset="0"/>
                          </a:rPr>
                          <m:t>3686</m:t>
                        </m:r>
                      </m:sub>
                    </m:sSub>
                  </m:oMath>
                </a14:m>
                <a:r>
                  <a:rPr kumimoji="1" lang="en-US" altLang="zh-CN" sz="16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1" lang="en-US" altLang="zh-CN" sz="16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1" lang="en-US" altLang="zh-CN" sz="1600" dirty="0">
                    <a:solidFill>
                      <a:srgbClr val="FF000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CN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CN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kumimoji="1" lang="en-US" altLang="zh-CN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𝑡𝑜𝑦𝑚𝑐</m:t>
                        </m:r>
                      </m:sub>
                    </m:sSub>
                    <m:r>
                      <a:rPr kumimoji="1" lang="en-US" altLang="zh-CN" sz="16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× </m:t>
                    </m:r>
                    <m:r>
                      <a:rPr kumimoji="1" lang="en-US" altLang="zh-CN" sz="16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𝐵𝑟</m:t>
                    </m:r>
                    <m:r>
                      <a:rPr kumimoji="1" lang="en-US" altLang="zh-CN" sz="16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kumimoji="1" lang="el-GR" altLang="zh-CN" sz="16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Λ</m:t>
                    </m:r>
                    <m:r>
                      <a:rPr kumimoji="1" lang="el-GR" altLang="zh-CN" sz="16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kumimoji="1" lang="en-US" altLang="zh-CN" sz="16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𝑝</m:t>
                    </m:r>
                    <m:r>
                      <a:rPr kumimoji="1" lang="en-US" altLang="zh-CN" sz="16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kumimoji="1" lang="en-US" altLang="zh-CN" sz="1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kumimoji="1" lang="zh-CN" altLang="en-US" sz="1600" dirty="0"/>
              </a:p>
            </p:txBody>
          </p:sp>
        </mc:Choice>
        <mc:Fallback>
          <p:sp>
            <p:nvSpPr>
              <p:cNvPr id="34" name="文本框 33">
                <a:extLst>
                  <a:ext uri="{FF2B5EF4-FFF2-40B4-BE49-F238E27FC236}">
                    <a16:creationId xmlns:a16="http://schemas.microsoft.com/office/drawing/2014/main" id="{68940F98-C179-9DBC-DCFA-5C30430CE1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447" y="2928867"/>
                <a:ext cx="4171270" cy="361381"/>
              </a:xfrm>
              <a:prstGeom prst="rect">
                <a:avLst/>
              </a:prstGeom>
              <a:blipFill>
                <a:blip r:embed="rId6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右箭头 34">
            <a:extLst>
              <a:ext uri="{FF2B5EF4-FFF2-40B4-BE49-F238E27FC236}">
                <a16:creationId xmlns:a16="http://schemas.microsoft.com/office/drawing/2014/main" id="{E19B4399-7AE3-2E42-F3CE-B196D6A8C2F6}"/>
              </a:ext>
            </a:extLst>
          </p:cNvPr>
          <p:cNvSpPr/>
          <p:nvPr/>
        </p:nvSpPr>
        <p:spPr>
          <a:xfrm>
            <a:off x="4683150" y="2458365"/>
            <a:ext cx="317387" cy="33846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75812C3F-BFDC-D9F2-0623-BB20A21B4C52}"/>
              </a:ext>
            </a:extLst>
          </p:cNvPr>
          <p:cNvSpPr txBox="1"/>
          <p:nvPr/>
        </p:nvSpPr>
        <p:spPr>
          <a:xfrm>
            <a:off x="3890412" y="2129135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(1)</a:t>
            </a:r>
            <a:endParaRPr kumimoji="1" lang="zh-CN" altLang="en-US" dirty="0"/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AFD3536C-A1F0-1CC0-6AB3-189397B27991}"/>
              </a:ext>
            </a:extLst>
          </p:cNvPr>
          <p:cNvSpPr txBox="1"/>
          <p:nvPr/>
        </p:nvSpPr>
        <p:spPr>
          <a:xfrm>
            <a:off x="4317018" y="2924891"/>
            <a:ext cx="441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dirty="0"/>
              <a:t>(2)</a:t>
            </a:r>
            <a:endParaRPr kumimoji="1" lang="zh-CN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文本框 1">
                <a:extLst>
                  <a:ext uri="{FF2B5EF4-FFF2-40B4-BE49-F238E27FC236}">
                    <a16:creationId xmlns:a16="http://schemas.microsoft.com/office/drawing/2014/main" id="{23E3D46F-E96D-5485-CDCD-D0C88B3F0824}"/>
                  </a:ext>
                </a:extLst>
              </p:cNvPr>
              <p:cNvSpPr txBox="1"/>
              <p:nvPr/>
            </p:nvSpPr>
            <p:spPr>
              <a:xfrm>
                <a:off x="5249955" y="2372354"/>
                <a:ext cx="3637534" cy="5251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 xmlns:m="http://schemas.openxmlformats.org/officeDocument/2006/math">
                    <m:sSubSup>
                      <m:sSubSupPr>
                        <m:ctrlPr>
                          <a:rPr kumimoji="1" lang="en-US" altLang="zh-CN" sz="16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kumimoji="1" lang="en-US" altLang="zh-CN" sz="16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m:rPr>
                            <m:sty m:val="p"/>
                          </m:rPr>
                          <a:rPr kumimoji="1" lang="en-US" altLang="zh-CN" sz="1600" i="1">
                            <a:latin typeface="Cambria Math" panose="02040503050406030204" pitchFamily="18" charset="0"/>
                          </a:rPr>
                          <m:t>bak</m:t>
                        </m:r>
                      </m:sub>
                      <m:sup>
                        <m:r>
                          <a:rPr kumimoji="1" lang="en-US" altLang="zh-CN" sz="1600" b="0" i="1" smtClean="0">
                            <a:latin typeface="Cambria Math" panose="02040503050406030204" pitchFamily="18" charset="0"/>
                          </a:rPr>
                          <m:t>𝑜𝑏𝑠</m:t>
                        </m:r>
                      </m:sup>
                    </m:sSubSup>
                    <m:r>
                      <a:rPr kumimoji="1" lang="en-US" altLang="zh-CN" sz="1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kumimoji="1" lang="en-US" altLang="zh-CN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kumimoji="1" lang="en-US" altLang="zh-CN" sz="16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kumimoji="1" lang="en-US" altLang="zh-CN" sz="1600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kumimoji="1" lang="en-US" altLang="zh-CN" sz="1600" i="1">
                                <a:latin typeface="Cambria Math" panose="02040503050406030204" pitchFamily="18" charset="0"/>
                              </a:rPr>
                              <m:t>3773</m:t>
                            </m:r>
                          </m:sub>
                          <m:sup>
                            <m:r>
                              <a:rPr kumimoji="1" lang="en-US" altLang="zh-CN" sz="1600" i="1">
                                <a:latin typeface="Cambria Math" panose="02040503050406030204" pitchFamily="18" charset="0"/>
                              </a:rPr>
                              <m:t>𝑜𝑏𝑠</m:t>
                            </m:r>
                          </m:sup>
                        </m:sSubSup>
                      </m:num>
                      <m:den>
                        <m:sSub>
                          <m:sSubPr>
                            <m:ctrlPr>
                              <a:rPr kumimoji="1" lang="en-US" altLang="zh-CN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CN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ℒ</m:t>
                            </m:r>
                          </m:e>
                          <m:sub>
                            <m:r>
                              <a:rPr kumimoji="1" lang="en-US" altLang="zh-CN" sz="1600" i="1">
                                <a:latin typeface="Cambria Math" panose="02040503050406030204" pitchFamily="18" charset="0"/>
                              </a:rPr>
                              <m:t>3773</m:t>
                            </m:r>
                          </m:sub>
                        </m:sSub>
                        <m:r>
                          <a:rPr kumimoji="1" lang="en-US" altLang="zh-CN" sz="16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kumimoji="1" lang="en-US" altLang="zh-CN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 </m:t>
                        </m:r>
                        <m:sSub>
                          <m:sSubPr>
                            <m:ctrlPr>
                              <a:rPr kumimoji="1" lang="en-US" altLang="zh-CN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CN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𝜀</m:t>
                            </m:r>
                          </m:e>
                          <m:sub>
                            <m:r>
                              <a:rPr kumimoji="1" lang="en-US" altLang="zh-CN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3773</m:t>
                            </m:r>
                            <m:r>
                              <a:rPr kumimoji="1" lang="en-US" altLang="zh-CN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𝑚𝑐</m:t>
                            </m:r>
                          </m:sub>
                        </m:sSub>
                      </m:den>
                    </m:f>
                    <m:r>
                      <a:rPr kumimoji="1" lang="en-US" altLang="zh-CN" sz="1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kumimoji="1" lang="en-US" altLang="zh-CN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kumimoji="1" lang="en-US" altLang="zh-CN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CN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ℒ</m:t>
                        </m:r>
                      </m:e>
                      <m:sub>
                        <m:r>
                          <a:rPr kumimoji="1" lang="en-US" altLang="zh-CN" sz="1600" i="1">
                            <a:latin typeface="Cambria Math" panose="02040503050406030204" pitchFamily="18" charset="0"/>
                          </a:rPr>
                          <m:t>3686</m:t>
                        </m:r>
                      </m:sub>
                    </m:sSub>
                  </m:oMath>
                </a14:m>
                <a:r>
                  <a:rPr kumimoji="1" lang="en-US" altLang="zh-CN" sz="16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1" lang="en-US" altLang="zh-CN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1" lang="en-US" altLang="zh-CN" sz="16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CN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CN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kumimoji="1" lang="en-US" altLang="zh-CN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3686</m:t>
                        </m:r>
                        <m:r>
                          <a:rPr kumimoji="1" lang="en-US" altLang="zh-CN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𝑚𝑐</m:t>
                        </m:r>
                      </m:sub>
                    </m:sSub>
                  </m:oMath>
                </a14:m>
                <a:endParaRPr kumimoji="1" lang="zh-CN" altLang="en-US" sz="1600" dirty="0"/>
              </a:p>
            </p:txBody>
          </p:sp>
        </mc:Choice>
        <mc:Fallback>
          <p:sp>
            <p:nvSpPr>
              <p:cNvPr id="2" name="文本框 1">
                <a:extLst>
                  <a:ext uri="{FF2B5EF4-FFF2-40B4-BE49-F238E27FC236}">
                    <a16:creationId xmlns:a16="http://schemas.microsoft.com/office/drawing/2014/main" id="{23E3D46F-E96D-5485-CDCD-D0C88B3F08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9955" y="2372354"/>
                <a:ext cx="3637534" cy="525144"/>
              </a:xfrm>
              <a:prstGeom prst="rect">
                <a:avLst/>
              </a:prstGeom>
              <a:blipFill>
                <a:blip r:embed="rId7"/>
                <a:stretch>
                  <a:fillRect b="-465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文本框 6">
                <a:extLst>
                  <a:ext uri="{FF2B5EF4-FFF2-40B4-BE49-F238E27FC236}">
                    <a16:creationId xmlns:a16="http://schemas.microsoft.com/office/drawing/2014/main" id="{A14BD856-4DFE-391B-1072-20F5F415B472}"/>
                  </a:ext>
                </a:extLst>
              </p:cNvPr>
              <p:cNvSpPr txBox="1"/>
              <p:nvPr/>
            </p:nvSpPr>
            <p:spPr>
              <a:xfrm>
                <a:off x="512957" y="4008548"/>
                <a:ext cx="215764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CN" sz="1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CN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ℒ</m:t>
                        </m:r>
                      </m:e>
                      <m:sub>
                        <m:r>
                          <a:rPr kumimoji="1" lang="en-US" altLang="zh-CN" sz="1600" b="0" i="1" smtClean="0">
                            <a:latin typeface="Cambria Math" panose="02040503050406030204" pitchFamily="18" charset="0"/>
                          </a:rPr>
                          <m:t>3686</m:t>
                        </m:r>
                      </m:sub>
                    </m:sSub>
                    <m:r>
                      <a:rPr kumimoji="1" lang="en-US" altLang="zh-CN" sz="1600" b="0" i="1" smtClean="0">
                        <a:latin typeface="Cambria Math" panose="02040503050406030204" pitchFamily="18" charset="0"/>
                      </a:rPr>
                      <m:t>=3877 </m:t>
                    </m:r>
                    <m:sSup>
                      <m:sSupPr>
                        <m:ctrlPr>
                          <a:rPr kumimoji="1" lang="en-US" altLang="zh-CN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kumimoji="1" lang="en-US" altLang="zh-CN" sz="1600" b="0" i="1" smtClean="0">
                            <a:latin typeface="Cambria Math" panose="02040503050406030204" pitchFamily="18" charset="0"/>
                          </a:rPr>
                          <m:t>𝑝𝑏</m:t>
                        </m:r>
                      </m:e>
                      <m:sup>
                        <m:r>
                          <a:rPr kumimoji="1" lang="en-US" altLang="zh-CN" sz="16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endParaRPr kumimoji="1" lang="zh-CN" altLang="en-US" sz="1600" dirty="0"/>
              </a:p>
            </p:txBody>
          </p:sp>
        </mc:Choice>
        <mc:Fallback>
          <p:sp>
            <p:nvSpPr>
              <p:cNvPr id="7" name="文本框 6">
                <a:extLst>
                  <a:ext uri="{FF2B5EF4-FFF2-40B4-BE49-F238E27FC236}">
                    <a16:creationId xmlns:a16="http://schemas.microsoft.com/office/drawing/2014/main" id="{A14BD856-4DFE-391B-1072-20F5F415B4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957" y="4008548"/>
                <a:ext cx="2157642" cy="338554"/>
              </a:xfrm>
              <a:prstGeom prst="rect">
                <a:avLst/>
              </a:prstGeom>
              <a:blipFill>
                <a:blip r:embed="rId8"/>
                <a:stretch>
                  <a:fillRect l="-1170" b="-1428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文本框 7">
                <a:extLst>
                  <a:ext uri="{FF2B5EF4-FFF2-40B4-BE49-F238E27FC236}">
                    <a16:creationId xmlns:a16="http://schemas.microsoft.com/office/drawing/2014/main" id="{A18C3345-A36A-DE5E-4932-420B81B79FFB}"/>
                  </a:ext>
                </a:extLst>
              </p:cNvPr>
              <p:cNvSpPr txBox="1"/>
              <p:nvPr/>
            </p:nvSpPr>
            <p:spPr>
              <a:xfrm>
                <a:off x="512957" y="4383467"/>
                <a:ext cx="2390496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CN" sz="1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CN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ℒ</m:t>
                        </m:r>
                      </m:e>
                      <m:sub>
                        <m:r>
                          <a:rPr kumimoji="1" lang="en-US" altLang="zh-CN" sz="1600" b="0" i="1" smtClean="0">
                            <a:latin typeface="Cambria Math" panose="02040503050406030204" pitchFamily="18" charset="0"/>
                          </a:rPr>
                          <m:t>3773</m:t>
                        </m:r>
                      </m:sub>
                    </m:sSub>
                    <m:r>
                      <a:rPr kumimoji="1" lang="en-US" altLang="zh-CN" sz="1600" b="0" i="1" smtClean="0">
                        <a:latin typeface="Cambria Math" panose="02040503050406030204" pitchFamily="18" charset="0"/>
                      </a:rPr>
                      <m:t>=886 </m:t>
                    </m:r>
                    <m:sSup>
                      <m:sSupPr>
                        <m:ctrlPr>
                          <a:rPr kumimoji="1" lang="en-US" altLang="zh-CN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kumimoji="1" lang="en-US" altLang="zh-CN" sz="1600" b="0" i="1" smtClean="0">
                            <a:latin typeface="Cambria Math" panose="02040503050406030204" pitchFamily="18" charset="0"/>
                          </a:rPr>
                          <m:t>𝑝𝑏</m:t>
                        </m:r>
                      </m:e>
                      <m:sup>
                        <m:r>
                          <a:rPr kumimoji="1" lang="en-US" altLang="zh-CN" sz="16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endParaRPr lang="zh-CN" altLang="en-US" sz="1600" dirty="0"/>
              </a:p>
            </p:txBody>
          </p:sp>
        </mc:Choice>
        <mc:Fallback>
          <p:sp>
            <p:nvSpPr>
              <p:cNvPr id="8" name="文本框 7">
                <a:extLst>
                  <a:ext uri="{FF2B5EF4-FFF2-40B4-BE49-F238E27FC236}">
                    <a16:creationId xmlns:a16="http://schemas.microsoft.com/office/drawing/2014/main" id="{A18C3345-A36A-DE5E-4932-420B81B79F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957" y="4383467"/>
                <a:ext cx="2390496" cy="338554"/>
              </a:xfrm>
              <a:prstGeom prst="rect">
                <a:avLst/>
              </a:prstGeom>
              <a:blipFill>
                <a:blip r:embed="rId9"/>
                <a:stretch>
                  <a:fillRect l="-1058" b="-1481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文本框 8">
                <a:extLst>
                  <a:ext uri="{FF2B5EF4-FFF2-40B4-BE49-F238E27FC236}">
                    <a16:creationId xmlns:a16="http://schemas.microsoft.com/office/drawing/2014/main" id="{06500EAD-C773-1094-E861-1905466B9A7B}"/>
                  </a:ext>
                </a:extLst>
              </p:cNvPr>
              <p:cNvSpPr txBox="1"/>
              <p:nvPr/>
            </p:nvSpPr>
            <p:spPr>
              <a:xfrm>
                <a:off x="512957" y="4787957"/>
                <a:ext cx="219932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CN" sz="1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CN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ℒ</m:t>
                        </m:r>
                      </m:e>
                      <m:sub>
                        <m:r>
                          <a:rPr kumimoji="1" lang="en-US" altLang="zh-CN" sz="1600" b="0" i="1" smtClean="0">
                            <a:latin typeface="Cambria Math" panose="02040503050406030204" pitchFamily="18" charset="0"/>
                          </a:rPr>
                          <m:t>36</m:t>
                        </m:r>
                        <m:r>
                          <a:rPr kumimoji="1" lang="en-US" altLang="zh-CN" sz="1600" b="0" i="1" smtClean="0">
                            <a:latin typeface="Cambria Math" panose="02040503050406030204" pitchFamily="18" charset="0"/>
                          </a:rPr>
                          <m:t>50</m:t>
                        </m:r>
                      </m:sub>
                    </m:sSub>
                    <m:r>
                      <a:rPr kumimoji="1" lang="en-US" altLang="zh-CN" sz="1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kumimoji="1" lang="en-US" altLang="zh-CN" sz="1600" b="0" i="1" smtClean="0">
                        <a:latin typeface="Cambria Math" panose="02040503050406030204" pitchFamily="18" charset="0"/>
                      </a:rPr>
                      <m:t>445.5</m:t>
                    </m:r>
                    <m:r>
                      <a:rPr kumimoji="1" lang="en-US" altLang="zh-CN" sz="1600" b="0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kumimoji="1" lang="en-US" altLang="zh-CN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kumimoji="1" lang="en-US" altLang="zh-CN" sz="1600" b="0" i="1" smtClean="0">
                            <a:latin typeface="Cambria Math" panose="02040503050406030204" pitchFamily="18" charset="0"/>
                          </a:rPr>
                          <m:t>𝑝𝑏</m:t>
                        </m:r>
                      </m:e>
                      <m:sup>
                        <m:r>
                          <a:rPr kumimoji="1" lang="en-US" altLang="zh-CN" sz="16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endParaRPr kumimoji="1" lang="zh-CN" altLang="en-US" sz="1600" dirty="0"/>
              </a:p>
            </p:txBody>
          </p:sp>
        </mc:Choice>
        <mc:Fallback>
          <p:sp>
            <p:nvSpPr>
              <p:cNvPr id="9" name="文本框 8">
                <a:extLst>
                  <a:ext uri="{FF2B5EF4-FFF2-40B4-BE49-F238E27FC236}">
                    <a16:creationId xmlns:a16="http://schemas.microsoft.com/office/drawing/2014/main" id="{06500EAD-C773-1094-E861-1905466B9A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957" y="4787957"/>
                <a:ext cx="2199320" cy="338554"/>
              </a:xfrm>
              <a:prstGeom prst="rect">
                <a:avLst/>
              </a:prstGeom>
              <a:blipFill>
                <a:blip r:embed="rId10"/>
                <a:stretch>
                  <a:fillRect l="-1149" b="-1785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10764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3" name="矩形 12">
                <a:extLst>
                  <a:ext uri="{FF2B5EF4-FFF2-40B4-BE49-F238E27FC236}">
                    <a16:creationId xmlns:a16="http://schemas.microsoft.com/office/drawing/2014/main" id="{B057DDD4-DAAA-43AA-BC25-3F337BD4ACC0}"/>
                  </a:ext>
                </a:extLst>
              </p:cNvPr>
              <p:cNvSpPr/>
              <p:nvPr/>
            </p:nvSpPr>
            <p:spPr>
              <a:xfrm>
                <a:off x="-1" y="-3177"/>
                <a:ext cx="9144000" cy="680509"/>
              </a:xfrm>
              <a:prstGeom prst="rect">
                <a:avLst/>
              </a:prstGeom>
              <a:solidFill>
                <a:srgbClr val="831E6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sz="3200" i="1">
                          <a:ln w="0"/>
                          <a:latin typeface="Cambria Math" panose="02040503050406030204" pitchFamily="18" charset="0"/>
                        </a:rPr>
                        <m:t>𝝍</m:t>
                      </m:r>
                      <m:d>
                        <m:dPr>
                          <m:ctrlPr>
                            <a:rPr lang="en-US" altLang="zh-CN" sz="3200" i="1">
                              <a:ln w="0"/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3200" i="1">
                              <a:ln w="0"/>
                              <a:latin typeface="Cambria Math" panose="02040503050406030204" pitchFamily="18" charset="0"/>
                            </a:rPr>
                            <m:t>𝟑𝟔𝟖𝟔</m:t>
                          </m:r>
                        </m:e>
                      </m:d>
                      <m:r>
                        <a:rPr lang="en-US" altLang="zh-CN" sz="3200" i="1">
                          <a:ln w="0"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en-US" altLang="zh-CN" sz="3200" i="1">
                          <a:ln w="0"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𝒑</m:t>
                      </m:r>
                      <m:sSup>
                        <m:sSupPr>
                          <m:ctrlPr>
                            <a:rPr lang="en-US" altLang="zh-CN" sz="3200" i="1">
                              <a:ln w="0"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sz="3200" i="1">
                              <a:ln w="0"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𝑲</m:t>
                          </m:r>
                        </m:e>
                        <m:sup>
                          <m:r>
                            <a:rPr lang="en-US" altLang="zh-CN" sz="3200" i="1">
                              <a:ln w="0"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</m:sup>
                      </m:sSup>
                      <m:acc>
                        <m:accPr>
                          <m:chr m:val="̅"/>
                          <m:ctrlPr>
                            <a:rPr lang="en-US" altLang="zh-CN" sz="3200" i="1">
                              <a:ln w="0"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zh-CN" altLang="en-US" sz="3200" i="1">
                              <a:ln w="0"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𝚲</m:t>
                          </m:r>
                        </m:e>
                      </m:acc>
                      <m:r>
                        <a:rPr lang="en-US" altLang="zh-CN" sz="3200" i="1">
                          <a:ln w="0"/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altLang="zh-CN" sz="3200" i="1">
                          <a:ln w="0"/>
                          <a:latin typeface="Cambria Math" panose="02040503050406030204" pitchFamily="18" charset="0"/>
                        </a:rPr>
                        <m:t>𝒄</m:t>
                      </m:r>
                      <m:r>
                        <a:rPr lang="en-US" altLang="zh-CN" sz="3200" i="1">
                          <a:ln w="0"/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altLang="zh-CN" sz="3200" i="1">
                          <a:ln w="0"/>
                          <a:latin typeface="Cambria Math" panose="02040503050406030204" pitchFamily="18" charset="0"/>
                        </a:rPr>
                        <m:t>𝒄</m:t>
                      </m:r>
                      <m:r>
                        <a:rPr lang="en-US" altLang="zh-CN" sz="3200" i="1">
                          <a:ln w="0"/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altLang="zh-CN" sz="36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3" name="矩形 12">
                <a:extLst>
                  <a:ext uri="{FF2B5EF4-FFF2-40B4-BE49-F238E27FC236}">
                    <a16:creationId xmlns:a16="http://schemas.microsoft.com/office/drawing/2014/main" id="{B057DDD4-DAAA-43AA-BC25-3F337BD4ACC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" y="-3177"/>
                <a:ext cx="9144000" cy="680509"/>
              </a:xfrm>
              <a:prstGeom prst="rect">
                <a:avLst/>
              </a:prstGeom>
              <a:blipFill>
                <a:blip r:embed="rId3"/>
                <a:stretch>
                  <a:fillRect b="-12727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25BDBA64-1FB6-4BCD-BE95-399DD7258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D64B-CE35-4CB1-99F3-8D83A5281A59}" type="slidenum">
              <a:rPr lang="zh-CN" altLang="en-US" smtClean="0"/>
              <a:t>4</a:t>
            </a:fld>
            <a:endParaRPr lang="zh-CN" altLang="en-US" dirty="0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509D372D-8FDA-1966-5D0B-4D9E3256CF67}"/>
              </a:ext>
            </a:extLst>
          </p:cNvPr>
          <p:cNvSpPr txBox="1"/>
          <p:nvPr/>
        </p:nvSpPr>
        <p:spPr>
          <a:xfrm>
            <a:off x="657920" y="962934"/>
            <a:ext cx="782815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p12, L4: we can see your factor is 8.89, so the subtraction may introduce larger statistical error. so what about using the 3.77 GeV data?</a:t>
            </a:r>
            <a:endParaRPr lang="zh-CN" altLang="zh-CN" sz="1800" dirty="0">
              <a:effectLst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2" name="表格 31">
                <a:extLst>
                  <a:ext uri="{FF2B5EF4-FFF2-40B4-BE49-F238E27FC236}">
                    <a16:creationId xmlns:a16="http://schemas.microsoft.com/office/drawing/2014/main" id="{946AEE47-41E4-BAE3-C32B-19B537996A4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18666696"/>
                  </p:ext>
                </p:extLst>
              </p:nvPr>
            </p:nvGraphicFramePr>
            <p:xfrm>
              <a:off x="2261998" y="3937438"/>
              <a:ext cx="4962117" cy="2081420"/>
            </p:xfrm>
            <a:graphic>
              <a:graphicData uri="http://schemas.openxmlformats.org/drawingml/2006/table">
                <a:tbl>
                  <a:tblPr firstRow="1" bandRow="1">
                    <a:tableStyleId>{F5AB1C69-6EDB-4FF4-983F-18BD219EF322}</a:tableStyleId>
                  </a:tblPr>
                  <a:tblGrid>
                    <a:gridCol w="1654039">
                      <a:extLst>
                        <a:ext uri="{9D8B030D-6E8A-4147-A177-3AD203B41FA5}">
                          <a16:colId xmlns:a16="http://schemas.microsoft.com/office/drawing/2014/main" val="3120140154"/>
                        </a:ext>
                      </a:extLst>
                    </a:gridCol>
                    <a:gridCol w="1654039">
                      <a:extLst>
                        <a:ext uri="{9D8B030D-6E8A-4147-A177-3AD203B41FA5}">
                          <a16:colId xmlns:a16="http://schemas.microsoft.com/office/drawing/2014/main" val="3042209180"/>
                        </a:ext>
                      </a:extLst>
                    </a:gridCol>
                    <a:gridCol w="1654039">
                      <a:extLst>
                        <a:ext uri="{9D8B030D-6E8A-4147-A177-3AD203B41FA5}">
                          <a16:colId xmlns:a16="http://schemas.microsoft.com/office/drawing/2014/main" val="3328564229"/>
                        </a:ext>
                      </a:extLst>
                    </a:gridCol>
                  </a:tblGrid>
                  <a:tr h="389780">
                    <a:tc>
                      <a:txBody>
                        <a:bodyPr/>
                        <a:lstStyle/>
                        <a:p>
                          <a:pPr algn="ctr"/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3.773 GeV 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en-US" altLang="zh-CN" sz="16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3.650 GeV</a:t>
                          </a:r>
                          <a:endParaRPr kumimoji="1"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1263034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data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2314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955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96645783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zh-CN" sz="160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zh-CN" sz="1600" b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kumimoji="1" lang="en-US" altLang="zh-CN" sz="1600" b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strike="noStrike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4.55</a:t>
                          </a:r>
                          <a:endParaRPr lang="zh-CN" altLang="en-US" sz="1600" strike="noStrike" dirty="0">
                            <a:solidFill>
                              <a:srgbClr val="FF00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8.53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0214829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zh-CN" sz="160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zh-CN" sz="16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𝜀</m:t>
                                    </m:r>
                                  </m:e>
                                  <m:sub>
                                    <m:r>
                                      <a:rPr kumimoji="1" lang="en-US" altLang="zh-CN" sz="16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𝑚𝑐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zh-CN" altLang="en-US" sz="1600" dirty="0">
                            <a:solidFill>
                              <a:srgbClr val="FF00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rgbClr val="FF000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0.42</a:t>
                          </a:r>
                          <a:endParaRPr lang="zh-CN" altLang="en-US" sz="1600" dirty="0">
                            <a:solidFill>
                              <a:srgbClr val="FF00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rgbClr val="FF000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0.33</a:t>
                          </a:r>
                          <a:endParaRPr lang="zh-CN" altLang="en-US" sz="1600" dirty="0">
                            <a:solidFill>
                              <a:srgbClr val="FF00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89724111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final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CN" sz="1600" strike="sngStrike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10529</a:t>
                          </a:r>
                          <a:endParaRPr lang="zh-CN" altLang="en-US" sz="1600" strike="sngStrike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/>
                          <a:r>
                            <a:rPr lang="en-US" altLang="zh-CN" sz="1600" dirty="0">
                              <a:solidFill>
                                <a:srgbClr val="FF000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8273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8146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47774546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2" name="表格 31">
                <a:extLst>
                  <a:ext uri="{FF2B5EF4-FFF2-40B4-BE49-F238E27FC236}">
                    <a16:creationId xmlns:a16="http://schemas.microsoft.com/office/drawing/2014/main" id="{946AEE47-41E4-BAE3-C32B-19B537996A4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18666696"/>
                  </p:ext>
                </p:extLst>
              </p:nvPr>
            </p:nvGraphicFramePr>
            <p:xfrm>
              <a:off x="2261998" y="3937438"/>
              <a:ext cx="4962117" cy="2081420"/>
            </p:xfrm>
            <a:graphic>
              <a:graphicData uri="http://schemas.openxmlformats.org/drawingml/2006/table">
                <a:tbl>
                  <a:tblPr firstRow="1" bandRow="1">
                    <a:tableStyleId>{F5AB1C69-6EDB-4FF4-983F-18BD219EF322}</a:tableStyleId>
                  </a:tblPr>
                  <a:tblGrid>
                    <a:gridCol w="1654039">
                      <a:extLst>
                        <a:ext uri="{9D8B030D-6E8A-4147-A177-3AD203B41FA5}">
                          <a16:colId xmlns:a16="http://schemas.microsoft.com/office/drawing/2014/main" val="3120140154"/>
                        </a:ext>
                      </a:extLst>
                    </a:gridCol>
                    <a:gridCol w="1654039">
                      <a:extLst>
                        <a:ext uri="{9D8B030D-6E8A-4147-A177-3AD203B41FA5}">
                          <a16:colId xmlns:a16="http://schemas.microsoft.com/office/drawing/2014/main" val="3042209180"/>
                        </a:ext>
                      </a:extLst>
                    </a:gridCol>
                    <a:gridCol w="1654039">
                      <a:extLst>
                        <a:ext uri="{9D8B030D-6E8A-4147-A177-3AD203B41FA5}">
                          <a16:colId xmlns:a16="http://schemas.microsoft.com/office/drawing/2014/main" val="3328564229"/>
                        </a:ext>
                      </a:extLst>
                    </a:gridCol>
                  </a:tblGrid>
                  <a:tr h="389780">
                    <a:tc>
                      <a:txBody>
                        <a:bodyPr/>
                        <a:lstStyle/>
                        <a:p>
                          <a:pPr algn="ctr"/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3.773 GeV 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en-US" altLang="zh-CN" sz="16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3.650 GeV</a:t>
                          </a:r>
                          <a:endParaRPr kumimoji="1"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1263034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data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2314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955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96645783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>
                        <a:blipFill>
                          <a:blip r:embed="rId4"/>
                          <a:stretch>
                            <a:fillRect l="-769" t="-213793" r="-203077" b="-28275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strike="noStrike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4.55</a:t>
                          </a:r>
                          <a:endParaRPr lang="zh-CN" altLang="en-US" sz="1600" strike="noStrike" dirty="0">
                            <a:solidFill>
                              <a:srgbClr val="FF00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8.53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0214829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>
                        <a:blipFill>
                          <a:blip r:embed="rId4"/>
                          <a:stretch>
                            <a:fillRect l="-769" t="-313793" r="-203077" b="-18275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rgbClr val="FF000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0.42</a:t>
                          </a:r>
                          <a:endParaRPr lang="zh-CN" altLang="en-US" sz="1600" dirty="0">
                            <a:solidFill>
                              <a:srgbClr val="FF00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rgbClr val="FF000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0.33</a:t>
                          </a:r>
                          <a:endParaRPr lang="zh-CN" altLang="en-US" sz="1600" dirty="0">
                            <a:solidFill>
                              <a:srgbClr val="FF00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897241114"/>
                      </a:ext>
                    </a:extLst>
                  </a:tr>
                  <a:tr h="5791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final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CN" sz="1600" strike="sngStrike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10529</a:t>
                          </a:r>
                          <a:endParaRPr lang="zh-CN" altLang="en-US" sz="1600" strike="sngStrike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/>
                          <a:r>
                            <a:rPr lang="en-US" altLang="zh-CN" sz="1600" dirty="0">
                              <a:solidFill>
                                <a:srgbClr val="FF000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8273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8146</a:t>
                          </a:r>
                          <a:endParaRPr lang="zh-CN" altLang="en-US" sz="16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47774546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96553508-A934-89DE-D87C-6034261B6DAA}"/>
                  </a:ext>
                </a:extLst>
              </p:cNvPr>
              <p:cNvSpPr txBox="1"/>
              <p:nvPr/>
            </p:nvSpPr>
            <p:spPr>
              <a:xfrm>
                <a:off x="943485" y="2006029"/>
                <a:ext cx="2732223" cy="6025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CN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ℒ</m:t>
                              </m:r>
                            </m:e>
                            <m:sub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3686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ℒ</m:t>
                              </m:r>
                            </m:e>
                            <m:sub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3773</m:t>
                              </m:r>
                            </m:sub>
                          </m:sSub>
                        </m:den>
                      </m:f>
                      <m:r>
                        <a:rPr kumimoji="1" lang="en-US" altLang="zh-CN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kumimoji="1" lang="en-US" altLang="zh-CN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3.773</m:t>
                              </m:r>
                            </m:e>
                            <m:sup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kumimoji="1" lang="en-US" altLang="zh-CN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3.686</m:t>
                              </m:r>
                            </m:e>
                            <m:sup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kumimoji="1" lang="en-US" altLang="zh-CN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=4.55</m:t>
                      </m:r>
                    </m:oMath>
                  </m:oMathPara>
                </a14:m>
                <a:endParaRPr kumimoji="1" lang="zh-CN" altLang="en-US" dirty="0"/>
              </a:p>
            </p:txBody>
          </p:sp>
        </mc:Choice>
        <mc:Fallback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96553508-A934-89DE-D87C-6034261B6D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3485" y="2006029"/>
                <a:ext cx="2732223" cy="602537"/>
              </a:xfrm>
              <a:prstGeom prst="rect">
                <a:avLst/>
              </a:prstGeom>
              <a:blipFill>
                <a:blip r:embed="rId5"/>
                <a:stretch>
                  <a:fillRect l="-2315" r="-1389" b="-612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文本框 6">
                <a:extLst>
                  <a:ext uri="{FF2B5EF4-FFF2-40B4-BE49-F238E27FC236}">
                    <a16:creationId xmlns:a16="http://schemas.microsoft.com/office/drawing/2014/main" id="{EB12417C-89C0-8168-B6D5-47329F8E5217}"/>
                  </a:ext>
                </a:extLst>
              </p:cNvPr>
              <p:cNvSpPr txBox="1"/>
              <p:nvPr/>
            </p:nvSpPr>
            <p:spPr>
              <a:xfrm>
                <a:off x="5468293" y="2006029"/>
                <a:ext cx="215764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CN" sz="1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CN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ℒ</m:t>
                        </m:r>
                      </m:e>
                      <m:sub>
                        <m:r>
                          <a:rPr kumimoji="1" lang="en-US" altLang="zh-CN" sz="1600" b="0" i="1" smtClean="0">
                            <a:latin typeface="Cambria Math" panose="02040503050406030204" pitchFamily="18" charset="0"/>
                          </a:rPr>
                          <m:t>3686</m:t>
                        </m:r>
                      </m:sub>
                    </m:sSub>
                    <m:r>
                      <a:rPr kumimoji="1" lang="en-US" altLang="zh-CN" sz="1600" b="0" i="1" smtClean="0">
                        <a:latin typeface="Cambria Math" panose="02040503050406030204" pitchFamily="18" charset="0"/>
                      </a:rPr>
                      <m:t>=3877 </m:t>
                    </m:r>
                    <m:sSup>
                      <m:sSupPr>
                        <m:ctrlPr>
                          <a:rPr kumimoji="1" lang="en-US" altLang="zh-CN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kumimoji="1" lang="en-US" altLang="zh-CN" sz="1600" b="0" i="1" smtClean="0">
                            <a:latin typeface="Cambria Math" panose="02040503050406030204" pitchFamily="18" charset="0"/>
                          </a:rPr>
                          <m:t>𝑝𝑏</m:t>
                        </m:r>
                      </m:e>
                      <m:sup>
                        <m:r>
                          <a:rPr kumimoji="1" lang="en-US" altLang="zh-CN" sz="16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endParaRPr kumimoji="1" lang="zh-CN" altLang="en-US" sz="1600" dirty="0"/>
              </a:p>
            </p:txBody>
          </p:sp>
        </mc:Choice>
        <mc:Fallback>
          <p:sp>
            <p:nvSpPr>
              <p:cNvPr id="7" name="文本框 6">
                <a:extLst>
                  <a:ext uri="{FF2B5EF4-FFF2-40B4-BE49-F238E27FC236}">
                    <a16:creationId xmlns:a16="http://schemas.microsoft.com/office/drawing/2014/main" id="{EB12417C-89C0-8168-B6D5-47329F8E52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8293" y="2006029"/>
                <a:ext cx="2157642" cy="338554"/>
              </a:xfrm>
              <a:prstGeom prst="rect">
                <a:avLst/>
              </a:prstGeom>
              <a:blipFill>
                <a:blip r:embed="rId6"/>
                <a:stretch>
                  <a:fillRect l="-1170" b="-1428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文本框 7">
                <a:extLst>
                  <a:ext uri="{FF2B5EF4-FFF2-40B4-BE49-F238E27FC236}">
                    <a16:creationId xmlns:a16="http://schemas.microsoft.com/office/drawing/2014/main" id="{45EBEB31-8392-7053-1D92-910506AEB8C0}"/>
                  </a:ext>
                </a:extLst>
              </p:cNvPr>
              <p:cNvSpPr txBox="1"/>
              <p:nvPr/>
            </p:nvSpPr>
            <p:spPr>
              <a:xfrm>
                <a:off x="5468293" y="2380948"/>
                <a:ext cx="2390496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CN" sz="1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CN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ℒ</m:t>
                        </m:r>
                      </m:e>
                      <m:sub>
                        <m:r>
                          <a:rPr kumimoji="1" lang="en-US" altLang="zh-CN" sz="1600" b="0" i="1" smtClean="0">
                            <a:latin typeface="Cambria Math" panose="02040503050406030204" pitchFamily="18" charset="0"/>
                          </a:rPr>
                          <m:t>3773</m:t>
                        </m:r>
                      </m:sub>
                    </m:sSub>
                    <m:r>
                      <a:rPr kumimoji="1" lang="en-US" altLang="zh-CN" sz="1600" b="0" i="1" smtClean="0">
                        <a:latin typeface="Cambria Math" panose="02040503050406030204" pitchFamily="18" charset="0"/>
                      </a:rPr>
                      <m:t>=886 </m:t>
                    </m:r>
                    <m:sSup>
                      <m:sSupPr>
                        <m:ctrlPr>
                          <a:rPr kumimoji="1" lang="en-US" altLang="zh-CN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kumimoji="1" lang="en-US" altLang="zh-CN" sz="1600" b="0" i="1" smtClean="0">
                            <a:latin typeface="Cambria Math" panose="02040503050406030204" pitchFamily="18" charset="0"/>
                          </a:rPr>
                          <m:t>𝑝𝑏</m:t>
                        </m:r>
                      </m:e>
                      <m:sup>
                        <m:r>
                          <a:rPr kumimoji="1" lang="en-US" altLang="zh-CN" sz="16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endParaRPr lang="zh-CN" altLang="en-US" sz="1600" dirty="0"/>
              </a:p>
            </p:txBody>
          </p:sp>
        </mc:Choice>
        <mc:Fallback>
          <p:sp>
            <p:nvSpPr>
              <p:cNvPr id="8" name="文本框 7">
                <a:extLst>
                  <a:ext uri="{FF2B5EF4-FFF2-40B4-BE49-F238E27FC236}">
                    <a16:creationId xmlns:a16="http://schemas.microsoft.com/office/drawing/2014/main" id="{45EBEB31-8392-7053-1D92-910506AEB8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8293" y="2380948"/>
                <a:ext cx="2390496" cy="338554"/>
              </a:xfrm>
              <a:prstGeom prst="rect">
                <a:avLst/>
              </a:prstGeom>
              <a:blipFill>
                <a:blip r:embed="rId7"/>
                <a:stretch>
                  <a:fillRect l="-1058" b="-1428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文本框 8">
                <a:extLst>
                  <a:ext uri="{FF2B5EF4-FFF2-40B4-BE49-F238E27FC236}">
                    <a16:creationId xmlns:a16="http://schemas.microsoft.com/office/drawing/2014/main" id="{8417A421-6F58-2F39-F977-5A3D73A81949}"/>
                  </a:ext>
                </a:extLst>
              </p:cNvPr>
              <p:cNvSpPr txBox="1"/>
              <p:nvPr/>
            </p:nvSpPr>
            <p:spPr>
              <a:xfrm>
                <a:off x="5468293" y="2785438"/>
                <a:ext cx="219932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CN" sz="1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CN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ℒ</m:t>
                        </m:r>
                      </m:e>
                      <m:sub>
                        <m:r>
                          <a:rPr kumimoji="1" lang="en-US" altLang="zh-CN" sz="1600" b="0" i="1" smtClean="0">
                            <a:latin typeface="Cambria Math" panose="02040503050406030204" pitchFamily="18" charset="0"/>
                          </a:rPr>
                          <m:t>36</m:t>
                        </m:r>
                        <m:r>
                          <a:rPr kumimoji="1" lang="en-US" altLang="zh-CN" sz="1600" b="0" i="1" smtClean="0">
                            <a:latin typeface="Cambria Math" panose="02040503050406030204" pitchFamily="18" charset="0"/>
                          </a:rPr>
                          <m:t>50</m:t>
                        </m:r>
                      </m:sub>
                    </m:sSub>
                    <m:r>
                      <a:rPr kumimoji="1" lang="en-US" altLang="zh-CN" sz="1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kumimoji="1" lang="en-US" altLang="zh-CN" sz="1600" b="0" i="1" smtClean="0">
                        <a:latin typeface="Cambria Math" panose="02040503050406030204" pitchFamily="18" charset="0"/>
                      </a:rPr>
                      <m:t>445.5</m:t>
                    </m:r>
                    <m:r>
                      <a:rPr kumimoji="1" lang="en-US" altLang="zh-CN" sz="1600" b="0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kumimoji="1" lang="en-US" altLang="zh-CN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kumimoji="1" lang="en-US" altLang="zh-CN" sz="1600" b="0" i="1" smtClean="0">
                            <a:latin typeface="Cambria Math" panose="02040503050406030204" pitchFamily="18" charset="0"/>
                          </a:rPr>
                          <m:t>𝑝𝑏</m:t>
                        </m:r>
                      </m:e>
                      <m:sup>
                        <m:r>
                          <a:rPr kumimoji="1" lang="en-US" altLang="zh-CN" sz="16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endParaRPr kumimoji="1" lang="zh-CN" altLang="en-US" sz="1600" dirty="0"/>
              </a:p>
            </p:txBody>
          </p:sp>
        </mc:Choice>
        <mc:Fallback>
          <p:sp>
            <p:nvSpPr>
              <p:cNvPr id="9" name="文本框 8">
                <a:extLst>
                  <a:ext uri="{FF2B5EF4-FFF2-40B4-BE49-F238E27FC236}">
                    <a16:creationId xmlns:a16="http://schemas.microsoft.com/office/drawing/2014/main" id="{8417A421-6F58-2F39-F977-5A3D73A819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8293" y="2785438"/>
                <a:ext cx="2199320" cy="338554"/>
              </a:xfrm>
              <a:prstGeom prst="rect">
                <a:avLst/>
              </a:prstGeom>
              <a:blipFill>
                <a:blip r:embed="rId8"/>
                <a:stretch>
                  <a:fillRect l="-1149" b="-1851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文本框 9">
                <a:extLst>
                  <a:ext uri="{FF2B5EF4-FFF2-40B4-BE49-F238E27FC236}">
                    <a16:creationId xmlns:a16="http://schemas.microsoft.com/office/drawing/2014/main" id="{C6519DE3-96E1-1E4E-8ACD-C5685032A6DB}"/>
                  </a:ext>
                </a:extLst>
              </p:cNvPr>
              <p:cNvSpPr txBox="1"/>
              <p:nvPr/>
            </p:nvSpPr>
            <p:spPr>
              <a:xfrm>
                <a:off x="1182974" y="2944515"/>
                <a:ext cx="2492734" cy="60260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ℒ</m:t>
                              </m:r>
                            </m:e>
                            <m:sub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3686</m:t>
                              </m:r>
                            </m:sub>
                          </m:sSub>
                          <m:r>
                            <a:rPr kumimoji="1" lang="en-US" altLang="zh-CN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m:rPr>
                              <m:nor/>
                            </m:rPr>
                            <a:rPr kumimoji="1" lang="en-US" altLang="zh-CN" dirty="0">
                              <a:solidFill>
                                <a:srgbClr val="FF0000"/>
                              </a:solidFill>
                              <a:ea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kumimoji="1" lang="en-US" altLang="zh-CN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zh-CN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𝜀</m:t>
                              </m:r>
                            </m:e>
                            <m:sub>
                              <m:r>
                                <a:rPr kumimoji="1" lang="en-US" altLang="zh-CN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3686</m:t>
                              </m:r>
                              <m:r>
                                <a:rPr kumimoji="1" lang="en-US" altLang="zh-CN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𝑚𝑐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ℒ</m:t>
                              </m:r>
                            </m:e>
                            <m:sub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3773</m:t>
                              </m:r>
                            </m:sub>
                          </m:sSub>
                          <m:r>
                            <a:rPr kumimoji="1" lang="en-US" altLang="zh-CN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m:rPr>
                              <m:nor/>
                            </m:rPr>
                            <a:rPr kumimoji="1" lang="en-US" altLang="zh-CN" dirty="0">
                              <a:solidFill>
                                <a:srgbClr val="FF0000"/>
                              </a:solidFill>
                              <a:ea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kumimoji="1" lang="en-US" altLang="zh-CN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zh-CN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𝜀</m:t>
                              </m:r>
                            </m:e>
                            <m:sub>
                              <m:r>
                                <a:rPr kumimoji="1" lang="en-US" altLang="zh-CN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3773</m:t>
                              </m:r>
                              <m:r>
                                <a:rPr kumimoji="1" lang="en-US" altLang="zh-CN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𝑚𝑐</m:t>
                              </m:r>
                            </m:sub>
                          </m:sSub>
                        </m:den>
                      </m:f>
                      <m:r>
                        <a:rPr kumimoji="1" lang="en-US" altLang="zh-CN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kumimoji="1" lang="en-US" altLang="zh-CN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3.773</m:t>
                              </m:r>
                            </m:e>
                            <m:sup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kumimoji="1" lang="en-US" altLang="zh-CN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3.686</m:t>
                              </m:r>
                            </m:e>
                            <m:sup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kumimoji="1" lang="zh-CN" altLang="en-US" dirty="0"/>
              </a:p>
            </p:txBody>
          </p:sp>
        </mc:Choice>
        <mc:Fallback>
          <p:sp>
            <p:nvSpPr>
              <p:cNvPr id="10" name="文本框 9">
                <a:extLst>
                  <a:ext uri="{FF2B5EF4-FFF2-40B4-BE49-F238E27FC236}">
                    <a16:creationId xmlns:a16="http://schemas.microsoft.com/office/drawing/2014/main" id="{C6519DE3-96E1-1E4E-8ACD-C5685032A6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2974" y="2944515"/>
                <a:ext cx="2492734" cy="602601"/>
              </a:xfrm>
              <a:prstGeom prst="rect">
                <a:avLst/>
              </a:prstGeom>
              <a:blipFill>
                <a:blip r:embed="rId9"/>
                <a:stretch>
                  <a:fillRect l="-2030" t="-4082" b="-1836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右箭头 10">
            <a:extLst>
              <a:ext uri="{FF2B5EF4-FFF2-40B4-BE49-F238E27FC236}">
                <a16:creationId xmlns:a16="http://schemas.microsoft.com/office/drawing/2014/main" id="{8EEFF684-F57A-63AD-26C8-4AFFDF0D7AF3}"/>
              </a:ext>
            </a:extLst>
          </p:cNvPr>
          <p:cNvSpPr/>
          <p:nvPr/>
        </p:nvSpPr>
        <p:spPr>
          <a:xfrm rot="5400000">
            <a:off x="2103305" y="2639001"/>
            <a:ext cx="317387" cy="33846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97457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3" name="矩形 12">
                <a:extLst>
                  <a:ext uri="{FF2B5EF4-FFF2-40B4-BE49-F238E27FC236}">
                    <a16:creationId xmlns:a16="http://schemas.microsoft.com/office/drawing/2014/main" id="{B057DDD4-DAAA-43AA-BC25-3F337BD4ACC0}"/>
                  </a:ext>
                </a:extLst>
              </p:cNvPr>
              <p:cNvSpPr/>
              <p:nvPr/>
            </p:nvSpPr>
            <p:spPr>
              <a:xfrm>
                <a:off x="-1" y="-3177"/>
                <a:ext cx="9144000" cy="680509"/>
              </a:xfrm>
              <a:prstGeom prst="rect">
                <a:avLst/>
              </a:prstGeom>
              <a:solidFill>
                <a:srgbClr val="831E6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sz="3200" i="1">
                          <a:ln w="0"/>
                          <a:latin typeface="Cambria Math" panose="02040503050406030204" pitchFamily="18" charset="0"/>
                        </a:rPr>
                        <m:t>𝝍</m:t>
                      </m:r>
                      <m:d>
                        <m:dPr>
                          <m:ctrlPr>
                            <a:rPr lang="en-US" altLang="zh-CN" sz="3200" i="1">
                              <a:ln w="0"/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3200" i="1">
                              <a:ln w="0"/>
                              <a:latin typeface="Cambria Math" panose="02040503050406030204" pitchFamily="18" charset="0"/>
                            </a:rPr>
                            <m:t>𝟑𝟔𝟖𝟔</m:t>
                          </m:r>
                        </m:e>
                      </m:d>
                      <m:r>
                        <a:rPr lang="en-US" altLang="zh-CN" sz="3200" i="1">
                          <a:ln w="0"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en-US" altLang="zh-CN" sz="3200" i="1">
                          <a:ln w="0"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𝒑</m:t>
                      </m:r>
                      <m:sSup>
                        <m:sSupPr>
                          <m:ctrlPr>
                            <a:rPr lang="en-US" altLang="zh-CN" sz="3200" i="1">
                              <a:ln w="0"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sz="3200" i="1">
                              <a:ln w="0"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𝑲</m:t>
                          </m:r>
                        </m:e>
                        <m:sup>
                          <m:r>
                            <a:rPr lang="en-US" altLang="zh-CN" sz="3200" i="1">
                              <a:ln w="0"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</m:sup>
                      </m:sSup>
                      <m:acc>
                        <m:accPr>
                          <m:chr m:val="̅"/>
                          <m:ctrlPr>
                            <a:rPr lang="en-US" altLang="zh-CN" sz="3200" i="1">
                              <a:ln w="0"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zh-CN" altLang="en-US" sz="3200" i="1">
                              <a:ln w="0"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𝚲</m:t>
                          </m:r>
                        </m:e>
                      </m:acc>
                      <m:r>
                        <a:rPr lang="en-US" altLang="zh-CN" sz="3200" i="1">
                          <a:ln w="0"/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altLang="zh-CN" sz="3200" i="1">
                          <a:ln w="0"/>
                          <a:latin typeface="Cambria Math" panose="02040503050406030204" pitchFamily="18" charset="0"/>
                        </a:rPr>
                        <m:t>𝒄</m:t>
                      </m:r>
                      <m:r>
                        <a:rPr lang="en-US" altLang="zh-CN" sz="3200" i="1">
                          <a:ln w="0"/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altLang="zh-CN" sz="3200" i="1">
                          <a:ln w="0"/>
                          <a:latin typeface="Cambria Math" panose="02040503050406030204" pitchFamily="18" charset="0"/>
                        </a:rPr>
                        <m:t>𝒄</m:t>
                      </m:r>
                      <m:r>
                        <a:rPr lang="en-US" altLang="zh-CN" sz="3200" i="1">
                          <a:ln w="0"/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altLang="zh-CN" sz="36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矩形 12">
                <a:extLst>
                  <a:ext uri="{FF2B5EF4-FFF2-40B4-BE49-F238E27FC236}">
                    <a16:creationId xmlns:a16="http://schemas.microsoft.com/office/drawing/2014/main" id="{B057DDD4-DAAA-43AA-BC25-3F337BD4ACC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" y="-3177"/>
                <a:ext cx="9144000" cy="680509"/>
              </a:xfrm>
              <a:prstGeom prst="rect">
                <a:avLst/>
              </a:prstGeom>
              <a:blipFill>
                <a:blip r:embed="rId3"/>
                <a:stretch>
                  <a:fillRect b="-12727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25BDBA64-1FB6-4BCD-BE95-399DD7258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D64B-CE35-4CB1-99F3-8D83A5281A59}" type="slidenum">
              <a:rPr lang="zh-CN" altLang="en-US" smtClean="0"/>
              <a:t>5</a:t>
            </a:fld>
            <a:endParaRPr lang="zh-CN" altLang="en-US" dirty="0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31B84DD2-513F-93FF-F71C-5A383DAC88BA}"/>
              </a:ext>
            </a:extLst>
          </p:cNvPr>
          <p:cNvSpPr txBox="1"/>
          <p:nvPr/>
        </p:nvSpPr>
        <p:spPr>
          <a:xfrm>
            <a:off x="1048215" y="1371600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Next to do</a:t>
            </a:r>
            <a:endParaRPr kumimoji="1"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5E2B7FCA-51AC-785D-BB22-0B838EBF790B}"/>
              </a:ext>
            </a:extLst>
          </p:cNvPr>
          <p:cNvSpPr txBox="1"/>
          <p:nvPr/>
        </p:nvSpPr>
        <p:spPr>
          <a:xfrm>
            <a:off x="1350605" y="2286000"/>
            <a:ext cx="6442789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</a:t>
            </a:r>
            <a:r>
              <a:rPr lang="en-US" altLang="zh-CN" sz="1800" dirty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reparing Prof. Zhao's question and updated the memo.</a:t>
            </a:r>
            <a:r>
              <a:rPr lang="zh-CN" altLang="zh-CN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zh-CN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zh-CN" sz="1800" kern="100" dirty="0">
              <a:effectLst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zh-CN" sz="1800" kern="100" dirty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Read articles to prepare for writing the draft.</a:t>
            </a:r>
          </a:p>
          <a:p>
            <a:pPr algn="just"/>
            <a:endParaRPr lang="en-US" altLang="zh-CN" kern="100" dirty="0">
              <a:latin typeface="Times New Roman" panose="02020603050405020304" pitchFamily="18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zh-CN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</a:t>
            </a:r>
            <a:r>
              <a:rPr lang="en-US" altLang="zh-CN" sz="1800" kern="100" dirty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ngaged in the BESIII shift at this week.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altLang="zh-CN" kern="1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" altLang="zh-CN" sz="18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Discuss with Prof. Guo and carry </a:t>
            </a:r>
            <a:r>
              <a:rPr lang="en" altLang="zh-CN" kern="1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out research on</a:t>
            </a:r>
            <a:r>
              <a:rPr lang="zh-CN" altLang="en-US" kern="1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" altLang="zh-CN" kern="1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new physics</a:t>
            </a:r>
            <a:r>
              <a:rPr lang="en-US" altLang="zh-CN" kern="1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.</a:t>
            </a:r>
            <a:endParaRPr lang="zh-CN" altLang="zh-CN" sz="1800" kern="100" dirty="0">
              <a:effectLst/>
              <a:latin typeface="Times New Roman" panose="02020603050405020304" pitchFamily="18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950CB9B1-DB16-7538-1C95-4E38400BFD1D}"/>
              </a:ext>
            </a:extLst>
          </p:cNvPr>
          <p:cNvSpPr txBox="1"/>
          <p:nvPr/>
        </p:nvSpPr>
        <p:spPr>
          <a:xfrm>
            <a:off x="657922" y="510725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637150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15441</TotalTime>
  <Words>313</Words>
  <Application>Microsoft Macintosh PowerPoint</Application>
  <PresentationFormat>全屏显示(4:3)</PresentationFormat>
  <Paragraphs>80</Paragraphs>
  <Slides>5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等线</vt:lpstr>
      <vt:lpstr>等线 Light</vt:lpstr>
      <vt:lpstr>宋体</vt:lpstr>
      <vt:lpstr>Microsoft YaHei</vt:lpstr>
      <vt:lpstr>Arial</vt:lpstr>
      <vt:lpstr>Cambria Math</vt:lpstr>
      <vt:lpstr>Times New Roman</vt:lpstr>
      <vt:lpstr>Office 主题​​</vt:lpstr>
      <vt:lpstr>Weekly Report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Search for BNV/LNV decay D0  pe</dc:title>
  <dc:creator>Administrator</dc:creator>
  <cp:lastModifiedBy>明浩 李</cp:lastModifiedBy>
  <cp:revision>1585</cp:revision>
  <dcterms:created xsi:type="dcterms:W3CDTF">2019-09-27T12:30:10Z</dcterms:created>
  <dcterms:modified xsi:type="dcterms:W3CDTF">2025-10-21T11:25:39Z</dcterms:modified>
</cp:coreProperties>
</file>