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73" r:id="rId2"/>
    <p:sldId id="349" r:id="rId3"/>
    <p:sldId id="354" r:id="rId4"/>
    <p:sldId id="321" r:id="rId5"/>
    <p:sldId id="326" r:id="rId6"/>
    <p:sldId id="387" r:id="rId7"/>
    <p:sldId id="392" r:id="rId8"/>
    <p:sldId id="389" r:id="rId9"/>
    <p:sldId id="393" r:id="rId10"/>
    <p:sldId id="398" r:id="rId11"/>
    <p:sldId id="397" r:id="rId12"/>
    <p:sldId id="395" r:id="rId13"/>
    <p:sldId id="391" r:id="rId14"/>
    <p:sldId id="384" r:id="rId15"/>
    <p:sldId id="394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TAPAT TAGSINSIT" initials="NT" lastIdx="1" clrIdx="0">
    <p:extLst>
      <p:ext uri="{19B8F6BF-5375-455C-9EA6-DF929625EA0E}">
        <p15:presenceInfo xmlns:p15="http://schemas.microsoft.com/office/powerpoint/2012/main" userId="S::M6110109@office365.sut.ac.th::4bde472b-df89-41a1-9d08-2b9333270f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95043-D8A2-427E-8214-F96B2BAC9DE0}" v="153" dt="2023-07-04T10:09:4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0" autoAdjust="0"/>
    <p:restoredTop sz="71372" autoAdjust="0"/>
  </p:normalViewPr>
  <p:slideViewPr>
    <p:cSldViewPr snapToGrid="0">
      <p:cViewPr varScale="1">
        <p:scale>
          <a:sx n="109" d="100"/>
          <a:sy n="109" d="100"/>
        </p:scale>
        <p:origin x="558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C1289C-B372-46B8-A51E-2DF076A82E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3842C-59B0-4AE2-9505-F1CEA6851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28F7-B220-48EF-9720-7272B6FDE114}" type="datetimeFigureOut">
              <a:rPr lang="th-TH" smtClean="0"/>
              <a:t>28/10/68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60CD7-4C7B-4D73-AD8D-926054E2F0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7D22D-230B-4DDE-98D5-830A84AC08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F3BD6-B355-47AD-B790-FCCF3C7942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33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722BE-640A-4171-91DA-B3F4A26B1699}" type="datetimeFigureOut">
              <a:rPr lang="th-TH" smtClean="0"/>
              <a:t>28/10/68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F762-767C-459A-8D0C-7A03DE6ED0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8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6F832-D98A-4F53-AD7F-FF1AE816E250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DE2CAB-5187-4176-9BF3-D4DAAFA41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C5019B4-0E16-4938-9FDE-6C577C1B3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D325EA-1CDB-45F7-ABE5-6FAB6B25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AB40-2E9B-4A48-84F2-8A92D5DAAEED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DB39DF-052F-46B8-8F94-BB08AB33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9005414-E179-4166-B50E-EAB445AC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3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0D678C-27D6-429A-9570-23EF7325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216C56F-E82A-459F-B410-057A1CA2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EFF8DF-073C-41C5-A357-3EAF1880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AF88-DBC4-46DB-9D0C-96C0D7CADC95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CF772B-65EB-43EE-94F5-32CEA336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393F43-589D-4132-B3D8-25E06C54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0759CAA-94D6-4E7D-92C7-E9919C45E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946D040-4459-4B3B-A491-3F00175EF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860C095-861D-4681-AB1C-2F538AFD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472-46B0-4BEB-A3D2-93CB81FB9FCE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CF10C6-2268-448B-BDF7-791A00B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55DCBB-21C5-4091-9BDB-E8085F4D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27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F009-FA41-4B50-849F-3CC1A00DB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B6079-E83D-4B7D-B977-685F9256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6CC-9F75-499B-A6F3-2447E9C6C9C1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7FF0B-1964-4790-8D41-2F5536C4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5D0-B3A5-4DD3-B701-5FEA6AF0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57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EC00CA-9AB3-4478-A95C-C0256D50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D48C6-8C8A-4A36-9A44-D195BA58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E5D2E1F-F5F2-4EF2-9B77-D0A1AFFD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9112132-9B50-4431-9D63-40334201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62CEAA-BF16-4729-ADF3-79787631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9636A-0524-4DF0-960B-1EF6C0BDF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919" y="185738"/>
            <a:ext cx="112176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2D3711-D021-4187-9CD2-A0C9B41D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FE067A7-FA5D-47BD-9235-CE67046C2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97D6E2-15EC-46FA-8D79-8F211EBF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41A3-C84A-4953-841F-B38552DF662E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D1F233F-7C40-4EA5-BAA9-FB6B9BD1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5032ED3-5081-4722-BA73-D5052777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7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C11642-E523-49EB-B1AE-B3728BB2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C6BFD2-AC95-4124-857D-696C86B0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C1832A9-EBBF-4A15-8BB2-A687F69A1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63D06C1-0A14-4076-9E1A-B4F58808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A2CD-5E8E-4555-A23E-D393DE98806E}" type="datetime3">
              <a:rPr lang="en-US" smtClean="0"/>
              <a:t>28 October 2025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8CA7DCB-9557-4542-8217-39637EBA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B9F286-69BD-4594-BB4D-5FCA5F31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9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8CA5EF-1159-4123-8B88-B471696A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F6D016-F74B-4BF6-9E8E-5B0F52D0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34742CF-D32A-4B9C-8D34-762AAE23A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B5CC7F1-F407-4EAB-9783-F85254A52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F7DA33B-A422-49A9-A61F-DF3AE7763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93A99EB-A3A1-46A5-B29E-C3F47DA8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F699-163A-46A7-9E40-9AF9A731A68A}" type="datetime3">
              <a:rPr lang="en-US" smtClean="0"/>
              <a:t>28 October 2025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D74ED8F-FD0F-4655-BF35-2E85D467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F3309C3-2BC3-41FA-BCC6-8B7D8AEF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5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E8B80-295B-4B16-9AEB-A75FD96C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B868069-63D4-4A4A-A7C3-FA7E2F6D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FC0C-37AF-4508-B5CC-1582AF88C583}" type="datetime3">
              <a:rPr lang="en-US" smtClean="0"/>
              <a:t>28 October 2025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34BFBEB-4EE1-466C-B42C-F25DC97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512BBC0-B1F9-4A58-B9AE-91061D04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8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BFB2CE3-71F3-4501-9FF1-D155F857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2B2F-7B21-4077-9B7B-A93101C6E09E}" type="datetime3">
              <a:rPr lang="en-US" smtClean="0"/>
              <a:t>28 October 2025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27D06F1-2B14-4056-826C-81DD68D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E5F6C4A-212E-45E4-AF9C-8D1F2EB9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1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4F44A0-5502-44A6-B718-FD7CA3A1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053DB4-864D-4679-8B33-ADC4B505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0AE3BE0-BDB2-4773-B0DD-66918ED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CAE5AA6-B410-4AE7-BB4A-4BB048E6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A258-C933-4CC3-8031-E91C8BA781CF}" type="datetime3">
              <a:rPr lang="en-US" smtClean="0"/>
              <a:t>28 October 2025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DBE291E-2905-4057-9F44-2C5336D3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A4E4DF9-CCD6-41C9-9357-13A403D9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7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7C9D58-0225-4AE4-BE19-77CE8D85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5189D1D-5BE9-4FE0-900E-883AF8AE9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723A0CA-AF7F-4392-AE59-B0E0DF0B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4DDFDC-5007-4936-943E-22FFB76E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DA6-8108-439B-B6BC-2126079C2474}" type="datetime3">
              <a:rPr lang="en-US" smtClean="0"/>
              <a:t>28 October 2025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1D3613-D33F-4957-B6E2-BD3D095B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3AD5D48-B841-4274-935C-C73DCC3C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54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18C519-775B-4810-B016-770F3D3F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07D51F6-536D-41CA-B920-078B4EA9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B2629D-EBF0-4227-B3EB-DBDE5064A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149AABC-FACF-4C84-B0FC-B40CB35210BF}" type="datetime3">
              <a:rPr lang="en-US" smtClean="0"/>
              <a:t>28 October 2025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00CD35-5529-463E-A809-E51C8DDD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41CDEB-63BA-495B-A0DA-F60CE2C2E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FB24282-A0D6-4930-AA9E-40AA98880B4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4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ECCADA-EBA8-43BF-B14F-83F2C417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026" y="1521884"/>
            <a:ext cx="5599718" cy="33989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Tuesday, October 28, 2025</a:t>
            </a:r>
            <a:endParaRPr lang="th-TH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A8709-C818-49BF-B060-8738CE99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1</a:t>
            </a:fld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70896-4EF6-4020-AA7C-D4B764D9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4F2-71B2-4C46-8E5F-049B31674C6E}" type="datetime3">
              <a:rPr lang="en-US" smtClean="0"/>
              <a:t>28 October 2025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47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2EAD6C-9FAB-45FE-ADBA-A0811B7799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Veto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𝜔</m:t>
                    </m:r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 Light" panose="020F0302020204030204" pitchFamily="34" charset="0"/>
                      </a:rPr>
                      <m:t>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th-TH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2EAD6C-9FAB-45FE-ADBA-A0811B779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21E45C-FCEC-4C1E-B976-C4F429C5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897" y="1525763"/>
            <a:ext cx="5388016" cy="350149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9206B-EC60-4C71-991D-F158F701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E1EA4-7327-43E0-9737-454CB1AE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10</a:t>
            </a:fld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2969C2-6E2F-470C-84BA-A8B4FABE5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351" y="1525762"/>
            <a:ext cx="5461751" cy="355529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AA578B-3B44-40C4-B962-A01AEB53BC6D}"/>
              </a:ext>
            </a:extLst>
          </p:cNvPr>
          <p:cNvCxnSpPr/>
          <p:nvPr/>
        </p:nvCxnSpPr>
        <p:spPr>
          <a:xfrm>
            <a:off x="5252882" y="3276511"/>
            <a:ext cx="108249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A3CC28-1CDA-481C-B7A2-572B30DB6C6C}"/>
                  </a:ext>
                </a:extLst>
              </p:cNvPr>
              <p:cNvSpPr txBox="1"/>
              <p:nvPr/>
            </p:nvSpPr>
            <p:spPr>
              <a:xfrm>
                <a:off x="1620248" y="5477988"/>
                <a:ext cx="9646205" cy="543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dirty="0">
                    <a:latin typeface="+mj-lt"/>
                    <a:cs typeface="Calibri Light" panose="020F0302020204030204" pitchFamily="34" charset="0"/>
                  </a:rPr>
                  <a:t>Take out events in the range </a:t>
                </a:r>
                <a:r>
                  <a:rPr lang="en-US" dirty="0">
                    <a:latin typeface="+mj-lt"/>
                  </a:rPr>
                  <a:t>0.752 GeV ≤</a:t>
                </a:r>
                <a:r>
                  <a:rPr lang="th-TH" dirty="0">
                    <a:solidFill>
                      <a:srgbClr val="836967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i="1" dirty="0">
                            <a:solidFill>
                              <a:srgbClr val="836967"/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th-TH" i="1" dirty="0">
                            <a:latin typeface="+mj-lt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+mj-lt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+mj-lt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+mj-l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+mj-lt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+mj-lt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+mj-lt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+mj-lt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+mj-lt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+mj-lt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th-TH" i="1" dirty="0">
                        <a:latin typeface="+mj-lt"/>
                      </a:rPr>
                      <m:t> </m:t>
                    </m:r>
                  </m:oMath>
                </a14:m>
                <a:r>
                  <a:rPr lang="el-GR" dirty="0">
                    <a:latin typeface="+mj-lt"/>
                  </a:rPr>
                  <a:t>≤</a:t>
                </a:r>
                <a:r>
                  <a:rPr lang="en-US" dirty="0">
                    <a:latin typeface="+mj-lt"/>
                  </a:rPr>
                  <a:t> </a:t>
                </a:r>
                <a:r>
                  <a:rPr lang="el-GR" dirty="0">
                    <a:latin typeface="+mj-lt"/>
                  </a:rPr>
                  <a:t>0.812 </a:t>
                </a:r>
                <a:r>
                  <a:rPr lang="en-US" dirty="0">
                    <a:latin typeface="+mj-lt"/>
                  </a:rPr>
                  <a:t>GeV.</a:t>
                </a:r>
                <a:endParaRPr lang="th-TH" dirty="0">
                  <a:latin typeface="+mj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6A3CC28-1CDA-481C-B7A2-572B30DB6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248" y="5477988"/>
                <a:ext cx="9646205" cy="543418"/>
              </a:xfrm>
              <a:prstGeom prst="rect">
                <a:avLst/>
              </a:prstGeom>
              <a:blipFill>
                <a:blip r:embed="rId5"/>
                <a:stretch>
                  <a:fillRect l="-1327" t="-15730" b="-3258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491DEC3-CA6B-4741-B8C5-CBB4A0FA36CA}"/>
              </a:ext>
            </a:extLst>
          </p:cNvPr>
          <p:cNvSpPr/>
          <p:nvPr/>
        </p:nvSpPr>
        <p:spPr>
          <a:xfrm>
            <a:off x="2758376" y="2830862"/>
            <a:ext cx="808892" cy="1524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79388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EAA715-B7CB-46D9-8543-41D8DBB22F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07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No mass window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𝑐𝑗</m:t>
                        </m:r>
                      </m:sub>
                    </m:sSub>
                  </m:oMath>
                </a14:m>
                <a:endParaRPr lang="th-TH" i="1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EAA715-B7CB-46D9-8543-41D8DBB22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07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31D3-6E5D-4DA2-8E21-497E8DB2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39C48-2CE5-4516-AB25-FB5E3B05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11</a:t>
            </a:fld>
            <a:endParaRPr lang="th-TH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F63BD74-617E-4A06-833C-E75506ECB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668" r="1501" b="2087"/>
          <a:stretch/>
        </p:blipFill>
        <p:spPr>
          <a:xfrm>
            <a:off x="162317" y="1406280"/>
            <a:ext cx="7504575" cy="4950070"/>
          </a:xfrm>
        </p:spPr>
      </p:pic>
    </p:spTree>
    <p:extLst>
      <p:ext uri="{BB962C8B-B14F-4D97-AF65-F5344CB8AC3E}">
        <p14:creationId xmlns:p14="http://schemas.microsoft.com/office/powerpoint/2010/main" val="358511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5EDB-FE43-483B-BB7B-F82BE274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0D214-EB9A-4480-B360-D668A6E8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12</a:t>
            </a:fld>
            <a:endParaRPr lang="th-T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431842-3C0C-46AD-8464-EF9E745F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84" y="632924"/>
            <a:ext cx="10099431" cy="672620"/>
          </a:xfrm>
        </p:spPr>
        <p:txBody>
          <a:bodyPr>
            <a:noAutofit/>
          </a:bodyPr>
          <a:lstStyle/>
          <a:p>
            <a:r>
              <a:rPr lang="en-US" sz="3200" dirty="0"/>
              <a:t>Next to do</a:t>
            </a:r>
            <a:endParaRPr lang="th-T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E906-0E40-4C3A-A5E9-10146A9A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38" y="1873738"/>
            <a:ext cx="10515600" cy="4351338"/>
          </a:xfrm>
        </p:spPr>
        <p:txBody>
          <a:bodyPr/>
          <a:lstStyle/>
          <a:p>
            <a:r>
              <a:rPr lang="en-US" sz="2800" dirty="0"/>
              <a:t>Combine events from several energy points.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6890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ECD7-BECC-4483-8DB5-67A25987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flow</a:t>
            </a:r>
            <a:endParaRPr lang="th-TH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F9817-359E-4332-81B7-829DF9DDC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11983"/>
            <a:ext cx="8226158" cy="32869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A0465-1455-4F90-BA45-C9426CF5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9213E-71D6-4BB5-B4B5-D71BD247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957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097-A753-4723-A5F1-E0724758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 do</a:t>
            </a:r>
            <a:endParaRPr lang="th-T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A6613-5DD2-460D-94A6-EC167BFF0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1631" y="365125"/>
                <a:ext cx="10899530" cy="599122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endParaRPr lang="en-US" dirty="0">
                  <a:latin typeface="+mj-lt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trike="sngStrike" dirty="0">
                    <a:latin typeface="+mj-lt"/>
                  </a:rPr>
                  <a:t>Find</a:t>
                </a: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endParaRPr lang="en-US" dirty="0">
                  <a:latin typeface="+mj-lt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trike="sngStrike" dirty="0">
                    <a:latin typeface="+mj-lt"/>
                  </a:rPr>
                  <a:t>Perform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trike="sngStrike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 strike="sngStrike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0" strike="sngStrik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trike="sngStrike" dirty="0">
                    <a:latin typeface="+mj-lt"/>
                  </a:rPr>
                  <a:t> invariant mass distribution</a:t>
                </a:r>
                <a:r>
                  <a:rPr lang="en-US" dirty="0">
                    <a:latin typeface="+mj-lt"/>
                  </a:rPr>
                  <a:t>.</a:t>
                </a: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trike="sngStrike" dirty="0">
                    <a:latin typeface="+mj-lt"/>
                  </a:rPr>
                  <a:t>Study and suppress background.</a:t>
                </a: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trike="sngStrike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Prepare .</a:t>
                </a:r>
                <a:r>
                  <a:rPr lang="en-US" strike="sngStrike" dirty="0" err="1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dst</a:t>
                </a:r>
                <a:r>
                  <a:rPr lang="en-US" strike="sngStrike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files for signal MC at </a:t>
                </a:r>
                <a:r>
                  <a:rPr lang="en-US" strike="sngStrike" dirty="0" err="1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Ecms</a:t>
                </a:r>
                <a:r>
                  <a:rPr lang="en-US" strike="sngStrike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= 4.700 GeV.</a:t>
                </a:r>
                <a:endParaRPr lang="en-US" sz="800" strike="sngStri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endParaRPr lang="en-US" dirty="0">
                  <a:latin typeface="+mj-lt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endParaRPr lang="th-TH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A6613-5DD2-460D-94A6-EC167BFF0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631" y="365125"/>
                <a:ext cx="10899530" cy="5991225"/>
              </a:xfrm>
              <a:blipFill>
                <a:blip r:embed="rId2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23EAF-DED8-457F-9D1A-B0F13BA7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14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6CA98-E573-43B7-812C-2A3C70005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020" t="64284" r="40210" b="6355"/>
          <a:stretch/>
        </p:blipFill>
        <p:spPr>
          <a:xfrm>
            <a:off x="2453785" y="1784655"/>
            <a:ext cx="5816943" cy="12001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C08B7-2F00-4B43-AA3C-5DF5C117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2F8B-D130-4E28-A58C-786B4600E8F7}" type="datetime3">
              <a:rPr lang="en-US" smtClean="0"/>
              <a:t>28 October 2025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993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004C-EE13-42A8-B1E4-20658218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703</a:t>
            </a:r>
            <a:endParaRPr lang="th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5417-5C1B-44E8-AAB4-E35BA3C4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8BB3E-1ECD-455D-9925-8AC4CFBD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15</a:t>
            </a:fld>
            <a:endParaRPr lang="th-TH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3EF129-B735-413E-9339-5818A81FA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704" y="1518971"/>
            <a:ext cx="6420746" cy="3820058"/>
          </a:xfrm>
        </p:spPr>
      </p:pic>
    </p:spTree>
    <p:extLst>
      <p:ext uri="{BB962C8B-B14F-4D97-AF65-F5344CB8AC3E}">
        <p14:creationId xmlns:p14="http://schemas.microsoft.com/office/powerpoint/2010/main" val="122853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\documentclass{article}&#10;\usepackage{amsmath}&#10;\usepackage{fontspec} &#10;\pagestyle{empty}&#10;\begin{document}&#10;&#10;&#10;&#10;\begin{itemize}&#10;    \item The lowest \( 1^{-+} \) light tetraquark state is around 2 GeV, which is significantly far from the observed \( \pi_{1}(1400) \), \( \pi_{1}(1600) \) and \( \eta_{1}(1855) \) state.&#10;&#10;    \item The observed state \( \pi_{1}(2015) \) is situated within the lowest \( 1^{-+} \) light tetraquark range. More experimental data and theoretical studies are essential for making unambiguous assignments.&#10;&#10;    \item The lowest \( 1^{-+} \) charmoniumlike tetraquark state is around 4.3 GeV, might be observed in \( \pi{\chi_{c1}} \), \( \eta{\chi_{c1}} \), and \( \gamma h_c \) decay processes.&#10;&#10;    \item The lowest \( 1^{-+} \) fully-charmed tetraquark state is around 6.8 GeV, may be searched in \( J/\psi h_c \) and, \( \eta_c \chi_{c1} \) decay channels.&#10;\end{itemize}&#10;&#10;&#10;&#10;&#10;&#10;&#10;\end{document}" title="IguanaTex Bitmap Display">
            <a:extLst>
              <a:ext uri="{FF2B5EF4-FFF2-40B4-BE49-F238E27FC236}">
                <a16:creationId xmlns:a16="http://schemas.microsoft.com/office/drawing/2014/main" id="{7280660D-A654-4BD2-9077-8D1C01AEBD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1563918"/>
            <a:ext cx="10140637" cy="3869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BF636-4334-416E-804E-CBE0E8E5B579}"/>
              </a:ext>
            </a:extLst>
          </p:cNvPr>
          <p:cNvSpPr txBox="1"/>
          <p:nvPr/>
        </p:nvSpPr>
        <p:spPr>
          <a:xfrm>
            <a:off x="2061156" y="421207"/>
            <a:ext cx="2736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Prediction</a:t>
            </a:r>
            <a:endParaRPr lang="th-TH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B8B4F-36FF-4BF4-B6B6-BF177A06A359}"/>
              </a:ext>
            </a:extLst>
          </p:cNvPr>
          <p:cNvSpPr/>
          <p:nvPr/>
        </p:nvSpPr>
        <p:spPr>
          <a:xfrm>
            <a:off x="3605305" y="4218385"/>
            <a:ext cx="658964" cy="2920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6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8801B-2513-4992-9B27-897FC8745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94" y="6104168"/>
            <a:ext cx="2257200" cy="483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89E189-A254-4E9F-9D37-C7D7C43F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361" y="6142229"/>
            <a:ext cx="3251639" cy="419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DFE575-13D8-41D5-A466-7F4AAA141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737" y="6142229"/>
            <a:ext cx="2316305" cy="407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3482B4-8BBC-4D9D-88F4-372685CEA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997" y="6142229"/>
            <a:ext cx="2675642" cy="381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F1712D-2C5C-4C47-B5F6-7D31C50EA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1042" y="5601716"/>
            <a:ext cx="2899552" cy="3607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A9B50-0BD4-4FC6-81EF-D2D5AC57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2BC-5C7D-4F52-AF22-E58368FEA0FE}" type="datetime3">
              <a:rPr lang="en-US" smtClean="0"/>
              <a:t>28 October 2025</a:t>
            </a:fld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DA9BB-4FA1-4C93-96C7-12B8AD9D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052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41B516-2893-4557-838F-330CE4AD3BF1}"/>
              </a:ext>
            </a:extLst>
          </p:cNvPr>
          <p:cNvSpPr/>
          <p:nvPr/>
        </p:nvSpPr>
        <p:spPr>
          <a:xfrm>
            <a:off x="3671188" y="94383"/>
            <a:ext cx="3661596" cy="234235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ln w="38100">
                <a:solidFill>
                  <a:prstClr val="black"/>
                </a:solidFill>
              </a:ln>
              <a:noFill/>
              <a:latin typeface="Calibri" panose="020F0502020204030204"/>
              <a:cs typeface="Cordia New" panose="020B0304020202020204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624A1-FE54-264F-35FC-B7CFBB1DA4F3}"/>
                  </a:ext>
                </a:extLst>
              </p:cNvPr>
              <p:cNvSpPr txBox="1"/>
              <p:nvPr/>
            </p:nvSpPr>
            <p:spPr>
              <a:xfrm>
                <a:off x="6516288" y="3436952"/>
                <a:ext cx="4058136" cy="238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59347">
                  <a:lnSpc>
                    <a:spcPct val="150000"/>
                  </a:lnSpc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Aptos" panose="02110004020202020204"/>
                  </a:rPr>
                  <a:t>2) Neutral track</a:t>
                </a: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𝑏𝑎𝑟𝑟𝑒𝑙</m:t>
                        </m:r>
                      </m:sub>
                    </m:sSub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25 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sz="1406" dirty="0">
                  <a:solidFill>
                    <a:prstClr val="black"/>
                  </a:solidFill>
                  <a:latin typeface="Aptos" panose="02110004020202020204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𝑒𝑛𝑑𝑐𝑎𝑝</m:t>
                        </m:r>
                      </m:sub>
                    </m:sSub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,0.86&lt;</m:t>
                    </m:r>
                    <m:d>
                      <m:dPr>
                        <m:begChr m:val="|"/>
                        <m:endChr m:val="|"/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sz="1406" dirty="0">
                  <a:solidFill>
                    <a:prstClr val="black"/>
                  </a:solidFill>
                  <a:latin typeface="Aptos" panose="02110004020202020204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EMC time </a:t>
                </a:r>
                <a14:m>
                  <m:oMath xmlns:m="http://schemas.openxmlformats.org/officeDocument/2006/math"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(50 ns)</a:t>
                </a: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angle between the cluster and </a:t>
                </a:r>
              </a:p>
              <a:p>
                <a:pPr defTabSz="759347">
                  <a:lnSpc>
                    <a:spcPct val="150000"/>
                  </a:lnSpc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nearest charged track  &lt; 10 degree</a:t>
                </a:r>
                <a:endParaRPr lang="th-TH" sz="1406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 3</a:t>
                </a:r>
                <a:endParaRPr lang="th-TH" sz="1406" dirty="0">
                  <a:solidFill>
                    <a:prstClr val="black"/>
                  </a:solidFill>
                  <a:latin typeface="Calibri Light" panose="020F03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624A1-FE54-264F-35FC-B7CFBB1D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88" y="3436952"/>
                <a:ext cx="4058136" cy="2385461"/>
              </a:xfrm>
              <a:prstGeom prst="rect">
                <a:avLst/>
              </a:prstGeom>
              <a:blipFill>
                <a:blip r:embed="rId5"/>
                <a:stretch>
                  <a:fillRect l="-450" b="-7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 title="IguanaTex Bitmap Display">
            <a:extLst>
              <a:ext uri="{FF2B5EF4-FFF2-40B4-BE49-F238E27FC236}">
                <a16:creationId xmlns:a16="http://schemas.microsoft.com/office/drawing/2014/main" id="{B6A609DA-5529-44DD-A95A-55185BF11A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67" y="240996"/>
            <a:ext cx="3204301" cy="20992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83BAED-82C3-4E25-9352-99B32DB37084}"/>
              </a:ext>
            </a:extLst>
          </p:cNvPr>
          <p:cNvGrpSpPr/>
          <p:nvPr/>
        </p:nvGrpSpPr>
        <p:grpSpPr>
          <a:xfrm>
            <a:off x="2339665" y="2829635"/>
            <a:ext cx="5322680" cy="2857818"/>
            <a:chOff x="1046294" y="4278144"/>
            <a:chExt cx="6589406" cy="3581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02A82F6-650A-4ECA-AED2-3238AA399AD1}"/>
                    </a:ext>
                  </a:extLst>
                </p:cNvPr>
                <p:cNvSpPr txBox="1"/>
                <p:nvPr/>
              </p:nvSpPr>
              <p:spPr>
                <a:xfrm>
                  <a:off x="1046294" y="4278144"/>
                  <a:ext cx="6450904" cy="3581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r>
                    <a:rPr lang="en-US" sz="1495" dirty="0">
                      <a:solidFill>
                        <a:prstClr val="black"/>
                      </a:solidFill>
                      <a:latin typeface="Calibri" panose="020F0502020204030204"/>
                    </a:rPr>
                    <a:t>Final state</a:t>
                  </a:r>
                  <a14:m>
                    <m:oMath xmlns:m="http://schemas.openxmlformats.org/officeDocument/2006/math">
                      <m:r>
                        <a:rPr lang="th-TH" sz="149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9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sz="1495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r>
                    <a:rPr lang="en-US" sz="1495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BOSS version: 7.0.9</a:t>
                  </a:r>
                </a:p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endParaRPr lang="en-US" sz="1406" u="sng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defTabSz="759347">
                    <a:spcBef>
                      <a:spcPts val="830"/>
                    </a:spcBef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" panose="020F0502020204030204"/>
                    </a:rPr>
                    <a:t>1) Charged tracks (MDC)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" panose="020F0502020204030204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6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&lt; 0.93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&lt;1.0 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&lt;10 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(the beam line)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nGood </a:t>
                  </a:r>
                  <a14:m>
                    <m:oMath xmlns:m="http://schemas.openxmlformats.org/officeDocument/2006/math">
                      <m:r>
                        <a:rPr lang="en-US" sz="1406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4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total charge is 0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02A82F6-650A-4ECA-AED2-3238AA399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294" y="4278144"/>
                  <a:ext cx="6450904" cy="3581151"/>
                </a:xfrm>
                <a:prstGeom prst="rect">
                  <a:avLst/>
                </a:prstGeom>
                <a:blipFill>
                  <a:blip r:embed="rId7"/>
                  <a:stretch>
                    <a:fillRect l="-468" t="-106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 descr="\documentclass{article}&#10;\usepackage{amsmath}&#10;\pagestyle{empty}&#10;\begin{document}&#10;&#10;&#10;$\gamma \gamma \gamma \pi^+ \pi^- e^+ e^- \quad \text{or} \quad \gamma \gamma \gamma \pi^+ \pi^- \mu^+ \mu^-&#10;$&#10;&#10;\end{document}" title="IguanaTex Bitmap Display">
              <a:extLst>
                <a:ext uri="{FF2B5EF4-FFF2-40B4-BE49-F238E27FC236}">
                  <a16:creationId xmlns:a16="http://schemas.microsoft.com/office/drawing/2014/main" id="{0F701A30-142E-4876-B8F0-B4B2D6ADAFF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640" y="4278144"/>
              <a:ext cx="4980060" cy="31276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10DAC6-5835-4376-9959-09E4234ACB32}"/>
              </a:ext>
            </a:extLst>
          </p:cNvPr>
          <p:cNvSpPr txBox="1"/>
          <p:nvPr/>
        </p:nvSpPr>
        <p:spPr>
          <a:xfrm>
            <a:off x="1959905" y="144548"/>
            <a:ext cx="5817464" cy="32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Selection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8FDF6D-35E3-4711-8BAC-53A63224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665" y="5506299"/>
            <a:ext cx="8005843" cy="2063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406" b="1" dirty="0">
                <a:solidFill>
                  <a:prstClr val="black"/>
                </a:solidFill>
                <a:latin typeface="+mj-lt"/>
                <a:cs typeface="TH Sarabun New" panose="020B0500040200020003" pitchFamily="34" charset="-34"/>
              </a:rPr>
              <a:t>Data sets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406" dirty="0">
                <a:solidFill>
                  <a:prstClr val="black"/>
                </a:solidFill>
                <a:latin typeface="+mj-lt"/>
                <a:cs typeface="TH Sarabun New" panose="020B0500040200020003" pitchFamily="34" charset="-34"/>
              </a:rPr>
              <a:t>Data : 2020 (@4640) run no. 63516-63715</a:t>
            </a:r>
          </a:p>
          <a:p>
            <a:pPr>
              <a:lnSpc>
                <a:spcPct val="100000"/>
              </a:lnSpc>
            </a:pPr>
            <a:r>
              <a:rPr lang="en-US" sz="1406" dirty="0">
                <a:latin typeface="+mj-lt"/>
              </a:rPr>
              <a:t>Inclusive MC : XYZ sample run no. 35227-36213 (@4600)</a:t>
            </a:r>
            <a:endParaRPr lang="th-TH" sz="1406" dirty="0"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B31EB-A154-46A6-B04F-936D759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777F-72EE-4799-96B4-6BEE11933455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0A6A3-0079-4457-9289-FDDCEAD1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880400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098FCDB-C398-676E-EDFD-64845DB38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0" y="386863"/>
            <a:ext cx="6403204" cy="47498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3D427-AAC0-0EC8-2C6B-4FA9345D27BB}"/>
                  </a:ext>
                </a:extLst>
              </p:cNvPr>
              <p:cNvSpPr txBox="1"/>
              <p:nvPr/>
            </p:nvSpPr>
            <p:spPr>
              <a:xfrm>
                <a:off x="1597915" y="5305187"/>
                <a:ext cx="5062575" cy="705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759347">
                  <a:defRPr/>
                </a:pPr>
                <a:r>
                  <a:rPr lang="en-US" sz="1993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Momentum distributions of </a:t>
                </a:r>
                <a14:m>
                  <m:oMath xmlns:m="http://schemas.openxmlformats.org/officeDocument/2006/math">
                    <m:r>
                      <a:rPr lang="en-US" sz="1993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993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and leptons in the lab-frame generated from MC truth at CMS 4.260 GeV.</a:t>
                </a:r>
                <a:endParaRPr lang="th-TH" sz="1993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C3D427-AAC0-0EC8-2C6B-4FA9345D2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915" y="5305187"/>
                <a:ext cx="5062575" cy="705706"/>
              </a:xfrm>
              <a:prstGeom prst="rect">
                <a:avLst/>
              </a:prstGeom>
              <a:blipFill>
                <a:blip r:embed="rId3"/>
                <a:stretch>
                  <a:fillRect l="-1203" t="-1724" b="-1465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F04DC5-9FE3-4C32-AD57-E5963355BE24}"/>
                  </a:ext>
                </a:extLst>
              </p:cNvPr>
              <p:cNvSpPr txBox="1"/>
              <p:nvPr/>
            </p:nvSpPr>
            <p:spPr>
              <a:xfrm>
                <a:off x="7272917" y="1066683"/>
                <a:ext cx="3084518" cy="332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59347">
                  <a:lnSpc>
                    <a:spcPct val="250000"/>
                  </a:lnSpc>
                  <a:defRPr/>
                </a:pPr>
                <a:r>
                  <a:rPr lang="en-US" sz="2325" u="sng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Separation of </a:t>
                </a:r>
                <a14:m>
                  <m:oMath xmlns:m="http://schemas.openxmlformats.org/officeDocument/2006/math">
                    <m:r>
                      <a:rPr lang="en-US" sz="2325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325" u="sng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and leptons</a:t>
                </a:r>
              </a:p>
              <a:p>
                <a:pPr defTabSz="759347">
                  <a:lnSpc>
                    <a:spcPct val="250000"/>
                  </a:lnSpc>
                  <a:defRPr/>
                </a:pPr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Leptons : Momentum &gt; 1 GeV</a:t>
                </a:r>
              </a:p>
              <a:p>
                <a:pPr defTabSz="759347">
                  <a:defRPr/>
                </a:pPr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th-TH" sz="166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66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)  </a:t>
                </a:r>
              </a:p>
              <a:p>
                <a:pPr defTabSz="759347">
                  <a:lnSpc>
                    <a:spcPct val="200000"/>
                  </a:lnSpc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325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25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325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: Momentum &lt; 1 GeV</a:t>
                </a:r>
              </a:p>
              <a:p>
                <a:pPr defTabSz="759347">
                  <a:defRPr/>
                </a:pPr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th-TH" sz="166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th-TH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6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th-TH" sz="1661" dirty="0">
                    <a:solidFill>
                      <a:prstClr val="black"/>
                    </a:solidFill>
                    <a:latin typeface="Aptos" panose="02110004020202020204"/>
                    <a:cs typeface="Cordia New" panose="020B0304020202020204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166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h-TH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6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b>
                      <m:sSubPr>
                        <m:ctrlPr>
                          <a:rPr lang="th-TH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th-TH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25" dirty="0">
                    <a:solidFill>
                      <a:prstClr val="black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)</a:t>
                </a:r>
                <a:endParaRPr lang="th-TH" sz="2325" dirty="0">
                  <a:solidFill>
                    <a:prstClr val="black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F04DC5-9FE3-4C32-AD57-E5963355B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917" y="1066683"/>
                <a:ext cx="3084518" cy="3321422"/>
              </a:xfrm>
              <a:prstGeom prst="rect">
                <a:avLst/>
              </a:prstGeom>
              <a:blipFill>
                <a:blip r:embed="rId4"/>
                <a:stretch>
                  <a:fillRect l="-4743" b="-293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74AA4AC-9C79-487C-ACF5-168523F15F48}"/>
              </a:ext>
            </a:extLst>
          </p:cNvPr>
          <p:cNvSpPr/>
          <p:nvPr/>
        </p:nvSpPr>
        <p:spPr>
          <a:xfrm>
            <a:off x="8134078" y="3947652"/>
            <a:ext cx="626297" cy="36795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solidFill>
                <a:prstClr val="white"/>
              </a:solidFill>
              <a:latin typeface="Aptos" panose="02110004020202020204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4C0F5-5F71-4171-91F3-B151D500A7B4}"/>
              </a:ext>
            </a:extLst>
          </p:cNvPr>
          <p:cNvSpPr/>
          <p:nvPr/>
        </p:nvSpPr>
        <p:spPr>
          <a:xfrm>
            <a:off x="7994465" y="2852937"/>
            <a:ext cx="1133860" cy="367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solidFill>
                <a:prstClr val="white"/>
              </a:solidFill>
              <a:latin typeface="Aptos" panose="02110004020202020204"/>
              <a:cs typeface="Cordia New" panose="020B0304020202020204" pitchFamily="34" charset="-34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63E45E-68D8-48F8-9A83-F7C824202D3F}"/>
              </a:ext>
            </a:extLst>
          </p:cNvPr>
          <p:cNvCxnSpPr>
            <a:cxnSpLocks/>
          </p:cNvCxnSpPr>
          <p:nvPr/>
        </p:nvCxnSpPr>
        <p:spPr>
          <a:xfrm>
            <a:off x="3300687" y="2852937"/>
            <a:ext cx="0" cy="1349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F9F68-17FA-4054-ADCB-FB3AF1C1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860FE-C97A-4698-89E2-95D141D72794}" type="datetime3">
              <a:rPr lang="en-US" smtClean="0"/>
              <a:t>28 October 2025</a:t>
            </a:fld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06AD4-6C78-4EC3-877E-6FE56128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099954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EF329F-DCED-4A2E-846A-CDDDB0F57AC0}"/>
              </a:ext>
            </a:extLst>
          </p:cNvPr>
          <p:cNvCxnSpPr/>
          <p:nvPr/>
        </p:nvCxnSpPr>
        <p:spPr>
          <a:xfrm>
            <a:off x="3748410" y="3491492"/>
            <a:ext cx="0" cy="14080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EC0E00C0-AB70-40D9-A09B-01C31726E5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636753" y="4662129"/>
                <a:ext cx="3080462" cy="615428"/>
              </a:xfrm>
              <a:prstGeom prst="rect">
                <a:avLst/>
              </a:prstGeom>
            </p:spPr>
            <p:txBody>
              <a:bodyPr vert="horz" lIns="75939" tIns="37969" rIns="75939" bIns="37969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defTabSz="759347">
                  <a:defRPr/>
                </a:pPr>
                <a:r>
                  <a:rPr lang="en-US" sz="2658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Separate e</a:t>
                </a:r>
                <a14:m>
                  <m:oMath xmlns:m="http://schemas.openxmlformats.org/officeDocument/2006/math">
                    <m:r>
                      <a:rPr lang="en-US" sz="265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th-TH" sz="2658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th-TH" sz="2658" dirty="0">
                  <a:solidFill>
                    <a:prstClr val="black"/>
                  </a:solidFill>
                  <a:latin typeface="Calibri" panose="020F0502020204030204" pitchFamily="34" charset="0"/>
                  <a:cs typeface="Angsana New" panose="02020603050405020304" pitchFamily="18" charset="-34"/>
                </a:endParaRP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EC0E00C0-AB70-40D9-A09B-01C31726E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753" y="4662129"/>
                <a:ext cx="3080462" cy="615428"/>
              </a:xfrm>
              <a:prstGeom prst="rect">
                <a:avLst/>
              </a:prstGeom>
              <a:blipFill>
                <a:blip r:embed="rId3"/>
                <a:stretch>
                  <a:fillRect l="-4158" t="-4950" b="-990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C6A965-8BEE-45A9-809D-2CF30DC10543}"/>
                  </a:ext>
                </a:extLst>
              </p:cNvPr>
              <p:cNvSpPr txBox="1"/>
              <p:nvPr/>
            </p:nvSpPr>
            <p:spPr>
              <a:xfrm>
                <a:off x="8636754" y="5214491"/>
                <a:ext cx="2781555" cy="898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759347">
                  <a:defRPr/>
                </a:pPr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From EMC</a:t>
                </a:r>
              </a:p>
              <a:p>
                <a:pPr defTabSz="759347">
                  <a:defRPr/>
                </a:pPr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e: </a:t>
                </a:r>
                <a:r>
                  <a:rPr lang="en-US" sz="1661" dirty="0">
                    <a:solidFill>
                      <a:prstClr val="black"/>
                    </a:solidFill>
                    <a:latin typeface="Aptos" panose="0211000402020202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6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𝑑𝑒𝑝𝑜𝑠𝑖𝑡</m:t>
                        </m:r>
                      </m:sub>
                    </m:sSub>
                  </m:oMath>
                </a14:m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&gt; 1.0 GeV</a:t>
                </a:r>
              </a:p>
              <a:p>
                <a:pPr defTabSz="759347">
                  <a:defRPr/>
                </a:pPr>
                <a14:m>
                  <m:oMath xmlns:m="http://schemas.openxmlformats.org/officeDocument/2006/math">
                    <m:r>
                      <a:rPr lang="en-US" sz="166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66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61" dirty="0">
                    <a:solidFill>
                      <a:srgbClr val="836967"/>
                    </a:solidFill>
                    <a:latin typeface="Aptos" panose="0211000402020202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61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6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𝑑𝑒𝑝𝑜𝑠𝑖𝑡</m:t>
                        </m:r>
                      </m:sub>
                    </m:sSub>
                    <m:r>
                      <a:rPr lang="en-US" sz="166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61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&lt; 0.4 GeV</a:t>
                </a:r>
                <a:endParaRPr lang="th-TH" sz="1661" dirty="0">
                  <a:solidFill>
                    <a:prstClr val="black"/>
                  </a:solidFill>
                  <a:latin typeface="Calibri Light" panose="020F03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C6A965-8BEE-45A9-809D-2CF30DC10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754" y="5214491"/>
                <a:ext cx="2781555" cy="898195"/>
              </a:xfrm>
              <a:prstGeom prst="rect">
                <a:avLst/>
              </a:prstGeom>
              <a:blipFill>
                <a:blip r:embed="rId4"/>
                <a:stretch>
                  <a:fillRect l="-1535" t="-2703" b="-473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A6BA388-2E47-4903-9E83-8BC48308966D}"/>
              </a:ext>
            </a:extLst>
          </p:cNvPr>
          <p:cNvSpPr txBox="1"/>
          <p:nvPr/>
        </p:nvSpPr>
        <p:spPr>
          <a:xfrm>
            <a:off x="3583683" y="477318"/>
            <a:ext cx="4445747" cy="9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59347">
              <a:lnSpc>
                <a:spcPct val="250000"/>
              </a:lnSpc>
              <a:defRPr/>
            </a:pPr>
            <a:r>
              <a:rPr lang="en-US" sz="2658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Separation of leptons</a:t>
            </a:r>
          </a:p>
        </p:txBody>
      </p:sp>
      <p:pic>
        <p:nvPicPr>
          <p:cNvPr id="6" name="Content Placeholder 5" descr="A graph of energy with red arrows&#10;&#10;Description automatically generated">
            <a:extLst>
              <a:ext uri="{FF2B5EF4-FFF2-40B4-BE49-F238E27FC236}">
                <a16:creationId xmlns:a16="http://schemas.microsoft.com/office/drawing/2014/main" id="{5E1AD17B-D1F4-4BA9-A5CA-CA449447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791507"/>
            <a:ext cx="7027612" cy="441438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B9D9CA-9DD1-49C7-B9B1-5F6164689F42}"/>
              </a:ext>
            </a:extLst>
          </p:cNvPr>
          <p:cNvSpPr/>
          <p:nvPr/>
        </p:nvSpPr>
        <p:spPr>
          <a:xfrm>
            <a:off x="7840451" y="1978979"/>
            <a:ext cx="3661596" cy="234235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ln w="38100">
                <a:solidFill>
                  <a:prstClr val="black"/>
                </a:solidFill>
              </a:ln>
              <a:noFill/>
              <a:latin typeface="Calibri" panose="020F0502020204030204"/>
              <a:cs typeface="Cordia New" panose="020B0304020202020204" pitchFamily="34" charset="-34"/>
            </a:endParaRPr>
          </a:p>
        </p:txBody>
      </p:sp>
      <p:pic>
        <p:nvPicPr>
          <p:cNvPr id="12" name="Picture 11" descr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 title="IguanaTex Bitmap Display">
            <a:extLst>
              <a:ext uri="{FF2B5EF4-FFF2-40B4-BE49-F238E27FC236}">
                <a16:creationId xmlns:a16="http://schemas.microsoft.com/office/drawing/2014/main" id="{1014F51C-B1DE-4DF1-A195-F97B3D1202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0" y="2125592"/>
            <a:ext cx="3204301" cy="20992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9DF5C-24E5-465E-BCC4-951F30CE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59CB-A6BE-41D1-B85C-2A22925F8CE0}" type="datetime3">
              <a:rPr lang="en-US" smtClean="0"/>
              <a:t>28 October 2025</a:t>
            </a:fld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9C6CED-9E9E-49CD-ACCC-F855DED4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09787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B0F2-5579-421D-86D3-4FE10923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86" y="-210646"/>
            <a:ext cx="10515600" cy="1325563"/>
          </a:xfrm>
        </p:spPr>
        <p:txBody>
          <a:bodyPr/>
          <a:lstStyle/>
          <a:p>
            <a:r>
              <a:rPr lang="en-US" dirty="0"/>
              <a:t>Run more data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991FD-8513-4238-8611-03893B57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6</a:t>
            </a:fld>
            <a:endParaRPr lang="th-TH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3AF7710-1853-48F3-936D-442E1ED1C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930044"/>
            <a:ext cx="8021847" cy="5611179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CB55DE-C2AA-4DE3-86F7-5E8F2775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DB-876F-4364-8588-5BA07FDB1CAD}" type="datetime3">
              <a:rPr lang="en-US" smtClean="0"/>
              <a:t>28 October 2025</a:t>
            </a:fld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01A00D-FA7F-4F35-BB84-15E17934F440}"/>
              </a:ext>
            </a:extLst>
          </p:cNvPr>
          <p:cNvSpPr/>
          <p:nvPr/>
        </p:nvSpPr>
        <p:spPr>
          <a:xfrm>
            <a:off x="2497015" y="1661747"/>
            <a:ext cx="6277708" cy="18727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3437D9-2537-49CB-913F-EB23511BDF38}"/>
              </a:ext>
            </a:extLst>
          </p:cNvPr>
          <p:cNvSpPr/>
          <p:nvPr/>
        </p:nvSpPr>
        <p:spPr>
          <a:xfrm>
            <a:off x="2404860" y="2740405"/>
            <a:ext cx="6510539" cy="250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7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1BF31-D0BB-4172-B337-AE20FC18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55CC4-37C6-48B4-9FF4-C6C4C7E6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7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65331-81BC-4057-A92A-0B405C80D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959"/>
            <a:ext cx="4493967" cy="30649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27B8B5-2B70-46D4-BF1D-057166A8D98E}"/>
              </a:ext>
            </a:extLst>
          </p:cNvPr>
          <p:cNvSpPr txBox="1"/>
          <p:nvPr/>
        </p:nvSpPr>
        <p:spPr>
          <a:xfrm>
            <a:off x="701006" y="0"/>
            <a:ext cx="4974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2021 @4740 - 4946</a:t>
            </a:r>
            <a:endParaRPr lang="th-T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D8C52C-85EC-4EDE-996A-628892829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447" y="250771"/>
            <a:ext cx="4586104" cy="3189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34D5B5-56BA-46FD-BCD8-18026966B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289" y="3533923"/>
            <a:ext cx="4873994" cy="33008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5B7693-8CEF-403F-8AA6-56BA73E1E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" r="3540" b="35206"/>
          <a:stretch/>
        </p:blipFill>
        <p:spPr>
          <a:xfrm>
            <a:off x="7035987" y="3996993"/>
            <a:ext cx="4570704" cy="18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9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42E1C-D7EB-4A5F-93FF-493E7816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8</a:t>
            </a:fld>
            <a:endParaRPr lang="th-TH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92D912A-6338-464A-A79E-D5299872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3AA3-07C5-46FE-9308-48BA04590DBC}" type="datetime3">
              <a:rPr lang="en-US" smtClean="0"/>
              <a:t>28 October 2025</a:t>
            </a:fld>
            <a:endParaRPr lang="th-TH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A82B3D-DEEF-4561-A659-2439B0AF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4" y="36529"/>
            <a:ext cx="5143762" cy="3514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518D5C-0C38-4373-9CF5-04A84F19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180" y="136525"/>
            <a:ext cx="5108666" cy="34150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AFE637-C2D9-4127-B715-886CFD1CD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687" y="3545594"/>
            <a:ext cx="4777213" cy="32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3159-A325-4186-8B65-4BE09913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79" y="-27977"/>
            <a:ext cx="10515600" cy="1325563"/>
          </a:xfrm>
        </p:spPr>
        <p:txBody>
          <a:bodyPr/>
          <a:lstStyle/>
          <a:p>
            <a:r>
              <a:rPr lang="en-US" dirty="0"/>
              <a:t>Data in 2020</a:t>
            </a:r>
            <a:br>
              <a:rPr lang="th-TH" dirty="0"/>
            </a:br>
            <a:endParaRPr lang="th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9C0D3-FB7A-4EA6-9BC0-B26BBF75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28 October 2025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69FB0-12A7-4875-9925-042C5B87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9</a:t>
            </a:fld>
            <a:endParaRPr lang="th-T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785D5E-D9E7-43C0-9779-BBB461928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79" y="526232"/>
            <a:ext cx="4732589" cy="3274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20E14-FF18-468A-AF92-9C38FC7A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18" y="0"/>
            <a:ext cx="4732589" cy="3227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44C1A5-4FAE-440E-9DAE-ABFC7E252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8"/>
          <a:stretch/>
        </p:blipFill>
        <p:spPr>
          <a:xfrm>
            <a:off x="678383" y="3781263"/>
            <a:ext cx="4585150" cy="3065327"/>
          </a:xfrm>
          <a:prstGeom prst="rect">
            <a:avLst/>
          </a:prstGeom>
        </p:spPr>
      </p:pic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6AC0C045-C97B-497A-A0D5-9716E7AC3B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68" r="1501" b="2087"/>
          <a:stretch/>
        </p:blipFill>
        <p:spPr>
          <a:xfrm>
            <a:off x="5701809" y="3340605"/>
            <a:ext cx="4980844" cy="32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67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4.297"/>
  <p:tag name="ORIGINALWIDTH" val="4256.468"/>
  <p:tag name="OUTPUTTYPE" val="PNG"/>
  <p:tag name="IGUANATEXVERSION" val="160"/>
  <p:tag name="LATEXADDIN" val="\documentclass{article}&#10;\usepackage{amsmath}&#10;\usepackage{fontspec} &#10;\pagestyle{empty}&#10;\begin{document}&#10;&#10;&#10;&#10;\begin{itemize}&#10;    \item The lowest \( 1^{-+} \) light tetraquark state is around 2 GeV, which is significantly far from the observed \( \pi_{1}(1400) \), \( \pi_{1}(1600) \) and \( \eta_{1}(1855) \) state.&#10;&#10;    \item The observed state \( \pi_{1}(2015) \) is situated within the lowest \( 1^{-+} \) light tetraquark range. More experimental data and theoretical studies are essential for making unambiguous assignments.&#10;&#10;    \item The lowest \( 1^{-+} \) charmoniumlike tetraquark state is around 4.3 GeV, might be observed in \( \pi{\chi_{c1}} \), \( \eta{\chi_{c1}} \), and \( \gamma h_c \) decay processes.&#10;&#10;    \item The lowest \( 1^{-+} \) fully-charmed tetraquark state is around 6.8 GeV, may be searched in \( J/\psi h_c \) and, \( \eta_c \chi_{c1} \) decay channels.&#10;\end{itemize}&#10;&#10;&#10;&#10;&#10;&#10;&#10;\end{document}"/>
  <p:tag name="IGUANATEXSIZE" val="20"/>
  <p:tag name="IGUANATEXCURSOR" val="881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5.1594"/>
  <p:tag name="ORIGINALWIDTH" val="1106.862"/>
  <p:tag name="OUTPUTTYPE" val="PNG"/>
  <p:tag name="IGUANATEXVERSION" val="160"/>
  <p:tag name="LATEXADDIN" val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/>
  <p:tag name="IGUANATEXSIZE" val="20"/>
  <p:tag name="IGUANATEXCURSOR" val="283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005.999"/>
  <p:tag name="OUTPUTTYPE" val="PNG"/>
  <p:tag name="IGUANATEXVERSION" val="160"/>
  <p:tag name="LATEXADDIN" val="\documentclass{article}&#10;\usepackage{amsmath}&#10;\pagestyle{empty}&#10;\begin{document}&#10;&#10;&#10;$\gamma \gamma \gamma \pi^+ \pi^- e^+ e^- \quad \text{or} \quad \gamma \gamma \gamma \pi^+ \pi^- \mu^+ \mu^-&#10;$&#10;&#10;\end{document}"/>
  <p:tag name="IGUANATEXSIZE" val="20"/>
  <p:tag name="IGUANATEXCURSOR" val="191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5.1594"/>
  <p:tag name="ORIGINALWIDTH" val="1106.862"/>
  <p:tag name="OUTPUTTYPE" val="PNG"/>
  <p:tag name="IGUANATEXVERSION" val="160"/>
  <p:tag name="LATEXADDIN" val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/>
  <p:tag name="IGUANATEXSIZE" val="20"/>
  <p:tag name="IGUANATEXCURSOR" val="283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3475</TotalTime>
  <Words>310</Words>
  <Application>Microsoft Office PowerPoint</Application>
  <PresentationFormat>Widescreen</PresentationFormat>
  <Paragraphs>80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Cambria Math</vt:lpstr>
      <vt:lpstr>TH Sarabun New</vt:lpstr>
      <vt:lpstr>1_ธีมของ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 more data</vt:lpstr>
      <vt:lpstr>PowerPoint Presentation</vt:lpstr>
      <vt:lpstr>PowerPoint Presentation</vt:lpstr>
      <vt:lpstr>Data in 2020 </vt:lpstr>
      <vt:lpstr>Veto ω→π^+ π^- π^0</vt:lpstr>
      <vt:lpstr>No mass window for χ_cj</vt:lpstr>
      <vt:lpstr>Next to do</vt:lpstr>
      <vt:lpstr>Cut flow</vt:lpstr>
      <vt:lpstr>Next to do</vt:lpstr>
      <vt:lpstr>Mc 703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NATTAPAT TAGSINSIT</dc:creator>
  <cp:lastModifiedBy>NATTAPAT TAGSINSIT</cp:lastModifiedBy>
  <cp:revision>115</cp:revision>
  <dcterms:created xsi:type="dcterms:W3CDTF">2021-11-14T14:33:03Z</dcterms:created>
  <dcterms:modified xsi:type="dcterms:W3CDTF">2025-10-28T11:54:01Z</dcterms:modified>
</cp:coreProperties>
</file>