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5" r:id="rId3"/>
    <p:sldId id="316" r:id="rId4"/>
    <p:sldId id="276" r:id="rId5"/>
    <p:sldId id="326" r:id="rId6"/>
    <p:sldId id="332" r:id="rId7"/>
    <p:sldId id="315" r:id="rId8"/>
    <p:sldId id="330" r:id="rId9"/>
    <p:sldId id="331" r:id="rId10"/>
    <p:sldId id="318" r:id="rId11"/>
    <p:sldId id="319" r:id="rId12"/>
    <p:sldId id="320" r:id="rId13"/>
    <p:sldId id="312" r:id="rId14"/>
    <p:sldId id="295" r:id="rId15"/>
    <p:sldId id="297" r:id="rId16"/>
    <p:sldId id="300" r:id="rId17"/>
    <p:sldId id="301" r:id="rId18"/>
    <p:sldId id="321" r:id="rId19"/>
    <p:sldId id="322" r:id="rId20"/>
    <p:sldId id="278" r:id="rId21"/>
    <p:sldId id="323" r:id="rId22"/>
    <p:sldId id="324" r:id="rId23"/>
    <p:sldId id="288" r:id="rId24"/>
    <p:sldId id="325" r:id="rId25"/>
    <p:sldId id="285" r:id="rId26"/>
    <p:sldId id="317" r:id="rId27"/>
    <p:sldId id="284" r:id="rId28"/>
    <p:sldId id="286" r:id="rId29"/>
    <p:sldId id="302" r:id="rId30"/>
    <p:sldId id="313" r:id="rId31"/>
    <p:sldId id="314" r:id="rId32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FF"/>
    <a:srgbClr val="FF6600"/>
    <a:srgbClr val="FF00FF"/>
    <a:srgbClr val="BFBFFF"/>
    <a:srgbClr val="CCECFF"/>
    <a:srgbClr val="CCFF99"/>
    <a:srgbClr val="C4D8FF"/>
    <a:srgbClr val="0000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3" autoAdjust="0"/>
    <p:restoredTop sz="94941" autoAdjust="0"/>
  </p:normalViewPr>
  <p:slideViewPr>
    <p:cSldViewPr>
      <p:cViewPr varScale="1">
        <p:scale>
          <a:sx n="69" d="100"/>
          <a:sy n="69" d="100"/>
        </p:scale>
        <p:origin x="202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792" y="48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672" cy="512747"/>
          </a:xfrm>
          <a:prstGeom prst="rect">
            <a:avLst/>
          </a:prstGeom>
        </p:spPr>
        <p:txBody>
          <a:bodyPr vert="horz" lIns="98096" tIns="49048" rIns="98096" bIns="49048" rtlCol="0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8096" tIns="49048" rIns="98096" bIns="49048" rtlCol="0"/>
          <a:lstStyle>
            <a:lvl1pPr algn="r">
              <a:defRPr sz="1400"/>
            </a:lvl1pPr>
          </a:lstStyle>
          <a:p>
            <a:pPr>
              <a:defRPr/>
            </a:pPr>
            <a:fld id="{65810EF4-E412-4073-80D7-B4986CE26BF0}" type="datetimeFigureOut">
              <a:rPr lang="en-US"/>
              <a:pPr>
                <a:defRPr/>
              </a:pPr>
              <a:t>2/2/2026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0176"/>
            <a:ext cx="3076672" cy="512747"/>
          </a:xfrm>
          <a:prstGeom prst="rect">
            <a:avLst/>
          </a:prstGeom>
        </p:spPr>
        <p:txBody>
          <a:bodyPr vert="horz" lIns="98096" tIns="49048" rIns="98096" bIns="49048" rtlCol="0" anchor="b"/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088" y="9720176"/>
            <a:ext cx="3076672" cy="512747"/>
          </a:xfrm>
          <a:prstGeom prst="rect">
            <a:avLst/>
          </a:prstGeom>
        </p:spPr>
        <p:txBody>
          <a:bodyPr vert="horz" lIns="98096" tIns="49048" rIns="98096" bIns="49048" rtlCol="0" anchor="b"/>
          <a:lstStyle>
            <a:lvl1pPr algn="r">
              <a:defRPr sz="1400"/>
            </a:lvl1pPr>
          </a:lstStyle>
          <a:p>
            <a:pPr>
              <a:defRPr/>
            </a:pPr>
            <a:fld id="{BF64FAC0-20A1-415F-B412-2341C1B00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3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8" tIns="49505" rIns="99008" bIns="49505" numCol="1" anchor="t" anchorCtr="0" compatLnSpc="1">
            <a:prstTxWarp prst="textNoShape">
              <a:avLst/>
            </a:prstTxWarp>
          </a:bodyPr>
          <a:lstStyle>
            <a:lvl1pPr defTabSz="991172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88" y="1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8" tIns="49505" rIns="99008" bIns="49505" numCol="1" anchor="t" anchorCtr="0" compatLnSpc="1">
            <a:prstTxWarp prst="textNoShape">
              <a:avLst/>
            </a:prstTxWarp>
          </a:bodyPr>
          <a:lstStyle>
            <a:lvl1pPr algn="r" defTabSz="991172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0" y="4861782"/>
            <a:ext cx="5678823" cy="460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8" tIns="49505" rIns="99008" bIns="49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8" tIns="49505" rIns="99008" bIns="49505" numCol="1" anchor="b" anchorCtr="0" compatLnSpc="1">
            <a:prstTxWarp prst="textNoShape">
              <a:avLst/>
            </a:prstTxWarp>
          </a:bodyPr>
          <a:lstStyle>
            <a:lvl1pPr defTabSz="991172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88" y="9721869"/>
            <a:ext cx="3076672" cy="51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08" tIns="49505" rIns="99008" bIns="49505" numCol="1" anchor="b" anchorCtr="0" compatLnSpc="1">
            <a:prstTxWarp prst="textNoShape">
              <a:avLst/>
            </a:prstTxWarp>
          </a:bodyPr>
          <a:lstStyle>
            <a:lvl1pPr algn="r" defTabSz="991172" eaLnBrk="1" hangingPunct="1">
              <a:defRPr sz="1400"/>
            </a:lvl1pPr>
          </a:lstStyle>
          <a:p>
            <a:pPr>
              <a:defRPr/>
            </a:pPr>
            <a:fld id="{18D8EA30-D9F8-4089-B297-A519555E7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5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>
          <a:blip r:embed="rId2">
            <a:alphaModFix amt="4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10539" y="2015581"/>
            <a:ext cx="1595309" cy="769441"/>
          </a:xfrm>
          <a:solidFill>
            <a:srgbClr val="C4D8FF"/>
          </a:solidFill>
        </p:spPr>
        <p:txBody>
          <a:bodyPr wrap="none">
            <a:spAutoFit/>
          </a:bodyPr>
          <a:lstStyle>
            <a:lvl1pPr>
              <a:defRPr sz="4400">
                <a:solidFill>
                  <a:srgbClr val="800000"/>
                </a:solidFill>
              </a:defRPr>
            </a:lvl1pPr>
          </a:lstStyle>
          <a:p>
            <a:r>
              <a:rPr lang="en-US" dirty="0" err="1"/>
              <a:t>LHCb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116629" y="3765550"/>
            <a:ext cx="1952779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buFont typeface="Wingdings" pitchFamily="2" charset="2"/>
              <a:buNone/>
              <a:defRPr sz="2000">
                <a:latin typeface="Arial" charset="0"/>
              </a:defRPr>
            </a:lvl1pPr>
          </a:lstStyle>
          <a:p>
            <a:r>
              <a:rPr lang="en-US" dirty="0" err="1"/>
              <a:t>Jianchun</a:t>
            </a:r>
            <a:r>
              <a:rPr lang="en-US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151739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solidFill>
            <a:srgbClr val="D0EFFB"/>
          </a:solidFill>
        </p:spPr>
        <p:txBody>
          <a:bodyPr anchor="ctr" anchorCtr="1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0"/>
            <a:ext cx="822960" cy="54864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4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solidFill>
            <a:srgbClr val="D0EFFB"/>
          </a:solidFill>
        </p:spPr>
        <p:txBody>
          <a:bodyPr anchor="ctr" anchorCtr="1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0"/>
            <a:ext cx="822960" cy="54864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" cy="54864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3"/>
          </p:nvPr>
        </p:nvSpPr>
        <p:spPr bwMode="auto">
          <a:xfrm>
            <a:off x="6099048" y="73152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3542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265" y="2592000"/>
            <a:ext cx="6032421" cy="646331"/>
          </a:xfrm>
          <a:solidFill>
            <a:srgbClr val="D0EFFB"/>
          </a:solidFill>
        </p:spPr>
        <p:txBody>
          <a:bodyPr wrap="none" anchor="ctr" anchorCtr="1">
            <a:spAutoFit/>
          </a:bodyPr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48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0"/>
            <a:ext cx="10543032" cy="548640"/>
          </a:xfrm>
          <a:solidFill>
            <a:srgbClr val="D0EFFB"/>
          </a:solidFill>
        </p:spPr>
        <p:txBody>
          <a:bodyPr anchor="ctr" anchorCtr="1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0"/>
            <a:ext cx="1463040" cy="36576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731520"/>
            <a:ext cx="10972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Picture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992" y="0"/>
            <a:ext cx="822960" cy="54864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6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3F3FFF"/>
              </a:gs>
              <a:gs pos="100000">
                <a:srgbClr val="BFB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err="1"/>
              <a:t>LHCb</a:t>
            </a:r>
            <a:r>
              <a:rPr 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91660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104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v"/>
        <a:defRPr sz="1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7388" indent="-34448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030288" indent="-342900" algn="l" rtl="0" eaLnBrk="0" fontAlgn="base" hangingPunct="0">
        <a:spcBef>
          <a:spcPts val="6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1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201737" indent="-1714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75000"/>
        <a:buFont typeface="Arial" panose="020B0604020202020204" pitchFamily="34" charset="0"/>
        <a:buChar char="•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297113" indent="-46831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1.png"/><Relationship Id="rId4" Type="http://schemas.openxmlformats.org/officeDocument/2006/relationships/image" Target="../media/image5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8.png"/><Relationship Id="rId4" Type="http://schemas.openxmlformats.org/officeDocument/2006/relationships/image" Target="../media/image5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720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90.png"/><Relationship Id="rId7" Type="http://schemas.openxmlformats.org/officeDocument/2006/relationships/image" Target="../media/image73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210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0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0.png"/><Relationship Id="rId7" Type="http://schemas.openxmlformats.org/officeDocument/2006/relationships/image" Target="../media/image1030.png"/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5" Type="http://schemas.openxmlformats.org/officeDocument/2006/relationships/image" Target="../media/image105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145755"/>
            <a:ext cx="9159116" cy="74984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b="1" dirty="0"/>
              <a:t>LHCb</a:t>
            </a:r>
            <a:r>
              <a:rPr lang="zh-CN" altLang="en-US" b="1" dirty="0"/>
              <a:t>实验上</a:t>
            </a:r>
            <a:r>
              <a:rPr lang="en-US" altLang="zh-CN" b="1" dirty="0"/>
              <a:t>CKM</a:t>
            </a:r>
            <a:r>
              <a:rPr lang="zh-CN" altLang="en-US" b="1" dirty="0"/>
              <a:t>矩阵元和相角的测量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8401" y="3765550"/>
            <a:ext cx="9889246" cy="2605842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周晓康</a:t>
            </a:r>
            <a:endParaRPr lang="en-US" altLang="zh-CN" sz="2400" b="1" dirty="0"/>
          </a:p>
          <a:p>
            <a:r>
              <a:rPr lang="zh-CN" altLang="en-U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华中师范大学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(CCNU)</a:t>
            </a:r>
          </a:p>
          <a:p>
            <a:r>
              <a:rPr lang="en-US" altLang="zh-CN" sz="2400" b="1" dirty="0"/>
              <a:t>2026.02.02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味物理前沿研讨会暨味物理讲座</a:t>
            </a:r>
            <a:r>
              <a:rPr lang="en-US" altLang="zh-CN" b="1" dirty="0"/>
              <a:t>100</a:t>
            </a:r>
            <a:r>
              <a:rPr lang="zh-CN" altLang="en-US" b="1" dirty="0"/>
              <a:t>期特别活动</a:t>
            </a:r>
            <a:r>
              <a:rPr lang="en-US" altLang="zh-CN" sz="1800" b="1" i="0" dirty="0">
                <a:effectLst/>
                <a:latin typeface="Helvetica Neue"/>
              </a:rPr>
              <a:t>, 202</a:t>
            </a:r>
            <a:r>
              <a:rPr lang="en-US" altLang="zh-CN" sz="1800" b="1" dirty="0">
                <a:latin typeface="Helvetica Neue"/>
              </a:rPr>
              <a:t>6</a:t>
            </a:r>
            <a:r>
              <a:rPr lang="en-US" altLang="zh-CN" sz="1800" b="1" i="0" dirty="0">
                <a:effectLst/>
                <a:latin typeface="Helvetica Neue"/>
              </a:rPr>
              <a:t>@</a:t>
            </a:r>
            <a:r>
              <a:rPr lang="zh-CN" altLang="en-US" sz="1800" b="1" i="0" dirty="0">
                <a:effectLst/>
                <a:latin typeface="Helvetica Neue"/>
              </a:rPr>
              <a:t>三亚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24E495A-3A36-45C7-F61A-5E7F1DD04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8" y="0"/>
            <a:ext cx="1361445" cy="12954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58743AA-5D5F-3D8A-B767-322014254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316" y="0"/>
            <a:ext cx="143268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8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49E04-D6F7-D76D-6B2C-809D07DACC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DDDC88-3621-B5AC-68FC-C3734561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0"/>
            <a:ext cx="10836275" cy="549275"/>
          </a:xfrm>
        </p:spPr>
        <p:txBody>
          <a:bodyPr/>
          <a:lstStyle/>
          <a:p>
            <a:r>
              <a:rPr lang="en-US" altLang="zh-CN" b="1" dirty="0"/>
              <a:t>CKM angle</a:t>
            </a:r>
            <a:endParaRPr lang="zh-CN" altLang="en-US" b="1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3FA2F3-1792-3F71-5DF1-262C7B5CD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</p:spPr>
        <p:txBody>
          <a:bodyPr/>
          <a:lstStyle/>
          <a:p>
            <a:fld id="{09EFEB5A-342B-4E09-AFBA-47D825DD63E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046CBCF6-39BE-DD68-CC3E-5C28B96F4C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97" y="2832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 dirty="0"/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95F281BA-04EF-5DBC-DC81-289B5CD284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50" y="2805892"/>
            <a:ext cx="3352800" cy="36270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9C377EF1-BA7D-C7FE-C260-24D8BFC3DDD7}"/>
              </a:ext>
            </a:extLst>
          </p:cNvPr>
          <p:cNvSpPr/>
          <p:nvPr/>
        </p:nvSpPr>
        <p:spPr>
          <a:xfrm>
            <a:off x="5791201" y="4794034"/>
            <a:ext cx="381000" cy="304799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98AD1BC-EBC8-47AE-129D-935B7198BB07}"/>
                  </a:ext>
                </a:extLst>
              </p:cNvPr>
              <p:cNvSpPr txBox="1"/>
              <p:nvPr/>
            </p:nvSpPr>
            <p:spPr>
              <a:xfrm>
                <a:off x="6400800" y="4004879"/>
                <a:ext cx="4914550" cy="195938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𝑡𝑏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𝑢𝑏</m:t>
                                      </m:r>
                                    </m:sub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4.1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−3.0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+3.7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22.63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−0.44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+0.45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altLang="zh-CN" b="0" i="1" baseline="-2500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66.4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2.8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2.7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98AD1BC-EBC8-47AE-129D-935B7198B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4004879"/>
                <a:ext cx="4914550" cy="19593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本框 25">
            <a:extLst>
              <a:ext uri="{FF2B5EF4-FFF2-40B4-BE49-F238E27FC236}">
                <a16:creationId xmlns:a16="http://schemas.microsoft.com/office/drawing/2014/main" id="{64FF18CB-054D-CCCA-928A-279A8BB58745}"/>
              </a:ext>
            </a:extLst>
          </p:cNvPr>
          <p:cNvSpPr txBox="1"/>
          <p:nvPr/>
        </p:nvSpPr>
        <p:spPr>
          <a:xfrm>
            <a:off x="6316430" y="3479149"/>
            <a:ext cx="3608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Latest results from HFLAV: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1332062-C8C9-402A-1B9F-E402605CDE55}"/>
              </a:ext>
            </a:extLst>
          </p:cNvPr>
          <p:cNvSpPr txBox="1"/>
          <p:nvPr/>
        </p:nvSpPr>
        <p:spPr>
          <a:xfrm>
            <a:off x="6172201" y="75184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CKM matrix </a:t>
            </a:r>
            <a:r>
              <a:rPr lang="en-US" altLang="zh-CN" dirty="0">
                <a:solidFill>
                  <a:srgbClr val="FF0000"/>
                </a:solidFill>
              </a:rPr>
              <a:t>unitarity</a:t>
            </a:r>
            <a:r>
              <a:rPr lang="en-US" altLang="zh-CN" dirty="0"/>
              <a:t>: key test of the SM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E9BDB08-70FA-4F49-645D-962A9B867D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DD3271D-D17C-452D-6A6E-A2D3336EA5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8211" y="1367563"/>
            <a:ext cx="7062194" cy="130051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DC30E0A-485F-3B54-9944-FBCC8B870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50" y="914400"/>
            <a:ext cx="5288440" cy="52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987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33551-ACF8-01B9-A115-2416DE684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F5230E-A063-69F0-C0BC-364D9000D45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</p:spPr>
            <p:txBody>
              <a:bodyPr/>
              <a:lstStyle/>
              <a:p>
                <a:r>
                  <a:rPr lang="en-US" altLang="zh-CN" b="1" dirty="0"/>
                  <a:t>measure</a:t>
                </a: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baseline="-2500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angle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7CF5230E-A063-69F0-C0BC-364D9000D4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  <a:blipFill>
                <a:blip r:embed="rId2"/>
                <a:stretch>
                  <a:fillRect t="-17778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2276C34-EC3A-D533-66D0-A5893A6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817B459A-55C2-6E64-CDC8-3C7C08D47CA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Time dependent </a:t>
                </a:r>
                <a:r>
                  <a:rPr lang="en-US" altLang="zh-CN" i="1" dirty="0"/>
                  <a:t>CP</a:t>
                </a:r>
                <a:r>
                  <a:rPr lang="en-US" altLang="zh-CN" dirty="0"/>
                  <a:t>-violation 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zh-CN" altLang="en-US" b="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altLang="zh-CN" b="0" i="1" baseline="-2500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angle</a:t>
                </a:r>
              </a:p>
              <a:p>
                <a:r>
                  <a:rPr lang="en-US" altLang="zh-CN" dirty="0"/>
                  <a:t>Golden decay: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817B459A-55C2-6E64-CDC8-3C7C08D47C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D362906-FE20-D708-7109-68EB2DF09A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63DDA112-6FB9-AAD7-5E25-9E29C4953C17}"/>
              </a:ext>
            </a:extLst>
          </p:cNvPr>
          <p:cNvGrpSpPr/>
          <p:nvPr/>
        </p:nvGrpSpPr>
        <p:grpSpPr>
          <a:xfrm>
            <a:off x="860425" y="1620838"/>
            <a:ext cx="4443413" cy="1656628"/>
            <a:chOff x="936625" y="1392238"/>
            <a:chExt cx="4443413" cy="1656628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6" name="Object 7">
                  <a:extLst>
                    <a:ext uri="{FF2B5EF4-FFF2-40B4-BE49-F238E27FC236}">
                      <a16:creationId xmlns:a16="http://schemas.microsoft.com/office/drawing/2014/main" id="{DDA7C275-DC1F-14BC-C522-98E69AA2AF0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7060102"/>
                    </p:ext>
                  </p:extLst>
                </p:nvPr>
              </p:nvGraphicFramePr>
              <p:xfrm>
                <a:off x="936625" y="1392238"/>
                <a:ext cx="4443413" cy="1206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2616120" imgH="711000" progId="Equation.DSMT4">
                        <p:embed/>
                      </p:oleObj>
                    </mc:Choice>
                    <mc:Fallback>
                      <p:oleObj name="Equation" r:id="rId5" imgW="2616120" imgH="711000" progId="Equation.DSMT4">
                        <p:embed/>
                        <p:pic>
                          <p:nvPicPr>
                            <p:cNvPr id="8" name="Object 7">
                              <a:extLst>
                                <a:ext uri="{FF2B5EF4-FFF2-40B4-BE49-F238E27FC236}">
                                  <a16:creationId xmlns:a16="http://schemas.microsoft.com/office/drawing/2014/main" id="{F13740A6-73C3-8ADE-B668-49E385503BD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6625" y="1392238"/>
                              <a:ext cx="4443413" cy="12065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6" name="Object 7">
                  <a:extLst>
                    <a:ext uri="{FF2B5EF4-FFF2-40B4-BE49-F238E27FC236}">
                      <a16:creationId xmlns:a16="http://schemas.microsoft.com/office/drawing/2014/main" id="{DDA7C275-DC1F-14BC-C522-98E69AA2AF0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627060102"/>
                    </p:ext>
                  </p:extLst>
                </p:nvPr>
              </p:nvGraphicFramePr>
              <p:xfrm>
                <a:off x="936625" y="1392238"/>
                <a:ext cx="4443413" cy="12065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7" imgW="2616120" imgH="711000" progId="Equation.DSMT4">
                        <p:embed/>
                      </p:oleObj>
                    </mc:Choice>
                    <mc:Fallback>
                      <p:oleObj name="Equation" r:id="rId7" imgW="2616120" imgH="711000" progId="Equation.DSMT4">
                        <p:embed/>
                        <p:pic>
                          <p:nvPicPr>
                            <p:cNvPr id="8" name="Object 7">
                              <a:extLst>
                                <a:ext uri="{FF2B5EF4-FFF2-40B4-BE49-F238E27FC236}">
                                  <a16:creationId xmlns:a16="http://schemas.microsoft.com/office/drawing/2014/main" id="{F13740A6-73C3-8ADE-B668-49E385503BD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36625" y="1392238"/>
                              <a:ext cx="4443413" cy="12065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xmlns="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 xmlns="">
                                  <a:effectLst>
                                    <a:outerShdw blurRad="63500" dist="38099" dir="2700000" algn="ctr" rotWithShape="0">
                                      <a:srgbClr val="000000">
                                        <a:alpha val="74997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0">
                  <a:extLst>
                    <a:ext uri="{FF2B5EF4-FFF2-40B4-BE49-F238E27FC236}">
                      <a16:creationId xmlns:a16="http://schemas.microsoft.com/office/drawing/2014/main" id="{A1FBBB19-3E38-0E36-B4E2-B2184BC4819C}"/>
                    </a:ext>
                  </a:extLst>
                </p:cNvPr>
                <p:cNvSpPr txBox="1"/>
                <p:nvPr/>
              </p:nvSpPr>
              <p:spPr>
                <a:xfrm>
                  <a:off x="1550935" y="2557578"/>
                  <a:ext cx="3214791" cy="49128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≈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  <m:func>
                          <m:funcPr>
                            <m:ctrlPr>
                              <a:rPr lang="zh-CN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2</m:t>
                            </m:r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𝛽</m:t>
                            </m:r>
                          </m:e>
                        </m:func>
                        <m:func>
                          <m:funcPr>
                            <m:ctrlPr>
                              <a:rPr lang="zh-CN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Microsoft YaHei" panose="020B0503020204020204" pitchFamily="34" charset="-122"/>
                                <a:cs typeface="Calibri" panose="020F0502020204030204" pitchFamily="34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Δ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Microsoft YaHei" panose="020B0503020204020204" pitchFamily="34" charset="-122"/>
                                        <a:cs typeface="Calibri" panose="020F0502020204030204" pitchFamily="34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Microsoft YaHei" panose="020B0503020204020204" pitchFamily="34" charset="-122"/>
                                    <a:cs typeface="Calibri" panose="020F0502020204030204" pitchFamily="34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000" dirty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0">
                  <a:extLst>
                    <a:ext uri="{FF2B5EF4-FFF2-40B4-BE49-F238E27FC236}">
                      <a16:creationId xmlns:a16="http://schemas.microsoft.com/office/drawing/2014/main" id="{A1FBBB19-3E38-0E36-B4E2-B2184BC481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935" y="2557578"/>
                  <a:ext cx="3214791" cy="491288"/>
                </a:xfrm>
                <a:prstGeom prst="rect">
                  <a:avLst/>
                </a:prstGeom>
                <a:blipFill>
                  <a:blip r:embed="rId9"/>
                  <a:stretch>
                    <a:fillRect b="-1234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AC714A8-65D9-4984-20BA-3A8FBA13DFBA}"/>
              </a:ext>
            </a:extLst>
          </p:cNvPr>
          <p:cNvGrpSpPr/>
          <p:nvPr/>
        </p:nvGrpSpPr>
        <p:grpSpPr>
          <a:xfrm>
            <a:off x="152400" y="3296902"/>
            <a:ext cx="10982434" cy="3440707"/>
            <a:chOff x="154075" y="2998481"/>
            <a:chExt cx="10982434" cy="3440707"/>
          </a:xfrm>
        </p:grpSpPr>
        <p:pic>
          <p:nvPicPr>
            <p:cNvPr id="8" name="Picture 12">
              <a:extLst>
                <a:ext uri="{FF2B5EF4-FFF2-40B4-BE49-F238E27FC236}">
                  <a16:creationId xmlns:a16="http://schemas.microsoft.com/office/drawing/2014/main" id="{548B6943-A4B1-6550-55EC-DA1B216691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6784"/>
            <a:stretch/>
          </p:blipFill>
          <p:spPr>
            <a:xfrm>
              <a:off x="154075" y="2998481"/>
              <a:ext cx="10982434" cy="3440707"/>
            </a:xfrm>
            <a:prstGeom prst="rect">
              <a:avLst/>
            </a:prstGeom>
          </p:spPr>
        </p:pic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DB9EBFD5-5C18-7B41-B0F5-2ED3C858EA0A}"/>
                </a:ext>
              </a:extLst>
            </p:cNvPr>
            <p:cNvSpPr txBox="1"/>
            <p:nvPr/>
          </p:nvSpPr>
          <p:spPr>
            <a:xfrm>
              <a:off x="1760342" y="3028890"/>
              <a:ext cx="885179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 err="1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</a:rPr>
                <a:t>BaBar</a:t>
              </a:r>
              <a:endParaRPr lang="en-GB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7A4DA3AF-AADB-6B77-6FE7-66BDAE50D9B3}"/>
                </a:ext>
              </a:extLst>
            </p:cNvPr>
            <p:cNvSpPr txBox="1"/>
            <p:nvPr/>
          </p:nvSpPr>
          <p:spPr>
            <a:xfrm>
              <a:off x="9038971" y="3078805"/>
              <a:ext cx="774571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000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cs typeface="Calibri" panose="020F0502020204030204" pitchFamily="34" charset="0"/>
                </a:rPr>
                <a:t>Belle</a:t>
              </a:r>
              <a:endParaRPr lang="en-GB" sz="2000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A84E3E47-018F-0D8A-90CC-0FE639DC2DE5}"/>
              </a:ext>
            </a:extLst>
          </p:cNvPr>
          <p:cNvSpPr txBox="1"/>
          <p:nvPr/>
        </p:nvSpPr>
        <p:spPr>
          <a:xfrm>
            <a:off x="4774409" y="2811227"/>
            <a:ext cx="433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Penguin amplitude ~</a:t>
            </a:r>
            <a:r>
              <a:rPr lang="en-US" altLang="zh-CN" dirty="0">
                <a:latin typeface="Symbol" panose="05050102010706020507" pitchFamily="18" charset="2"/>
              </a:rPr>
              <a:t>l</a:t>
            </a:r>
            <a:r>
              <a:rPr lang="en-US" altLang="zh-CN" baseline="30000" dirty="0"/>
              <a:t>2</a:t>
            </a:r>
            <a:r>
              <a:rPr lang="en-US" altLang="zh-CN" dirty="0"/>
              <a:t>-suppressed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60E6081-E959-B9E7-6113-CA67839F8745}"/>
                  </a:ext>
                </a:extLst>
              </p:cNvPr>
              <p:cNvSpPr txBox="1"/>
              <p:nvPr/>
            </p:nvSpPr>
            <p:spPr>
              <a:xfrm>
                <a:off x="7086600" y="1252676"/>
                <a:ext cx="331245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CN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alibri" panose="020F050202020403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alibri" panose="020F0502020204030204" pitchFamily="34" charset="0"/>
                            </a:rPr>
                            <m:t>2</m:t>
                          </m:r>
                          <m:r>
                            <a:rPr lang="en-US" altLang="zh-CN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alibri" panose="020F0502020204030204" pitchFamily="34" charset="0"/>
                            </a:rPr>
                            <m:t>𝛽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Microsoft YaHei" panose="020B0503020204020204" pitchFamily="34" charset="-122"/>
                              <a:cs typeface="Calibri" panose="020F0502020204030204" pitchFamily="34" charset="0"/>
                            </a:rPr>
                            <m:t>=0.709</m:t>
                          </m:r>
                          <m:r>
                            <a:rPr lang="en-US" altLang="zh-CN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±0.011</m:t>
                          </m:r>
                        </m:e>
                      </m:func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560E6081-E959-B9E7-6113-CA67839F8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1252676"/>
                <a:ext cx="3312458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12F40ACB-40D6-DA3F-8397-C45866A8EEF2}"/>
              </a:ext>
            </a:extLst>
          </p:cNvPr>
          <p:cNvSpPr txBox="1"/>
          <p:nvPr/>
        </p:nvSpPr>
        <p:spPr>
          <a:xfrm>
            <a:off x="8229600" y="1676400"/>
            <a:ext cx="3657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Dominated by LHCb run1&amp;2</a:t>
            </a:r>
          </a:p>
          <a:p>
            <a:r>
              <a:rPr lang="en-US" altLang="zh-CN" sz="1600" i="1" dirty="0">
                <a:solidFill>
                  <a:srgbClr val="0000FF"/>
                </a:solidFill>
              </a:rPr>
              <a:t>PRL132 (2024) 021801</a:t>
            </a:r>
            <a:endParaRPr lang="zh-CN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1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4BA7C-55E1-38FC-5BD9-7C25E67A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DACAF6-3D0A-4EC8-DC9B-EA2599E9E9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</p:spPr>
            <p:txBody>
              <a:bodyPr/>
              <a:lstStyle/>
              <a:p>
                <a:r>
                  <a:rPr lang="en-US" altLang="zh-CN" b="1" dirty="0"/>
                  <a:t>measure</a:t>
                </a:r>
                <a14:m>
                  <m:oMath xmlns:m="http://schemas.openxmlformats.org/officeDocument/2006/math">
                    <m:r>
                      <a:rPr lang="en-US" altLang="zh-CN" b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baseline="-2500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b="1" dirty="0"/>
                  <a:t>via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b="1" dirty="0"/>
                  <a:t> decay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3CDACAF6-3D0A-4EC8-DC9B-EA2599E9E9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  <a:blipFill>
                <a:blip r:embed="rId2"/>
                <a:stretch>
                  <a:fillRect t="-17778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858B58-CEB6-F7CD-8171-4842E9A1B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A0E5CC7A-E4A3-5EF4-310F-C5DE00D19237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731520"/>
                <a:ext cx="7848600" cy="5486400"/>
              </a:xfrm>
            </p:spPr>
            <p:txBody>
              <a:bodyPr/>
              <a:lstStyle/>
              <a:p>
                <a:r>
                  <a:rPr lang="en-US" altLang="zh-CN" sz="2400" dirty="0"/>
                  <a:t>In </a:t>
                </a:r>
                <a14:m>
                  <m:oMath xmlns:m="http://schemas.openxmlformats.org/officeDocument/2006/math">
                    <m:r>
                      <a:rPr lang="en-US" altLang="zh-CN" sz="24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altLang="zh-CN" sz="2400" dirty="0"/>
                  <a:t> : penguin amplitude is large (~</a:t>
                </a:r>
                <a:r>
                  <a:rPr lang="en-US" altLang="zh-CN" sz="2400" dirty="0">
                    <a:latin typeface="Symbol" panose="05050102010706020507" pitchFamily="18" charset="2"/>
                  </a:rPr>
                  <a:t>l</a:t>
                </a:r>
                <a:r>
                  <a:rPr lang="en-US" altLang="zh-CN" sz="2400" dirty="0"/>
                  <a:t>)</a:t>
                </a:r>
                <a:endParaRPr lang="en-US" altLang="zh-CN" sz="2400" dirty="0">
                  <a:latin typeface="Symbol" panose="05050102010706020507" pitchFamily="18" charset="2"/>
                </a:endParaRPr>
              </a:p>
              <a:p>
                <a:endParaRPr lang="en-US" altLang="zh-CN" sz="2400" dirty="0"/>
              </a:p>
              <a:p>
                <a:r>
                  <a:rPr lang="en-US" altLang="zh-CN" sz="2400" dirty="0"/>
                  <a:t>resulting in S</a:t>
                </a:r>
                <a:r>
                  <a:rPr lang="en-US" altLang="zh-CN" sz="2400" baseline="-25000" dirty="0"/>
                  <a:t>f</a:t>
                </a:r>
                <a:r>
                  <a:rPr lang="en-US" altLang="zh-CN" sz="2400" dirty="0"/>
                  <a:t> ≠ −</a:t>
                </a:r>
                <a:r>
                  <a:rPr lang="en-US" altLang="zh-CN" sz="2400" dirty="0">
                    <a:latin typeface="Symbol" panose="05050102010706020507" pitchFamily="18" charset="2"/>
                  </a:rPr>
                  <a:t>h</a:t>
                </a:r>
                <a:r>
                  <a:rPr lang="en-US" altLang="zh-CN" sz="2400" baseline="-25000" dirty="0"/>
                  <a:t>f</a:t>
                </a:r>
                <a:r>
                  <a:rPr lang="en-US" altLang="zh-CN" sz="2400" dirty="0"/>
                  <a:t> and C</a:t>
                </a:r>
                <a:r>
                  <a:rPr lang="en-US" altLang="zh-CN" sz="2400" baseline="-25000" dirty="0"/>
                  <a:t>f</a:t>
                </a:r>
                <a:r>
                  <a:rPr lang="en-US" altLang="zh-CN" sz="2400" dirty="0"/>
                  <a:t> ≠ 0</a:t>
                </a:r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modes studied 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consistent with results from </a:t>
                </a:r>
                <a:r>
                  <a:rPr lang="en-US" altLang="zh-CN" sz="2400" i="1" dirty="0"/>
                  <a:t>B</a:t>
                </a:r>
                <a:r>
                  <a:rPr lang="en-US" altLang="zh-CN" sz="2400" baseline="30000" dirty="0"/>
                  <a:t>0</a:t>
                </a:r>
                <a:r>
                  <a:rPr lang="en-US" altLang="zh-CN" sz="2400" dirty="0"/>
                  <a:t> charmonium </a:t>
                </a:r>
                <a:r>
                  <a:rPr lang="en-US" altLang="zh-CN" sz="2400" i="1" dirty="0"/>
                  <a:t>K</a:t>
                </a:r>
                <a:r>
                  <a:rPr lang="en-US" altLang="zh-CN" sz="2400" baseline="30000" dirty="0"/>
                  <a:t>0</a:t>
                </a:r>
                <a:r>
                  <a:rPr lang="en-US" altLang="zh-CN" sz="2400" dirty="0"/>
                  <a:t> decays</a:t>
                </a:r>
              </a:p>
              <a:p>
                <a:endParaRPr lang="en-US" altLang="zh-CN" sz="2400" dirty="0"/>
              </a:p>
              <a:p>
                <a:r>
                  <a:rPr lang="en-US" altLang="zh-CN" sz="2400" i="1" dirty="0"/>
                  <a:t>C</a:t>
                </a:r>
                <a:r>
                  <a:rPr lang="en-US" altLang="zh-CN" sz="2400" i="1" baseline="-25000" dirty="0"/>
                  <a:t>f</a:t>
                </a:r>
                <a:r>
                  <a:rPr lang="en-US" altLang="zh-CN" sz="2400" i="1" dirty="0"/>
                  <a:t> </a:t>
                </a:r>
                <a:r>
                  <a:rPr lang="en-US" altLang="zh-CN" sz="2400" dirty="0"/>
                  <a:t>’s are consistent with zero, the uncertainties are sizable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A0E5CC7A-E4A3-5EF4-310F-C5DE00D192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731520"/>
                <a:ext cx="7848600" cy="5486400"/>
              </a:xfrm>
              <a:blipFill>
                <a:blip r:embed="rId3"/>
                <a:stretch>
                  <a:fillRect l="-311" t="-889" r="-7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70200F2A-5BF5-69DA-27B3-0FDD06BF7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057F3D8-0325-2BF0-D492-C042C5CC5D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6454" y="3510579"/>
            <a:ext cx="2454420" cy="2738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0A35801-2DED-B602-24C7-BEB2BBE13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7978" y="700131"/>
            <a:ext cx="2452896" cy="264728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49F9C27-1176-1673-3EE3-9CB73D4F298E}"/>
              </a:ext>
            </a:extLst>
          </p:cNvPr>
          <p:cNvSpPr txBox="1"/>
          <p:nvPr/>
        </p:nvSpPr>
        <p:spPr>
          <a:xfrm>
            <a:off x="6553200" y="2835868"/>
            <a:ext cx="29573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i="1" dirty="0">
                <a:solidFill>
                  <a:srgbClr val="0000FF"/>
                </a:solidFill>
              </a:rPr>
              <a:t>JHEP 01 (2025) 061</a:t>
            </a:r>
          </a:p>
          <a:p>
            <a:r>
              <a:rPr lang="en-US" altLang="zh-CN" sz="1400" i="1" dirty="0">
                <a:solidFill>
                  <a:srgbClr val="0000FF"/>
                </a:solidFill>
              </a:rPr>
              <a:t>PLB 742 (2015) 38</a:t>
            </a:r>
            <a:endParaRPr lang="zh-CN" alt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8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7C6469B-3E93-A4F8-BF3B-48AEB0D22A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0"/>
                <a:ext cx="11369040" cy="54864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CN" altLang="en-US" b="1" i="1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altLang="zh-CN" b="1" i="1" baseline="-2500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CN" b="1" i="1" dirty="0">
                    <a:latin typeface="Symbol" panose="05050102010706020507" pitchFamily="18" charset="2"/>
                  </a:rPr>
                  <a:t> </a:t>
                </a:r>
                <a:r>
                  <a:rPr lang="en-US" altLang="zh-CN" b="1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e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(∗)</m:t>
                        </m:r>
                      </m:sup>
                    </m:sSup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𝒉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(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altLang="zh-CN" b="1" dirty="0"/>
                  <a:t>) decay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A7C6469B-3E93-A4F8-BF3B-48AEB0D22A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0"/>
                <a:ext cx="11369040" cy="548640"/>
              </a:xfrm>
              <a:blipFill>
                <a:blip r:embed="rId2"/>
                <a:stretch>
                  <a:fillRect t="-15556" b="-4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4C8AD3D1-ECB6-F856-DACF-9121DCD3169A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transitions</a:t>
                </a:r>
              </a:p>
              <a:p>
                <a:pPr lvl="1"/>
                <a:r>
                  <a:rPr lang="en-US" altLang="zh-CN" dirty="0"/>
                  <a:t>Penguin free</a:t>
                </a:r>
              </a:p>
              <a:p>
                <a:pPr lvl="1"/>
                <a:r>
                  <a:rPr lang="en-US" altLang="zh-CN" dirty="0"/>
                  <a:t>Measure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CN" dirty="0"/>
                  <a:t> at same time</a:t>
                </a:r>
              </a:p>
              <a:p>
                <a:pPr marL="0" indent="0">
                  <a:buNone/>
                </a:pP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r>
                  <a:rPr lang="en-US" altLang="zh-CN" sz="2000" dirty="0"/>
                  <a:t>Time-dependent analysis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𝐶𝑃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/>
                  <a:t> (Dalitz analysis)</a:t>
                </a:r>
              </a:p>
              <a:p>
                <a:endParaRPr lang="en-US" altLang="zh-CN" sz="2000" dirty="0"/>
              </a:p>
              <a:p>
                <a:r>
                  <a:rPr lang="en-US" altLang="zh-CN" dirty="0"/>
                  <a:t>average of joint analyses of </a:t>
                </a:r>
                <a:r>
                  <a:rPr lang="en-US" altLang="zh-CN" i="1" dirty="0"/>
                  <a:t>BABAR </a:t>
                </a:r>
                <a:r>
                  <a:rPr lang="en-US" altLang="zh-CN" dirty="0"/>
                  <a:t>and Belle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zh-CN" alt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sin</m:t>
                        </m:r>
                      </m:fName>
                      <m:e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𝛽</m:t>
                        </m:r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  <a:cs typeface="Calibri" panose="020F0502020204030204" pitchFamily="34" charset="0"/>
                          </a:rPr>
                          <m:t>=0.71±0.09</m:t>
                        </m:r>
                      </m:e>
                    </m:func>
                  </m:oMath>
                </a14:m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LHCb run1&amp;2 result come out soon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Also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dirty="0"/>
                  <a:t>penguin-dominated decays (many works in Belle &amp; Babar), sensitive to effects from virtual new physics particles,</a:t>
                </a:r>
                <a:endParaRPr lang="en-US" altLang="zh-CN" sz="20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4C8AD3D1-ECB6-F856-DACF-9121DCD316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56" t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7F626082-B8A0-81A0-BAAD-82661DB02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838200"/>
            <a:ext cx="4747914" cy="30022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5A55BC8-789B-F769-87A1-E746AB689F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524C43-578E-6E09-2829-862AF50C6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21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D662FD6B-CE90-CA29-7445-685030168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426" y="540058"/>
            <a:ext cx="3215807" cy="2054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</p:spPr>
            <p:txBody>
              <a:bodyPr/>
              <a:lstStyle/>
              <a:p>
                <a:r>
                  <a:rPr lang="en-US" altLang="zh-CN" b="1" i="1" dirty="0">
                    <a:latin typeface="Symbol" panose="05050102010706020507" pitchFamily="18" charset="2"/>
                  </a:rPr>
                  <a:t>f</a:t>
                </a:r>
                <a:r>
                  <a:rPr lang="en-US" altLang="zh-CN" b="1" i="1" baseline="-25000" dirty="0"/>
                  <a:t>s </a:t>
                </a:r>
                <a:r>
                  <a:rPr lang="en-US" altLang="zh-CN" b="1" dirty="0"/>
                  <a:t>in </a:t>
                </a:r>
                <a14:m>
                  <m:oMath xmlns:m="http://schemas.openxmlformats.org/officeDocument/2006/math">
                    <m:r>
                      <a:rPr lang="en-US" altLang="zh-CN" sz="32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acc>
                      <m:accPr>
                        <m:chr m:val="̅"/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Transition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  <a:blipFill>
                <a:blip r:embed="rId3"/>
                <a:stretch>
                  <a:fillRect t="-16667" b="-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2667000"/>
                <a:ext cx="8382000" cy="3550920"/>
              </a:xfrm>
            </p:spPr>
            <p:txBody>
              <a:bodyPr/>
              <a:lstStyle/>
              <a:p>
                <a:r>
                  <a:rPr lang="en-US" altLang="zh-CN" sz="2000" dirty="0">
                    <a:latin typeface="Symbol" panose="05050102010706020507" pitchFamily="18" charset="2"/>
                  </a:rPr>
                  <a:t>f</a:t>
                </a:r>
                <a:r>
                  <a:rPr lang="en-US" altLang="zh-CN" sz="2000" baseline="-25000" dirty="0"/>
                  <a:t>s</a:t>
                </a:r>
                <a:r>
                  <a:rPr lang="en-US" altLang="zh-CN" sz="2000" dirty="0"/>
                  <a:t> mixing-induced CPV phase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2000" dirty="0"/>
                  <a:t> decay through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acc>
                      <m:accPr>
                        <m:chr m:val="̅"/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transitions</a:t>
                </a:r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  <a:p>
                <a:endParaRPr lang="en-US" altLang="zh-CN" sz="20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2667000"/>
                <a:ext cx="8382000" cy="3550920"/>
              </a:xfrm>
              <a:blipFill>
                <a:blip r:embed="rId4"/>
                <a:stretch>
                  <a:fillRect l="-73" t="-1031" r="-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C394CCCB-A5F8-001C-16C3-06CC878252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643147"/>
            <a:ext cx="3215806" cy="19428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87950B7-064F-3F75-1429-BA1E12882C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16" y="3759397"/>
            <a:ext cx="9014964" cy="298923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220AEE0-90FA-3248-C736-3328A3806C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3207004"/>
            <a:ext cx="3810380" cy="44399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ABC036-BB88-F11E-974A-4AD08BE24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0FDA3-F6C7-E39C-752D-C35FF5A9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0761549B-CA9B-BBF9-075F-74ABD0CB5306}"/>
                  </a:ext>
                </a:extLst>
              </p:cNvPr>
              <p:cNvSpPr txBox="1"/>
              <p:nvPr/>
            </p:nvSpPr>
            <p:spPr>
              <a:xfrm>
                <a:off x="6479890" y="3287010"/>
                <a:ext cx="5586529" cy="662041"/>
              </a:xfrm>
              <a:prstGeom prst="rect">
                <a:avLst/>
              </a:prstGeom>
              <a:noFill/>
              <a:ln w="38100">
                <a:solidFill>
                  <a:schemeClr val="accent1">
                    <a:lumMod val="20000"/>
                    <a:lumOff val="80000"/>
                    <a:alpha val="62043"/>
                  </a:schemeClr>
                </a:solidFill>
              </a:ln>
              <a:effectLst>
                <a:outerShdw blurRad="50800" dist="38100" algn="l" rotWithShape="0">
                  <a:prstClr val="black">
                    <a:alpha val="0"/>
                  </a:prstClr>
                </a:outerShdw>
                <a:softEdge rad="12700"/>
              </a:effectLst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CP</m:t>
                        </m:r>
                      </m:sub>
                    </m:sSub>
                    <m:d>
                      <m:d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Γ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b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func>
                      <m:funcPr>
                        <m:ctrlPr>
                          <a:rPr lang="zh-CN" alt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 altLang="zh-CN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sub>
                        </m:sSub>
                      </m:e>
                    </m:func>
                    <m:func>
                      <m:funcPr>
                        <m:ctrlPr>
                          <a:rPr lang="zh-CN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sSub>
                              <m:sSub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zh-CN" altLang="en-US" sz="2000" b="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CN" sz="20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0761549B-CA9B-BBF9-075F-74ABD0CB5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890" y="3287010"/>
                <a:ext cx="5586529" cy="6620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  <a:alpha val="62043"/>
                  </a:schemeClr>
                </a:solidFill>
              </a:ln>
              <a:effectLst>
                <a:outerShdw blurRad="50800" dist="38100" algn="l" rotWithShape="0">
                  <a:prstClr val="black">
                    <a:alpha val="0"/>
                  </a:prstClr>
                </a:outerShdw>
                <a:softEdge rad="12700"/>
              </a:effec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>
            <a:extLst>
              <a:ext uri="{FF2B5EF4-FFF2-40B4-BE49-F238E27FC236}">
                <a16:creationId xmlns:a16="http://schemas.microsoft.com/office/drawing/2014/main" id="{437F4018-0E4F-7E0E-D7CA-595E91779FC3}"/>
              </a:ext>
            </a:extLst>
          </p:cNvPr>
          <p:cNvGrpSpPr/>
          <p:nvPr/>
        </p:nvGrpSpPr>
        <p:grpSpPr>
          <a:xfrm>
            <a:off x="9116520" y="4529487"/>
            <a:ext cx="2918759" cy="1257579"/>
            <a:chOff x="9116520" y="4529487"/>
            <a:chExt cx="2918759" cy="1257579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72E3ECCA-0F01-BA5B-AF8A-6AC282AC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16520" y="4588635"/>
              <a:ext cx="2918759" cy="119843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BAEE4555-30FE-2466-6384-7F28E090A5C6}"/>
                </a:ext>
              </a:extLst>
            </p:cNvPr>
            <p:cNvSpPr txBox="1"/>
            <p:nvPr/>
          </p:nvSpPr>
          <p:spPr>
            <a:xfrm>
              <a:off x="10207059" y="4529487"/>
              <a:ext cx="228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094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B2F52-0DD8-F2AD-126D-E3BB6AC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/>
              <a:t>Status of </a:t>
            </a:r>
            <a:r>
              <a:rPr lang="en-US" altLang="zh-CN" sz="3200" b="1" i="1" dirty="0">
                <a:latin typeface="Symbol" panose="05050102010706020507" pitchFamily="18" charset="2"/>
              </a:rPr>
              <a:t>f</a:t>
            </a:r>
            <a:r>
              <a:rPr lang="en-US" altLang="zh-CN" sz="3200" b="1" i="1" baseline="-25000" dirty="0"/>
              <a:t>s</a:t>
            </a:r>
            <a:r>
              <a:rPr lang="en-US" altLang="zh-CN" b="1" dirty="0"/>
              <a:t> Measurements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l-G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zh-CN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solidFill>
                      <a:srgbClr val="0000FF"/>
                    </a:solidFill>
                  </a:rPr>
                  <a:t>Golden mode</a:t>
                </a:r>
              </a:p>
              <a:p>
                <a:pPr lvl="1"/>
                <a:r>
                  <a:rPr lang="en-US" altLang="zh-CN" sz="2200" dirty="0"/>
                  <a:t>Measure </a:t>
                </a:r>
                <a:r>
                  <a:rPr lang="en-US" altLang="zh-CN" sz="2200" b="1" dirty="0">
                    <a:latin typeface="Symbol" panose="05050102010706020507" pitchFamily="18" charset="2"/>
                  </a:rPr>
                  <a:t>f</a:t>
                </a:r>
                <a:r>
                  <a:rPr lang="en-US" altLang="zh-CN" sz="2200" b="1" baseline="-25000" dirty="0"/>
                  <a:t>s</a:t>
                </a:r>
                <a:r>
                  <a:rPr lang="en-US" altLang="zh-CN" sz="2200" b="1" dirty="0"/>
                  <a:t>, </a:t>
                </a:r>
                <a:r>
                  <a:rPr lang="en-US" altLang="zh-CN" sz="2200" b="1" dirty="0">
                    <a:latin typeface="Symbol" panose="05050102010706020507" pitchFamily="18" charset="2"/>
                  </a:rPr>
                  <a:t>DG</a:t>
                </a:r>
                <a:r>
                  <a:rPr lang="en-US" altLang="zh-CN" sz="2200" b="1" dirty="0"/>
                  <a:t>, </a:t>
                </a:r>
                <a:r>
                  <a:rPr lang="en-US" altLang="zh-CN" sz="2200" b="1" dirty="0" err="1">
                    <a:latin typeface="Symbol" panose="05050102010706020507" pitchFamily="18" charset="2"/>
                  </a:rPr>
                  <a:t>G</a:t>
                </a:r>
                <a:r>
                  <a:rPr lang="en-US" altLang="zh-CN" sz="2200" b="1" baseline="-25000" dirty="0" err="1"/>
                  <a:t>s</a:t>
                </a:r>
                <a:r>
                  <a:rPr lang="en-US" altLang="zh-CN" sz="2200" b="1" dirty="0"/>
                  <a:t>-</a:t>
                </a:r>
                <a:r>
                  <a:rPr lang="en-US" altLang="zh-CN" sz="2200" b="1" dirty="0">
                    <a:latin typeface="Symbol" panose="05050102010706020507" pitchFamily="18" charset="2"/>
                  </a:rPr>
                  <a:t>G</a:t>
                </a:r>
                <a:r>
                  <a:rPr lang="en-US" altLang="zh-CN" sz="2200" b="1" baseline="-25000" dirty="0"/>
                  <a:t>d</a:t>
                </a:r>
              </a:p>
              <a:p>
                <a:r>
                  <a:rPr lang="en-US" altLang="zh-CN" sz="2400" dirty="0"/>
                  <a:t>Experimental Combination (CDF, D0, ATLAS, CMS, </a:t>
                </a:r>
                <a:r>
                  <a:rPr lang="en-US" altLang="zh-CN" sz="2400" dirty="0" err="1"/>
                  <a:t>LHCb</a:t>
                </a:r>
                <a:r>
                  <a:rPr lang="en-US" altLang="zh-CN" sz="2400" dirty="0"/>
                  <a:t>):</a:t>
                </a:r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222" t="-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F1FD20DE-83EA-B892-2C95-25C45CA63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8AAD07-4C7D-8A9B-9F8A-6325435E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997C8AC6-18CD-B509-1BE9-69F5548A6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716290"/>
            <a:ext cx="3764013" cy="347985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1F9444-EF6B-F72B-5A44-E041D16C0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0538" y="3200400"/>
            <a:ext cx="4081462" cy="273549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98309C-14C3-D0F5-5CF3-7580D94824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0414" y="3257397"/>
            <a:ext cx="4243176" cy="2735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886268-8D23-5BB5-B513-24948015585A}"/>
                  </a:ext>
                </a:extLst>
              </p:cNvPr>
              <p:cNvSpPr txBox="1"/>
              <p:nvPr/>
            </p:nvSpPr>
            <p:spPr>
              <a:xfrm>
                <a:off x="3124200" y="2196219"/>
                <a:ext cx="6781800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acc>
                          <m:accPr>
                            <m:chr m:val="̅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=(−50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±17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</a:t>
                </a:r>
                <a:r>
                  <a:rPr lang="en-US" altLang="zh-CN" b="1" dirty="0" err="1"/>
                  <a:t>mrad</a:t>
                </a:r>
                <a:r>
                  <a:rPr lang="en-US" altLang="zh-CN" b="1" dirty="0"/>
                  <a:t>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0.077±0.006</m:t>
                        </m:r>
                      </m:e>
                    </m:d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ps</a:t>
                </a:r>
                <a:r>
                  <a:rPr lang="en-US" altLang="zh-CN" b="1" baseline="30000" dirty="0"/>
                  <a:t>-1</a:t>
                </a:r>
                <a:r>
                  <a:rPr lang="zh-CN" altLang="en-US" b="1" dirty="0"/>
                  <a:t> </a:t>
                </a: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EC886268-8D23-5BB5-B513-2494801558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196219"/>
                <a:ext cx="6781800" cy="373051"/>
              </a:xfrm>
              <a:prstGeom prst="rect">
                <a:avLst/>
              </a:prstGeom>
              <a:blipFill>
                <a:blip r:embed="rId7"/>
                <a:stretch>
                  <a:fillRect l="-270" t="-655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本框 23">
            <a:extLst>
              <a:ext uri="{FF2B5EF4-FFF2-40B4-BE49-F238E27FC236}">
                <a16:creationId xmlns:a16="http://schemas.microsoft.com/office/drawing/2014/main" id="{2AA349E2-819E-3B0F-90C9-2948AFEE3110}"/>
              </a:ext>
            </a:extLst>
          </p:cNvPr>
          <p:cNvSpPr txBox="1"/>
          <p:nvPr/>
        </p:nvSpPr>
        <p:spPr>
          <a:xfrm>
            <a:off x="9448800" y="235039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dirty="0">
                <a:solidFill>
                  <a:srgbClr val="0000FF"/>
                </a:solidFill>
                <a:effectLst/>
                <a:latin typeface="Lucida Grande"/>
              </a:rPr>
              <a:t>LHCb dominated</a:t>
            </a:r>
          </a:p>
          <a:p>
            <a:r>
              <a:rPr lang="en-US" altLang="zh-CN" sz="1600" b="0" i="1" dirty="0">
                <a:solidFill>
                  <a:srgbClr val="0000FF"/>
                </a:solidFill>
                <a:effectLst/>
                <a:latin typeface="Lucida Grande"/>
              </a:rPr>
              <a:t>PRL 132 (2024) 051802</a:t>
            </a:r>
            <a:endParaRPr lang="zh-CN" altLang="en-US" sz="16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29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6D26AC3C-41C4-265A-4664-939656221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479" y="3857092"/>
            <a:ext cx="4176121" cy="2938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</p:spPr>
            <p:txBody>
              <a:bodyPr/>
              <a:lstStyle/>
              <a:p>
                <a:r>
                  <a:rPr lang="en-US" altLang="zh-CN" sz="3200" b="1" dirty="0"/>
                  <a:t>CPV parameters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𝑱</m:t>
                    </m:r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l-GR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𝝍</m:t>
                    </m:r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zh-CN" altLang="en-US" b="1" i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  <a:blipFill>
                <a:blip r:embed="rId3"/>
                <a:stretch>
                  <a:fillRect t="-16667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15312-ED65-0E68-1045-CFF57B4D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31520"/>
            <a:ext cx="10972800" cy="5974080"/>
          </a:xfrm>
        </p:spPr>
        <p:txBody>
          <a:bodyPr/>
          <a:lstStyle/>
          <a:p>
            <a:r>
              <a:rPr lang="en-US" altLang="zh-CN" dirty="0"/>
              <a:t>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Angular Analysis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Assuming </a:t>
            </a:r>
          </a:p>
          <a:p>
            <a:r>
              <a:rPr lang="en-US" altLang="zh-CN" dirty="0"/>
              <a:t>Run1 result (</a:t>
            </a:r>
            <a:r>
              <a:rPr lang="en-US" altLang="zh-CN" sz="1600" b="0" i="1" dirty="0">
                <a:solidFill>
                  <a:srgbClr val="0000FF"/>
                </a:solidFill>
                <a:effectLst/>
              </a:rPr>
              <a:t>JHEP 11 (2015) 082</a:t>
            </a:r>
            <a:r>
              <a:rPr lang="en-US" altLang="zh-CN" dirty="0"/>
              <a:t>)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Run2 analysis published </a:t>
            </a:r>
            <a:r>
              <a:rPr lang="en-US" altLang="zh-CN" sz="1600" i="1" dirty="0">
                <a:solidFill>
                  <a:srgbClr val="0000FF"/>
                </a:solidFill>
              </a:rPr>
              <a:t>JHEP10(2025)173</a:t>
            </a:r>
            <a:r>
              <a:rPr lang="en-US" altLang="zh-CN" dirty="0">
                <a:solidFill>
                  <a:srgbClr val="00CCFF"/>
                </a:solidFill>
              </a:rPr>
              <a:t>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0B65FAE-CCB0-C1FC-FC19-4C9869CE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50" y="640080"/>
            <a:ext cx="4493650" cy="31894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F307D1E-AD8A-78A6-22EE-1C37B3191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455589"/>
            <a:ext cx="7239000" cy="13007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F36D50-B95A-19FC-D82A-AEEA97A5C9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731520"/>
            <a:ext cx="3810380" cy="443992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4166FC83-6AAD-3B59-CBA7-C71EE8FB168C}"/>
              </a:ext>
            </a:extLst>
          </p:cNvPr>
          <p:cNvSpPr/>
          <p:nvPr/>
        </p:nvSpPr>
        <p:spPr>
          <a:xfrm>
            <a:off x="2916957" y="548640"/>
            <a:ext cx="990600" cy="685800"/>
          </a:xfrm>
          <a:prstGeom prst="ellipse">
            <a:avLst/>
          </a:prstGeom>
          <a:ln w="25400">
            <a:solidFill>
              <a:srgbClr val="0000FF"/>
            </a:solidFill>
          </a:ln>
        </p:spPr>
        <p:txBody>
          <a:bodyPr vert="horz" wrap="non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20892AE-FA0A-5742-F7F9-7A852906AB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2350" y="3238479"/>
            <a:ext cx="3619814" cy="4724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609FFF3-A355-E356-10F2-0AB017F012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3598027"/>
            <a:ext cx="4176122" cy="60965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991A9B-BD3F-9EDD-B39A-A54870FC08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5021397"/>
            <a:ext cx="3853581" cy="10869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B14969-F22A-A492-F26A-34AB8885F0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4275" y="4248826"/>
            <a:ext cx="1668925" cy="3505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6D14EDD-8311-584F-9558-002107F0EB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F6E20E-B8BF-2F5B-6343-9C3A1C42C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69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</p:spPr>
            <p:txBody>
              <a:bodyPr/>
              <a:lstStyle/>
              <a:p>
                <a:r>
                  <a:rPr lang="en-US" altLang="zh-CN" sz="3200" b="1" dirty="0"/>
                  <a:t>CPV parameters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𝝓𝝓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  <a:blipFill>
                <a:blip r:embed="rId2"/>
                <a:stretch>
                  <a:fillRect t="-17778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731520"/>
                <a:ext cx="7086600" cy="5486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𝜙𝜙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golden channel </a:t>
                </a:r>
                <a:r>
                  <a:rPr lang="en-US" altLang="zh-CN" sz="2000" dirty="0"/>
                  <a:t>to study CPV in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2000" dirty="0"/>
                  <a:t> decays</a:t>
                </a:r>
              </a:p>
              <a:p>
                <a:pPr lvl="1"/>
                <a:r>
                  <a:rPr lang="en-US" altLang="zh-CN" sz="1800" dirty="0"/>
                  <a:t>Tiny CPV in SM</a:t>
                </a:r>
              </a:p>
              <a:p>
                <a:pPr lvl="1"/>
                <a:r>
                  <a:rPr lang="en-US" altLang="zh-CN" sz="1800" dirty="0"/>
                  <a:t>Sensitive to NP in B</a:t>
                </a:r>
                <a:r>
                  <a:rPr lang="en-US" altLang="zh-CN" sz="1800" baseline="-25000" dirty="0"/>
                  <a:t>s</a:t>
                </a:r>
                <a:r>
                  <a:rPr lang="en-US" altLang="zh-CN" sz="1800" dirty="0"/>
                  <a:t> mixing and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/>
                  <a:t> decay</a:t>
                </a:r>
              </a:p>
              <a:p>
                <a:r>
                  <a:rPr lang="en-US" altLang="zh-CN" sz="2000" dirty="0"/>
                  <a:t>CP violation observables from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flavor-tagged time-dependent angular analysis</a:t>
                </a:r>
              </a:p>
              <a:p>
                <a:pPr lvl="1"/>
                <a:r>
                  <a:rPr lang="en-US" altLang="zh-CN" sz="1800" dirty="0"/>
                  <a:t> </a:t>
                </a:r>
              </a:p>
              <a:p>
                <a:pPr lvl="1"/>
                <a:r>
                  <a:rPr lang="en-US" altLang="zh-CN" sz="1800" dirty="0"/>
                  <a:t> </a:t>
                </a:r>
              </a:p>
              <a:p>
                <a:pPr lvl="1"/>
                <a:r>
                  <a:rPr lang="en-US" altLang="zh-CN" sz="1800" dirty="0"/>
                  <a:t> </a:t>
                </a:r>
              </a:p>
              <a:p>
                <a:r>
                  <a:rPr lang="en-US" altLang="zh-CN" sz="2000" dirty="0"/>
                  <a:t>Full Run 2 data, and make a combination with Run 1</a:t>
                </a:r>
              </a:p>
              <a:p>
                <a:pPr lvl="1"/>
                <a:r>
                  <a:rPr lang="en-US" altLang="zh-CN" sz="1800" dirty="0"/>
                  <a:t>Consistent with SM expectation</a:t>
                </a:r>
              </a:p>
              <a:p>
                <a:pPr lvl="1"/>
                <a:r>
                  <a:rPr lang="en-US" altLang="zh-CN" sz="1800" dirty="0"/>
                  <a:t>No sign of polarization-dependence observed </a:t>
                </a:r>
              </a:p>
              <a:p>
                <a:pPr lvl="1"/>
                <a:r>
                  <a:rPr lang="en-US" altLang="zh-CN" sz="1800" dirty="0"/>
                  <a:t>Most precise measurement of time-dependent CP violation in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sz="1800" dirty="0"/>
                  <a:t> decay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731520"/>
                <a:ext cx="7086600" cy="5486400"/>
              </a:xfrm>
              <a:blipFill>
                <a:blip r:embed="rId3"/>
                <a:stretch>
                  <a:fillRect l="-86" t="-444" r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B621A925-9D63-3C8D-51AF-05332C08C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7622" y="984577"/>
            <a:ext cx="4442845" cy="1806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134B9C-765A-3DEC-A593-6D1BB91BC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172" y="2514599"/>
            <a:ext cx="6607308" cy="103293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0EF7B5F-3183-A884-6E24-F89EB17B8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5118" y="2902105"/>
            <a:ext cx="3956481" cy="364093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1160F86-E49C-3815-84F5-2CB57E654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2706" y="5303425"/>
            <a:ext cx="3551294" cy="9035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E35EC2-EB43-937F-6464-F0BCDF7C12D2}"/>
              </a:ext>
            </a:extLst>
          </p:cNvPr>
          <p:cNvSpPr txBox="1"/>
          <p:nvPr/>
        </p:nvSpPr>
        <p:spPr>
          <a:xfrm>
            <a:off x="8686800" y="598760"/>
            <a:ext cx="36662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FF"/>
                </a:solidFill>
              </a:rPr>
              <a:t>PRL 131 (2023) 171802</a:t>
            </a:r>
            <a:endParaRPr lang="zh-CN" altLang="en-US" sz="1600" i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5C48CEA-426D-964B-0F46-57536A3305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E505A92-1AB9-0B69-A91B-FD062FA5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9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86135-606B-B803-6A6C-573DF53B0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1B585FE-2B37-E1C7-C825-D9297B60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217" y="625934"/>
            <a:ext cx="5660619" cy="179350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8A0600BE-2F42-2597-0171-296B9AB12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>
                <a:cs typeface="Arial" panose="020B0604020202020204" pitchFamily="34" charset="0"/>
              </a:rPr>
              <a:t>How to measure </a:t>
            </a:r>
            <a:r>
              <a:rPr lang="en-US" altLang="zh-CN" b="1" i="1" dirty="0">
                <a:latin typeface="Symbol" panose="05050102010706020507" pitchFamily="18" charset="2"/>
              </a:rPr>
              <a:t>a/f</a:t>
            </a:r>
            <a:r>
              <a:rPr lang="en-US" altLang="zh-CN" b="1" i="1" baseline="-25000" dirty="0">
                <a:latin typeface="Symbol" panose="05050102010706020507" pitchFamily="18" charset="2"/>
              </a:rPr>
              <a:t>2 </a:t>
            </a:r>
            <a:endParaRPr lang="zh-CN" altLang="en-US" b="1" i="1" baseline="-25000" dirty="0">
              <a:latin typeface="Symbol" panose="05050102010706020507" pitchFamily="18" charset="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E036333-86D3-113E-1453-6805F811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F4E409-7530-E882-7D09-3C58C985E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占位符 3">
                <a:extLst>
                  <a:ext uri="{FF2B5EF4-FFF2-40B4-BE49-F238E27FC236}">
                    <a16:creationId xmlns:a16="http://schemas.microsoft.com/office/drawing/2014/main" id="{A24EE156-C5A6-B513-1A89-0C16DDFF5884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48185" y="945995"/>
                <a:ext cx="6858000" cy="5486400"/>
              </a:xfrm>
            </p:spPr>
            <p:txBody>
              <a:bodyPr/>
              <a:lstStyle/>
              <a:p>
                <a:r>
                  <a:rPr lang="en-US" altLang="zh-CN" sz="2000" dirty="0"/>
                  <a:t>Typical decay: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𝜋𝜋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𝜌𝜌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altLang="zh-CN" sz="2000" dirty="0">
                  <a:latin typeface="Symbol" panose="05050102010706020507" pitchFamily="18" charset="2"/>
                </a:endParaRPr>
              </a:p>
              <a:p>
                <a:endParaRPr lang="en-US" altLang="zh-CN" sz="2000" dirty="0">
                  <a:latin typeface="Symbol" panose="05050102010706020507" pitchFamily="18" charset="2"/>
                </a:endParaRPr>
              </a:p>
              <a:p>
                <a:r>
                  <a:rPr lang="en-US" altLang="zh-CN" sz="20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only determined by </a:t>
                </a:r>
                <a:r>
                  <a:rPr lang="en-US" altLang="zh-CN" sz="2000" dirty="0" err="1"/>
                  <a:t>b</a:t>
                </a:r>
                <a:r>
                  <a:rPr lang="en-US" altLang="zh-CN" sz="2000" dirty="0" err="1">
                    <a:sym typeface="Wingdings" panose="05000000000000000000" pitchFamily="2" charset="2"/>
                  </a:rPr>
                  <a:t></a:t>
                </a:r>
                <a:r>
                  <a:rPr lang="en-US" altLang="zh-CN" sz="2000" dirty="0" err="1"/>
                  <a:t>u</a:t>
                </a:r>
                <a:r>
                  <a:rPr lang="en-US" altLang="zh-CN" sz="2000" dirty="0"/>
                  <a:t> tree diagram</a:t>
                </a:r>
                <a:r>
                  <a:rPr lang="zh-CN" altLang="en-US" sz="2000" dirty="0">
                    <a:latin typeface="Symbol" panose="05050102010706020507" pitchFamily="18" charset="2"/>
                  </a:rPr>
                  <a:t>，</a:t>
                </a:r>
                <a:r>
                  <a:rPr lang="en-US" altLang="zh-CN" sz="2000" dirty="0"/>
                  <a:t>similar to </a:t>
                </a:r>
                <a:r>
                  <a:rPr lang="en-US" altLang="zh-CN" sz="2000" i="1" dirty="0">
                    <a:latin typeface="Symbol" panose="05050102010706020507" pitchFamily="18" charset="2"/>
                  </a:rPr>
                  <a:t>b</a:t>
                </a:r>
              </a:p>
              <a:p>
                <a:endParaRPr lang="en-US" altLang="zh-CN" sz="2000" dirty="0">
                  <a:sym typeface="Wingdings" panose="05000000000000000000" pitchFamily="2" charset="2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sz="2000" dirty="0"/>
                  <a:t> penguin contribution same order to tree diagram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/>
                  <a:t>M. Gronau &amp; D. London: Isospin analysis of CP asymmetries in B decays</a:t>
                </a:r>
                <a:r>
                  <a:rPr lang="zh-CN" altLang="en-US" sz="2000" dirty="0"/>
                  <a:t>，</a:t>
                </a:r>
                <a:r>
                  <a:rPr lang="en-US" altLang="zh-CN" sz="2000" dirty="0"/>
                  <a:t>simultaneously measure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zh-CN" altLang="en-US" sz="2000" dirty="0"/>
                  <a:t>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zh-CN" sz="2000" dirty="0">
                  <a:ea typeface="黑体" panose="02010609060101010101" pitchFamily="49" charset="-122"/>
                </a:endParaRPr>
              </a:p>
              <a:p>
                <a:endParaRPr lang="en-US" altLang="zh-CN" sz="2000" dirty="0">
                  <a:ea typeface="黑体" panose="02010609060101010101" pitchFamily="49" charset="-122"/>
                </a:endParaRPr>
              </a:p>
              <a:p>
                <a:r>
                  <a:rPr lang="en-US" altLang="zh-CN" sz="2000" dirty="0">
                    <a:ea typeface="黑体" panose="02010609060101010101" pitchFamily="49" charset="-122"/>
                  </a:rPr>
                  <a:t>Other methods</a:t>
                </a:r>
                <a:r>
                  <a:rPr lang="zh-CN" altLang="en-US" sz="2000" dirty="0">
                    <a:latin typeface="Symbol" panose="05050102010706020507" pitchFamily="18" charset="2"/>
                    <a:ea typeface="黑体" panose="02010609060101010101" pitchFamily="49" charset="-122"/>
                  </a:rPr>
                  <a:t>（</a:t>
                </a:r>
                <a:r>
                  <a:rPr lang="en-US" altLang="zh-CN" sz="2000" dirty="0">
                    <a:ea typeface="黑体" panose="02010609060101010101" pitchFamily="49" charset="-122"/>
                  </a:rPr>
                  <a:t>e.g.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/>
                    </m:sSup>
                    <m:r>
                      <a:rPr lang="en-US" altLang="zh-CN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+/0</m:t>
                        </m:r>
                      </m:sup>
                    </m:sSup>
                    <m:sSup>
                      <m:sSup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−/0</m:t>
                        </m:r>
                      </m:sup>
                    </m:sSup>
                    <m:r>
                      <a:rPr lang="en-US" altLang="zh-CN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000" dirty="0">
                    <a:latin typeface="Symbol" panose="05050102010706020507" pitchFamily="18" charset="2"/>
                    <a:ea typeface="黑体" panose="02010609060101010101" pitchFamily="49" charset="-122"/>
                  </a:rPr>
                  <a:t>）</a:t>
                </a:r>
                <a:endParaRPr lang="en-US" altLang="zh-CN" sz="2000" dirty="0">
                  <a:latin typeface="Symbol" panose="05050102010706020507" pitchFamily="18" charset="2"/>
                  <a:ea typeface="黑体" panose="02010609060101010101" pitchFamily="49" charset="-122"/>
                </a:endParaRPr>
              </a:p>
              <a:p>
                <a:endParaRPr lang="en-US" altLang="zh-CN" sz="2000" dirty="0">
                  <a:latin typeface="Symbol" panose="05050102010706020507" pitchFamily="18" charset="2"/>
                  <a:ea typeface="黑体" panose="02010609060101010101" pitchFamily="49" charset="-122"/>
                </a:endParaRPr>
              </a:p>
              <a:p>
                <a:r>
                  <a:rPr lang="en-US" altLang="zh-CN" sz="2000" dirty="0">
                    <a:ea typeface="黑体" panose="02010609060101010101" pitchFamily="49" charset="-122"/>
                  </a:rPr>
                  <a:t>Limited to the statistics</a:t>
                </a:r>
                <a:r>
                  <a:rPr lang="zh-CN" altLang="en-US" sz="2000" dirty="0">
                    <a:ea typeface="黑体" panose="02010609060101010101" pitchFamily="49" charset="-122"/>
                  </a:rPr>
                  <a:t>，</a:t>
                </a:r>
                <a:r>
                  <a:rPr lang="en-US" altLang="zh-CN" sz="2000" dirty="0"/>
                  <a:t>still much room for improvement in accuracy of </a:t>
                </a:r>
                <a:r>
                  <a:rPr lang="en-US" altLang="zh-CN" sz="2000" dirty="0">
                    <a:latin typeface="Symbol" panose="05050102010706020507" pitchFamily="18" charset="2"/>
                    <a:ea typeface="黑体" panose="02010609060101010101" pitchFamily="49" charset="-122"/>
                  </a:rPr>
                  <a:t>a</a:t>
                </a:r>
                <a:endParaRPr lang="en-US" altLang="zh-CN" sz="2000" dirty="0">
                  <a:latin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文本占位符 3">
                <a:extLst>
                  <a:ext uri="{FF2B5EF4-FFF2-40B4-BE49-F238E27FC236}">
                    <a16:creationId xmlns:a16="http://schemas.microsoft.com/office/drawing/2014/main" id="{A24EE156-C5A6-B513-1A89-0C16DDFF58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48185" y="945995"/>
                <a:ext cx="6858000" cy="5486400"/>
              </a:xfrm>
              <a:blipFill>
                <a:blip r:embed="rId4"/>
                <a:stretch>
                  <a:fillRect l="-178" t="-444" b="-7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6388B21-AA3D-4F79-DFA7-D2F40811EF15}"/>
              </a:ext>
            </a:extLst>
          </p:cNvPr>
          <p:cNvSpPr txBox="1"/>
          <p:nvPr/>
        </p:nvSpPr>
        <p:spPr>
          <a:xfrm>
            <a:off x="3677185" y="4735965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PRL 65 (1990) 3381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3C7A8DA-BF54-FB1C-F846-519A9BBD1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2724419"/>
            <a:ext cx="5001206" cy="342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6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72"/>
            <a:ext cx="11353800" cy="548640"/>
          </a:xfrm>
        </p:spPr>
        <p:txBody>
          <a:bodyPr/>
          <a:lstStyle/>
          <a:p>
            <a:r>
              <a:rPr lang="en-US" altLang="zh-CN" b="1" dirty="0"/>
              <a:t>How to measure </a:t>
            </a:r>
            <a:r>
              <a:rPr lang="en-US" altLang="zh-CN" b="1" i="1" dirty="0">
                <a:latin typeface="Symbol" panose="05050102010706020507" pitchFamily="18" charset="2"/>
              </a:rPr>
              <a:t>g/f</a:t>
            </a:r>
            <a:r>
              <a:rPr lang="en-US" altLang="zh-CN" b="1" i="1" baseline="-25000" dirty="0">
                <a:latin typeface="Symbol" panose="05050102010706020507" pitchFamily="18" charset="2"/>
              </a:rPr>
              <a:t>3</a:t>
            </a:r>
            <a:r>
              <a:rPr lang="en-US" altLang="zh-CN" b="1" dirty="0"/>
              <a:t>: direct CPV</a:t>
            </a:r>
            <a:endParaRPr lang="zh-CN" altLang="en-US" b="1" i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0959AF-AB1C-F7A6-A240-0CC07901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10972800" cy="5928360"/>
          </a:xfrm>
        </p:spPr>
        <p:txBody>
          <a:bodyPr/>
          <a:lstStyle/>
          <a:p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Interference 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between </a:t>
            </a:r>
            <a:r>
              <a:rPr lang="en-US" altLang="zh-CN" sz="2400" dirty="0" err="1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favoured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and suppressed </a:t>
            </a:r>
            <a:r>
              <a:rPr lang="en-US" altLang="zh-CN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CN" sz="2400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</a:t>
            </a:r>
            <a:r>
              <a:rPr lang="en-US" altLang="zh-CN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decay amplitude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r>
              <a:rPr lang="en-US" altLang="zh-CN" sz="24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tree-level decays</a:t>
            </a:r>
            <a:r>
              <a:rPr lang="en-US" altLang="zh-CN" sz="2400" dirty="0">
                <a:latin typeface="Symbol" panose="05050102010706020507" pitchFamily="18" charset="2"/>
                <a:ea typeface="Arial Unicode MS" panose="020B0604020202020204" pitchFamily="34" charset="-122"/>
                <a:cs typeface="Arial Unicode MS" panose="020B0604020202020204" pitchFamily="34" charset="-122"/>
              </a:rPr>
              <a:t>, </a:t>
            </a:r>
            <a:r>
              <a:rPr lang="en-US" altLang="zh-CN" sz="2400" dirty="0">
                <a:ea typeface="Arial Unicode MS" panose="020B0604020202020204" pitchFamily="34" charset="-122"/>
              </a:rPr>
              <a:t>t</a:t>
            </a:r>
            <a:r>
              <a:rPr lang="en-US" altLang="zh-CN" sz="24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heoretically clean(</a:t>
            </a:r>
            <a:r>
              <a:rPr lang="en-US" altLang="zh-CN" sz="2400" dirty="0">
                <a:latin typeface="Symbol" panose="05050102010706020507" pitchFamily="18" charset="2"/>
                <a:ea typeface="Arial Unicode MS" panose="020B0604020202020204" pitchFamily="34" charset="-122"/>
                <a:cs typeface="Arial Unicode MS" panose="020B0604020202020204" pitchFamily="34" charset="-122"/>
              </a:rPr>
              <a:t>dg/g</a:t>
            </a:r>
            <a:r>
              <a:rPr lang="en-US" altLang="zh-CN" sz="24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&lt;10</a:t>
            </a:r>
            <a:r>
              <a:rPr lang="en-US" altLang="zh-CN" sz="2400" baseline="300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-7</a:t>
            </a:r>
            <a:r>
              <a:rPr lang="en-US" altLang="zh-CN" sz="2400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  <a:endParaRPr lang="en-US" altLang="zh-CN" sz="2400" dirty="0">
              <a:sym typeface="Wingdings" panose="05000000000000000000" pitchFamily="2" charset="2"/>
            </a:endParaRPr>
          </a:p>
          <a:p>
            <a:r>
              <a:rPr lang="en-US" altLang="zh-CN" sz="2400" dirty="0">
                <a:sym typeface="Wingdings" panose="05000000000000000000" pitchFamily="2" charset="2"/>
              </a:rPr>
              <a:t>Ideal decays: BDK (clean background, large branching fraction)</a:t>
            </a:r>
            <a:endParaRPr lang="zh-CN" altLang="en-US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Different method according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i="1" dirty="0"/>
              <a:t>D</a:t>
            </a:r>
            <a:r>
              <a:rPr lang="zh-CN" altLang="en-US" sz="2400" dirty="0"/>
              <a:t> </a:t>
            </a:r>
            <a:r>
              <a:rPr lang="en-US" altLang="zh-CN" sz="2400" dirty="0"/>
              <a:t>decay modes</a:t>
            </a:r>
          </a:p>
          <a:p>
            <a:pPr lvl="1"/>
            <a:r>
              <a:rPr lang="en-US" altLang="zh-CN" sz="2200" dirty="0"/>
              <a:t>GLW method: </a:t>
            </a:r>
            <a:r>
              <a:rPr lang="en-US" altLang="zh-CN" sz="2000" dirty="0"/>
              <a:t>CP modes such as </a:t>
            </a:r>
            <a:r>
              <a:rPr lang="en-US" altLang="zh-CN" sz="2000" i="1" dirty="0"/>
              <a:t>D</a:t>
            </a:r>
            <a:r>
              <a:rPr lang="en-US" altLang="zh-CN" sz="2000" dirty="0">
                <a:sym typeface="Wingdings" panose="05000000000000000000" pitchFamily="2" charset="2"/>
              </a:rPr>
              <a:t></a:t>
            </a:r>
            <a:r>
              <a:rPr lang="en-US" altLang="zh-CN" sz="2000" i="1" dirty="0">
                <a:sym typeface="Wingdings" panose="05000000000000000000" pitchFamily="2" charset="2"/>
              </a:rPr>
              <a:t>K</a:t>
            </a:r>
            <a:r>
              <a:rPr lang="en-US" altLang="zh-CN" sz="2000" i="1" baseline="30000" dirty="0">
                <a:sym typeface="Wingdings" panose="05000000000000000000" pitchFamily="2" charset="2"/>
              </a:rPr>
              <a:t>+</a:t>
            </a:r>
            <a:r>
              <a:rPr lang="en-US" altLang="zh-CN" sz="2000" i="1" dirty="0">
                <a:sym typeface="Wingdings" panose="05000000000000000000" pitchFamily="2" charset="2"/>
              </a:rPr>
              <a:t>K</a:t>
            </a:r>
            <a:r>
              <a:rPr lang="en-US" altLang="zh-CN" sz="2000" i="1" baseline="30000" dirty="0">
                <a:sym typeface="Wingdings" panose="05000000000000000000" pitchFamily="2" charset="2"/>
              </a:rPr>
              <a:t>-</a:t>
            </a:r>
            <a:r>
              <a:rPr lang="en-US" altLang="zh-CN" sz="2000" i="1" dirty="0">
                <a:sym typeface="Wingdings" panose="05000000000000000000" pitchFamily="2" charset="2"/>
              </a:rPr>
              <a:t>,</a:t>
            </a:r>
            <a:r>
              <a:rPr lang="en-US" altLang="zh-CN" sz="2000" i="1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000" i="1" baseline="30000" dirty="0" err="1">
                <a:sym typeface="Wingdings" panose="05000000000000000000" pitchFamily="2" charset="2"/>
              </a:rPr>
              <a:t>+</a:t>
            </a:r>
            <a:r>
              <a:rPr lang="en-US" altLang="zh-CN" sz="2000" i="1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000" i="1" baseline="30000" dirty="0">
                <a:sym typeface="Wingdings" panose="05000000000000000000" pitchFamily="2" charset="2"/>
              </a:rPr>
              <a:t>-</a:t>
            </a:r>
            <a:endParaRPr lang="en-US" altLang="zh-CN" sz="2200" i="1" dirty="0"/>
          </a:p>
          <a:p>
            <a:pPr lvl="1"/>
            <a:r>
              <a:rPr lang="en-US" altLang="zh-CN" sz="2200" dirty="0"/>
              <a:t>ADS method:  Fl</a:t>
            </a:r>
            <a:r>
              <a:rPr lang="en-US" altLang="zh-CN" sz="2000" kern="0" dirty="0"/>
              <a:t>avor modes such as </a:t>
            </a:r>
            <a:r>
              <a:rPr lang="en-US" altLang="zh-CN" sz="2000" i="1" kern="0" dirty="0" err="1"/>
              <a:t>D</a:t>
            </a:r>
            <a:r>
              <a:rPr lang="en-US" altLang="zh-CN" sz="2000" kern="0" dirty="0" err="1">
                <a:sym typeface="Wingdings" panose="05000000000000000000" pitchFamily="2" charset="2"/>
              </a:rPr>
              <a:t></a:t>
            </a:r>
            <a:r>
              <a:rPr lang="en-US" altLang="zh-CN" sz="2000" i="1" kern="0" dirty="0" err="1">
                <a:sym typeface="Wingdings" panose="05000000000000000000" pitchFamily="2" charset="2"/>
              </a:rPr>
              <a:t>K</a:t>
            </a:r>
            <a:r>
              <a:rPr lang="en-US" altLang="zh-CN" sz="2000" i="1" kern="0" dirty="0" err="1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000" i="1" kern="0" dirty="0">
                <a:latin typeface="Symbol" panose="05050102010706020507" pitchFamily="18" charset="2"/>
                <a:sym typeface="Wingdings" panose="05000000000000000000" pitchFamily="2" charset="2"/>
              </a:rPr>
              <a:t>, Kpp</a:t>
            </a:r>
            <a:r>
              <a:rPr lang="en-US" altLang="zh-CN" sz="2000" i="1" kern="0" baseline="30000" dirty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endParaRPr lang="en-US" altLang="zh-CN" sz="2200" i="1" baseline="30000" dirty="0"/>
          </a:p>
          <a:p>
            <a:pPr lvl="1"/>
            <a:r>
              <a:rPr lang="en-US" altLang="zh-CN" sz="2200" dirty="0"/>
              <a:t>BPGGSZ method: </a:t>
            </a:r>
            <a:r>
              <a:rPr lang="en-US" altLang="zh-CN" sz="2200" i="1" kern="1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D</a:t>
            </a:r>
            <a:r>
              <a:rPr lang="en-US" altLang="zh-CN" sz="2200" kern="100" dirty="0" err="1">
                <a:solidFill>
                  <a:srgbClr val="0000FF"/>
                </a:solidFill>
                <a:effectLst/>
                <a:ea typeface="黑体" panose="02010609060101010101" pitchFamily="49" charset="-122"/>
                <a:sym typeface="Wingdings" panose="05000000000000000000" pitchFamily="2" charset="2"/>
              </a:rPr>
              <a:t></a:t>
            </a:r>
            <a:r>
              <a:rPr lang="en-US" altLang="zh-CN" sz="2200" i="1" kern="1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K</a:t>
            </a:r>
            <a:r>
              <a:rPr lang="en-US" altLang="zh-CN" sz="2200" i="1" kern="100" baseline="-250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s</a:t>
            </a:r>
            <a:r>
              <a:rPr lang="en-US" altLang="zh-CN" sz="2200" i="1" kern="100" dirty="0" err="1">
                <a:solidFill>
                  <a:srgbClr val="0000FF"/>
                </a:solidFill>
                <a:effectLst/>
                <a:latin typeface="Symbol" panose="05050102010706020507" pitchFamily="18" charset="2"/>
                <a:ea typeface="黑体" panose="02010609060101010101" pitchFamily="49" charset="-122"/>
              </a:rPr>
              <a:t>pp</a:t>
            </a:r>
            <a:r>
              <a:rPr lang="en-US" altLang="zh-CN" sz="2200" i="1" kern="100" dirty="0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/</a:t>
            </a:r>
            <a:r>
              <a:rPr lang="en-US" altLang="zh-CN" sz="2200" i="1" kern="1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K</a:t>
            </a:r>
            <a:r>
              <a:rPr lang="en-US" altLang="zh-CN" sz="2200" i="1" kern="100" baseline="-250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s</a:t>
            </a:r>
            <a:r>
              <a:rPr lang="en-US" altLang="zh-CN" sz="2200" i="1" kern="100" dirty="0" err="1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KK</a:t>
            </a:r>
            <a:r>
              <a:rPr lang="en-US" altLang="zh-CN" sz="2200" i="1" kern="100" dirty="0">
                <a:solidFill>
                  <a:srgbClr val="0000FF"/>
                </a:solidFill>
                <a:effectLst/>
                <a:ea typeface="黑体" panose="02010609060101010101" pitchFamily="49" charset="-122"/>
              </a:rPr>
              <a:t> </a:t>
            </a:r>
            <a:r>
              <a:rPr lang="en-US" altLang="zh-CN" sz="2200" kern="100" dirty="0">
                <a:effectLst/>
                <a:ea typeface="黑体" panose="02010609060101010101" pitchFamily="49" charset="-122"/>
              </a:rPr>
              <a:t>(golden mode)</a:t>
            </a:r>
            <a:endParaRPr lang="zh-CN" altLang="en-US" sz="2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687D7F6-E7E6-5A23-894C-F5E679E90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0F7F88-A3F6-F3F8-A0E4-EDDEE9B57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E987792-6779-E24A-1259-71F61DA0688D}"/>
              </a:ext>
            </a:extLst>
          </p:cNvPr>
          <p:cNvGrpSpPr/>
          <p:nvPr/>
        </p:nvGrpSpPr>
        <p:grpSpPr>
          <a:xfrm>
            <a:off x="1309855" y="2245882"/>
            <a:ext cx="9297185" cy="2448403"/>
            <a:chOff x="1219200" y="2338710"/>
            <a:chExt cx="9297185" cy="244840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01C36A7-E5A6-DC9F-2E04-7C12EA6FAD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2338710"/>
              <a:ext cx="8124825" cy="22001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3D07186-5047-1F11-6B69-1812D1C1D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01000" y="4290655"/>
              <a:ext cx="2515385" cy="496458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F86A77FA-5199-CFC7-A2FC-D93B64703F58}"/>
              </a:ext>
            </a:extLst>
          </p:cNvPr>
          <p:cNvSpPr txBox="1"/>
          <p:nvPr/>
        </p:nvSpPr>
        <p:spPr>
          <a:xfrm>
            <a:off x="7315200" y="1393736"/>
            <a:ext cx="24390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F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JHEP 1401(2014)051</a:t>
            </a:r>
            <a:endParaRPr lang="zh-CN" alt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8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sz="4000" b="1" dirty="0">
                <a:ea typeface="宋体" panose="02010600030101010101" pitchFamily="2" charset="-122"/>
              </a:rPr>
              <a:t>Outline</a:t>
            </a:r>
            <a:endParaRPr lang="zh-CN" altLang="en-US" sz="40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0959AF-AB1C-F7A6-A240-0CC07901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770120"/>
          </a:xfrm>
        </p:spPr>
        <p:txBody>
          <a:bodyPr/>
          <a:lstStyle/>
          <a:p>
            <a:r>
              <a:rPr lang="en-US" altLang="zh-CN" sz="2800" dirty="0"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Introduction </a:t>
            </a:r>
          </a:p>
          <a:p>
            <a:endParaRPr lang="en-US" altLang="zh-CN" sz="2800" dirty="0">
              <a:ea typeface="Malgun Gothic Semilight" panose="020B0502040204020203" pitchFamily="34" charset="-122"/>
              <a:cs typeface="Malgun Gothic Semilight" panose="020B0502040204020203" pitchFamily="34" charset="-122"/>
            </a:endParaRPr>
          </a:p>
          <a:p>
            <a:r>
              <a:rPr lang="en-US" altLang="zh-CN" sz="2800" dirty="0"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Measure CKM elements in LHCb</a:t>
            </a:r>
          </a:p>
          <a:p>
            <a:endParaRPr lang="en-US" altLang="zh-CN" sz="2800" dirty="0">
              <a:ea typeface="Malgun Gothic Semilight" panose="020B0502040204020203" pitchFamily="34" charset="-122"/>
            </a:endParaRPr>
          </a:p>
          <a:p>
            <a:r>
              <a:rPr lang="en-US" altLang="zh-CN" sz="2800" dirty="0">
                <a:ea typeface="Malgun Gothic Semilight" panose="020B0502040204020203" pitchFamily="34" charset="-122"/>
              </a:rPr>
              <a:t>Measure</a:t>
            </a:r>
            <a:r>
              <a:rPr lang="en-US" altLang="zh-CN" sz="2800" dirty="0"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 </a:t>
            </a:r>
            <a:r>
              <a:rPr lang="en-US" altLang="zh-CN" sz="2800" dirty="0">
                <a:ea typeface="Malgun Gothic Semilight" panose="020B0502040204020203" pitchFamily="34" charset="-122"/>
              </a:rPr>
              <a:t>CKM angle</a:t>
            </a:r>
            <a:r>
              <a:rPr lang="en-US" altLang="zh-CN" sz="2800" dirty="0"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 in LHCb</a:t>
            </a:r>
          </a:p>
          <a:p>
            <a:endParaRPr lang="en-US" altLang="zh-CN" sz="2800" dirty="0">
              <a:ea typeface="Malgun Gothic Semilight" panose="020B0502040204020203" pitchFamily="34" charset="-122"/>
              <a:cs typeface="Malgun Gothic Semilight" panose="020B0502040204020203" pitchFamily="34" charset="-122"/>
            </a:endParaRPr>
          </a:p>
          <a:p>
            <a:r>
              <a:rPr lang="en-US" altLang="zh-CN" sz="2800" dirty="0">
                <a:ea typeface="Malgun Gothic Semilight" panose="020B0502040204020203" pitchFamily="34" charset="-122"/>
                <a:cs typeface="Malgun Gothic Semilight" panose="020B0502040204020203" pitchFamily="34" charset="-122"/>
              </a:rPr>
              <a:t>Summary</a:t>
            </a:r>
          </a:p>
          <a:p>
            <a:pPr marL="0" indent="0">
              <a:buNone/>
            </a:pPr>
            <a:endParaRPr lang="zh-CN" altLang="en-US" sz="2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D588865-9993-713D-A8A5-9313F57A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D5F9A9-92D3-212B-57FB-C42240A7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04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43" y="0"/>
            <a:ext cx="11386657" cy="548640"/>
          </a:xfrm>
        </p:spPr>
        <p:txBody>
          <a:bodyPr/>
          <a:lstStyle/>
          <a:p>
            <a:r>
              <a:rPr lang="en-US" altLang="zh-CN" b="1" dirty="0"/>
              <a:t>Evolution of </a:t>
            </a:r>
            <a:r>
              <a:rPr lang="en-US" altLang="zh-CN" b="1" i="1" dirty="0">
                <a:latin typeface="Symbol" panose="05050102010706020507" pitchFamily="18" charset="2"/>
              </a:rPr>
              <a:t>g</a:t>
            </a:r>
            <a:r>
              <a:rPr lang="en-US" altLang="zh-CN" b="1" dirty="0"/>
              <a:t> results 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0959AF-AB1C-F7A6-A240-0CC079019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322" y="4419600"/>
            <a:ext cx="11506200" cy="1981200"/>
          </a:xfrm>
        </p:spPr>
        <p:txBody>
          <a:bodyPr/>
          <a:lstStyle/>
          <a:p>
            <a:r>
              <a:rPr lang="en-US" altLang="zh-CN" sz="2400" dirty="0"/>
              <a:t>The precision of </a:t>
            </a:r>
            <a:r>
              <a:rPr lang="en-US" altLang="zh-CN" sz="2400" dirty="0">
                <a:latin typeface="Symbol" panose="05050102010706020507" pitchFamily="18" charset="2"/>
              </a:rPr>
              <a:t>g</a:t>
            </a:r>
            <a:r>
              <a:rPr lang="en-US" altLang="zh-CN" sz="2400" dirty="0"/>
              <a:t> improved significantly over the past two decades</a:t>
            </a:r>
          </a:p>
          <a:p>
            <a:r>
              <a:rPr lang="en-US" altLang="zh-CN" sz="2400" dirty="0"/>
              <a:t>LHCb dominates current world averages of direct </a:t>
            </a:r>
            <a:r>
              <a:rPr lang="en-US" altLang="zh-CN" sz="2400" dirty="0">
                <a:latin typeface="Symbol" panose="05050102010706020507" pitchFamily="18" charset="2"/>
              </a:rPr>
              <a:t>g</a:t>
            </a:r>
            <a:r>
              <a:rPr lang="en-US" altLang="zh-CN" sz="2400" dirty="0"/>
              <a:t> measurements</a:t>
            </a:r>
          </a:p>
          <a:p>
            <a:r>
              <a:rPr lang="en-US" altLang="zh-CN" sz="2400" dirty="0"/>
              <a:t>Many more modes still need to add</a:t>
            </a:r>
          </a:p>
          <a:p>
            <a:r>
              <a:rPr lang="en-US" altLang="zh-CN" sz="2400" dirty="0"/>
              <a:t>Need </a:t>
            </a:r>
            <a:r>
              <a:rPr lang="en-US" altLang="zh-CN" sz="2400" i="1" dirty="0"/>
              <a:t>D</a:t>
            </a:r>
            <a:r>
              <a:rPr lang="en-US" altLang="zh-CN" sz="2400" dirty="0"/>
              <a:t> strong parameters from charm factory as input (see </a:t>
            </a:r>
            <a:r>
              <a:rPr lang="en-US" altLang="zh-CN" sz="2400" dirty="0" err="1"/>
              <a:t>BaiCian’s</a:t>
            </a:r>
            <a:r>
              <a:rPr lang="en-US" altLang="zh-CN" sz="2400" dirty="0"/>
              <a:t> talk)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A19FF1B-FDE2-9FD2-45EE-5C26E9241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E150E9B8-D772-DFAD-A891-44A4CCC0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4C6089A-5747-9C15-8B4A-810F003B7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33986"/>
            <a:ext cx="4648200" cy="33917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D716012-0137-9507-EE3E-FEF3E532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730738"/>
            <a:ext cx="4953000" cy="3506763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E7B35FE5-F2B9-B493-57E2-7EADBCBBFCFA}"/>
              </a:ext>
            </a:extLst>
          </p:cNvPr>
          <p:cNvSpPr/>
          <p:nvPr/>
        </p:nvSpPr>
        <p:spPr>
          <a:xfrm>
            <a:off x="2971800" y="2910840"/>
            <a:ext cx="3016405" cy="1143000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184FD87-C813-A73A-F0B7-73185AF5685A}"/>
              </a:ext>
            </a:extLst>
          </p:cNvPr>
          <p:cNvCxnSpPr>
            <a:cxnSpLocks/>
          </p:cNvCxnSpPr>
          <p:nvPr/>
        </p:nvCxnSpPr>
        <p:spPr bwMode="auto">
          <a:xfrm flipV="1">
            <a:off x="5988205" y="2667000"/>
            <a:ext cx="564997" cy="257171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16750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B820E1-52C2-C293-B050-60122060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/>
              <a:t>GLW method</a:t>
            </a:r>
            <a:r>
              <a:rPr lang="en-US" altLang="zh-CN" b="1" baseline="30000" dirty="0"/>
              <a:t> [1,2]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2C40F4D-BAA4-A53D-551E-2DE563EB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E57653-98AD-6C5B-2DA9-B3345B83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8C9246-79B5-4A63-7075-FF0F67C29462}"/>
                  </a:ext>
                </a:extLst>
              </p:cNvPr>
              <p:cNvSpPr txBox="1"/>
              <p:nvPr/>
            </p:nvSpPr>
            <p:spPr>
              <a:xfrm>
                <a:off x="-304800" y="4493027"/>
                <a:ext cx="9220200" cy="68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]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E28C9246-79B5-4A63-7075-FF0F67C29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4800" y="4493027"/>
                <a:ext cx="9220200" cy="689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占位符 3">
            <a:extLst>
              <a:ext uri="{FF2B5EF4-FFF2-40B4-BE49-F238E27FC236}">
                <a16:creationId xmlns:a16="http://schemas.microsoft.com/office/drawing/2014/main" id="{07895C4B-2BBC-F582-7A69-EFFD4BB77868}"/>
              </a:ext>
            </a:extLst>
          </p:cNvPr>
          <p:cNvSpPr txBox="1">
            <a:spLocks/>
          </p:cNvSpPr>
          <p:nvPr/>
        </p:nvSpPr>
        <p:spPr bwMode="auto">
          <a:xfrm>
            <a:off x="609600" y="731520"/>
            <a:ext cx="922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7388" indent="-3444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30288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1737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97113" indent="-4683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D (quasi-)CP-eigenstate states such as D</a:t>
            </a:r>
            <a:r>
              <a:rPr lang="en-US" altLang="zh-CN" sz="2400" kern="0" dirty="0">
                <a:sym typeface="Wingdings" panose="05000000000000000000" pitchFamily="2" charset="2"/>
              </a:rPr>
              <a:t>K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+</a:t>
            </a:r>
            <a:r>
              <a:rPr lang="en-US" altLang="zh-CN" sz="2400" kern="0" dirty="0">
                <a:sym typeface="Wingdings" panose="05000000000000000000" pitchFamily="2" charset="2"/>
              </a:rPr>
              <a:t>K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-</a:t>
            </a:r>
            <a:r>
              <a:rPr lang="en-US" altLang="zh-CN" sz="2400" kern="0" dirty="0">
                <a:sym typeface="Wingdings" panose="05000000000000000000" pitchFamily="2" charset="2"/>
              </a:rPr>
              <a:t>,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+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-</a:t>
            </a:r>
            <a:r>
              <a:rPr lang="en-US" altLang="zh-CN" sz="2400" kern="0" dirty="0">
                <a:sym typeface="Wingdings" panose="05000000000000000000" pitchFamily="2" charset="2"/>
              </a:rPr>
              <a:t>,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+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-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0</a:t>
            </a:r>
            <a:r>
              <a:rPr lang="en-US" altLang="zh-CN" sz="2400" kern="0" dirty="0">
                <a:sym typeface="Wingdings" panose="05000000000000000000" pitchFamily="2" charset="2"/>
              </a:rPr>
              <a:t>…</a:t>
            </a:r>
          </a:p>
          <a:p>
            <a:endParaRPr lang="en-US" altLang="zh-CN" sz="2400" kern="0" baseline="-25000" dirty="0">
              <a:sym typeface="Wingdings" panose="05000000000000000000" pitchFamily="2" charset="2"/>
            </a:endParaRPr>
          </a:p>
          <a:p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r>
              <a:rPr lang="en-US" altLang="zh-CN" sz="2400" kern="0" dirty="0"/>
              <a:t>Use the yields of B+ and B- to construct observables related to </a:t>
            </a:r>
            <a:r>
              <a:rPr lang="en-US" altLang="zh-CN" sz="2400" kern="0" dirty="0">
                <a:latin typeface="Symbol" panose="05050102010706020507" pitchFamily="18" charset="2"/>
              </a:rPr>
              <a:t>g</a:t>
            </a:r>
          </a:p>
          <a:p>
            <a:endParaRPr lang="en-US" altLang="zh-CN" sz="2400" kern="0" baseline="30000" dirty="0">
              <a:sym typeface="Wingdings" panose="05000000000000000000" pitchFamily="2" charset="2"/>
            </a:endParaRPr>
          </a:p>
          <a:p>
            <a:pPr marL="0" indent="0">
              <a:buFont typeface="Wingdings" pitchFamily="2" charset="2"/>
              <a:buNone/>
            </a:pPr>
            <a:endParaRPr lang="en-US" altLang="zh-CN" sz="2400" kern="0" baseline="30000" dirty="0">
              <a:sym typeface="Wingdings" panose="05000000000000000000" pitchFamily="2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8BC8FCD-0396-FC9B-C345-CAC699FD9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1" y="1219200"/>
            <a:ext cx="5333999" cy="144235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C12B08-78E0-B31F-9E18-847A5D27E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959" y="2170445"/>
            <a:ext cx="5730241" cy="7002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00C47-53B6-7F00-7B2E-652CDC266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6217920"/>
            <a:ext cx="5554894" cy="56261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52082B6-21BB-00EC-ECE7-4DCB1A5AEB58}"/>
              </a:ext>
            </a:extLst>
          </p:cNvPr>
          <p:cNvSpPr txBox="1"/>
          <p:nvPr/>
        </p:nvSpPr>
        <p:spPr>
          <a:xfrm>
            <a:off x="8229600" y="4036424"/>
            <a:ext cx="358992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800" dirty="0">
                <a:sym typeface="Wingdings" panose="05000000000000000000" pitchFamily="2" charset="2"/>
              </a:rPr>
              <a:t>insert a factor of (</a:t>
            </a:r>
            <a:r>
              <a:rPr lang="en-US" altLang="zh-CN" sz="1800" dirty="0">
                <a:latin typeface="Symbol" panose="05050102010706020507" pitchFamily="18" charset="2"/>
                <a:sym typeface="Wingdings" panose="05000000000000000000" pitchFamily="2" charset="2"/>
              </a:rPr>
              <a:t>k</a:t>
            </a:r>
            <a:r>
              <a:rPr lang="en-US" altLang="zh-CN" sz="1800" dirty="0">
                <a:sym typeface="Wingdings" panose="05000000000000000000" pitchFamily="2" charset="2"/>
              </a:rPr>
              <a:t>=2F</a:t>
            </a:r>
            <a:r>
              <a:rPr lang="en-US" altLang="zh-CN" sz="1800" baseline="-25000" dirty="0">
                <a:sym typeface="Wingdings" panose="05000000000000000000" pitchFamily="2" charset="2"/>
              </a:rPr>
              <a:t>+</a:t>
            </a:r>
            <a:r>
              <a:rPr lang="en-US" altLang="zh-CN" sz="1800" dirty="0">
                <a:sym typeface="Wingdings" panose="05000000000000000000" pitchFamily="2" charset="2"/>
              </a:rPr>
              <a:t>-1) before interference terms (F</a:t>
            </a:r>
            <a:r>
              <a:rPr lang="en-US" altLang="zh-CN" sz="1800" baseline="-25000" dirty="0">
                <a:sym typeface="Wingdings" panose="05000000000000000000" pitchFamily="2" charset="2"/>
              </a:rPr>
              <a:t>+</a:t>
            </a:r>
            <a:r>
              <a:rPr lang="en-US" altLang="zh-CN" sz="1800" dirty="0">
                <a:sym typeface="Wingdings" panose="05000000000000000000" pitchFamily="2" charset="2"/>
              </a:rPr>
              <a:t>=CP even content</a:t>
            </a:r>
            <a:r>
              <a:rPr lang="en-US" altLang="zh-CN" dirty="0">
                <a:sym typeface="Wingdings" panose="05000000000000000000" pitchFamily="2" charset="2"/>
              </a:rPr>
              <a:t>), need </a:t>
            </a:r>
            <a:r>
              <a:rPr lang="en-US" altLang="zh-CN" dirty="0">
                <a:solidFill>
                  <a:srgbClr val="0066FF"/>
                </a:solidFill>
                <a:sym typeface="Wingdings" panose="05000000000000000000" pitchFamily="2" charset="2"/>
              </a:rPr>
              <a:t>charm input</a:t>
            </a:r>
            <a:endParaRPr lang="zh-CN" altLang="en-US" sz="1800" dirty="0">
              <a:solidFill>
                <a:srgbClr val="0066FF"/>
              </a:solidFill>
            </a:endParaRP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7719EFF7-1C95-64F1-0AA0-4FCFAA0E239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22151" y="4049106"/>
            <a:ext cx="2707449" cy="30098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8320495B-EF78-91B2-06BA-6BC3BFC2A8CB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>
            <a:off x="6659246" y="4498089"/>
            <a:ext cx="1570354" cy="25295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A253A8-9AC0-6BA4-29B7-383B727B7E04}"/>
                  </a:ext>
                </a:extLst>
              </p:cNvPr>
              <p:cNvSpPr txBox="1"/>
              <p:nvPr/>
            </p:nvSpPr>
            <p:spPr>
              <a:xfrm>
                <a:off x="228600" y="3727460"/>
                <a:ext cx="7467600" cy="687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3AA253A8-9AC0-6BA4-29B7-383B727B7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727460"/>
                <a:ext cx="7467600" cy="687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椭圆 14">
            <a:extLst>
              <a:ext uri="{FF2B5EF4-FFF2-40B4-BE49-F238E27FC236}">
                <a16:creationId xmlns:a16="http://schemas.microsoft.com/office/drawing/2014/main" id="{18DDA683-D053-F498-5F04-FEE09E80D552}"/>
              </a:ext>
            </a:extLst>
          </p:cNvPr>
          <p:cNvSpPr/>
          <p:nvPr/>
        </p:nvSpPr>
        <p:spPr>
          <a:xfrm>
            <a:off x="5371877" y="3753538"/>
            <a:ext cx="206641" cy="353756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F8AECD1B-6EA2-9C62-1259-16F2DE7060E4}"/>
              </a:ext>
            </a:extLst>
          </p:cNvPr>
          <p:cNvSpPr/>
          <p:nvPr/>
        </p:nvSpPr>
        <p:spPr>
          <a:xfrm>
            <a:off x="6470279" y="4710909"/>
            <a:ext cx="243841" cy="286120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E1D2DAC-6B7F-9406-819F-BE55D22E12D4}"/>
              </a:ext>
            </a:extLst>
          </p:cNvPr>
          <p:cNvSpPr txBox="1"/>
          <p:nvPr/>
        </p:nvSpPr>
        <p:spPr>
          <a:xfrm>
            <a:off x="5308195" y="5343857"/>
            <a:ext cx="270210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Notice </a:t>
            </a:r>
            <a:r>
              <a:rPr lang="en-US" altLang="zh-CN" sz="1800" kern="0" dirty="0" err="1">
                <a:sym typeface="Wingdings" panose="05000000000000000000" pitchFamily="2" charset="2"/>
              </a:rPr>
              <a:t>r</a:t>
            </a:r>
            <a:r>
              <a:rPr lang="en-US" altLang="zh-CN" sz="1800" kern="0" baseline="-25000" dirty="0" err="1">
                <a:sym typeface="Wingdings" panose="05000000000000000000" pitchFamily="2" charset="2"/>
              </a:rPr>
              <a:t>B</a:t>
            </a:r>
            <a:r>
              <a:rPr lang="en-US" altLang="zh-CN" sz="1800" dirty="0"/>
              <a:t>/</a:t>
            </a:r>
            <a:r>
              <a:rPr lang="en-US" altLang="zh-CN" sz="1800" dirty="0">
                <a:latin typeface="Symbol" panose="05050102010706020507" pitchFamily="18" charset="2"/>
              </a:rPr>
              <a:t>d</a:t>
            </a:r>
            <a:r>
              <a:rPr lang="en-US" altLang="zh-CN" sz="1800" baseline="-25000" dirty="0"/>
              <a:t>B</a:t>
            </a:r>
            <a:r>
              <a:rPr lang="en-US" altLang="zh-CN" sz="1800" kern="0" dirty="0">
                <a:sym typeface="Wingdings" panose="05000000000000000000" pitchFamily="2" charset="2"/>
              </a:rPr>
              <a:t> need input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5085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30A2E-2A05-58D5-1447-A6D50EC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80028"/>
          </a:xfrm>
        </p:spPr>
        <p:txBody>
          <a:bodyPr/>
          <a:lstStyle/>
          <a:p>
            <a:r>
              <a:rPr lang="en-US" altLang="zh-CN" b="1" dirty="0"/>
              <a:t>ADS method</a:t>
            </a:r>
            <a:r>
              <a:rPr lang="en-US" altLang="zh-CN" b="1" baseline="30000" dirty="0"/>
              <a:t>[1,2]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0BFB57F-BD6E-9D97-576A-11A3863A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7A0B52B-3882-BA62-1FF7-D5CC39E6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80B54C-1B52-2A76-8BAA-10644CBA7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6320236"/>
            <a:ext cx="5344147" cy="44632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470C6C8A-1125-C1B3-A62C-FE20BAC00B38}"/>
              </a:ext>
            </a:extLst>
          </p:cNvPr>
          <p:cNvSpPr txBox="1">
            <a:spLocks/>
          </p:cNvSpPr>
          <p:nvPr/>
        </p:nvSpPr>
        <p:spPr bwMode="auto">
          <a:xfrm>
            <a:off x="323021" y="752683"/>
            <a:ext cx="11393557" cy="37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7388" indent="-3444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30288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1737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97113" indent="-4683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CN" sz="2400" kern="0" dirty="0"/>
              <a:t>Consider the </a:t>
            </a:r>
            <a:r>
              <a:rPr lang="en-US" altLang="zh-CN" sz="2400" kern="0" dirty="0" err="1"/>
              <a:t>Cabibbo</a:t>
            </a:r>
            <a:r>
              <a:rPr lang="en-US" altLang="zh-CN" sz="2400" kern="0" dirty="0"/>
              <a:t>-favored decay D</a:t>
            </a:r>
            <a:r>
              <a:rPr lang="en-US" altLang="zh-CN" sz="2400" kern="0" baseline="30000" dirty="0"/>
              <a:t>0</a:t>
            </a:r>
            <a:r>
              <a:rPr lang="en-US" altLang="zh-CN" sz="2400" kern="0" dirty="0">
                <a:sym typeface="Wingdings" panose="05000000000000000000" pitchFamily="2" charset="2"/>
              </a:rPr>
              <a:t>K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-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+</a:t>
            </a:r>
            <a:r>
              <a:rPr lang="en-US" altLang="zh-CN" sz="2400" kern="0" dirty="0">
                <a:sym typeface="Wingdings" panose="05000000000000000000" pitchFamily="2" charset="2"/>
              </a:rPr>
              <a:t> and doubly-</a:t>
            </a:r>
            <a:r>
              <a:rPr lang="en-US" altLang="zh-CN" sz="2400" kern="0" dirty="0" err="1">
                <a:sym typeface="Wingdings" panose="05000000000000000000" pitchFamily="2" charset="2"/>
              </a:rPr>
              <a:t>Cabibbo</a:t>
            </a:r>
            <a:r>
              <a:rPr lang="en-US" altLang="zh-CN" sz="2400" kern="0" dirty="0">
                <a:sym typeface="Wingdings" panose="05000000000000000000" pitchFamily="2" charset="2"/>
              </a:rPr>
              <a:t>-suppressed decay D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0</a:t>
            </a:r>
            <a:r>
              <a:rPr lang="en-US" altLang="zh-CN" sz="2400" kern="0" dirty="0">
                <a:sym typeface="Wingdings" panose="05000000000000000000" pitchFamily="2" charset="2"/>
              </a:rPr>
              <a:t>K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+</a:t>
            </a:r>
            <a:r>
              <a:rPr lang="en-US" altLang="zh-CN" sz="2400" kern="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kern="0" baseline="30000" dirty="0">
                <a:sym typeface="Wingdings" panose="05000000000000000000" pitchFamily="2" charset="2"/>
              </a:rPr>
              <a:t>-</a:t>
            </a:r>
          </a:p>
          <a:p>
            <a:endParaRPr lang="en-US" altLang="zh-CN" sz="2400" kern="0" dirty="0">
              <a:sym typeface="Wingdings" panose="05000000000000000000" pitchFamily="2" charset="2"/>
            </a:endParaRPr>
          </a:p>
          <a:p>
            <a:endParaRPr lang="en-US" altLang="zh-CN" sz="24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400" kern="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CN" sz="2400" kern="0" dirty="0">
              <a:sym typeface="Wingdings" panose="05000000000000000000" pitchFamily="2" charset="2"/>
            </a:endParaRPr>
          </a:p>
          <a:p>
            <a:r>
              <a:rPr lang="en-US" altLang="zh-CN" sz="2400" kern="0" dirty="0" err="1">
                <a:sym typeface="Wingdings" panose="05000000000000000000" pitchFamily="2" charset="2"/>
              </a:rPr>
              <a:t>r</a:t>
            </a:r>
            <a:r>
              <a:rPr lang="en-US" altLang="zh-CN" sz="2400" kern="0" baseline="-25000" dirty="0" err="1">
                <a:sym typeface="Wingdings" panose="05000000000000000000" pitchFamily="2" charset="2"/>
              </a:rPr>
              <a:t>B</a:t>
            </a:r>
            <a:r>
              <a:rPr lang="en-US" altLang="zh-CN" sz="2400" dirty="0"/>
              <a:t>/</a:t>
            </a:r>
            <a:r>
              <a:rPr lang="en-US" altLang="zh-CN" sz="2400" dirty="0">
                <a:latin typeface="Symbol" panose="05050102010706020507" pitchFamily="18" charset="2"/>
              </a:rPr>
              <a:t>d</a:t>
            </a:r>
            <a:r>
              <a:rPr lang="en-US" altLang="zh-CN" sz="2400" baseline="-25000" dirty="0"/>
              <a:t>B</a:t>
            </a:r>
            <a:r>
              <a:rPr lang="en-US" altLang="zh-CN" sz="2400" kern="0" baseline="-25000" dirty="0">
                <a:sym typeface="Wingdings" panose="05000000000000000000" pitchFamily="2" charset="2"/>
              </a:rPr>
              <a:t> </a:t>
            </a:r>
            <a:r>
              <a:rPr lang="en-US" altLang="zh-CN" sz="2400" kern="0" dirty="0">
                <a:sym typeface="Wingdings" panose="05000000000000000000" pitchFamily="2" charset="2"/>
              </a:rPr>
              <a:t>can be obtained directly, but external input </a:t>
            </a:r>
            <a:r>
              <a:rPr lang="en-US" altLang="zh-CN" sz="2400" kern="0" dirty="0" err="1">
                <a:sym typeface="Wingdings" panose="05000000000000000000" pitchFamily="2" charset="2"/>
              </a:rPr>
              <a:t>r</a:t>
            </a:r>
            <a:r>
              <a:rPr lang="en-US" altLang="zh-CN" sz="2400" kern="0" baseline="-25000" dirty="0" err="1">
                <a:sym typeface="Wingdings" panose="05000000000000000000" pitchFamily="2" charset="2"/>
              </a:rPr>
              <a:t>D</a:t>
            </a:r>
            <a:r>
              <a:rPr lang="en-US" altLang="zh-CN" sz="2400" kern="0" dirty="0">
                <a:sym typeface="Wingdings" panose="05000000000000000000" pitchFamily="2" charset="2"/>
              </a:rPr>
              <a:t>/</a:t>
            </a:r>
            <a:r>
              <a:rPr lang="en-US" altLang="zh-CN" sz="2400" kern="0" dirty="0" err="1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zh-CN" sz="2400" kern="0" baseline="-25000" dirty="0" err="1">
                <a:sym typeface="Wingdings" panose="05000000000000000000" pitchFamily="2" charset="2"/>
              </a:rPr>
              <a:t>D</a:t>
            </a:r>
            <a:endParaRPr lang="en-US" altLang="zh-CN" sz="2400" kern="0" baseline="-25000" dirty="0">
              <a:sym typeface="Wingdings" panose="05000000000000000000" pitchFamily="2" charset="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1918DFC-9884-9ECE-D455-1656BF3BA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1374413"/>
            <a:ext cx="6675532" cy="1600200"/>
          </a:xfrm>
          <a:prstGeom prst="rect">
            <a:avLst/>
          </a:prstGeom>
        </p:spPr>
      </p:pic>
      <p:sp>
        <p:nvSpPr>
          <p:cNvPr id="9" name="文本占位符 3">
            <a:extLst>
              <a:ext uri="{FF2B5EF4-FFF2-40B4-BE49-F238E27FC236}">
                <a16:creationId xmlns:a16="http://schemas.microsoft.com/office/drawing/2014/main" id="{47967050-58CB-F327-3E49-D5C859BDB6FC}"/>
              </a:ext>
            </a:extLst>
          </p:cNvPr>
          <p:cNvSpPr txBox="1">
            <a:spLocks/>
          </p:cNvSpPr>
          <p:nvPr/>
        </p:nvSpPr>
        <p:spPr bwMode="auto">
          <a:xfrm>
            <a:off x="4111709" y="5642944"/>
            <a:ext cx="7216045" cy="4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v"/>
              <a:defRPr sz="18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7388" indent="-344488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030288" indent="-3429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o"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201737" indent="-1714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97113" indent="-468313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altLang="zh-CN" sz="2200" dirty="0"/>
              <a:t>For K3</a:t>
            </a:r>
            <a:r>
              <a:rPr lang="en-US" altLang="zh-CN" sz="2200" dirty="0">
                <a:latin typeface="Symbol" panose="05050102010706020507" pitchFamily="18" charset="2"/>
              </a:rPr>
              <a:t>p </a:t>
            </a:r>
            <a:r>
              <a:rPr lang="en-US" altLang="zh-CN" sz="2200" dirty="0">
                <a:ea typeface="+mj-ea"/>
              </a:rPr>
              <a:t>mode</a:t>
            </a:r>
            <a:r>
              <a:rPr lang="en-US" altLang="zh-CN" sz="2200" dirty="0"/>
              <a:t>, </a:t>
            </a:r>
            <a:r>
              <a:rPr lang="en-US" altLang="zh-CN" sz="2000" dirty="0">
                <a:sym typeface="Wingdings" panose="05000000000000000000" pitchFamily="2" charset="2"/>
              </a:rPr>
              <a:t>coherence factor R</a:t>
            </a:r>
            <a:r>
              <a:rPr lang="en-US" altLang="zh-CN" sz="2000" baseline="-25000" dirty="0">
                <a:sym typeface="Wingdings" panose="05000000000000000000" pitchFamily="2" charset="2"/>
              </a:rPr>
              <a:t>K3</a:t>
            </a:r>
            <a:r>
              <a:rPr lang="en-US" altLang="zh-CN" sz="2000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400" dirty="0">
                <a:sym typeface="Wingdings" panose="05000000000000000000" pitchFamily="2" charset="2"/>
              </a:rPr>
              <a:t> </a:t>
            </a:r>
            <a:r>
              <a:rPr lang="en-US" altLang="zh-CN" sz="2000" dirty="0">
                <a:sym typeface="Wingdings" panose="05000000000000000000" pitchFamily="2" charset="2"/>
              </a:rPr>
              <a:t>and </a:t>
            </a:r>
            <a:r>
              <a:rPr lang="en-US" altLang="zh-CN" sz="20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altLang="zh-CN" sz="2000" baseline="-25000" dirty="0">
                <a:sym typeface="Wingdings" panose="05000000000000000000" pitchFamily="2" charset="2"/>
              </a:rPr>
              <a:t>K3</a:t>
            </a:r>
            <a:r>
              <a:rPr lang="en-US" altLang="zh-CN" sz="2000" baseline="-25000" dirty="0">
                <a:latin typeface="Symbol" panose="05050102010706020507" pitchFamily="18" charset="2"/>
                <a:sym typeface="Wingdings" panose="05000000000000000000" pitchFamily="2" charset="2"/>
              </a:rPr>
              <a:t>p</a:t>
            </a:r>
            <a:r>
              <a:rPr lang="en-US" altLang="zh-CN" sz="2000" dirty="0">
                <a:sym typeface="Wingdings" panose="05000000000000000000" pitchFamily="2" charset="2"/>
              </a:rPr>
              <a:t> averaged over phase space not good for whole space</a:t>
            </a:r>
            <a:endParaRPr lang="zh-CN" altLang="en-US" sz="2000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3626F27-87A4-91AE-FB88-3F44D93A166B}"/>
              </a:ext>
            </a:extLst>
          </p:cNvPr>
          <p:cNvGrpSpPr/>
          <p:nvPr/>
        </p:nvGrpSpPr>
        <p:grpSpPr>
          <a:xfrm>
            <a:off x="1905000" y="3993538"/>
            <a:ext cx="7620000" cy="1550144"/>
            <a:chOff x="457200" y="4021198"/>
            <a:chExt cx="7620000" cy="1550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>
                  <a:extLst>
                    <a:ext uri="{FF2B5EF4-FFF2-40B4-BE49-F238E27FC236}">
                      <a16:creationId xmlns:a16="http://schemas.microsoft.com/office/drawing/2014/main" id="{92E3BF8B-9AF6-15DB-5FEA-437014EB894F}"/>
                    </a:ext>
                  </a:extLst>
                </p:cNvPr>
                <p:cNvSpPr txBox="1"/>
                <p:nvPr/>
              </p:nvSpPr>
              <p:spPr>
                <a:xfrm>
                  <a:off x="457200" y="4021198"/>
                  <a:ext cx="7620000" cy="929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en-US" altLang="zh-CN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  <m: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l-GR" altLang="zh-CN" sz="24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l-GR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e>
                        </m:d>
                        <m:r>
                          <a:rPr lang="el-GR" altLang="zh-C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el-GR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𝛾</m:t>
                            </m:r>
                          </m:e>
                        </m:d>
                      </m:oMath>
                    </m:oMathPara>
                  </a14:m>
                  <a:endParaRPr lang="en-US" altLang="zh-CN" sz="2400" dirty="0"/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E30A211C-97E4-B55C-7FF5-875F9DEF2F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4021198"/>
                  <a:ext cx="7620000" cy="929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576EBC38-3529-4742-5FBF-403A4F633596}"/>
                </a:ext>
              </a:extLst>
            </p:cNvPr>
            <p:cNvSpPr/>
            <p:nvPr/>
          </p:nvSpPr>
          <p:spPr>
            <a:xfrm>
              <a:off x="3733800" y="4021198"/>
              <a:ext cx="381000" cy="46499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06390526-6C52-4D0E-5C1C-D68A07CB6E0D}"/>
                </a:ext>
              </a:extLst>
            </p:cNvPr>
            <p:cNvSpPr/>
            <p:nvPr/>
          </p:nvSpPr>
          <p:spPr>
            <a:xfrm>
              <a:off x="4572000" y="4038600"/>
              <a:ext cx="381000" cy="46499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919B0104-A38F-B477-86B1-1D4F96A63984}"/>
                </a:ext>
              </a:extLst>
            </p:cNvPr>
            <p:cNvSpPr/>
            <p:nvPr/>
          </p:nvSpPr>
          <p:spPr>
            <a:xfrm>
              <a:off x="6705600" y="4038600"/>
              <a:ext cx="381000" cy="46499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5BF5F8E0-02FD-257D-F755-030A458A5FA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5791200" y="4433156"/>
              <a:ext cx="961464" cy="718879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74788F75-4C78-6A63-B268-E2A676304C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86200" y="4484841"/>
              <a:ext cx="1295400" cy="760794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03D656F0-9287-2893-7BCF-DD7D1A3E36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8700" y="4473279"/>
              <a:ext cx="785532" cy="765297"/>
            </a:xfrm>
            <a:prstGeom prst="straightConnector1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2BBF4D7-5864-2E8C-E2FB-4957B5A8B41F}"/>
                </a:ext>
              </a:extLst>
            </p:cNvPr>
            <p:cNvSpPr txBox="1"/>
            <p:nvPr/>
          </p:nvSpPr>
          <p:spPr>
            <a:xfrm>
              <a:off x="3511083" y="5202010"/>
              <a:ext cx="344076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Need inputs from charm factory</a:t>
              </a:r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20636C4-AD3E-8A06-1BBB-D7354B26B096}"/>
                  </a:ext>
                </a:extLst>
              </p:cNvPr>
              <p:cNvSpPr txBox="1"/>
              <p:nvPr/>
            </p:nvSpPr>
            <p:spPr>
              <a:xfrm>
                <a:off x="152400" y="5284000"/>
                <a:ext cx="4009473" cy="717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320636C4-AD3E-8A06-1BBB-D7354B26B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284000"/>
                <a:ext cx="4009473" cy="717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533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</p:spPr>
            <p:txBody>
              <a:bodyPr/>
              <a:lstStyle/>
              <a:p>
                <a:r>
                  <a:rPr lang="en-US" altLang="zh-CN" b="1" dirty="0">
                    <a:latin typeface="Symbol" panose="05050102010706020507" pitchFamily="18" charset="2"/>
                  </a:rPr>
                  <a:t>g</a:t>
                </a:r>
                <a:r>
                  <a:rPr lang="en-US" altLang="zh-CN" b="1" dirty="0"/>
                  <a:t>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𝑫</m:t>
                    </m:r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sSup>
                      <m:sSupPr>
                        <m:ctrlP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e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zh-CN" b="1" dirty="0"/>
                  <a:t> decays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CCFB2F52-0DD8-F2AD-126D-E3BB6AC4E9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1353800" cy="548640"/>
              </a:xfrm>
              <a:blipFill>
                <a:blip r:embed="rId2"/>
                <a:stretch>
                  <a:fillRect t="-15556" b="-4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8B0062A2-2496-76AC-5F85-464058367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5BF17-8236-969B-8259-8FDD10AC8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文本占位符 3">
            <a:extLst>
              <a:ext uri="{FF2B5EF4-FFF2-40B4-BE49-F238E27FC236}">
                <a16:creationId xmlns:a16="http://schemas.microsoft.com/office/drawing/2014/main" id="{7AE06EC0-C33D-974F-18C0-C18A3316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31520"/>
            <a:ext cx="10972800" cy="5486400"/>
          </a:xfrm>
        </p:spPr>
        <p:txBody>
          <a:bodyPr/>
          <a:lstStyle/>
          <a:p>
            <a:r>
              <a:rPr lang="en-US" altLang="zh-CN" sz="2000" dirty="0"/>
              <a:t>Large CPV observed in local bins!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1CDD1B-BCCD-4246-10ED-D9C3560F4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99" y="1402673"/>
            <a:ext cx="8210618" cy="340477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9DA1194-6E79-0D5B-A0CC-97273068CD96}"/>
              </a:ext>
            </a:extLst>
          </p:cNvPr>
          <p:cNvSpPr txBox="1"/>
          <p:nvPr/>
        </p:nvSpPr>
        <p:spPr>
          <a:xfrm>
            <a:off x="9677400" y="697258"/>
            <a:ext cx="2597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b="0" i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JHEP </a:t>
            </a:r>
            <a:r>
              <a:rPr lang="en-US" altLang="zh-CN" b="1" i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  <a:r>
              <a:rPr lang="en-US" altLang="zh-CN" b="0" i="1" dirty="0"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(2023) 138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EAEC31B-22EC-AD42-7362-59228225E2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772" y="0"/>
            <a:ext cx="855879" cy="54864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28F7E5C-7A43-0FBF-448B-937F7487E0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312712"/>
            <a:ext cx="4476190" cy="68571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EFA11B1-C310-475A-7682-213CB76F4248}"/>
              </a:ext>
            </a:extLst>
          </p:cNvPr>
          <p:cNvSpPr txBox="1"/>
          <p:nvPr/>
        </p:nvSpPr>
        <p:spPr>
          <a:xfrm>
            <a:off x="6802869" y="5344933"/>
            <a:ext cx="331156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Large expected improvement from incoming 20fb</a:t>
            </a:r>
            <a:r>
              <a:rPr lang="en-US" altLang="zh-CN" baseline="30000" dirty="0"/>
              <a:t>-1</a:t>
            </a:r>
            <a:r>
              <a:rPr lang="en-US" altLang="zh-CN" dirty="0"/>
              <a:t> of BESIII </a:t>
            </a:r>
            <a:r>
              <a:rPr lang="en-US" altLang="zh-CN" dirty="0">
                <a:latin typeface="Symbol" panose="05050102010706020507" pitchFamily="18" charset="2"/>
              </a:rPr>
              <a:t>y</a:t>
            </a:r>
            <a:r>
              <a:rPr lang="en-US" altLang="zh-CN" dirty="0"/>
              <a:t>(3770) data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931447-42EF-E0EB-5B0B-E9B8D8FFF1A4}"/>
              </a:ext>
            </a:extLst>
          </p:cNvPr>
          <p:cNvSpPr txBox="1"/>
          <p:nvPr/>
        </p:nvSpPr>
        <p:spPr>
          <a:xfrm>
            <a:off x="1905000" y="6217920"/>
            <a:ext cx="3154392" cy="369332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FF"/>
                </a:solidFill>
              </a:rPr>
              <a:t>Comparable to golden mode!</a:t>
            </a:r>
            <a:endParaRPr lang="zh-CN" altLang="en-US" dirty="0">
              <a:solidFill>
                <a:srgbClr val="FF00FF"/>
              </a:solidFill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A7D060E4-363B-EE6E-41A2-FADB131A9304}"/>
              </a:ext>
            </a:extLst>
          </p:cNvPr>
          <p:cNvCxnSpPr>
            <a:cxnSpLocks/>
          </p:cNvCxnSpPr>
          <p:nvPr/>
        </p:nvCxnSpPr>
        <p:spPr bwMode="auto">
          <a:xfrm flipV="1">
            <a:off x="3733800" y="5923507"/>
            <a:ext cx="457200" cy="294413"/>
          </a:xfrm>
          <a:prstGeom prst="straightConnector1">
            <a:avLst/>
          </a:prstGeom>
          <a:noFill/>
          <a:ln w="254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0DDB350-A354-7F3D-1C23-22193D352E56}"/>
              </a:ext>
            </a:extLst>
          </p:cNvPr>
          <p:cNvCxnSpPr>
            <a:cxnSpLocks/>
          </p:cNvCxnSpPr>
          <p:nvPr/>
        </p:nvCxnSpPr>
        <p:spPr bwMode="auto">
          <a:xfrm flipV="1">
            <a:off x="6238600" y="5655569"/>
            <a:ext cx="492082" cy="33592"/>
          </a:xfrm>
          <a:prstGeom prst="straightConnector1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33462021-8DAF-0AB0-C529-D1590D56D012}"/>
              </a:ext>
            </a:extLst>
          </p:cNvPr>
          <p:cNvSpPr/>
          <p:nvPr/>
        </p:nvSpPr>
        <p:spPr>
          <a:xfrm>
            <a:off x="4147417" y="5295409"/>
            <a:ext cx="576983" cy="724391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3B84D91-C7A7-D135-6599-B7BEA5259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0600" y="1520919"/>
            <a:ext cx="3116082" cy="284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97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A827AF-5DD0-3E73-8ADE-5E61038CE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/>
              <a:t>BPGGSZ method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18565A5-6B6B-D791-EC72-8FB4E5FD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DE4CEF-66E9-9E1D-1538-9AFC675C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占位符 3">
                <a:extLst>
                  <a:ext uri="{FF2B5EF4-FFF2-40B4-BE49-F238E27FC236}">
                    <a16:creationId xmlns:a16="http://schemas.microsoft.com/office/drawing/2014/main" id="{7DE9C095-DD2F-5101-A4E0-37A13F5E11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731520"/>
                <a:ext cx="11277600" cy="5486400"/>
              </a:xfrm>
            </p:spPr>
            <p:txBody>
              <a:bodyPr/>
              <a:lstStyle/>
              <a:p>
                <a:r>
                  <a:rPr lang="en-US" altLang="zh-CN" sz="2200" dirty="0"/>
                  <a:t>Golden mode:</a:t>
                </a:r>
                <a:r>
                  <a:rPr lang="en-US" altLang="zh-CN" sz="2200" kern="10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</a:rPr>
                  <a:t>D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  <a:sym typeface="Wingdings" panose="05000000000000000000" pitchFamily="2" charset="2"/>
                  </a:rPr>
                  <a:t>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2200" kern="100" baseline="-25000" dirty="0" err="1">
                    <a:effectLst/>
                    <a:ea typeface="黑体" panose="02010609060101010101" pitchFamily="49" charset="-122"/>
                  </a:rPr>
                  <a:t>s</a:t>
                </a:r>
                <a:r>
                  <a:rPr lang="en-US" altLang="zh-CN" sz="2200" kern="100" dirty="0" err="1">
                    <a:effectLst/>
                    <a:latin typeface="Symbol" panose="05050102010706020507" pitchFamily="18" charset="2"/>
                    <a:ea typeface="黑体" panose="02010609060101010101" pitchFamily="49" charset="-122"/>
                  </a:rPr>
                  <a:t>pp</a:t>
                </a:r>
                <a:r>
                  <a:rPr lang="en-US" altLang="zh-CN" sz="2200" kern="100" dirty="0">
                    <a:effectLst/>
                    <a:ea typeface="黑体" panose="02010609060101010101" pitchFamily="49" charset="-122"/>
                  </a:rPr>
                  <a:t>/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2200" kern="100" baseline="-25000" dirty="0" err="1">
                    <a:effectLst/>
                    <a:ea typeface="黑体" panose="02010609060101010101" pitchFamily="49" charset="-122"/>
                  </a:rPr>
                  <a:t>s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</a:rPr>
                  <a:t>KK</a:t>
                </a:r>
                <a:r>
                  <a:rPr lang="en-US" altLang="zh-CN" sz="2200" kern="100" dirty="0">
                    <a:effectLst/>
                    <a:ea typeface="黑体" panose="02010609060101010101" pitchFamily="49" charset="-122"/>
                  </a:rPr>
                  <a:t> (large statistic, large </a:t>
                </a:r>
                <a:r>
                  <a:rPr lang="en-US" altLang="zh-CN" sz="2200" kern="100" dirty="0" err="1">
                    <a:effectLst/>
                    <a:ea typeface="黑体" panose="02010609060101010101" pitchFamily="49" charset="-122"/>
                  </a:rPr>
                  <a:t>r</a:t>
                </a:r>
                <a:r>
                  <a:rPr lang="en-US" altLang="zh-CN" sz="2200" kern="100" baseline="-25000" dirty="0" err="1">
                    <a:effectLst/>
                    <a:ea typeface="黑体" panose="02010609060101010101" pitchFamily="49" charset="-122"/>
                  </a:rPr>
                  <a:t>D</a:t>
                </a:r>
                <a:r>
                  <a:rPr lang="en-US" altLang="zh-CN" sz="2200" kern="100" dirty="0">
                    <a:effectLst/>
                    <a:ea typeface="黑体" panose="02010609060101010101" pitchFamily="49" charset="-122"/>
                  </a:rPr>
                  <a:t>)</a:t>
                </a:r>
              </a:p>
              <a:p>
                <a:pPr lvl="1"/>
                <a:r>
                  <a:rPr lang="en-US" altLang="zh-CN" sz="2000" kern="100" dirty="0">
                    <a:ea typeface="黑体" panose="02010609060101010101" pitchFamily="49" charset="-122"/>
                  </a:rPr>
                  <a:t>Model-dependent method (not used now)</a:t>
                </a:r>
              </a:p>
              <a:p>
                <a:pPr lvl="1"/>
                <a:r>
                  <a:rPr lang="en-US" altLang="zh-CN" sz="2000" kern="100" dirty="0">
                    <a:ea typeface="黑体" panose="02010609060101010101" pitchFamily="49" charset="-122"/>
                  </a:rPr>
                  <a:t>Model-independent binned method (BPGGSZ method</a:t>
                </a:r>
                <a:r>
                  <a:rPr lang="en-US" altLang="zh-CN" sz="2000" kern="100" baseline="30000" dirty="0">
                    <a:ea typeface="黑体" panose="02010609060101010101" pitchFamily="49" charset="-122"/>
                  </a:rPr>
                  <a:t>[1]</a:t>
                </a:r>
                <a:r>
                  <a:rPr lang="en-US" altLang="zh-CN" sz="2000" kern="100" dirty="0">
                    <a:ea typeface="黑体" panose="02010609060101010101" pitchFamily="49" charset="-122"/>
                  </a:rPr>
                  <a:t>)</a:t>
                </a:r>
              </a:p>
              <a:p>
                <a:r>
                  <a:rPr lang="en-US" altLang="zh-CN" sz="2200" dirty="0"/>
                  <a:t>Binned </a:t>
                </a:r>
                <a:r>
                  <a:rPr lang="en-US" altLang="zh-CN" sz="2200" dirty="0" err="1"/>
                  <a:t>Dalitz</a:t>
                </a:r>
                <a:r>
                  <a:rPr lang="en-US" altLang="zh-CN" sz="2200" dirty="0"/>
                  <a:t> plane according to </a:t>
                </a:r>
                <a:r>
                  <a:rPr lang="en-US" altLang="zh-CN" sz="2200" kern="0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d</a:t>
                </a:r>
                <a:r>
                  <a:rPr lang="en-US" altLang="zh-CN" sz="2200" kern="0" baseline="-25000" dirty="0" err="1">
                    <a:sym typeface="Wingdings" panose="05000000000000000000" pitchFamily="2" charset="2"/>
                  </a:rPr>
                  <a:t>D</a:t>
                </a:r>
                <a:r>
                  <a:rPr lang="en-US" altLang="zh-CN" sz="2200" kern="0" dirty="0">
                    <a:sym typeface="Wingdings" panose="05000000000000000000" pitchFamily="2" charset="2"/>
                  </a:rPr>
                  <a:t>, measure B</a:t>
                </a:r>
                <a:r>
                  <a:rPr lang="en-US" altLang="zh-CN" sz="2200" kern="0" baseline="30000" dirty="0">
                    <a:sym typeface="Wingdings" panose="05000000000000000000" pitchFamily="2" charset="2"/>
                  </a:rPr>
                  <a:t>±</a:t>
                </a:r>
                <a:r>
                  <a:rPr lang="en-US" altLang="zh-CN" sz="2200" kern="0" dirty="0">
                    <a:sym typeface="Wingdings" panose="05000000000000000000" pitchFamily="2" charset="2"/>
                  </a:rPr>
                  <a:t> yields in each bins</a:t>
                </a:r>
              </a:p>
              <a:p>
                <a:pPr lvl="1"/>
                <a:r>
                  <a:rPr lang="en-US" altLang="zh-CN" sz="2000" dirty="0"/>
                  <a:t>Sensitivity from </a:t>
                </a:r>
                <a:r>
                  <a:rPr lang="en-US" altLang="zh-CN" sz="2000" b="1" dirty="0"/>
                  <a:t>phase-space distribution</a:t>
                </a:r>
                <a:r>
                  <a:rPr lang="en-US" altLang="zh-CN" sz="2000" dirty="0"/>
                  <a:t>, not overall asymmetries </a:t>
                </a:r>
                <a:r>
                  <a:rPr lang="en-US" altLang="zh-CN" sz="2000" dirty="0">
                    <a:sym typeface="Wingdings" panose="05000000000000000000" pitchFamily="2" charset="2"/>
                  </a:rPr>
                  <a:t> </a:t>
                </a:r>
                <a:r>
                  <a:rPr lang="en-US" altLang="zh-CN" sz="2000" dirty="0"/>
                  <a:t>not impacted by production/detection asymmetries</a:t>
                </a:r>
                <a:endParaRPr lang="zh-CN" altLang="en-US" sz="2000" dirty="0"/>
              </a:p>
              <a:p>
                <a:pPr lvl="1"/>
                <a:r>
                  <a:rPr lang="en-US" altLang="zh-CN" sz="2000" dirty="0" err="1">
                    <a:effectLst/>
                    <a:ea typeface="Cambria Math" panose="02040503050406030204" pitchFamily="18" charset="0"/>
                  </a:rPr>
                  <a:t>LHCb</a:t>
                </a:r>
                <a:r>
                  <a:rPr lang="en-US" altLang="zh-CN" sz="2000" dirty="0">
                    <a:effectLst/>
                    <a:ea typeface="Cambria Math" panose="02040503050406030204" pitchFamily="18" charset="0"/>
                  </a:rPr>
                  <a:t> latest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𝒉𝒉</m:t>
                    </m:r>
                  </m:oMath>
                </a14:m>
                <a:r>
                  <a:rPr lang="en-US" altLang="zh-CN" sz="2000" dirty="0">
                    <a:effectLst/>
                    <a:ea typeface="Cambria Math" panose="02040503050406030204" pitchFamily="18" charset="0"/>
                  </a:rPr>
                  <a:t> result: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𝛾</m:t>
                        </m:r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zh-CN" altLang="zh-CN" sz="200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68.7</m:t>
                            </m:r>
                          </m:e>
                          <m:sub>
                            <m:r>
                              <a:rPr lang="en-US" altLang="zh-CN" sz="20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−5.1</m:t>
                            </m:r>
                          </m:sub>
                          <m:sup>
                            <m:r>
                              <a:rPr lang="en-US" altLang="zh-CN" sz="2000" i="1" kern="100">
                                <a:effectLst/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+5.2</m:t>
                            </m:r>
                          </m:sup>
                        </m:sSubSup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sz="2000" i="1" kern="100">
                            <a:effectLst/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zh-CN" sz="2000" dirty="0"/>
                  <a:t>(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uncertainty~1</a:t>
                </a:r>
                <a:r>
                  <a:rPr lang="en-US" altLang="zh-CN" sz="2000" baseline="30000" dirty="0">
                    <a:solidFill>
                      <a:srgbClr val="0000FF"/>
                    </a:solidFill>
                  </a:rPr>
                  <a:t>o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 from BESIII input</a:t>
                </a:r>
                <a:r>
                  <a:rPr lang="en-US" altLang="zh-CN" sz="2000" dirty="0"/>
                  <a:t>)</a:t>
                </a:r>
                <a:endParaRPr lang="zh-CN" altLang="en-US" sz="2000" i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文本占位符 3">
                <a:extLst>
                  <a:ext uri="{FF2B5EF4-FFF2-40B4-BE49-F238E27FC236}">
                    <a16:creationId xmlns:a16="http://schemas.microsoft.com/office/drawing/2014/main" id="{7DE9C095-DD2F-5101-A4E0-37A13F5E11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731520"/>
                <a:ext cx="11277600" cy="5486400"/>
              </a:xfrm>
              <a:blipFill>
                <a:blip r:embed="rId3"/>
                <a:stretch>
                  <a:fillRect l="-162" t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D82ACE1B-76D1-E6D8-6C79-B0C6831AF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23043"/>
            <a:ext cx="6270573" cy="24351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FC56036-0AF6-6A1D-E1B7-93272A5B6F71}"/>
              </a:ext>
            </a:extLst>
          </p:cNvPr>
          <p:cNvSpPr txBox="1"/>
          <p:nvPr/>
        </p:nvSpPr>
        <p:spPr>
          <a:xfrm>
            <a:off x="5257800" y="27825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JHEP </a:t>
            </a:r>
            <a:r>
              <a:rPr lang="en-US" altLang="zh-CN" b="1" i="1" dirty="0">
                <a:solidFill>
                  <a:srgbClr val="0000FF"/>
                </a:solidFill>
              </a:rPr>
              <a:t>02</a:t>
            </a:r>
            <a:r>
              <a:rPr lang="en-US" altLang="zh-CN" i="1" dirty="0">
                <a:solidFill>
                  <a:srgbClr val="0000FF"/>
                </a:solidFill>
              </a:rPr>
              <a:t> (2021) 169</a:t>
            </a:r>
            <a:endParaRPr lang="zh-CN" altLang="en-US" dirty="0"/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2BF96695-53C9-4979-8D7D-37CAC127FDBC}"/>
              </a:ext>
            </a:extLst>
          </p:cNvPr>
          <p:cNvGrpSpPr/>
          <p:nvPr/>
        </p:nvGrpSpPr>
        <p:grpSpPr>
          <a:xfrm>
            <a:off x="239686" y="3469436"/>
            <a:ext cx="5791200" cy="2878379"/>
            <a:chOff x="914400" y="3465996"/>
            <a:chExt cx="5791200" cy="287837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0D0A41F-EAD6-4499-AE7B-B3E04174A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4400" y="3465996"/>
              <a:ext cx="5791200" cy="2878379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580E6C6-4EF2-81E0-FB01-434C23E383AC}"/>
                </a:ext>
              </a:extLst>
            </p:cNvPr>
            <p:cNvSpPr txBox="1"/>
            <p:nvPr/>
          </p:nvSpPr>
          <p:spPr>
            <a:xfrm>
              <a:off x="4031996" y="5644686"/>
              <a:ext cx="2451608" cy="523220"/>
            </a:xfrm>
            <a:prstGeom prst="rect">
              <a:avLst/>
            </a:prstGeom>
            <a:solidFill>
              <a:srgbClr val="F5BC6F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00005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External input from BESIII and CLEO-c</a:t>
              </a:r>
              <a:endParaRPr lang="zh-CN" altLang="en-US" sz="1400" dirty="0">
                <a:solidFill>
                  <a:srgbClr val="00005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BD5D7F35-8B25-712B-1202-E63DF3EE6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501" y="3558427"/>
            <a:ext cx="6200499" cy="261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81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B2F52-0DD8-F2AD-126D-E3BB6AC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 err="1"/>
              <a:t>Unbinned</a:t>
            </a:r>
            <a:r>
              <a:rPr lang="en-US" altLang="zh-CN" b="1" dirty="0"/>
              <a:t> model-independent method</a:t>
            </a:r>
            <a:endParaRPr lang="zh-CN" altLang="en-US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15312-ED65-0E68-1045-CFF57B4DC9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dirty="0"/>
              <a:t>Basic idea: Bins </a:t>
            </a:r>
            <a:r>
              <a:rPr lang="en-US" altLang="zh-CN" sz="2400" dirty="0">
                <a:sym typeface="Wingdings" panose="05000000000000000000" pitchFamily="2" charset="2"/>
              </a:rPr>
              <a:t> Events </a:t>
            </a:r>
            <a:r>
              <a:rPr lang="en-US" altLang="zh-CN" sz="2400" dirty="0"/>
              <a:t>(</a:t>
            </a:r>
            <a:r>
              <a:rPr lang="fr-FR" altLang="zh-CN" sz="1600" b="0" i="1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EPJC, 2018, 78(2)</a:t>
            </a:r>
            <a:r>
              <a:rPr lang="en-US" altLang="zh-CN" sz="2400" dirty="0"/>
              <a:t>)</a:t>
            </a:r>
          </a:p>
          <a:p>
            <a:pPr lvl="1"/>
            <a:r>
              <a:rPr lang="en-US" altLang="zh-CN" sz="2000" dirty="0"/>
              <a:t>Make most use of amplitude info in phase space</a:t>
            </a:r>
          </a:p>
          <a:p>
            <a:pPr algn="l"/>
            <a:r>
              <a:rPr lang="en-US" altLang="zh-CN" sz="2400" b="0" i="0" dirty="0">
                <a:solidFill>
                  <a:srgbClr val="333333"/>
                </a:solidFill>
                <a:effectLst/>
                <a:latin typeface="PingFangSC-Medium"/>
              </a:rPr>
              <a:t>Fourier expansion the amplitude by strong phase</a:t>
            </a:r>
          </a:p>
          <a:p>
            <a:pPr lvl="1"/>
            <a:r>
              <a:rPr lang="en-US" altLang="zh-CN" sz="2200" b="0" i="0" dirty="0">
                <a:solidFill>
                  <a:srgbClr val="333333"/>
                </a:solidFill>
                <a:effectLst/>
                <a:latin typeface="PingFangSC-Medium"/>
              </a:rPr>
              <a:t>Parameters definition similar to BPGGSZ method</a:t>
            </a:r>
          </a:p>
          <a:p>
            <a:pPr marL="0" indent="0">
              <a:buNone/>
            </a:pPr>
            <a:br>
              <a:rPr lang="en-US" altLang="zh-CN" sz="2400" dirty="0"/>
            </a:br>
            <a:endParaRPr lang="zh-CN" altLang="en-US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8207C7-B65C-B488-D043-1F157722F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914400"/>
            <a:ext cx="3409592" cy="305179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BF18658-4E7F-4445-2D45-9B89D7A92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95479"/>
            <a:ext cx="6941828" cy="17431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8D8D1E0-D3AD-364C-0889-4EC2516F9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4388505"/>
            <a:ext cx="8568325" cy="145696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2256DC6-6C9A-2CB5-9C9C-1548BC537C85}"/>
              </a:ext>
            </a:extLst>
          </p:cNvPr>
          <p:cNvSpPr txBox="1"/>
          <p:nvPr/>
        </p:nvSpPr>
        <p:spPr>
          <a:xfrm>
            <a:off x="6210300" y="621792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LHCb&amp;BESIII</a:t>
            </a:r>
            <a:r>
              <a:rPr lang="en-US" altLang="zh-CN" dirty="0">
                <a:solidFill>
                  <a:srgbClr val="FF0000"/>
                </a:solidFill>
              </a:rPr>
              <a:t> joint analysis comes out soon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999B709-8513-6FEA-4786-2D762FC9A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E55885-8A1B-ADCC-435F-BAA4D715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22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Time dependent measurement</a:t>
            </a:r>
            <a:endParaRPr lang="en-US" altLang="zh-CN" b="1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18366BF-3BB5-AD76-943E-E986BA8C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97" y="2832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199CE9-9ED2-52C8-DB66-2CD0B408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A70785-3282-AB56-CB69-AC8F9CC2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3">
                <a:extLst>
                  <a:ext uri="{FF2B5EF4-FFF2-40B4-BE49-F238E27FC236}">
                    <a16:creationId xmlns:a16="http://schemas.microsoft.com/office/drawing/2014/main" id="{BCD26591-BCB9-EE87-CEA3-3182E18C08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39509" y="1079273"/>
                <a:ext cx="7399566" cy="5638800"/>
              </a:xfrm>
            </p:spPr>
            <p:txBody>
              <a:bodyPr/>
              <a:lstStyle/>
              <a:p>
                <a:r>
                  <a:rPr lang="en-US" altLang="zh-CN" sz="2200" dirty="0">
                    <a:sym typeface="Wingdings" panose="05000000000000000000" pitchFamily="2" charset="2"/>
                  </a:rPr>
                  <a:t>Golden decays: </a:t>
                </a:r>
                <a:r>
                  <a:rPr lang="en-US" altLang="zh-CN" sz="2200" i="1" dirty="0">
                    <a:sym typeface="Wingdings" panose="05000000000000000000" pitchFamily="2" charset="2"/>
                  </a:rPr>
                  <a:t>B</a:t>
                </a:r>
                <a:r>
                  <a:rPr lang="en-US" altLang="zh-CN" sz="2200" i="1" baseline="-25000" dirty="0">
                    <a:sym typeface="Wingdings" panose="05000000000000000000" pitchFamily="2" charset="2"/>
                  </a:rPr>
                  <a:t>S</a:t>
                </a:r>
                <a:r>
                  <a:rPr lang="en-US" altLang="zh-CN" sz="2200" i="1" dirty="0">
                    <a:sym typeface="Wingdings" panose="05000000000000000000" pitchFamily="2" charset="2"/>
                  </a:rPr>
                  <a:t>D</a:t>
                </a:r>
                <a:r>
                  <a:rPr lang="en-US" altLang="zh-CN" sz="2200" i="1" baseline="-25000" dirty="0">
                    <a:sym typeface="Wingdings" panose="05000000000000000000" pitchFamily="2" charset="2"/>
                  </a:rPr>
                  <a:t>S</a:t>
                </a:r>
                <a:r>
                  <a:rPr lang="en-US" altLang="zh-CN" sz="2200" i="1" dirty="0">
                    <a:sym typeface="Wingdings" panose="05000000000000000000" pitchFamily="2" charset="2"/>
                  </a:rPr>
                  <a:t>K</a:t>
                </a:r>
                <a:r>
                  <a:rPr lang="en-US" altLang="zh-CN" sz="2200" dirty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altLang="zh-CN" sz="2000" b="0" i="0" u="none" strike="noStrike" baseline="0" dirty="0">
                    <a:latin typeface="Aptos" panose="020B0004020202020204" pitchFamily="34" charset="0"/>
                  </a:rPr>
                  <a:t>larger interference</a:t>
                </a:r>
                <a:r>
                  <a:rPr lang="en-US" altLang="zh-CN" sz="2000" b="0" i="0" u="none" strike="noStrike" baseline="0" dirty="0">
                    <a:latin typeface="Aptos" panose="020B0004020202020204" pitchFamily="34" charset="0"/>
                    <a:sym typeface="Wingdings" panose="05000000000000000000" pitchFamily="2" charset="2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sSub>
                          <m:sSub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 (</m:t>
                    </m:r>
                    <m:sSubSup>
                      <m:sSubSupPr>
                        <m:ctrlP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p>
                    </m:sSubSup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~0.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1)</m:t>
                    </m:r>
                  </m:oMath>
                </a14:m>
                <a:endParaRPr lang="en-US" altLang="zh-CN" sz="2000" dirty="0"/>
              </a:p>
              <a:p>
                <a:pPr lvl="1"/>
                <a:r>
                  <a:rPr lang="en-US" altLang="zh-CN" sz="2000" dirty="0"/>
                  <a:t>Use flavor tagging to determine the initial flavor</a:t>
                </a:r>
              </a:p>
              <a:p>
                <a:pPr lvl="1"/>
                <a:r>
                  <a:rPr lang="en-US" altLang="zh-CN" sz="2000" dirty="0"/>
                  <a:t>Interference between mixing and decay amplitudes gives sensitivity to 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g</a:t>
                </a:r>
                <a:r>
                  <a:rPr lang="en-US" altLang="zh-CN" sz="2000" b="1" dirty="0">
                    <a:solidFill>
                      <a:srgbClr val="0000FF"/>
                    </a:solidFill>
                  </a:rPr>
                  <a:t>+(-)2</a:t>
                </a:r>
                <a:r>
                  <a:rPr lang="en-US" altLang="zh-CN" sz="2000" b="1" dirty="0">
                    <a:solidFill>
                      <a:srgbClr val="0000FF"/>
                    </a:solidFill>
                    <a:latin typeface="Symbol" panose="05050102010706020507" pitchFamily="18" charset="2"/>
                  </a:rPr>
                  <a:t>b</a:t>
                </a:r>
                <a:r>
                  <a:rPr lang="en-US" altLang="zh-CN" sz="2000" b="1" baseline="-25000" dirty="0">
                    <a:solidFill>
                      <a:srgbClr val="0000FF"/>
                    </a:solidFill>
                  </a:rPr>
                  <a:t>(s)</a:t>
                </a:r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pPr marL="0" indent="0">
                  <a:buNone/>
                </a:pPr>
                <a:endParaRPr lang="zh-CN" altLang="en-US" sz="2200" dirty="0"/>
              </a:p>
            </p:txBody>
          </p:sp>
        </mc:Choice>
        <mc:Fallback>
          <p:sp>
            <p:nvSpPr>
              <p:cNvPr id="3" name="文本占位符 3">
                <a:extLst>
                  <a:ext uri="{FF2B5EF4-FFF2-40B4-BE49-F238E27FC236}">
                    <a16:creationId xmlns:a16="http://schemas.microsoft.com/office/drawing/2014/main" id="{BCD26591-BCB9-EE87-CEA3-3182E18C08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509" y="1079273"/>
                <a:ext cx="7399566" cy="5638800"/>
              </a:xfrm>
              <a:blipFill>
                <a:blip r:embed="rId3"/>
                <a:stretch>
                  <a:fillRect l="-247" t="-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63FD61D1-BABA-4E41-3CC0-9BAF4BD3DA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966" y="1042988"/>
            <a:ext cx="3888607" cy="47720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BEF5AD3-6A6E-F8E2-D325-715BEFECFB63}"/>
              </a:ext>
            </a:extLst>
          </p:cNvPr>
          <p:cNvSpPr txBox="1"/>
          <p:nvPr/>
        </p:nvSpPr>
        <p:spPr>
          <a:xfrm>
            <a:off x="8305800" y="558584"/>
            <a:ext cx="33518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JHEP 03 (2025) 139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A18DC9-C44D-8373-9591-FA250DA61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861435"/>
            <a:ext cx="3952875" cy="29051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3C2B7A-7035-24CB-3C19-A42791FB8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10" y="3749040"/>
            <a:ext cx="3810390" cy="30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0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B2F52-0DD8-F2AD-126D-E3BB6AC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 err="1"/>
              <a:t>LHCb</a:t>
            </a:r>
            <a:r>
              <a:rPr lang="en-US" altLang="zh-CN" b="1" dirty="0"/>
              <a:t> </a:t>
            </a:r>
            <a:r>
              <a:rPr lang="en-US" altLang="zh-CN" b="1" dirty="0">
                <a:latin typeface="Symbol" panose="05050102010706020507" pitchFamily="18" charset="2"/>
              </a:rPr>
              <a:t>g</a:t>
            </a:r>
            <a:r>
              <a:rPr lang="en-US" altLang="zh-CN" b="1" dirty="0"/>
              <a:t> combination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609600" y="731520"/>
                <a:ext cx="11277600" cy="5486400"/>
              </a:xfrm>
            </p:spPr>
            <p:txBody>
              <a:bodyPr/>
              <a:lstStyle/>
              <a:p>
                <a:r>
                  <a:rPr lang="en-US" altLang="zh-CN" sz="2000" dirty="0"/>
                  <a:t>Best knowledge of </a:t>
                </a:r>
                <a:r>
                  <a:rPr lang="en-US" altLang="zh-CN" sz="2000" dirty="0">
                    <a:latin typeface="Symbol" panose="05050102010706020507" pitchFamily="18" charset="2"/>
                  </a:rPr>
                  <a:t>g</a:t>
                </a:r>
                <a:r>
                  <a:rPr lang="en-US" altLang="zh-CN" sz="2000" dirty="0"/>
                  <a:t> comes from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combination of many measurements</a:t>
                </a:r>
              </a:p>
              <a:p>
                <a:r>
                  <a:rPr lang="en-US" altLang="zh-CN" sz="2000" dirty="0">
                    <a:solidFill>
                      <a:srgbClr val="FF0000"/>
                    </a:solidFill>
                    <a:ea typeface="SimHei" charset="-122"/>
                  </a:rPr>
                  <a:t>20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LHCb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Hei" charset="-122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decay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measurements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+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ea typeface="SimHei" charset="-122"/>
                  </a:rPr>
                  <a:t>12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Hei" charset="-122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decay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measurements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+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14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inputs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from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LHCb,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HFLAV,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BESIII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and</a:t>
                </a:r>
                <a:r>
                  <a:rPr lang="zh-CN" altLang="en-US" sz="2000" dirty="0">
                    <a:solidFill>
                      <a:srgbClr val="00B05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B050"/>
                    </a:solidFill>
                    <a:ea typeface="SimHei" charset="-122"/>
                  </a:rPr>
                  <a:t>CLEO-c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=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29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physics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parameters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of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interest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+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additional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nuisance</a:t>
                </a:r>
                <a:r>
                  <a:rPr lang="zh-CN" altLang="en-US" sz="2000" dirty="0">
                    <a:solidFill>
                      <a:srgbClr val="002060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rgbClr val="002060"/>
                    </a:solidFill>
                    <a:ea typeface="SimHei" charset="-122"/>
                  </a:rPr>
                  <a:t>parameters</a:t>
                </a:r>
                <a:endParaRPr lang="en-US" altLang="zh-CN" sz="2000" dirty="0">
                  <a:solidFill>
                    <a:srgbClr val="0070C0"/>
                  </a:solidFill>
                </a:endParaRPr>
              </a:p>
              <a:p>
                <a:endParaRPr lang="en-US" altLang="zh-CN" sz="2000" dirty="0"/>
              </a:p>
              <a:p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B2415312-ED65-0E68-1045-CFF57B4DC9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731520"/>
                <a:ext cx="11277600" cy="5486400"/>
              </a:xfrm>
              <a:blipFill>
                <a:blip r:embed="rId2"/>
                <a:stretch>
                  <a:fillRect l="-54" t="-556" r="-1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C45F185F-729C-5EB9-B0B7-0557EBD4BFA3}"/>
              </a:ext>
            </a:extLst>
          </p:cNvPr>
          <p:cNvSpPr txBox="1"/>
          <p:nvPr/>
        </p:nvSpPr>
        <p:spPr>
          <a:xfrm>
            <a:off x="8844793" y="408191"/>
            <a:ext cx="274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LHCb-CONF-2025-003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D3604C-82D6-F124-A38C-963F1CF02459}"/>
                  </a:ext>
                </a:extLst>
              </p:cNvPr>
              <p:cNvSpPr txBox="1"/>
              <p:nvPr/>
            </p:nvSpPr>
            <p:spPr>
              <a:xfrm>
                <a:off x="6781800" y="2286000"/>
                <a:ext cx="297047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zh-CN" sz="3200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32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CN" sz="32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𝛾</m:t>
                          </m:r>
                          <m:r>
                            <a:rPr lang="en-US" altLang="zh-CN" sz="32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=(62.8±2.6)</m:t>
                          </m:r>
                        </m:e>
                        <m:sup>
                          <m:r>
                            <a:rPr lang="en-US" altLang="zh-CN" sz="3200" i="1" kern="10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CD3604C-82D6-F124-A38C-963F1CF02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2286000"/>
                <a:ext cx="2970474" cy="584775"/>
              </a:xfrm>
              <a:prstGeom prst="rect">
                <a:avLst/>
              </a:prstGeom>
              <a:blipFill>
                <a:blip r:embed="rId3"/>
                <a:stretch>
                  <a:fillRect r="-8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C961481B-1002-B283-6BEC-41E4CF840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A2BEE49-684F-D4EC-6A19-6B3022B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7F358DC-DDDF-E87C-C096-2A37AAA42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51" y="2027089"/>
            <a:ext cx="5485349" cy="4145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018FF2-85EA-1856-EA70-612D25CDBD02}"/>
                  </a:ext>
                </a:extLst>
              </p:cNvPr>
              <p:cNvSpPr txBox="1"/>
              <p:nvPr/>
            </p:nvSpPr>
            <p:spPr>
              <a:xfrm>
                <a:off x="6668199" y="3629531"/>
                <a:ext cx="4894627" cy="2118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44" indent="-285744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sz="1800" dirty="0">
                    <a:ea typeface="SimHei" charset="-122"/>
                  </a:rPr>
                  <a:t>Previous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tension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between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and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other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modes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smaller,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sz="1800" i="1"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modes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still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with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largest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r>
                  <a:rPr lang="en-US" altLang="zh-CN" sz="1800" dirty="0">
                    <a:ea typeface="SimHei" charset="-122"/>
                  </a:rPr>
                  <a:t>uncertainty</a:t>
                </a:r>
                <a:r>
                  <a:rPr lang="zh-CN" altLang="en-US" sz="1800" dirty="0">
                    <a:ea typeface="SimHei" charset="-122"/>
                  </a:rPr>
                  <a:t> </a:t>
                </a:r>
                <a:endParaRPr lang="en-US" altLang="zh-CN" sz="1800" dirty="0">
                  <a:solidFill>
                    <a:schemeClr val="tx1"/>
                  </a:solidFill>
                  <a:ea typeface="SimHei" charset="-122"/>
                </a:endParaRPr>
              </a:p>
              <a:p>
                <a:pPr marL="285744" indent="-285744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Sensitivity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dominated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by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sz="1800" i="1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modes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endParaRPr lang="en-US" altLang="zh-CN" sz="1800" dirty="0">
                  <a:solidFill>
                    <a:schemeClr val="tx1"/>
                  </a:solidFill>
                  <a:ea typeface="SimHei" charset="-122"/>
                </a:endParaRPr>
              </a:p>
              <a:p>
                <a:pPr marL="285744" indent="-285744">
                  <a:lnSpc>
                    <a:spcPct val="150000"/>
                  </a:lnSpc>
                  <a:buFont typeface="Arial" charset="0"/>
                  <a:buChar char="•"/>
                </a:pP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Charm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inputs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crucial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for</a:t>
                </a:r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  <a:cs typeface="Times New Roman" panose="02020603050405020304" pitchFamily="18" charset="0"/>
                      </a:rPr>
                      <m:t>𝛾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1800" dirty="0">
                    <a:solidFill>
                      <a:schemeClr val="tx1"/>
                    </a:solidFill>
                    <a:ea typeface="SimHei" charset="-122"/>
                  </a:rPr>
                  <a:t>measurements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018FF2-85EA-1856-EA70-612D25CDB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99" y="3629531"/>
                <a:ext cx="4894627" cy="2118529"/>
              </a:xfrm>
              <a:prstGeom prst="rect">
                <a:avLst/>
              </a:prstGeom>
              <a:blipFill>
                <a:blip r:embed="rId6"/>
                <a:stretch>
                  <a:fillRect l="-872" b="-3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D9E04F3-E298-76B5-954A-42867D652D36}"/>
                  </a:ext>
                </a:extLst>
              </p:cNvPr>
              <p:cNvSpPr txBox="1"/>
              <p:nvPr/>
            </p:nvSpPr>
            <p:spPr>
              <a:xfrm>
                <a:off x="9083216" y="2786637"/>
                <a:ext cx="304764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surpass</a:t>
                </a:r>
                <a:r>
                  <a:rPr lang="zh-CN" alt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LHCb</a:t>
                </a:r>
                <a:r>
                  <a:rPr lang="zh-CN" alt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design:</a:t>
                </a:r>
                <a:r>
                  <a:rPr lang="zh-CN" altLang="en-US" sz="1800" dirty="0">
                    <a:solidFill>
                      <a:srgbClr val="002060"/>
                    </a:solidFill>
                    <a:latin typeface="Arial" panose="020B0604020202020204" pitchFamily="34" charset="0"/>
                    <a:ea typeface="SimHei" charset="-122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z="18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SimHei" charset="-122"/>
                            <a:cs typeface="Times New Roman" panose="02020603050405020304" pitchFamily="18" charset="0"/>
                          </a:rPr>
                          <m:t>∘</m:t>
                        </m:r>
                      </m:sup>
                    </m:sSup>
                    <m:r>
                      <a:rPr lang="zh-CN" altLang="en-US" sz="1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Hei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zh-CN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D9E04F3-E298-76B5-954A-42867D652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216" y="2786637"/>
                <a:ext cx="3047648" cy="369332"/>
              </a:xfrm>
              <a:prstGeom prst="rect">
                <a:avLst/>
              </a:prstGeom>
              <a:blipFill>
                <a:blip r:embed="rId7"/>
                <a:stretch>
                  <a:fillRect l="-1600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740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B2F52-0DD8-F2AD-126D-E3BB6AC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50" y="0"/>
            <a:ext cx="11341949" cy="548640"/>
          </a:xfrm>
        </p:spPr>
        <p:txBody>
          <a:bodyPr/>
          <a:lstStyle/>
          <a:p>
            <a:r>
              <a:rPr lang="en-US" altLang="zh-CN" b="1" dirty="0"/>
              <a:t>Future prospects for </a:t>
            </a:r>
            <a:r>
              <a:rPr lang="en-US" altLang="zh-CN" b="1" i="1" dirty="0">
                <a:latin typeface="Symbol" panose="05050102010706020507" pitchFamily="18" charset="2"/>
              </a:rPr>
              <a:t>g</a:t>
            </a:r>
            <a:r>
              <a:rPr lang="en-US" altLang="zh-CN" b="1" dirty="0"/>
              <a:t> @ </a:t>
            </a:r>
            <a:r>
              <a:rPr lang="en-US" altLang="zh-CN" b="1" dirty="0" err="1"/>
              <a:t>LHCb</a:t>
            </a:r>
            <a:r>
              <a:rPr lang="en-US" altLang="zh-CN" b="1" dirty="0"/>
              <a:t> 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15312-ED65-0E68-1045-CFF57B4D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3714" y="662983"/>
            <a:ext cx="6233160" cy="3093320"/>
          </a:xfrm>
        </p:spPr>
        <p:txBody>
          <a:bodyPr/>
          <a:lstStyle/>
          <a:p>
            <a:r>
              <a:rPr lang="en-US" altLang="zh-CN" sz="2000" dirty="0"/>
              <a:t>Status now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pPr lvl="1"/>
            <a:r>
              <a:rPr lang="en-US" altLang="zh-CN" sz="1800" dirty="0"/>
              <a:t>Error for </a:t>
            </a:r>
            <a:r>
              <a:rPr lang="en-US" altLang="zh-CN" sz="1800" kern="100" dirty="0">
                <a:effectLst/>
                <a:latin typeface="Symbol" panose="05050102010706020507" pitchFamily="18" charset="2"/>
              </a:rPr>
              <a:t>g </a:t>
            </a:r>
            <a:r>
              <a:rPr lang="en-US" altLang="zh-CN" sz="1800" kern="100" dirty="0">
                <a:effectLst/>
              </a:rPr>
              <a:t>is about 4</a:t>
            </a:r>
            <a:r>
              <a:rPr lang="en-US" altLang="zh-CN" sz="1800" kern="100" baseline="30000" dirty="0">
                <a:effectLst/>
              </a:rPr>
              <a:t>o</a:t>
            </a:r>
            <a:r>
              <a:rPr lang="en-US" altLang="zh-CN" sz="1800" dirty="0"/>
              <a:t> </a:t>
            </a:r>
          </a:p>
          <a:p>
            <a:pPr lvl="1"/>
            <a:r>
              <a:rPr lang="en-US" altLang="zh-CN" sz="1800" dirty="0"/>
              <a:t>BESIII contribute about 1</a:t>
            </a:r>
            <a:r>
              <a:rPr lang="en-US" altLang="zh-CN" sz="1800" kern="100" baseline="30000" dirty="0">
                <a:effectLst/>
              </a:rPr>
              <a:t>o</a:t>
            </a:r>
          </a:p>
          <a:p>
            <a:r>
              <a:rPr lang="en-US" altLang="zh-CN" sz="2000" kern="100" dirty="0"/>
              <a:t>Around 2030</a:t>
            </a:r>
          </a:p>
          <a:p>
            <a:pPr lvl="1"/>
            <a:r>
              <a:rPr lang="en-US" altLang="zh-CN" sz="1800" kern="100" dirty="0"/>
              <a:t>Less than </a:t>
            </a:r>
            <a:r>
              <a:rPr lang="en-US" altLang="zh-CN" sz="1800" dirty="0"/>
              <a:t>1</a:t>
            </a:r>
            <a:r>
              <a:rPr lang="en-US" altLang="zh-CN" sz="1800" kern="100" baseline="30000" dirty="0">
                <a:effectLst/>
              </a:rPr>
              <a:t>o</a:t>
            </a:r>
            <a:r>
              <a:rPr lang="en-US" altLang="zh-CN" sz="1800" kern="100" dirty="0"/>
              <a:t> will be achieved </a:t>
            </a:r>
          </a:p>
          <a:p>
            <a:pPr lvl="1"/>
            <a:r>
              <a:rPr lang="en-US" altLang="zh-CN" sz="1800" dirty="0"/>
              <a:t>BESIII 20fb</a:t>
            </a:r>
            <a:r>
              <a:rPr lang="en-US" altLang="zh-CN" sz="1800" baseline="30000" dirty="0"/>
              <a:t>-1</a:t>
            </a:r>
            <a:r>
              <a:rPr lang="en-US" altLang="zh-CN" sz="1800" dirty="0"/>
              <a:t> data </a:t>
            </a:r>
            <a:r>
              <a:rPr lang="en-US" altLang="zh-CN" sz="1800" dirty="0">
                <a:sym typeface="Wingdings" panose="05000000000000000000" pitchFamily="2" charset="2"/>
              </a:rPr>
              <a:t> </a:t>
            </a:r>
            <a:r>
              <a:rPr lang="en-US" altLang="zh-CN" sz="1800" dirty="0"/>
              <a:t>improve the error to 0.4</a:t>
            </a:r>
            <a:r>
              <a:rPr lang="en-US" altLang="zh-CN" sz="1800" kern="100" baseline="30000" dirty="0">
                <a:effectLst/>
              </a:rPr>
              <a:t>o</a:t>
            </a:r>
            <a:endParaRPr lang="zh-CN" altLang="en-US" sz="1800" dirty="0"/>
          </a:p>
          <a:p>
            <a:r>
              <a:rPr lang="en-US" altLang="zh-CN" sz="2000" dirty="0"/>
              <a:t>(&gt;)2035</a:t>
            </a:r>
          </a:p>
          <a:p>
            <a:pPr lvl="1"/>
            <a:r>
              <a:rPr lang="en-US" altLang="zh-CN" sz="1800" dirty="0" err="1"/>
              <a:t>LHCb</a:t>
            </a:r>
            <a:r>
              <a:rPr lang="en-US" altLang="zh-CN" sz="1800" dirty="0"/>
              <a:t> </a:t>
            </a:r>
            <a:r>
              <a:rPr lang="en-US" altLang="zh-CN" sz="1800" dirty="0" err="1"/>
              <a:t>upgradeII</a:t>
            </a:r>
            <a:r>
              <a:rPr lang="en-US" altLang="zh-CN" sz="1800" dirty="0"/>
              <a:t> </a:t>
            </a:r>
            <a:r>
              <a:rPr lang="en-US" altLang="zh-CN" sz="1800" dirty="0">
                <a:sym typeface="Wingdings" panose="05000000000000000000" pitchFamily="2" charset="2"/>
              </a:rPr>
              <a:t> sensitivity &lt;0.4</a:t>
            </a:r>
            <a:r>
              <a:rPr lang="en-US" altLang="zh-CN" sz="1800" kern="100" baseline="30000" dirty="0">
                <a:effectLst/>
              </a:rPr>
              <a:t>o</a:t>
            </a:r>
          </a:p>
          <a:p>
            <a:pPr lvl="1"/>
            <a:r>
              <a:rPr lang="en-US" altLang="zh-CN" sz="1800" dirty="0"/>
              <a:t>Need more charm factory data (STCF)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EBB526-946E-49F3-BEFC-C86893AAB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3962400" cy="30284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E5D218FC-9666-8CDB-1F38-A13C50C4F4C0}"/>
              </a:ext>
            </a:extLst>
          </p:cNvPr>
          <p:cNvSpPr txBox="1"/>
          <p:nvPr/>
        </p:nvSpPr>
        <p:spPr>
          <a:xfrm>
            <a:off x="850051" y="2263168"/>
            <a:ext cx="210436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Full combination</a:t>
            </a:r>
            <a:endParaRPr lang="zh-CN" altLang="en-US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C5B831-25C0-45A0-57B6-2603650EB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07" y="2632500"/>
            <a:ext cx="1329193" cy="710117"/>
          </a:xfrm>
          <a:prstGeom prst="rect">
            <a:avLst/>
          </a:prstGeom>
        </p:spPr>
      </p:pic>
      <p:graphicFrame>
        <p:nvGraphicFramePr>
          <p:cNvPr id="8" name="表格 21">
            <a:extLst>
              <a:ext uri="{FF2B5EF4-FFF2-40B4-BE49-F238E27FC236}">
                <a16:creationId xmlns:a16="http://schemas.microsoft.com/office/drawing/2014/main" id="{106E3FF3-BB41-D88F-A675-0513EDE8EC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9058715"/>
              </p:ext>
            </p:extLst>
          </p:nvPr>
        </p:nvGraphicFramePr>
        <p:xfrm>
          <a:off x="609600" y="4355979"/>
          <a:ext cx="10313194" cy="1839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6900">
                  <a:extLst>
                    <a:ext uri="{9D8B030D-6E8A-4147-A177-3AD203B41FA5}">
                      <a16:colId xmlns:a16="http://schemas.microsoft.com/office/drawing/2014/main" val="1599671293"/>
                    </a:ext>
                  </a:extLst>
                </a:gridCol>
                <a:gridCol w="2776900">
                  <a:extLst>
                    <a:ext uri="{9D8B030D-6E8A-4147-A177-3AD203B41FA5}">
                      <a16:colId xmlns:a16="http://schemas.microsoft.com/office/drawing/2014/main" val="1187418908"/>
                    </a:ext>
                  </a:extLst>
                </a:gridCol>
                <a:gridCol w="2776900">
                  <a:extLst>
                    <a:ext uri="{9D8B030D-6E8A-4147-A177-3AD203B41FA5}">
                      <a16:colId xmlns:a16="http://schemas.microsoft.com/office/drawing/2014/main" val="2733263102"/>
                    </a:ext>
                  </a:extLst>
                </a:gridCol>
                <a:gridCol w="1982494">
                  <a:extLst>
                    <a:ext uri="{9D8B030D-6E8A-4147-A177-3AD203B41FA5}">
                      <a16:colId xmlns:a16="http://schemas.microsoft.com/office/drawing/2014/main" val="2821572740"/>
                    </a:ext>
                  </a:extLst>
                </a:gridCol>
              </a:tblGrid>
              <a:tr h="310308"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dataset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Int. Lum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Achieve year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Symbol" panose="05050102010706020507" pitchFamily="18" charset="2"/>
                          <a:ea typeface="宋体" panose="02010600030101010101" pitchFamily="2" charset="-122"/>
                        </a:rPr>
                        <a:t>g</a:t>
                      </a:r>
                      <a:r>
                        <a:rPr lang="en-US" sz="18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precision</a:t>
                      </a:r>
                      <a:endParaRPr lang="zh-CN" sz="1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8129907"/>
                  </a:ext>
                </a:extLst>
              </a:tr>
              <a:tr h="31030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Run1 (7,8TeV)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3 fb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2012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8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0537187"/>
                  </a:ext>
                </a:extLst>
              </a:tr>
              <a:tr h="323486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Run2 (13TeV)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6 fb</a:t>
                      </a:r>
                      <a:r>
                        <a:rPr lang="en-US" sz="1800" kern="100" baseline="30000">
                          <a:effectLst/>
                        </a:rPr>
                        <a:t>-1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2018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4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8681747"/>
                  </a:ext>
                </a:extLst>
              </a:tr>
              <a:tr h="31030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BelleII Run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50 ab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20xx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1-2</a:t>
                      </a:r>
                      <a:r>
                        <a:rPr lang="en-US" sz="1800" kern="100" baseline="30000">
                          <a:effectLst/>
                        </a:rPr>
                        <a:t>o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96230"/>
                  </a:ext>
                </a:extLst>
              </a:tr>
              <a:tr h="310308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LHCb upgrade (14TeV)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50 fb</a:t>
                      </a:r>
                      <a:r>
                        <a:rPr lang="en-US" sz="1800" kern="100" baseline="30000" dirty="0">
                          <a:effectLst/>
                        </a:rPr>
                        <a:t>-1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2030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&lt;1</a:t>
                      </a:r>
                      <a:r>
                        <a:rPr lang="en-US" sz="1800" kern="100" baseline="30000">
                          <a:effectLst/>
                        </a:rPr>
                        <a:t>o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9797821"/>
                  </a:ext>
                </a:extLst>
              </a:tr>
              <a:tr h="243886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</a:rPr>
                        <a:t>LHCb</a:t>
                      </a: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en-US" sz="1800" kern="100" dirty="0" err="1">
                          <a:effectLst/>
                        </a:rPr>
                        <a:t>upgradeII</a:t>
                      </a:r>
                      <a:r>
                        <a:rPr lang="en-US" sz="1800" kern="100" dirty="0">
                          <a:effectLst/>
                        </a:rPr>
                        <a:t> (14TeV)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200 fb</a:t>
                      </a:r>
                      <a:r>
                        <a:rPr lang="en-US" sz="1800" kern="100" baseline="30000">
                          <a:effectLst/>
                        </a:rPr>
                        <a:t>-1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</a:rPr>
                        <a:t>(&gt;)2035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</a:rPr>
                        <a:t>&lt;0.4</a:t>
                      </a:r>
                      <a:r>
                        <a:rPr lang="en-US" sz="1800" kern="100" baseline="30000" dirty="0">
                          <a:effectLst/>
                        </a:rPr>
                        <a:t>o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9103156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6AE1B3EA-BBBA-830A-9707-AB7DC41D4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2F258556-991F-B700-7F02-B2D8C38C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5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FB2F52-0DD8-F2AD-126D-E3BB6AC4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/>
              <a:t>Summary</a:t>
            </a:r>
            <a:endParaRPr lang="zh-CN" altLang="en-US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15312-ED65-0E68-1045-CFF57B4DC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731520"/>
            <a:ext cx="11201400" cy="5486400"/>
          </a:xfrm>
        </p:spPr>
        <p:txBody>
          <a:bodyPr/>
          <a:lstStyle/>
          <a:p>
            <a:r>
              <a:rPr lang="en-US" altLang="zh-CN" sz="2400" dirty="0"/>
              <a:t>The precision of the CKM elements and angles have greatly improved</a:t>
            </a:r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LHCb play important role in measuring CKM elements and angle</a:t>
            </a:r>
          </a:p>
          <a:p>
            <a:pPr marL="0" indent="0">
              <a:buNone/>
            </a:pPr>
            <a:endParaRPr lang="en-US" altLang="zh-CN" sz="2400" dirty="0"/>
          </a:p>
          <a:p>
            <a:r>
              <a:rPr lang="en-US" altLang="zh-CN" sz="2400" dirty="0"/>
              <a:t>Already collected more data in Run 3 than in Run 1+2 combined, </a:t>
            </a:r>
            <a:r>
              <a:rPr lang="en-US" altLang="zh-CN" sz="2400" b="1" dirty="0"/>
              <a:t>Stay tuned !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Carry out an unprecedentedly rigorous test of the Standard Model in </a:t>
            </a:r>
            <a:r>
              <a:rPr lang="en-US" altLang="zh-CN" sz="2400" dirty="0" err="1"/>
              <a:t>UpgradeII</a:t>
            </a:r>
            <a:endParaRPr lang="en-US" altLang="zh-CN" sz="2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BC60A0-16AB-F766-4E4D-431FD7ACE3D1}"/>
              </a:ext>
            </a:extLst>
          </p:cNvPr>
          <p:cNvSpPr/>
          <p:nvPr/>
        </p:nvSpPr>
        <p:spPr>
          <a:xfrm>
            <a:off x="7486040" y="5688322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rgbClr val="00CCFF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 you!</a:t>
            </a:r>
            <a:endParaRPr lang="zh-CN" altLang="en-US" sz="5400" b="0" cap="none" spc="0" dirty="0">
              <a:ln w="0"/>
              <a:solidFill>
                <a:srgbClr val="00CCFF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890EFFE-FB67-13A1-D192-A37B7A7F5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3309"/>
            <a:ext cx="11392412" cy="21535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B20A4D-633C-4D50-205C-D210015AB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077DCE-FF1A-E7B2-85D2-874DEFBA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7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9E2F7A4-4D79-14D2-6685-4CD546F1E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78" y="617448"/>
            <a:ext cx="4191000" cy="355472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 err="1"/>
              <a:t>LHCb</a:t>
            </a:r>
            <a:r>
              <a:rPr lang="en-US" altLang="zh-CN" b="1" dirty="0"/>
              <a:t> detector and dataset</a:t>
            </a:r>
            <a:endParaRPr lang="zh-CN" alt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918366BF-3BB5-AD76-943E-E986BA8CE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5297" y="283245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199CE9-9ED2-52C8-DB66-2CD0B408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A70785-3282-AB56-CB69-AC8F9CC2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DF1768D-CC57-99C3-3C5E-30EC6833EE0D}"/>
              </a:ext>
            </a:extLst>
          </p:cNvPr>
          <p:cNvSpPr txBox="1"/>
          <p:nvPr/>
        </p:nvSpPr>
        <p:spPr>
          <a:xfrm>
            <a:off x="19209" y="3303600"/>
            <a:ext cx="3200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Run 1 &amp; 2 (2011-2018)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5509108B-0B9D-DB58-7EF2-5581CB0A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9352" y="4328160"/>
            <a:ext cx="4876800" cy="24384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021BE57-9EEB-5773-6EBD-26D69B4E71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9" y="3758670"/>
            <a:ext cx="4532304" cy="2043781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D7246C4E-8A55-3A05-D79C-3A36BA610243}"/>
              </a:ext>
            </a:extLst>
          </p:cNvPr>
          <p:cNvSpPr txBox="1"/>
          <p:nvPr/>
        </p:nvSpPr>
        <p:spPr>
          <a:xfrm>
            <a:off x="4974513" y="4025541"/>
            <a:ext cx="32003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New detector for LS2 (now)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B16F8AC-8633-02CC-105A-96F647F56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497151"/>
            <a:ext cx="6844717" cy="1313008"/>
          </a:xfrm>
          <a:prstGeom prst="rect">
            <a:avLst/>
          </a:prstGeom>
        </p:spPr>
      </p:pic>
      <p:sp>
        <p:nvSpPr>
          <p:cNvPr id="10" name="箭头: 上 9">
            <a:extLst>
              <a:ext uri="{FF2B5EF4-FFF2-40B4-BE49-F238E27FC236}">
                <a16:creationId xmlns:a16="http://schemas.microsoft.com/office/drawing/2014/main" id="{6D4A7E68-7B23-9929-3886-B613F538DC9F}"/>
              </a:ext>
            </a:extLst>
          </p:cNvPr>
          <p:cNvSpPr/>
          <p:nvPr/>
        </p:nvSpPr>
        <p:spPr>
          <a:xfrm>
            <a:off x="3350352" y="2779129"/>
            <a:ext cx="228600" cy="287867"/>
          </a:xfrm>
          <a:prstGeom prst="up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wrap="square" lIns="45720" tIns="45720" rIns="4572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090E361-5B60-F382-BFEF-329C420E48B0}"/>
              </a:ext>
            </a:extLst>
          </p:cNvPr>
          <p:cNvSpPr/>
          <p:nvPr/>
        </p:nvSpPr>
        <p:spPr>
          <a:xfrm>
            <a:off x="9102005" y="4116980"/>
            <a:ext cx="3124250" cy="24126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036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Run</a:t>
            </a: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1:</a:t>
            </a: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endParaRPr lang="en-US" altLang="zh-CN" sz="1400" b="1" dirty="0">
              <a:solidFill>
                <a:srgbClr val="0000FF"/>
              </a:solidFill>
              <a:latin typeface="Arial" panose="020B0604020202020204" pitchFamily="34" charset="0"/>
              <a:ea typeface="SimHei" charset="-122"/>
              <a:cs typeface="Arial" panose="020B0604020202020204" pitchFamily="34" charset="0"/>
            </a:endParaRPr>
          </a:p>
          <a:p>
            <a:pPr marL="742236" lvl="1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2011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(7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 err="1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TeV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):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1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fb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-1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endParaRPr lang="en-US" altLang="zh-CN" sz="1200" b="1" dirty="0">
              <a:solidFill>
                <a:srgbClr val="0000FF"/>
              </a:solidFill>
              <a:latin typeface="Arial" panose="020B0604020202020204" pitchFamily="34" charset="0"/>
              <a:ea typeface="SimHei" charset="-122"/>
              <a:cs typeface="Arial" panose="020B0604020202020204" pitchFamily="34" charset="0"/>
            </a:endParaRPr>
          </a:p>
          <a:p>
            <a:pPr marL="742236" lvl="1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2012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(8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 err="1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TeV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):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fb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-1</a:t>
            </a:r>
          </a:p>
          <a:p>
            <a:pPr marL="285036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Run</a:t>
            </a:r>
            <a:r>
              <a:rPr lang="zh-CN" altLang="en-US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2:</a:t>
            </a:r>
          </a:p>
          <a:p>
            <a:pPr marL="742236" lvl="1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2015-2018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(13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 err="1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TeV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):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6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fb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-1</a:t>
            </a:r>
          </a:p>
          <a:p>
            <a:pPr marL="285036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Run</a:t>
            </a:r>
            <a:r>
              <a:rPr lang="zh-CN" altLang="en-US" sz="14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3:</a:t>
            </a:r>
          </a:p>
          <a:p>
            <a:pPr marL="742236" lvl="1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2024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alone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(13.6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TeV):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9.56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fb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-1</a:t>
            </a:r>
          </a:p>
          <a:p>
            <a:pPr marL="742236" lvl="1" indent="-285036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2025 (13.6 TeV):  11.81</a:t>
            </a:r>
            <a:r>
              <a:rPr lang="zh-CN" altLang="en-US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fb</a:t>
            </a:r>
            <a:r>
              <a:rPr lang="en-US" altLang="zh-CN" sz="1200" b="1" baseline="30000" dirty="0">
                <a:solidFill>
                  <a:srgbClr val="0000FF"/>
                </a:solidFill>
                <a:latin typeface="Arial" panose="020B0604020202020204" pitchFamily="34" charset="0"/>
                <a:ea typeface="SimHei" charset="-122"/>
                <a:cs typeface="Arial" panose="020B0604020202020204" pitchFamily="34" charset="0"/>
              </a:rPr>
              <a:t>-1</a:t>
            </a:r>
            <a:endParaRPr lang="en-US" altLang="zh-CN" sz="1200" b="1" dirty="0">
              <a:solidFill>
                <a:srgbClr val="0000FF"/>
              </a:solidFill>
              <a:latin typeface="Arial" panose="020B0604020202020204" pitchFamily="34" charset="0"/>
              <a:ea typeface="SimHei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49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9146A-B725-6910-1F6B-693F8252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1369040" cy="548640"/>
          </a:xfrm>
        </p:spPr>
        <p:txBody>
          <a:bodyPr/>
          <a:lstStyle/>
          <a:p>
            <a:r>
              <a:rPr lang="en-US" altLang="zh-CN" sz="3200" b="1" dirty="0">
                <a:latin typeface="Symbol" panose="05050102010706020507" pitchFamily="18" charset="2"/>
              </a:rPr>
              <a:t>a </a:t>
            </a:r>
            <a:r>
              <a:rPr lang="en-US" altLang="zh-CN" b="1" dirty="0"/>
              <a:t>status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454E0073-30F9-AAA2-D5DE-BC4E8AE0C73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8799" y="1588532"/>
                <a:ext cx="5715000" cy="5486400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Symbol" panose="05050102010706020507" pitchFamily="18" charset="2"/>
                  </a:rPr>
                  <a:t>a</a:t>
                </a:r>
                <a:r>
                  <a:rPr lang="en-US" altLang="zh-CN" sz="2400" dirty="0"/>
                  <a:t> is complex, isospin analysis by using: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sz="2200" dirty="0"/>
              </a:p>
              <a:p>
                <a:endParaRPr lang="en-US" altLang="zh-CN" sz="2400" dirty="0"/>
              </a:p>
              <a:p>
                <a:r>
                  <a:rPr lang="en-US" altLang="zh-CN" sz="240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Time-dependent CP Asymmetries</a:t>
                </a:r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r>
                  <a:rPr lang="en-US" altLang="zh-CN" sz="2400" dirty="0"/>
                  <a:t>LHCb can contribute in many modes</a:t>
                </a:r>
              </a:p>
              <a:p>
                <a:endParaRPr lang="en-US" altLang="zh-CN" sz="24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454E0073-30F9-AAA2-D5DE-BC4E8AE0C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8799" y="1588532"/>
                <a:ext cx="5715000" cy="5486400"/>
              </a:xfrm>
              <a:blipFill>
                <a:blip r:embed="rId2"/>
                <a:stretch>
                  <a:fillRect l="-534" t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EA33BE46-227D-93C0-A2B3-4AFDB9A4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00FEAC-1E27-1231-A11D-E5CDD52B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643A295-2A32-F13D-3B16-3C667B3191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029" y="1380195"/>
            <a:ext cx="5531371" cy="41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77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3A4E3-CA79-BD27-FED9-B5C42E2D6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2DB2FE3-A9FD-B482-C7D6-C81796D2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E37ED4-8716-EEFC-66F6-7E69F0F2A3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8775FEC-8501-D81C-DBF2-9BF0E2B3C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8082356" cy="8801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E13F50-23DF-0343-6B88-A9607F18D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57400"/>
            <a:ext cx="7817074" cy="762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6EBF52-63FA-CBF8-7976-705A2A0DD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2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33919-9052-41AB-4893-0A122416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548640"/>
          </a:xfrm>
        </p:spPr>
        <p:txBody>
          <a:bodyPr/>
          <a:lstStyle/>
          <a:p>
            <a:r>
              <a:rPr lang="en-US" altLang="zh-CN" b="1" dirty="0"/>
              <a:t>CKM matrix elements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B216D7C-71D5-2788-05DA-6762CA433158}"/>
              </a:ext>
            </a:extLst>
          </p:cNvPr>
          <p:cNvSpPr txBox="1"/>
          <p:nvPr/>
        </p:nvSpPr>
        <p:spPr>
          <a:xfrm>
            <a:off x="447872" y="750591"/>
            <a:ext cx="609460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CKM matrix: 3×3 unitary matrix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Unitarity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probe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constrain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scenarios</a:t>
            </a:r>
            <a:r>
              <a:rPr lang="zh-CN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199CE9-9ED2-52C8-DB66-2CD0B4082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A70785-3282-AB56-CB69-AC8F9CC2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E97A6BA-C1B9-7D89-E673-A226B96D6AFB}"/>
              </a:ext>
            </a:extLst>
          </p:cNvPr>
          <p:cNvGrpSpPr/>
          <p:nvPr/>
        </p:nvGrpSpPr>
        <p:grpSpPr>
          <a:xfrm>
            <a:off x="6858000" y="1152761"/>
            <a:ext cx="4452938" cy="1297334"/>
            <a:chOff x="6400800" y="1219200"/>
            <a:chExt cx="4452938" cy="1297334"/>
          </a:xfrm>
        </p:grpSpPr>
        <p:graphicFrame>
          <p:nvGraphicFramePr>
            <p:cNvPr id="18" name="对象 17">
              <a:extLst>
                <a:ext uri="{FF2B5EF4-FFF2-40B4-BE49-F238E27FC236}">
                  <a16:creationId xmlns:a16="http://schemas.microsoft.com/office/drawing/2014/main" id="{5E67CBA8-056C-2C44-94D1-467F18D92A8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9525351"/>
                </p:ext>
              </p:extLst>
            </p:nvPr>
          </p:nvGraphicFramePr>
          <p:xfrm>
            <a:off x="6400800" y="1324087"/>
            <a:ext cx="4452938" cy="1192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104390" imgH="565150" progId="Equation.Ribbit">
                    <p:embed/>
                  </p:oleObj>
                </mc:Choice>
                <mc:Fallback>
                  <p:oleObj r:id="rId3" imgW="2104390" imgH="565150" progId="Equation.Ribbit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00800" y="1324087"/>
                          <a:ext cx="4452938" cy="1192213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EA71C0-6CDD-C60A-0FA1-AC6A6D325E2B}"/>
                </a:ext>
              </a:extLst>
            </p:cNvPr>
            <p:cNvSpPr/>
            <p:nvPr/>
          </p:nvSpPr>
          <p:spPr>
            <a:xfrm>
              <a:off x="9144000" y="1219200"/>
              <a:ext cx="533400" cy="940003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9784A7C-46AF-D2C8-FF27-FCA6EB82587B}"/>
                </a:ext>
              </a:extLst>
            </p:cNvPr>
            <p:cNvSpPr/>
            <p:nvPr/>
          </p:nvSpPr>
          <p:spPr>
            <a:xfrm>
              <a:off x="7772400" y="2159203"/>
              <a:ext cx="1219200" cy="357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vert="horz" wrap="none" lIns="45720" tIns="45720" rIns="457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7AE2B0-0AC0-8348-5A26-F41903C3E4B0}"/>
                  </a:ext>
                </a:extLst>
              </p:cNvPr>
              <p:cNvSpPr txBox="1"/>
              <p:nvPr/>
            </p:nvSpPr>
            <p:spPr>
              <a:xfrm>
                <a:off x="990600" y="2937361"/>
                <a:ext cx="102108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ud</a:t>
                </a:r>
                <a:r>
                  <a:rPr lang="en-US" altLang="zh-CN" dirty="0"/>
                  <a:t>:  from 0</a:t>
                </a:r>
                <a:r>
                  <a:rPr lang="en-US" altLang="zh-CN" baseline="30000" dirty="0"/>
                  <a:t>+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en-US" altLang="zh-CN" dirty="0"/>
                  <a:t>0</a:t>
                </a:r>
                <a:r>
                  <a:rPr lang="en-US" altLang="zh-CN" baseline="30000" dirty="0"/>
                  <a:t>+</a:t>
                </a:r>
                <a:r>
                  <a:rPr lang="en-US" altLang="zh-CN" dirty="0"/>
                  <a:t> nuclear </a:t>
                </a:r>
                <a:r>
                  <a:rPr lang="en-US" altLang="zh-CN" dirty="0">
                    <a:latin typeface="Symbol" panose="05050102010706020507" pitchFamily="18" charset="2"/>
                  </a:rPr>
                  <a:t>b</a:t>
                </a:r>
                <a:r>
                  <a:rPr lang="en-US" altLang="zh-CN" dirty="0"/>
                  <a:t> decays, </a:t>
                </a:r>
              </a:p>
              <a:p>
                <a:endParaRPr lang="en-US" altLang="zh-CN" i="1" dirty="0"/>
              </a:p>
              <a:p>
                <a:r>
                  <a:rPr lang="en-US" altLang="zh-CN" b="1" i="1" dirty="0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>
                    <a:solidFill>
                      <a:srgbClr val="0000FF"/>
                    </a:solidFill>
                  </a:rPr>
                  <a:t>us</a:t>
                </a:r>
                <a:r>
                  <a:rPr lang="en-US" altLang="zh-CN" dirty="0"/>
                  <a:t>:  from kaon (semi-) leptonic decay, </a:t>
                </a:r>
              </a:p>
              <a:p>
                <a:endParaRPr lang="en-US" altLang="zh-CN" i="1" dirty="0"/>
              </a:p>
              <a:p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cd</a:t>
                </a:r>
                <a:r>
                  <a:rPr lang="en-US" altLang="zh-CN" dirty="0"/>
                  <a:t> and </a:t>
                </a:r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cs</a:t>
                </a:r>
                <a:r>
                  <a:rPr lang="en-US" altLang="zh-CN" dirty="0"/>
                  <a:t>:  from D/D</a:t>
                </a:r>
                <a:r>
                  <a:rPr lang="en-US" altLang="zh-CN" baseline="-25000" dirty="0"/>
                  <a:t>s</a:t>
                </a:r>
                <a:r>
                  <a:rPr lang="en-US" altLang="zh-CN" dirty="0"/>
                  <a:t> (semi-) leptonic decay (see </a:t>
                </a:r>
                <a:r>
                  <a:rPr lang="en-US" altLang="zh-CN" dirty="0" err="1"/>
                  <a:t>BaiCian’s</a:t>
                </a:r>
                <a:r>
                  <a:rPr lang="en-US" altLang="zh-CN" dirty="0"/>
                  <a:t> talk), </a:t>
                </a:r>
                <a:endParaRPr lang="en-US" altLang="zh-CN" i="1" dirty="0"/>
              </a:p>
              <a:p>
                <a:endParaRPr lang="en-US" altLang="zh-CN" i="1" dirty="0"/>
              </a:p>
              <a:p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cb</a:t>
                </a:r>
                <a:r>
                  <a:rPr lang="en-US" altLang="zh-CN" dirty="0"/>
                  <a:t> and </a:t>
                </a:r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ub</a:t>
                </a:r>
                <a:r>
                  <a:rPr lang="en-US" altLang="zh-CN" dirty="0"/>
                  <a:t>:  from </a:t>
                </a:r>
                <a:r>
                  <a:rPr lang="en-US" altLang="zh-CN" dirty="0" err="1"/>
                  <a:t>B</a:t>
                </a:r>
                <a:r>
                  <a:rPr lang="en-US" altLang="zh-CN" dirty="0" err="1">
                    <a:sym typeface="Wingdings" panose="05000000000000000000" pitchFamily="2" charset="2"/>
                  </a:rPr>
                  <a:t>X</a:t>
                </a:r>
                <a:r>
                  <a:rPr lang="en-US" altLang="zh-CN" baseline="-25000" dirty="0" err="1">
                    <a:sym typeface="Wingdings" panose="05000000000000000000" pitchFamily="2" charset="2"/>
                  </a:rPr>
                  <a:t>u</a:t>
                </a:r>
                <a:r>
                  <a:rPr lang="en-US" altLang="zh-CN" baseline="-25000" dirty="0">
                    <a:sym typeface="Wingdings" panose="05000000000000000000" pitchFamily="2" charset="2"/>
                  </a:rPr>
                  <a:t>/</a:t>
                </a:r>
                <a:r>
                  <a:rPr lang="en-US" altLang="zh-CN" baseline="-25000" dirty="0" err="1">
                    <a:sym typeface="Wingdings" panose="05000000000000000000" pitchFamily="2" charset="2"/>
                  </a:rPr>
                  <a:t>c</a:t>
                </a:r>
                <a:r>
                  <a:rPr lang="en-US" altLang="zh-CN" dirty="0" err="1">
                    <a:sym typeface="Wingdings" panose="05000000000000000000" pitchFamily="2" charset="2"/>
                  </a:rPr>
                  <a:t>l</a:t>
                </a:r>
                <a:r>
                  <a:rPr lang="en-US" altLang="zh-CN" dirty="0" err="1">
                    <a:latin typeface="Symbol" panose="05050102010706020507" pitchFamily="18" charset="2"/>
                    <a:sym typeface="Wingdings" panose="05000000000000000000" pitchFamily="2" charset="2"/>
                  </a:rPr>
                  <a:t>n</a:t>
                </a:r>
                <a:endParaRPr lang="en-US" altLang="zh-CN" dirty="0">
                  <a:latin typeface="Symbol" panose="05050102010706020507" pitchFamily="18" charset="2"/>
                  <a:sym typeface="Wingdings" panose="05000000000000000000" pitchFamily="2" charset="2"/>
                </a:endParaRPr>
              </a:p>
              <a:p>
                <a:endParaRPr lang="en-US" altLang="zh-CN" dirty="0">
                  <a:latin typeface="Symbol" panose="05050102010706020507" pitchFamily="18" charset="2"/>
                </a:endParaRPr>
              </a:p>
              <a:p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td</a:t>
                </a:r>
                <a:r>
                  <a:rPr lang="en-US" altLang="zh-CN" b="1" dirty="0"/>
                  <a:t> </a:t>
                </a:r>
                <a:r>
                  <a:rPr lang="en-US" altLang="zh-CN" dirty="0"/>
                  <a:t>and </a:t>
                </a:r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ts</a:t>
                </a:r>
                <a:r>
                  <a:rPr lang="en-US" altLang="zh-CN" dirty="0"/>
                  <a:t>: determined from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dirty="0"/>
                  <a:t> mixing, or loop-mediated rare </a:t>
                </a:r>
                <a:r>
                  <a:rPr lang="en-US" altLang="zh-CN" i="1" dirty="0"/>
                  <a:t>K </a:t>
                </a:r>
                <a:r>
                  <a:rPr lang="en-US" altLang="zh-CN" dirty="0"/>
                  <a:t>and </a:t>
                </a:r>
                <a:r>
                  <a:rPr lang="en-US" altLang="zh-CN" i="1" dirty="0"/>
                  <a:t>B </a:t>
                </a:r>
                <a:r>
                  <a:rPr lang="en-US" altLang="zh-CN" dirty="0"/>
                  <a:t>decays,</a:t>
                </a:r>
              </a:p>
              <a:p>
                <a:endParaRPr lang="en-US" altLang="zh-CN" dirty="0"/>
              </a:p>
              <a:p>
                <a:r>
                  <a:rPr lang="en-US" altLang="zh-CN" b="1" i="1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="1" i="1" baseline="-25000" dirty="0" err="1">
                    <a:solidFill>
                      <a:srgbClr val="0000FF"/>
                    </a:solidFill>
                  </a:rPr>
                  <a:t>tb</a:t>
                </a:r>
                <a:r>
                  <a:rPr lang="en-US" altLang="zh-CN" dirty="0"/>
                  <a:t>:  from top decays</a:t>
                </a:r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E27AE2B0-0AC0-8348-5A26-F41903C3E4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937361"/>
                <a:ext cx="10210800" cy="3139321"/>
              </a:xfrm>
              <a:prstGeom prst="rect">
                <a:avLst/>
              </a:prstGeom>
              <a:blipFill>
                <a:blip r:embed="rId5"/>
                <a:stretch>
                  <a:fillRect l="-537" t="-1165" b="-21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>
            <a:extLst>
              <a:ext uri="{FF2B5EF4-FFF2-40B4-BE49-F238E27FC236}">
                <a16:creationId xmlns:a16="http://schemas.microsoft.com/office/drawing/2014/main" id="{4C6CA3B6-9E52-F1CF-D97D-38BC52037F1C}"/>
              </a:ext>
            </a:extLst>
          </p:cNvPr>
          <p:cNvSpPr txBox="1"/>
          <p:nvPr/>
        </p:nvSpPr>
        <p:spPr>
          <a:xfrm>
            <a:off x="5114694" y="3491309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LHCb-PAPER-2025-030 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160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CAC35FD-F930-7D01-2E13-F19FEA959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</p:spPr>
            <p:txBody>
              <a:bodyPr/>
              <a:lstStyle/>
              <a:p>
                <a:r>
                  <a:rPr lang="en-US" altLang="zh-CN" b="1" dirty="0"/>
                  <a:t>Status of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𝒖𝒃</m:t>
                        </m:r>
                      </m:sub>
                    </m:sSub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b="1" dirty="0">
                    <a:solidFill>
                      <a:schemeClr val="tx1"/>
                    </a:solidFill>
                    <a:ea typeface="SimHei" charset="-122"/>
                  </a:rPr>
                  <a:t>and</a:t>
                </a:r>
                <a:r>
                  <a:rPr lang="zh-CN" altLang="en-US" b="1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𝑽</m:t>
                        </m:r>
                      </m:e>
                      <m:sub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𝒄𝒃</m:t>
                        </m:r>
                      </m:sub>
                    </m:sSub>
                    <m:r>
                      <a:rPr lang="en-US" altLang="zh-CN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</m:oMath>
                </a14:m>
                <a:r>
                  <a:rPr lang="zh-CN" altLang="en-US" b="1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CAC35FD-F930-7D01-2E13-F19FEA959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2960" y="0"/>
                <a:ext cx="10759440" cy="548640"/>
              </a:xfrm>
              <a:blipFill>
                <a:blip r:embed="rId2"/>
                <a:stretch>
                  <a:fillRect t="-17778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3258722-1621-EF91-117C-900F831E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FBE0E288-FFC4-6795-8460-3C95689638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787820" y="685800"/>
                <a:ext cx="5791200" cy="54864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𝑢𝑏</m:t>
                        </m:r>
                      </m:sub>
                    </m:sSub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and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</m:ctrlPr>
                      </m:sSubPr>
                      <m:e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𝑉</m:t>
                        </m:r>
                      </m:e>
                      <m:sub>
                        <m:r>
                          <a:rPr lang="en-US" altLang="zh-CN" sz="2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SimHei" charset="-122"/>
                          </a:rPr>
                          <m:t>𝑐𝑏</m:t>
                        </m:r>
                      </m:sub>
                    </m:sSub>
                    <m:r>
                      <a:rPr lang="en-US" altLang="zh-CN" sz="2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SimHei" charset="-122"/>
                      </a:rPr>
                      <m:t>|</m:t>
                    </m:r>
                  </m:oMath>
                </a14:m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remains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one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of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the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main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limitations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in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CKM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global</a:t>
                </a:r>
                <a:r>
                  <a:rPr lang="zh-CN" altLang="en-US" sz="2000" dirty="0">
                    <a:solidFill>
                      <a:schemeClr val="tx1"/>
                    </a:solidFill>
                    <a:ea typeface="SimHei" charset="-122"/>
                  </a:rPr>
                  <a:t> </a:t>
                </a:r>
                <a:r>
                  <a:rPr lang="en-US" altLang="zh-CN" sz="2000" dirty="0">
                    <a:solidFill>
                      <a:schemeClr val="tx1"/>
                    </a:solidFill>
                    <a:ea typeface="SimHei" charset="-122"/>
                  </a:rPr>
                  <a:t>fit</a:t>
                </a:r>
              </a:p>
              <a:p>
                <a:endParaRPr lang="en-US" altLang="zh-CN" sz="2000" dirty="0"/>
              </a:p>
              <a:p>
                <a:r>
                  <a:rPr lang="en-US" altLang="zh-CN" sz="2000" dirty="0">
                    <a:ea typeface="SimHei" charset="-122"/>
                  </a:rPr>
                  <a:t>Long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standing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tension: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inclusive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vs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exclusive</a:t>
                </a:r>
                <a:endParaRPr lang="en-US" altLang="zh-CN" sz="2000" dirty="0"/>
              </a:p>
              <a:p>
                <a:endParaRPr lang="en-US" altLang="zh-CN" sz="2000" dirty="0"/>
              </a:p>
              <a:p>
                <a:r>
                  <a:rPr lang="en-US" altLang="zh-CN" sz="2000" dirty="0">
                    <a:ea typeface="SimHei" charset="-122"/>
                  </a:rPr>
                  <a:t>difficulties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in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reconstructing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missing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particles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and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more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precise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in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measuring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ratios in LHCb</a:t>
                </a:r>
              </a:p>
              <a:p>
                <a:endParaRPr lang="en-US" altLang="zh-CN" sz="2000" dirty="0">
                  <a:ea typeface="SimHei" charset="-122"/>
                </a:endParaRPr>
              </a:p>
              <a:p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LHCb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also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plays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a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leading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r>
                  <a:rPr lang="en-US" altLang="zh-CN" sz="2000" dirty="0">
                    <a:ea typeface="SimHei" charset="-122"/>
                  </a:rPr>
                  <a:t>role</a:t>
                </a:r>
                <a:r>
                  <a:rPr lang="zh-CN" altLang="en-US" sz="2000" dirty="0">
                    <a:ea typeface="SimHei" charset="-122"/>
                  </a:rPr>
                  <a:t> 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FBE0E288-FFC4-6795-8460-3C95689638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787820" y="685800"/>
                <a:ext cx="5791200" cy="5486400"/>
              </a:xfrm>
              <a:blipFill>
                <a:blip r:embed="rId3"/>
                <a:stretch>
                  <a:fillRect l="-105" t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DE3B7805-C035-C2A7-6EB4-A91D08624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DE5E46-C574-8675-949C-8C9BC38DE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78" y="1066800"/>
            <a:ext cx="5068590" cy="414528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B3A14085-8CB7-C1BA-526A-60BA20F84447}"/>
              </a:ext>
            </a:extLst>
          </p:cNvPr>
          <p:cNvGrpSpPr/>
          <p:nvPr/>
        </p:nvGrpSpPr>
        <p:grpSpPr>
          <a:xfrm>
            <a:off x="5507518" y="4221274"/>
            <a:ext cx="6351804" cy="2203687"/>
            <a:chOff x="0" y="4501913"/>
            <a:chExt cx="6351804" cy="2203687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1D23A2F-09A6-7142-BFDE-6613530C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513270"/>
              <a:ext cx="3175902" cy="219233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11A99AC4-8E9F-BB48-BB88-D49DCDB01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75902" y="4501913"/>
              <a:ext cx="3175902" cy="22036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623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6E65B-7D23-1D80-314C-E0871382B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25098-08FC-98BC-346A-74C5EB4C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/>
              <a:t>Determination of |</a:t>
            </a:r>
            <a:r>
              <a:rPr lang="en-US" altLang="zh-CN" b="1" i="1" dirty="0" err="1"/>
              <a:t>V</a:t>
            </a:r>
            <a:r>
              <a:rPr lang="en-US" altLang="zh-CN" b="1" i="1" baseline="-25000" dirty="0" err="1"/>
              <a:t>ub</a:t>
            </a:r>
            <a:r>
              <a:rPr lang="en-US" altLang="zh-CN" b="1" dirty="0"/>
              <a:t>| using baryonic decays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18F52F5-E297-08A7-4717-BC86372C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856BCD3E-8062-3DA6-7C48-3F502B13DB4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625898" y="1082412"/>
                <a:ext cx="6934200" cy="5486400"/>
              </a:xfrm>
            </p:spPr>
            <p:txBody>
              <a:bodyPr/>
              <a:lstStyle/>
              <a:p>
                <a:r>
                  <a:rPr lang="en-US" altLang="zh-CN" dirty="0"/>
                  <a:t>Dataset: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 fb</a:t>
                </a:r>
                <a:r>
                  <a:rPr lang="en-US" altLang="zh-CN" baseline="30000" dirty="0"/>
                  <a:t>-1</a:t>
                </a:r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dirty="0"/>
                  <a:t> = 8 TeV (2012)</a:t>
                </a:r>
                <a:endParaRPr lang="en-US" altLang="zh-CN" dirty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Ratio</a:t>
                </a:r>
                <a:r>
                  <a:rPr lang="zh-CN" alt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between</a:t>
                </a:r>
                <a:r>
                  <a:rPr lang="zh-CN" altLang="en-US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𝑐𝑏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𝑢𝑏</m:t>
                        </m:r>
                      </m:sub>
                    </m:sSub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determined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zh-CN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  <m:sup>
                        <m:r>
                          <a:rPr lang="en-US" altLang="zh-CN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n-US" altLang="zh-CN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856BCD3E-8062-3DA6-7C48-3F502B13DB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25898" y="1082412"/>
                <a:ext cx="6934200" cy="5486400"/>
              </a:xfrm>
              <a:blipFill>
                <a:blip r:embed="rId2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1BD845FD-D270-7B93-D657-CB2839100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6807C48-1C92-0DBD-B9AC-2010F4A2F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42" y="643797"/>
            <a:ext cx="4110148" cy="54945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FEB669B-1723-60CA-386E-4431051A1419}"/>
              </a:ext>
            </a:extLst>
          </p:cNvPr>
          <p:cNvSpPr/>
          <p:nvPr/>
        </p:nvSpPr>
        <p:spPr>
          <a:xfrm>
            <a:off x="2575202" y="4495800"/>
            <a:ext cx="1939514" cy="14832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B968AF3-9DD1-270A-724E-90B0BB184342}"/>
              </a:ext>
            </a:extLst>
          </p:cNvPr>
          <p:cNvGrpSpPr/>
          <p:nvPr/>
        </p:nvGrpSpPr>
        <p:grpSpPr>
          <a:xfrm>
            <a:off x="5295941" y="2163664"/>
            <a:ext cx="6019800" cy="762000"/>
            <a:chOff x="2903070" y="1082067"/>
            <a:chExt cx="4570501" cy="590335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8408EE9-CCA8-CB85-81F8-1DA71ACE9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03070" y="1082067"/>
              <a:ext cx="2395071" cy="590335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F3661B5-A6D0-0778-F699-82366805E0C8}"/>
                </a:ext>
              </a:extLst>
            </p:cNvPr>
            <p:cNvSpPr/>
            <p:nvPr/>
          </p:nvSpPr>
          <p:spPr>
            <a:xfrm>
              <a:off x="4867835" y="1228165"/>
              <a:ext cx="340659" cy="3316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zh-CN" altLang="en-US"/>
            </a:p>
          </p:txBody>
        </p:sp>
        <p:cxnSp>
          <p:nvCxnSpPr>
            <p:cNvPr id="11" name="直线箭头连接符 26">
              <a:extLst>
                <a:ext uri="{FF2B5EF4-FFF2-40B4-BE49-F238E27FC236}">
                  <a16:creationId xmlns:a16="http://schemas.microsoft.com/office/drawing/2014/main" id="{7ECBFF61-7EC4-D033-55F0-2CD9D96392FE}"/>
                </a:ext>
              </a:extLst>
            </p:cNvPr>
            <p:cNvCxnSpPr>
              <a:cxnSpLocks/>
              <a:stCxn id="9" idx="3"/>
            </p:cNvCxnSpPr>
            <p:nvPr/>
          </p:nvCxnSpPr>
          <p:spPr>
            <a:xfrm>
              <a:off x="5298141" y="1377235"/>
              <a:ext cx="502024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27">
              <a:extLst>
                <a:ext uri="{FF2B5EF4-FFF2-40B4-BE49-F238E27FC236}">
                  <a16:creationId xmlns:a16="http://schemas.microsoft.com/office/drawing/2014/main" id="{4F2BC785-B049-CEFF-D508-CACA059786F7}"/>
                </a:ext>
              </a:extLst>
            </p:cNvPr>
            <p:cNvSpPr txBox="1"/>
            <p:nvPr/>
          </p:nvSpPr>
          <p:spPr>
            <a:xfrm>
              <a:off x="5800165" y="1223345"/>
              <a:ext cx="167340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Inputs</a:t>
              </a:r>
              <a:r>
                <a:rPr lang="zh-CN" altLang="en-US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from</a:t>
              </a:r>
              <a:r>
                <a:rPr lang="zh-CN" altLang="en-US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LQCD</a:t>
              </a:r>
              <a:endParaRPr lang="zh-CN" altLang="en-US" sz="1400" dirty="0"/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4D41F0C8-8141-3EF9-D61A-FAD5A42087CD}"/>
              </a:ext>
            </a:extLst>
          </p:cNvPr>
          <p:cNvSpPr txBox="1"/>
          <p:nvPr/>
        </p:nvSpPr>
        <p:spPr>
          <a:xfrm>
            <a:off x="8305841" y="562614"/>
            <a:ext cx="3506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i="1" dirty="0">
                <a:solidFill>
                  <a:srgbClr val="0000FF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Nature Physics 11 (2015) 743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FFF851D-C897-72D9-C9FE-39CA1B864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0808" y="4195637"/>
            <a:ext cx="3154543" cy="25302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3BA9274-1156-6C19-7289-366124C573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815" y="4283754"/>
            <a:ext cx="2983330" cy="2417387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6D630BF1-4D01-348C-374F-3E6A95D8FE94}"/>
              </a:ext>
            </a:extLst>
          </p:cNvPr>
          <p:cNvGrpSpPr/>
          <p:nvPr/>
        </p:nvGrpSpPr>
        <p:grpSpPr>
          <a:xfrm>
            <a:off x="5133508" y="2931283"/>
            <a:ext cx="6184092" cy="818315"/>
            <a:chOff x="4929213" y="2710802"/>
            <a:chExt cx="6184092" cy="818315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00F489A-9A66-D987-F10B-4E8ED2B40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29213" y="2710802"/>
              <a:ext cx="3507064" cy="81831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1C2E37C-4CDA-04B9-3A58-9A148DCDE44E}"/>
                </a:ext>
              </a:extLst>
            </p:cNvPr>
            <p:cNvSpPr txBox="1"/>
            <p:nvPr/>
          </p:nvSpPr>
          <p:spPr>
            <a:xfrm>
              <a:off x="8357645" y="2932801"/>
              <a:ext cx="2755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+mn-lt"/>
                </a:rPr>
                <a:t>(1.00 ± 0.04 ± 0.08)×10</a:t>
              </a:r>
              <a:r>
                <a:rPr lang="en-US" altLang="zh-CN" baseline="30000" dirty="0">
                  <a:latin typeface="+mn-lt"/>
                </a:rPr>
                <a:t>-2</a:t>
              </a:r>
              <a:endParaRPr lang="zh-CN" altLang="en-US" baseline="30000" dirty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1E7F167-A3C1-6C99-B0E0-119FA8AC9A2C}"/>
                  </a:ext>
                </a:extLst>
              </p:cNvPr>
              <p:cNvSpPr txBox="1"/>
              <p:nvPr/>
            </p:nvSpPr>
            <p:spPr>
              <a:xfrm>
                <a:off x="8142736" y="3760836"/>
                <a:ext cx="4191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solidFill>
                      <a:srgbClr val="0000FF"/>
                    </a:solidFill>
                  </a:rPr>
                  <a:t>Half systematic from Br(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  <m:sup>
                        <m:r>
                          <a:rPr lang="en-US" altLang="zh-CN" b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altLang="zh-CN" b="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00FF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1E7F167-A3C1-6C99-B0E0-119FA8AC9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736" y="3760836"/>
                <a:ext cx="4191000" cy="369332"/>
              </a:xfrm>
              <a:prstGeom prst="rect">
                <a:avLst/>
              </a:prstGeom>
              <a:blipFill>
                <a:blip r:embed="rId9"/>
                <a:stretch>
                  <a:fillRect l="-1310" t="-9836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38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689950F-5BD2-31EC-8DE2-C566671DA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548639"/>
            <a:ext cx="2590893" cy="160552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C1168CC-4637-7BEB-1FA9-639B58DD4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0"/>
            <a:ext cx="10760075" cy="549275"/>
          </a:xfrm>
        </p:spPr>
        <p:txBody>
          <a:bodyPr/>
          <a:lstStyle/>
          <a:p>
            <a:r>
              <a:rPr lang="en-US" altLang="zh-CN" b="1" dirty="0" err="1"/>
              <a:t>Meausre</a:t>
            </a:r>
            <a:r>
              <a:rPr lang="en-US" altLang="zh-CN" b="1" dirty="0"/>
              <a:t> |</a:t>
            </a:r>
            <a:r>
              <a:rPr lang="en-US" altLang="zh-CN" b="1" i="1" dirty="0" err="1"/>
              <a:t>V</a:t>
            </a:r>
            <a:r>
              <a:rPr lang="en-US" altLang="zh-CN" b="1" i="1" baseline="-25000" dirty="0" err="1"/>
              <a:t>cb</a:t>
            </a:r>
            <a:r>
              <a:rPr lang="en-US" altLang="zh-CN" b="1" dirty="0"/>
              <a:t>| in LHCb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D4405CE-EB31-6130-A56F-995DE66AD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7040" y="6400800"/>
            <a:ext cx="975360" cy="365760"/>
          </a:xfrm>
        </p:spPr>
        <p:txBody>
          <a:bodyPr/>
          <a:lstStyle/>
          <a:p>
            <a:fld id="{09EFEB5A-342B-4E09-AFBA-47D825DD63E7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90086B6-C4C3-A277-DD8F-AB425379DFC5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04800" y="977614"/>
                <a:ext cx="8686800" cy="5486400"/>
              </a:xfrm>
            </p:spPr>
            <p:txBody>
              <a:bodyPr/>
              <a:lstStyle/>
              <a:p>
                <a:r>
                  <a:rPr lang="en-US" altLang="zh-CN" dirty="0"/>
                  <a:t>Run1 data used (3 fb</a:t>
                </a:r>
                <a:r>
                  <a:rPr lang="en-US" altLang="zh-CN" baseline="30000" dirty="0"/>
                  <a:t>-1</a:t>
                </a:r>
                <a:r>
                  <a:rPr lang="en-US" altLang="zh-CN" dirty="0"/>
                  <a:t>)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Signal modes: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𝐾𝐾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zh-CN" altLang="en-US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dirty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dirty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en-US" altLang="zh-CN" dirty="0"/>
                  <a:t>Reference modes: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dirty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𝐾𝐾</m:t>
                        </m:r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zh-CN" altLang="en-US" dirty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/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dirty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/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∗−</m:t>
                        </m:r>
                      </m:sup>
                    </m:sSub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dirty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either the CLN or the BGL parametrization used to model the form factors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p⊥(Ds): component of the Ds momentum perpendicular to the Bs flight direction instead of q</a:t>
                </a:r>
                <a:r>
                  <a:rPr lang="en-US" altLang="zh-CN" baseline="30000" dirty="0"/>
                  <a:t>2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First determinations of |</a:t>
                </a:r>
                <a:r>
                  <a:rPr lang="en-US" altLang="zh-CN" dirty="0" err="1">
                    <a:solidFill>
                      <a:srgbClr val="0000FF"/>
                    </a:solidFill>
                  </a:rPr>
                  <a:t>V</a:t>
                </a:r>
                <a:r>
                  <a:rPr lang="en-US" altLang="zh-CN" baseline="-25000" dirty="0" err="1">
                    <a:solidFill>
                      <a:srgbClr val="0000FF"/>
                    </a:solidFill>
                  </a:rPr>
                  <a:t>cb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| at a hadron-collider experiment </a:t>
                </a:r>
              </a:p>
              <a:p>
                <a:r>
                  <a:rPr lang="en-US" altLang="zh-CN" dirty="0">
                    <a:solidFill>
                      <a:srgbClr val="0000FF"/>
                    </a:solidFill>
                  </a:rPr>
                  <a:t>First using B</a:t>
                </a:r>
                <a:r>
                  <a:rPr lang="en-US" altLang="zh-CN" baseline="-25000" dirty="0">
                    <a:solidFill>
                      <a:srgbClr val="0000FF"/>
                    </a:solidFill>
                  </a:rPr>
                  <a:t>s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 meson decays</a:t>
                </a:r>
                <a:endParaRPr lang="zh-CN" alt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990086B6-C4C3-A277-DD8F-AB425379DF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77614"/>
                <a:ext cx="8686800" cy="5486400"/>
              </a:xfrm>
              <a:blipFill>
                <a:blip r:embed="rId3"/>
                <a:stretch>
                  <a:fillRect t="-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F98E7A9-649E-2C51-4BC8-6F62A7DB2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B5EEE09-BE3C-0A64-A559-68E1D973F16C}"/>
              </a:ext>
            </a:extLst>
          </p:cNvPr>
          <p:cNvSpPr txBox="1"/>
          <p:nvPr/>
        </p:nvSpPr>
        <p:spPr>
          <a:xfrm>
            <a:off x="9067800" y="379362"/>
            <a:ext cx="35052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FF"/>
                </a:solidFill>
              </a:rPr>
              <a:t>PRD101 (2020) 072004</a:t>
            </a:r>
            <a:endParaRPr lang="zh-CN" altLang="en-US" sz="1600" i="1" dirty="0">
              <a:solidFill>
                <a:srgbClr val="0000FF"/>
              </a:solidFill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0C305BB-E772-849F-0F31-09214D165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700132"/>
            <a:ext cx="3429000" cy="3003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9A09E4-E52C-2D5C-6909-C0EDDB08B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8924" y="3621519"/>
            <a:ext cx="3283075" cy="30187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1678AF-9019-7D3E-F94D-883FF004D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4267200"/>
            <a:ext cx="666384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3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375F4-C3C6-8F8C-8082-7F7027F88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BE695-6591-B3CA-F3FA-E92E7D24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/>
              <a:t>Measurement of </a:t>
            </a:r>
            <a:r>
              <a:rPr lang="en-US" altLang="zh-CN" b="1" i="1" dirty="0"/>
              <a:t>|</a:t>
            </a:r>
            <a:r>
              <a:rPr lang="en-US" altLang="zh-CN" b="1" i="1" dirty="0" err="1"/>
              <a:t>V</a:t>
            </a:r>
            <a:r>
              <a:rPr lang="en-US" altLang="zh-CN" b="1" i="1" baseline="-25000" dirty="0" err="1"/>
              <a:t>ub</a:t>
            </a:r>
            <a:r>
              <a:rPr lang="en-US" altLang="zh-CN" b="1" i="1" dirty="0"/>
              <a:t>|</a:t>
            </a:r>
            <a:r>
              <a:rPr lang="en-US" altLang="zh-CN" b="1" dirty="0"/>
              <a:t>/</a:t>
            </a:r>
            <a:r>
              <a:rPr lang="en-US" altLang="zh-CN" b="1" i="1" dirty="0"/>
              <a:t>|</a:t>
            </a:r>
            <a:r>
              <a:rPr lang="en-US" altLang="zh-CN" b="1" i="1" dirty="0" err="1"/>
              <a:t>V</a:t>
            </a:r>
            <a:r>
              <a:rPr lang="en-US" altLang="zh-CN" b="1" i="1" baseline="-25000" dirty="0" err="1"/>
              <a:t>cb</a:t>
            </a:r>
            <a:r>
              <a:rPr lang="en-US" altLang="zh-CN" b="1" i="1" dirty="0"/>
              <a:t>|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49932A-5A5D-72AB-7E2A-983DD65A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54D93999-BD2C-A099-05D7-C932278B1BD2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7810" y="975960"/>
                <a:ext cx="10972800" cy="5486400"/>
              </a:xfrm>
            </p:spPr>
            <p:txBody>
              <a:bodyPr/>
              <a:lstStyle/>
              <a:p>
                <a:r>
                  <a:rPr lang="en-US" altLang="zh-CN" dirty="0"/>
                  <a:t>Dataset: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2 fb</a:t>
                </a:r>
                <a:r>
                  <a:rPr lang="en-US" altLang="zh-CN" baseline="30000" dirty="0"/>
                  <a:t>-1</a:t>
                </a:r>
                <a:r>
                  <a:rPr lang="en-US" altLang="zh-CN" dirty="0"/>
                  <a:t>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altLang="zh-CN" dirty="0"/>
                  <a:t> = 8 TeV (2012)</a:t>
                </a:r>
              </a:p>
              <a:p>
                <a:r>
                  <a:rPr lang="en-US" altLang="zh-CN" dirty="0"/>
                  <a:t>First observation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r>
                  <a:rPr lang="en-US" altLang="zh-CN" dirty="0"/>
                  <a:t>Normalization: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𝐾𝐾</m:t>
                    </m:r>
                    <m:r>
                      <a:rPr lang="zh-CN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</a:p>
              <a:p>
                <a:r>
                  <a:rPr lang="en-US" altLang="zh-CN" i="1" dirty="0"/>
                  <a:t>|</a:t>
                </a:r>
                <a:r>
                  <a:rPr lang="en-US" altLang="zh-CN" i="1" dirty="0" err="1"/>
                  <a:t>V</a:t>
                </a:r>
                <a:r>
                  <a:rPr lang="en-US" altLang="zh-CN" i="1" baseline="-25000" dirty="0" err="1"/>
                  <a:t>ub</a:t>
                </a:r>
                <a:r>
                  <a:rPr lang="en-US" altLang="zh-CN" i="1" dirty="0"/>
                  <a:t>|</a:t>
                </a:r>
                <a:r>
                  <a:rPr lang="en-US" altLang="zh-CN" dirty="0"/>
                  <a:t>/</a:t>
                </a:r>
                <a:r>
                  <a:rPr lang="en-US" altLang="zh-CN" i="1" dirty="0"/>
                  <a:t>|</a:t>
                </a:r>
                <a:r>
                  <a:rPr lang="en-US" altLang="zh-CN" i="1" dirty="0" err="1"/>
                  <a:t>V</a:t>
                </a:r>
                <a:r>
                  <a:rPr lang="en-US" altLang="zh-CN" i="1" baseline="-25000" dirty="0" err="1"/>
                  <a:t>cb</a:t>
                </a:r>
                <a:r>
                  <a:rPr lang="en-US" altLang="zh-CN" i="1" dirty="0"/>
                  <a:t>|</a:t>
                </a:r>
                <a:r>
                  <a:rPr lang="en-US" altLang="zh-CN" dirty="0"/>
                  <a:t> extraction in two q</a:t>
                </a:r>
                <a:r>
                  <a:rPr lang="en-US" altLang="zh-CN" baseline="30000" dirty="0"/>
                  <a:t>2</a:t>
                </a:r>
                <a:r>
                  <a:rPr lang="en-US" altLang="zh-CN" dirty="0"/>
                  <a:t> bins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54D93999-BD2C-A099-05D7-C932278B1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7810" y="975960"/>
                <a:ext cx="10972800" cy="5486400"/>
              </a:xfrm>
              <a:blipFill>
                <a:blip r:embed="rId2"/>
                <a:stretch>
                  <a:fillRect t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07815914-79B6-818F-F7AA-0B2944C3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8B9517A-D3E1-E3B9-ACCB-84CBD7354776}"/>
              </a:ext>
            </a:extLst>
          </p:cNvPr>
          <p:cNvSpPr txBox="1"/>
          <p:nvPr/>
        </p:nvSpPr>
        <p:spPr>
          <a:xfrm>
            <a:off x="9611422" y="651231"/>
            <a:ext cx="2591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1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PRL126 (2021) 081804</a:t>
            </a:r>
            <a:endParaRPr lang="zh-CN" altLang="en-US" sz="1600" i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764515-E3CA-E416-F7A2-B8B14FD974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80" y="1200148"/>
            <a:ext cx="7300547" cy="22232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CED3796-3154-6A71-3692-39C3A9DA29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011449"/>
            <a:ext cx="7086600" cy="275964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1AE2F8F-0EF9-F0AB-7FE3-FC1A37F4C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399" y="4314203"/>
            <a:ext cx="3144048" cy="24523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8EDAEC-50E1-0C70-C7E6-64B9E3F4A6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01" y="2582378"/>
            <a:ext cx="4724400" cy="1569792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D9EEE41-A26B-CF45-47B4-DB78EB4BE619}"/>
              </a:ext>
            </a:extLst>
          </p:cNvPr>
          <p:cNvSpPr txBox="1"/>
          <p:nvPr/>
        </p:nvSpPr>
        <p:spPr>
          <a:xfrm>
            <a:off x="5336789" y="3597841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FF"/>
                </a:solidFill>
                <a:latin typeface="CMSS8"/>
              </a:rPr>
              <a:t>Tension is driven by difference in FF calculation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23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692DDF-1D80-8F18-B19E-A62BFBA6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0"/>
            <a:ext cx="10759440" cy="548640"/>
          </a:xfrm>
        </p:spPr>
        <p:txBody>
          <a:bodyPr/>
          <a:lstStyle/>
          <a:p>
            <a:r>
              <a:rPr lang="en-US" altLang="zh-CN" b="1" dirty="0"/>
              <a:t>Upcoming measurements at LHCb</a:t>
            </a:r>
            <a:endParaRPr lang="zh-CN" altLang="en-US" b="1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FDEFCA0-F904-D258-128B-315727A8E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EFEB5A-342B-4E09-AFBA-47D825DD63E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CB43E815-D308-7444-9F8A-A2D596C85CE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 </a:t>
                </a:r>
                <a:r>
                  <a:rPr lang="en-US" altLang="zh-CN" b="1" dirty="0"/>
                  <a:t>Extracting |</a:t>
                </a:r>
                <a:r>
                  <a:rPr lang="en-US" altLang="zh-CN" b="1" dirty="0" err="1"/>
                  <a:t>V</a:t>
                </a:r>
                <a:r>
                  <a:rPr lang="en-US" altLang="zh-CN" b="1" baseline="-25000" dirty="0" err="1"/>
                  <a:t>ub</a:t>
                </a:r>
                <a:r>
                  <a:rPr lang="en-US" altLang="zh-CN" b="1" dirty="0"/>
                  <a:t>|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zh-CN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zh-CN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FF parameters with Run 2 data</a:t>
                </a:r>
              </a:p>
              <a:p>
                <a:pPr lvl="1"/>
                <a:r>
                  <a:rPr lang="en-US" altLang="zh-CN" dirty="0"/>
                  <a:t>Measure shape of differential decay rate in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eight bins </a:t>
                </a:r>
                <a:r>
                  <a:rPr lang="en-US" altLang="zh-CN" dirty="0"/>
                  <a:t>of q</a:t>
                </a:r>
                <a:r>
                  <a:rPr lang="en-US" altLang="zh-CN" baseline="30000" dirty="0"/>
                  <a:t>2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en-US" altLang="zh-CN" b="1" dirty="0"/>
                  <a:t>Extracting |</a:t>
                </a:r>
                <a:r>
                  <a:rPr lang="en-US" altLang="zh-CN" b="1" dirty="0" err="1"/>
                  <a:t>V</a:t>
                </a:r>
                <a:r>
                  <a:rPr lang="en-US" altLang="zh-CN" b="1" baseline="-25000" dirty="0" err="1"/>
                  <a:t>ub</a:t>
                </a:r>
                <a:r>
                  <a:rPr lang="en-US" altLang="zh-CN" b="1" dirty="0"/>
                  <a:t>|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𝝆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FF parameters with Run 2 data</a:t>
                </a:r>
              </a:p>
              <a:p>
                <a:pPr lvl="1"/>
                <a:r>
                  <a:rPr lang="en-US" altLang="zh-CN" dirty="0"/>
                  <a:t>Measure shape of differential decay rate in 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10 bins </a:t>
                </a:r>
                <a:r>
                  <a:rPr lang="en-US" altLang="zh-CN" dirty="0"/>
                  <a:t>of q</a:t>
                </a:r>
                <a:r>
                  <a:rPr lang="en-US" altLang="zh-CN" baseline="30000" dirty="0"/>
                  <a:t>2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en-US" altLang="zh-CN" b="1" dirty="0"/>
                  <a:t>Extracting |</a:t>
                </a:r>
                <a:r>
                  <a:rPr lang="en-US" altLang="zh-CN" b="1" dirty="0" err="1"/>
                  <a:t>V</a:t>
                </a:r>
                <a:r>
                  <a:rPr lang="en-US" altLang="zh-CN" b="1" baseline="-25000" dirty="0" err="1"/>
                  <a:t>ub</a:t>
                </a:r>
                <a:r>
                  <a:rPr lang="en-US" altLang="zh-CN" b="1" dirty="0"/>
                  <a:t>|/|</a:t>
                </a:r>
                <a:r>
                  <a:rPr lang="en-US" altLang="zh-CN" b="1" dirty="0" err="1"/>
                  <a:t>V</a:t>
                </a:r>
                <a:r>
                  <a:rPr lang="en-US" altLang="zh-CN" b="1" baseline="-25000" dirty="0" err="1"/>
                  <a:t>cb</a:t>
                </a:r>
                <a:r>
                  <a:rPr lang="en-US" altLang="zh-CN" b="1" dirty="0"/>
                  <a:t>|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d>
                          <m:dPr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e>
                        </m:d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zh-CN" altLang="en-US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with Run 2 data</a:t>
                </a:r>
              </a:p>
              <a:p>
                <a:pPr lvl="1"/>
                <a:r>
                  <a:rPr lang="en-US" altLang="zh-CN" dirty="0"/>
                  <a:t>Normalize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dirty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altLang="zh-CN" b="0" i="1" dirty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𝐽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zh-CN" altLang="en-US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zh-CN" altLang="en-US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l-GR" altLang="zh-CN" dirty="0"/>
              </a:p>
              <a:p>
                <a:pPr lvl="1"/>
                <a:r>
                  <a:rPr lang="en-US" altLang="zh-CN" dirty="0"/>
                  <a:t>Profit from LQCD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b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FF across full q</a:t>
                </a:r>
                <a:r>
                  <a:rPr lang="en-US" altLang="zh-CN" baseline="30000" dirty="0"/>
                  <a:t>2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en-US" altLang="zh-CN" b="1" dirty="0"/>
                  <a:t>Extracting |</a:t>
                </a:r>
                <a:r>
                  <a:rPr lang="en-US" altLang="zh-CN" b="1" dirty="0" err="1"/>
                  <a:t>V</a:t>
                </a:r>
                <a:r>
                  <a:rPr lang="en-US" altLang="zh-CN" b="1" baseline="-25000" dirty="0" err="1"/>
                  <a:t>cb</a:t>
                </a:r>
                <a:r>
                  <a:rPr lang="en-US" altLang="zh-CN" b="1" dirty="0"/>
                  <a:t>| form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 dirty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b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b>
                      <m:sSubPr>
                        <m:ctrlP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zh-CN" b="1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𝝂</m:t>
                            </m:r>
                          </m:e>
                        </m:acc>
                      </m:e>
                      <m:sub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with Run 2 data</a:t>
                </a:r>
              </a:p>
              <a:p>
                <a:pPr lvl="1"/>
                <a:r>
                  <a:rPr lang="en-US" altLang="zh-CN" dirty="0"/>
                  <a:t>Measure shape of differential decay rate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en-US" altLang="zh-CN" b="1" dirty="0"/>
                  <a:t>Extracting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b="1" dirty="0"/>
                  <a:t>FF from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zh-CN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∗−</m:t>
                        </m:r>
                      </m:sup>
                    </m:sSup>
                    <m:sSup>
                      <m:sSup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p>
                        <m: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sSub>
                      <m:sSubPr>
                        <m:ctrlPr>
                          <a:rPr lang="en-US" altLang="zh-CN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𝝂</m:t>
                        </m:r>
                      </m:e>
                      <m:sub>
                        <m:r>
                          <a:rPr lang="zh-CN" altLang="en-US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sub>
                    </m:sSub>
                  </m:oMath>
                </a14:m>
                <a:r>
                  <a:rPr lang="en-US" altLang="zh-CN" b="1" dirty="0"/>
                  <a:t> using Run 2 data</a:t>
                </a:r>
                <a:endParaRPr lang="zh-CN" altLang="en-US" b="1" dirty="0"/>
              </a:p>
            </p:txBody>
          </p:sp>
        </mc:Choice>
        <mc:Fallback>
          <p:sp>
            <p:nvSpPr>
              <p:cNvPr id="4" name="文本占位符 3">
                <a:extLst>
                  <a:ext uri="{FF2B5EF4-FFF2-40B4-BE49-F238E27FC236}">
                    <a16:creationId xmlns:a16="http://schemas.microsoft.com/office/drawing/2014/main" id="{CB43E815-D308-7444-9F8A-A2D596C85C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t="-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B67D11A5-7482-FBCF-930D-3CCC700BA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0" y="0"/>
            <a:ext cx="609600" cy="58002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5ECAC50-8EA3-E805-C8C2-CE424DDEAEC2}"/>
              </a:ext>
            </a:extLst>
          </p:cNvPr>
          <p:cNvSpPr txBox="1"/>
          <p:nvPr/>
        </p:nvSpPr>
        <p:spPr>
          <a:xfrm>
            <a:off x="5029200" y="3581400"/>
            <a:ext cx="4649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altLang="zh-CN" i="1" dirty="0">
                <a:solidFill>
                  <a:srgbClr val="0000FF"/>
                </a:solidFill>
              </a:rPr>
              <a:t>Phys. Rev. D 105, 014503 (2022)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8F123C1-3246-E1D6-ADD9-BE38A76E8951}"/>
              </a:ext>
            </a:extLst>
          </p:cNvPr>
          <p:cNvSpPr txBox="1"/>
          <p:nvPr/>
        </p:nvSpPr>
        <p:spPr>
          <a:xfrm>
            <a:off x="7848600" y="589475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Many exciting Run 2 results upcoming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Expect more data in Run3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656426"/>
      </p:ext>
    </p:extLst>
  </p:cSld>
  <p:clrMapOvr>
    <a:masterClrMapping/>
  </p:clrMapOvr>
</p:sld>
</file>

<file path=ppt/theme/theme1.xml><?xml version="1.0" encoding="utf-8"?>
<a:theme xmlns:a="http://schemas.openxmlformats.org/drawingml/2006/main" name="3_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45720" tIns="45720" rIns="4572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/>
      <a:lstStyle/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94111</TotalTime>
  <Words>2072</Words>
  <Application>Microsoft Office PowerPoint</Application>
  <PresentationFormat>宽屏</PresentationFormat>
  <Paragraphs>392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1" baseType="lpstr">
      <vt:lpstr>Arial Unicode MS</vt:lpstr>
      <vt:lpstr>CMSS8</vt:lpstr>
      <vt:lpstr>Helvetica Neue</vt:lpstr>
      <vt:lpstr>Lucida Grande</vt:lpstr>
      <vt:lpstr>Malgun Gothic Semilight</vt:lpstr>
      <vt:lpstr>PingFangSC-Medium</vt:lpstr>
      <vt:lpstr>黑体</vt:lpstr>
      <vt:lpstr>黑体</vt:lpstr>
      <vt:lpstr>宋体</vt:lpstr>
      <vt:lpstr>Microsoft YaHei</vt:lpstr>
      <vt:lpstr>Aptos</vt:lpstr>
      <vt:lpstr>Arial</vt:lpstr>
      <vt:lpstr>Calibri</vt:lpstr>
      <vt:lpstr>Cambria Math</vt:lpstr>
      <vt:lpstr>Symbol</vt:lpstr>
      <vt:lpstr>Times New Roman</vt:lpstr>
      <vt:lpstr>Wingdings</vt:lpstr>
      <vt:lpstr>3_Quadrant</vt:lpstr>
      <vt:lpstr>Equation.Ribbit</vt:lpstr>
      <vt:lpstr>Equation</vt:lpstr>
      <vt:lpstr>LHCb实验上CKM矩阵元和相角的测量</vt:lpstr>
      <vt:lpstr>Outline</vt:lpstr>
      <vt:lpstr>LHCb detector and dataset</vt:lpstr>
      <vt:lpstr>CKM matrix elements</vt:lpstr>
      <vt:lpstr>Status of |V_ub | and |V_cb | </vt:lpstr>
      <vt:lpstr>Determination of |Vub| using baryonic decays</vt:lpstr>
      <vt:lpstr>Meausre |Vcb| in LHCb</vt:lpstr>
      <vt:lpstr>Measurement of |Vub|/|Vcb|</vt:lpstr>
      <vt:lpstr>Upcoming measurements at LHCb</vt:lpstr>
      <vt:lpstr>CKM angle</vt:lpstr>
      <vt:lpstr>measure β/ϕ1 angle</vt:lpstr>
      <vt:lpstr>measure β/ϕ1via b→cc ̅d decay </vt:lpstr>
      <vt:lpstr>β/ϕ1 in B^0→D ̅^(0(∗)) h (b→cu ̅d) decay</vt:lpstr>
      <vt:lpstr>fs in b→cc ̅s Transition</vt:lpstr>
      <vt:lpstr>Status of fs Measurements</vt:lpstr>
      <vt:lpstr>CPV parameters in B_s→J/ψK ̅^(∗0)</vt:lpstr>
      <vt:lpstr>CPV parameters in B_s→ϕϕ</vt:lpstr>
      <vt:lpstr>How to measure a/f2 </vt:lpstr>
      <vt:lpstr>How to measure g/f3: direct CPV</vt:lpstr>
      <vt:lpstr>Evolution of g results </vt:lpstr>
      <vt:lpstr>GLW method [1,2]</vt:lpstr>
      <vt:lpstr>ADS method[1,2]</vt:lpstr>
      <vt:lpstr>g from B^±→D[K^∓ π^± π^± π^∓]h^± decays</vt:lpstr>
      <vt:lpstr>BPGGSZ method</vt:lpstr>
      <vt:lpstr>Unbinned model-independent method</vt:lpstr>
      <vt:lpstr>Time dependent measurement</vt:lpstr>
      <vt:lpstr>LHCb g combination</vt:lpstr>
      <vt:lpstr>Future prospects for g @ LHCb </vt:lpstr>
      <vt:lpstr>Summary</vt:lpstr>
      <vt:lpstr>a status</vt:lpstr>
      <vt:lpstr>PowerPoint 演示文稿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sharkan</dc:creator>
  <cp:lastModifiedBy>sharkan zhou</cp:lastModifiedBy>
  <cp:revision>8521</cp:revision>
  <cp:lastPrinted>2026-02-01T15:46:40Z</cp:lastPrinted>
  <dcterms:created xsi:type="dcterms:W3CDTF">1601-01-01T00:00:00Z</dcterms:created>
  <dcterms:modified xsi:type="dcterms:W3CDTF">2026-02-02T03:33:34Z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