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3.xml" ContentType="application/vnd.openxmlformats-officedocument.presentationml.tags+xml"/>
  <Override PartName="/ppt/tags/tag50.xml" ContentType="application/vnd.openxmlformats-officedocument.presentationml.tags+xml"/>
  <Override PartName="/ppt/tags/tag60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2"/>
  </p:notesMasterIdLst>
  <p:sldIdLst>
    <p:sldId id="279" r:id="rId2"/>
    <p:sldId id="4653" r:id="rId3"/>
    <p:sldId id="270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4655" r:id="rId13"/>
    <p:sldId id="16672433" r:id="rId14"/>
    <p:sldId id="726" r:id="rId15"/>
    <p:sldId id="720" r:id="rId16"/>
    <p:sldId id="731" r:id="rId17"/>
    <p:sldId id="4625" r:id="rId18"/>
    <p:sldId id="4652" r:id="rId19"/>
    <p:sldId id="4623" r:id="rId20"/>
    <p:sldId id="4594" r:id="rId21"/>
    <p:sldId id="4595" r:id="rId22"/>
    <p:sldId id="256" r:id="rId23"/>
    <p:sldId id="4629" r:id="rId24"/>
    <p:sldId id="4630" r:id="rId25"/>
    <p:sldId id="4631" r:id="rId26"/>
    <p:sldId id="16672434" r:id="rId27"/>
    <p:sldId id="4633" r:id="rId28"/>
    <p:sldId id="4634" r:id="rId29"/>
    <p:sldId id="4636" r:id="rId30"/>
    <p:sldId id="4637" r:id="rId31"/>
    <p:sldId id="16672435" r:id="rId32"/>
    <p:sldId id="4589" r:id="rId33"/>
    <p:sldId id="4641" r:id="rId34"/>
    <p:sldId id="16672436" r:id="rId35"/>
    <p:sldId id="4643" r:id="rId36"/>
    <p:sldId id="4644" r:id="rId37"/>
    <p:sldId id="4645" r:id="rId38"/>
    <p:sldId id="16672437" r:id="rId39"/>
    <p:sldId id="4642" r:id="rId40"/>
    <p:sldId id="16672438" r:id="rId41"/>
    <p:sldId id="16672439" r:id="rId42"/>
    <p:sldId id="16672440" r:id="rId43"/>
    <p:sldId id="16672441" r:id="rId44"/>
    <p:sldId id="16672442" r:id="rId45"/>
    <p:sldId id="16672443" r:id="rId46"/>
    <p:sldId id="2801" r:id="rId47"/>
    <p:sldId id="272" r:id="rId48"/>
    <p:sldId id="2802" r:id="rId49"/>
    <p:sldId id="2803" r:id="rId50"/>
    <p:sldId id="2797" r:id="rId51"/>
    <p:sldId id="2806" r:id="rId52"/>
    <p:sldId id="264" r:id="rId53"/>
    <p:sldId id="2805" r:id="rId54"/>
    <p:sldId id="273" r:id="rId55"/>
    <p:sldId id="4656" r:id="rId56"/>
    <p:sldId id="4621" r:id="rId57"/>
    <p:sldId id="4649" r:id="rId58"/>
    <p:sldId id="4650" r:id="rId59"/>
    <p:sldId id="378" r:id="rId60"/>
    <p:sldId id="259" r:id="rId6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7C58CB-1727-424D-B0E5-152CB92C9559}" v="54" dt="2025-09-21T12:42:37.167"/>
    <p1510:client id="{EC84D894-FE5B-4502-A48B-8191F9C5AA07}" v="34" dt="2025-09-21T09:56:16.6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524" autoAdjust="0"/>
    <p:restoredTop sz="94660"/>
  </p:normalViewPr>
  <p:slideViewPr>
    <p:cSldViewPr snapToGrid="0">
      <p:cViewPr varScale="1">
        <p:scale>
          <a:sx n="80" d="100"/>
          <a:sy n="80" d="100"/>
        </p:scale>
        <p:origin x="200" y="9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金鑫 谭" userId="0528fc09674fd7ca" providerId="LiveId" clId="{6BB979BC-BDC9-4BCD-8826-0C6A330312DE}"/>
    <pc:docChg chg="undo custSel modSld">
      <pc:chgData name="金鑫 谭" userId="0528fc09674fd7ca" providerId="LiveId" clId="{6BB979BC-BDC9-4BCD-8826-0C6A330312DE}" dt="2025-09-21T10:03:08.648" v="127" actId="20577"/>
      <pc:docMkLst>
        <pc:docMk/>
      </pc:docMkLst>
      <pc:sldChg chg="modSp mod">
        <pc:chgData name="金鑫 谭" userId="0528fc09674fd7ca" providerId="LiveId" clId="{6BB979BC-BDC9-4BCD-8826-0C6A330312DE}" dt="2025-09-21T09:26:24.400" v="33" actId="1076"/>
        <pc:sldMkLst>
          <pc:docMk/>
          <pc:sldMk cId="3114273249" sldId="256"/>
        </pc:sldMkLst>
        <pc:spChg chg="mod">
          <ac:chgData name="金鑫 谭" userId="0528fc09674fd7ca" providerId="LiveId" clId="{6BB979BC-BDC9-4BCD-8826-0C6A330312DE}" dt="2025-09-21T09:26:24.400" v="33" actId="1076"/>
          <ac:spMkLst>
            <pc:docMk/>
            <pc:sldMk cId="3114273249" sldId="256"/>
            <ac:spMk id="32" creationId="{8B367733-1C42-A1AE-B6F2-1DDB7BB63C8D}"/>
          </ac:spMkLst>
        </pc:spChg>
      </pc:sldChg>
      <pc:sldChg chg="modSp mod">
        <pc:chgData name="金鑫 谭" userId="0528fc09674fd7ca" providerId="LiveId" clId="{6BB979BC-BDC9-4BCD-8826-0C6A330312DE}" dt="2025-09-21T09:25:59.509" v="28" actId="27636"/>
        <pc:sldMkLst>
          <pc:docMk/>
          <pc:sldMk cId="0" sldId="261"/>
        </pc:sldMkLst>
        <pc:spChg chg="mod">
          <ac:chgData name="金鑫 谭" userId="0528fc09674fd7ca" providerId="LiveId" clId="{6BB979BC-BDC9-4BCD-8826-0C6A330312DE}" dt="2025-09-21T09:25:59.509" v="28" actId="27636"/>
          <ac:spMkLst>
            <pc:docMk/>
            <pc:sldMk cId="0" sldId="261"/>
            <ac:spMk id="4" creationId="{00000000-0000-0000-0000-000000000000}"/>
          </ac:spMkLst>
        </pc:spChg>
      </pc:sldChg>
      <pc:sldChg chg="modSp mod">
        <pc:chgData name="金鑫 谭" userId="0528fc09674fd7ca" providerId="LiveId" clId="{6BB979BC-BDC9-4BCD-8826-0C6A330312DE}" dt="2025-09-21T09:41:52.055" v="44" actId="1076"/>
        <pc:sldMkLst>
          <pc:docMk/>
          <pc:sldMk cId="938585409" sldId="262"/>
        </pc:sldMkLst>
        <pc:spChg chg="mod">
          <ac:chgData name="金鑫 谭" userId="0528fc09674fd7ca" providerId="LiveId" clId="{6BB979BC-BDC9-4BCD-8826-0C6A330312DE}" dt="2025-09-21T09:25:59.331" v="27" actId="27636"/>
          <ac:spMkLst>
            <pc:docMk/>
            <pc:sldMk cId="938585409" sldId="262"/>
            <ac:spMk id="2" creationId="{9F875285-D180-EBCD-D215-54A767A0023C}"/>
          </ac:spMkLst>
        </pc:spChg>
        <pc:spChg chg="mod">
          <ac:chgData name="金鑫 谭" userId="0528fc09674fd7ca" providerId="LiveId" clId="{6BB979BC-BDC9-4BCD-8826-0C6A330312DE}" dt="2025-09-21T09:41:40.160" v="41" actId="1076"/>
          <ac:spMkLst>
            <pc:docMk/>
            <pc:sldMk cId="938585409" sldId="262"/>
            <ac:spMk id="31" creationId="{84FEE2D0-1739-2DFC-DE78-05064783D9BF}"/>
          </ac:spMkLst>
        </pc:spChg>
        <pc:spChg chg="mod">
          <ac:chgData name="金鑫 谭" userId="0528fc09674fd7ca" providerId="LiveId" clId="{6BB979BC-BDC9-4BCD-8826-0C6A330312DE}" dt="2025-09-21T09:41:52.055" v="44" actId="1076"/>
          <ac:spMkLst>
            <pc:docMk/>
            <pc:sldMk cId="938585409" sldId="262"/>
            <ac:spMk id="33" creationId="{C78F6867-57E2-9257-9C96-5D64D9DAFD6A}"/>
          </ac:spMkLst>
        </pc:spChg>
        <pc:spChg chg="mod">
          <ac:chgData name="金鑫 谭" userId="0528fc09674fd7ca" providerId="LiveId" clId="{6BB979BC-BDC9-4BCD-8826-0C6A330312DE}" dt="2025-09-21T09:41:48.493" v="43" actId="1076"/>
          <ac:spMkLst>
            <pc:docMk/>
            <pc:sldMk cId="938585409" sldId="262"/>
            <ac:spMk id="35" creationId="{95C6D715-C2CE-E72B-1E6D-79E2944DA8D1}"/>
          </ac:spMkLst>
        </pc:spChg>
        <pc:spChg chg="mod">
          <ac:chgData name="金鑫 谭" userId="0528fc09674fd7ca" providerId="LiveId" clId="{6BB979BC-BDC9-4BCD-8826-0C6A330312DE}" dt="2025-09-21T09:41:44.363" v="42" actId="1076"/>
          <ac:spMkLst>
            <pc:docMk/>
            <pc:sldMk cId="938585409" sldId="262"/>
            <ac:spMk id="36" creationId="{E5A5893A-0108-92B3-0122-E5F30F4700C5}"/>
          </ac:spMkLst>
        </pc:spChg>
      </pc:sldChg>
      <pc:sldChg chg="addSp delSp modSp mod">
        <pc:chgData name="金鑫 谭" userId="0528fc09674fd7ca" providerId="LiveId" clId="{6BB979BC-BDC9-4BCD-8826-0C6A330312DE}" dt="2025-09-21T09:24:31.692" v="25" actId="1038"/>
        <pc:sldMkLst>
          <pc:docMk/>
          <pc:sldMk cId="0" sldId="279"/>
        </pc:sldMkLst>
        <pc:spChg chg="del">
          <ac:chgData name="金鑫 谭" userId="0528fc09674fd7ca" providerId="LiveId" clId="{6BB979BC-BDC9-4BCD-8826-0C6A330312DE}" dt="2025-09-21T09:24:07.246" v="0" actId="478"/>
          <ac:spMkLst>
            <pc:docMk/>
            <pc:sldMk cId="0" sldId="279"/>
            <ac:spMk id="4" creationId="{69DD5045-9898-19F2-CDE6-4F4ECDABF3B4}"/>
          </ac:spMkLst>
        </pc:spChg>
        <pc:picChg chg="add mod">
          <ac:chgData name="金鑫 谭" userId="0528fc09674fd7ca" providerId="LiveId" clId="{6BB979BC-BDC9-4BCD-8826-0C6A330312DE}" dt="2025-09-21T09:24:31.692" v="25" actId="1038"/>
          <ac:picMkLst>
            <pc:docMk/>
            <pc:sldMk cId="0" sldId="279"/>
            <ac:picMk id="5" creationId="{7AAE3A43-E0B9-466C-624F-3047879A719F}"/>
          </ac:picMkLst>
        </pc:picChg>
      </pc:sldChg>
      <pc:sldChg chg="modSp mod">
        <pc:chgData name="金鑫 谭" userId="0528fc09674fd7ca" providerId="LiveId" clId="{6BB979BC-BDC9-4BCD-8826-0C6A330312DE}" dt="2025-09-21T09:25:59.657" v="29" actId="27636"/>
        <pc:sldMkLst>
          <pc:docMk/>
          <pc:sldMk cId="8585416" sldId="285"/>
        </pc:sldMkLst>
        <pc:spChg chg="mod">
          <ac:chgData name="金鑫 谭" userId="0528fc09674fd7ca" providerId="LiveId" clId="{6BB979BC-BDC9-4BCD-8826-0C6A330312DE}" dt="2025-09-21T09:25:59.657" v="29" actId="27636"/>
          <ac:spMkLst>
            <pc:docMk/>
            <pc:sldMk cId="8585416" sldId="285"/>
            <ac:spMk id="2" creationId="{10BAA7B7-AAE0-3420-C611-3E54DBB04F47}"/>
          </ac:spMkLst>
        </pc:spChg>
      </pc:sldChg>
      <pc:sldChg chg="addSp delSp modSp mod">
        <pc:chgData name="金鑫 谭" userId="0528fc09674fd7ca" providerId="LiveId" clId="{6BB979BC-BDC9-4BCD-8826-0C6A330312DE}" dt="2025-09-21T09:56:30.240" v="125" actId="1076"/>
        <pc:sldMkLst>
          <pc:docMk/>
          <pc:sldMk cId="1294031760" sldId="288"/>
        </pc:sldMkLst>
        <pc:spChg chg="mod">
          <ac:chgData name="金鑫 谭" userId="0528fc09674fd7ca" providerId="LiveId" clId="{6BB979BC-BDC9-4BCD-8826-0C6A330312DE}" dt="2025-09-21T09:54:15.424" v="121" actId="20577"/>
          <ac:spMkLst>
            <pc:docMk/>
            <pc:sldMk cId="1294031760" sldId="288"/>
            <ac:spMk id="4" creationId="{234ABBDC-9534-C83E-BAD3-FE99CAC441CD}"/>
          </ac:spMkLst>
        </pc:spChg>
        <pc:spChg chg="ord">
          <ac:chgData name="金鑫 谭" userId="0528fc09674fd7ca" providerId="LiveId" clId="{6BB979BC-BDC9-4BCD-8826-0C6A330312DE}" dt="2025-09-21T09:56:22.156" v="124" actId="166"/>
          <ac:spMkLst>
            <pc:docMk/>
            <pc:sldMk cId="1294031760" sldId="288"/>
            <ac:spMk id="15" creationId="{7B5DA328-727F-FD10-EEB3-E91AEA0F0647}"/>
          </ac:spMkLst>
        </pc:spChg>
        <pc:picChg chg="add mod">
          <ac:chgData name="金鑫 谭" userId="0528fc09674fd7ca" providerId="LiveId" clId="{6BB979BC-BDC9-4BCD-8826-0C6A330312DE}" dt="2025-09-21T09:56:30.240" v="125" actId="1076"/>
          <ac:picMkLst>
            <pc:docMk/>
            <pc:sldMk cId="1294031760" sldId="288"/>
            <ac:picMk id="2" creationId="{8120D4F2-1A6A-3879-5424-15962E9746E9}"/>
          </ac:picMkLst>
        </pc:picChg>
        <pc:picChg chg="del">
          <ac:chgData name="金鑫 谭" userId="0528fc09674fd7ca" providerId="LiveId" clId="{6BB979BC-BDC9-4BCD-8826-0C6A330312DE}" dt="2025-09-21T09:47:41.941" v="65" actId="478"/>
          <ac:picMkLst>
            <pc:docMk/>
            <pc:sldMk cId="1294031760" sldId="288"/>
            <ac:picMk id="14" creationId="{3F150A00-8094-2FD5-D888-3918D37B9B84}"/>
          </ac:picMkLst>
        </pc:picChg>
      </pc:sldChg>
      <pc:sldChg chg="modSp mod">
        <pc:chgData name="金鑫 谭" userId="0528fc09674fd7ca" providerId="LiveId" clId="{6BB979BC-BDC9-4BCD-8826-0C6A330312DE}" dt="2025-09-21T09:28:05.697" v="37" actId="14100"/>
        <pc:sldMkLst>
          <pc:docMk/>
          <pc:sldMk cId="3565578932" sldId="303"/>
        </pc:sldMkLst>
        <pc:grpChg chg="mod">
          <ac:chgData name="金鑫 谭" userId="0528fc09674fd7ca" providerId="LiveId" clId="{6BB979BC-BDC9-4BCD-8826-0C6A330312DE}" dt="2025-09-21T09:28:05.697" v="37" actId="14100"/>
          <ac:grpSpMkLst>
            <pc:docMk/>
            <pc:sldMk cId="3565578932" sldId="303"/>
            <ac:grpSpMk id="8" creationId="{D192E332-763A-EB47-4639-B56ECE8E8271}"/>
          </ac:grpSpMkLst>
        </pc:grpChg>
      </pc:sldChg>
      <pc:sldChg chg="modSp mod">
        <pc:chgData name="金鑫 谭" userId="0528fc09674fd7ca" providerId="LiveId" clId="{6BB979BC-BDC9-4BCD-8826-0C6A330312DE}" dt="2025-09-21T09:35:58.616" v="38" actId="2711"/>
        <pc:sldMkLst>
          <pc:docMk/>
          <pc:sldMk cId="2431015358" sldId="916"/>
        </pc:sldMkLst>
        <pc:spChg chg="mod">
          <ac:chgData name="金鑫 谭" userId="0528fc09674fd7ca" providerId="LiveId" clId="{6BB979BC-BDC9-4BCD-8826-0C6A330312DE}" dt="2025-09-21T09:35:58.616" v="38" actId="2711"/>
          <ac:spMkLst>
            <pc:docMk/>
            <pc:sldMk cId="2431015358" sldId="916"/>
            <ac:spMk id="2" creationId="{650A03CC-3010-2BAF-DCA5-C2FAE3675E5E}"/>
          </ac:spMkLst>
        </pc:spChg>
        <pc:spChg chg="mod">
          <ac:chgData name="金鑫 谭" userId="0528fc09674fd7ca" providerId="LiveId" clId="{6BB979BC-BDC9-4BCD-8826-0C6A330312DE}" dt="2025-09-21T09:27:03.610" v="35" actId="1076"/>
          <ac:spMkLst>
            <pc:docMk/>
            <pc:sldMk cId="2431015358" sldId="916"/>
            <ac:spMk id="4" creationId="{EF3B2CBC-48D4-8B8D-2027-77024EAD1EB7}"/>
          </ac:spMkLst>
        </pc:spChg>
      </pc:sldChg>
      <pc:sldChg chg="modSp mod">
        <pc:chgData name="金鑫 谭" userId="0528fc09674fd7ca" providerId="LiveId" clId="{6BB979BC-BDC9-4BCD-8826-0C6A330312DE}" dt="2025-09-21T09:36:10.442" v="40" actId="20577"/>
        <pc:sldMkLst>
          <pc:docMk/>
          <pc:sldMk cId="899613695" sldId="917"/>
        </pc:sldMkLst>
        <pc:spChg chg="mod">
          <ac:chgData name="金鑫 谭" userId="0528fc09674fd7ca" providerId="LiveId" clId="{6BB979BC-BDC9-4BCD-8826-0C6A330312DE}" dt="2025-09-21T09:36:10.442" v="40" actId="20577"/>
          <ac:spMkLst>
            <pc:docMk/>
            <pc:sldMk cId="899613695" sldId="917"/>
            <ac:spMk id="2" creationId="{650A03CC-3010-2BAF-DCA5-C2FAE3675E5E}"/>
          </ac:spMkLst>
        </pc:spChg>
      </pc:sldChg>
      <pc:sldChg chg="modSp mod">
        <pc:chgData name="金鑫 谭" userId="0528fc09674fd7ca" providerId="LiveId" clId="{6BB979BC-BDC9-4BCD-8826-0C6A330312DE}" dt="2025-09-21T10:03:08.648" v="127" actId="20577"/>
        <pc:sldMkLst>
          <pc:docMk/>
          <pc:sldMk cId="3512811305" sldId="930"/>
        </pc:sldMkLst>
        <pc:graphicFrameChg chg="modGraphic">
          <ac:chgData name="金鑫 谭" userId="0528fc09674fd7ca" providerId="LiveId" clId="{6BB979BC-BDC9-4BCD-8826-0C6A330312DE}" dt="2025-09-21T10:03:08.648" v="127" actId="20577"/>
          <ac:graphicFrameMkLst>
            <pc:docMk/>
            <pc:sldMk cId="3512811305" sldId="930"/>
            <ac:graphicFrameMk id="4" creationId="{934E2AC0-DEF6-F89C-0A51-829E2C2F0B6F}"/>
          </ac:graphicFrameMkLst>
        </pc:graphicFrameChg>
      </pc:sldChg>
    </pc:docChg>
  </pc:docChgLst>
  <pc:docChgLst>
    <pc:chgData name="金鑫 谭" userId="0528fc09674fd7ca" providerId="LiveId" clId="{487A47D1-0DF4-4911-9403-6CF3DB2732F1}"/>
    <pc:docChg chg="undo custSel addSld modSld">
      <pc:chgData name="金鑫 谭" userId="0528fc09674fd7ca" providerId="LiveId" clId="{487A47D1-0DF4-4911-9403-6CF3DB2732F1}" dt="2025-09-21T12:46:36.869" v="348" actId="113"/>
      <pc:docMkLst>
        <pc:docMk/>
      </pc:docMkLst>
      <pc:sldChg chg="modSp mod">
        <pc:chgData name="金鑫 谭" userId="0528fc09674fd7ca" providerId="LiveId" clId="{487A47D1-0DF4-4911-9403-6CF3DB2732F1}" dt="2025-09-21T12:02:27.039" v="6" actId="1035"/>
        <pc:sldMkLst>
          <pc:docMk/>
          <pc:sldMk cId="0" sldId="279"/>
        </pc:sldMkLst>
        <pc:picChg chg="mod">
          <ac:chgData name="金鑫 谭" userId="0528fc09674fd7ca" providerId="LiveId" clId="{487A47D1-0DF4-4911-9403-6CF3DB2732F1}" dt="2025-09-21T12:02:27.039" v="6" actId="1035"/>
          <ac:picMkLst>
            <pc:docMk/>
            <pc:sldMk cId="0" sldId="279"/>
            <ac:picMk id="2" creationId="{00000000-0000-0000-0000-000000000000}"/>
          </ac:picMkLst>
        </pc:picChg>
      </pc:sldChg>
      <pc:sldChg chg="addSp delSp modSp mod">
        <pc:chgData name="金鑫 谭" userId="0528fc09674fd7ca" providerId="LiveId" clId="{487A47D1-0DF4-4911-9403-6CF3DB2732F1}" dt="2025-09-21T12:16:21.290" v="82"/>
        <pc:sldMkLst>
          <pc:docMk/>
          <pc:sldMk cId="979650804" sldId="282"/>
        </pc:sldMkLst>
        <pc:spChg chg="add del">
          <ac:chgData name="金鑫 谭" userId="0528fc09674fd7ca" providerId="LiveId" clId="{487A47D1-0DF4-4911-9403-6CF3DB2732F1}" dt="2025-09-21T12:16:21.290" v="82"/>
          <ac:spMkLst>
            <pc:docMk/>
            <pc:sldMk cId="979650804" sldId="282"/>
            <ac:spMk id="13" creationId="{78B0D63E-4A0A-9602-3DCE-8040827BF28A}"/>
          </ac:spMkLst>
        </pc:spChg>
      </pc:sldChg>
      <pc:sldChg chg="addSp delSp modSp mod">
        <pc:chgData name="金鑫 谭" userId="0528fc09674fd7ca" providerId="LiveId" clId="{487A47D1-0DF4-4911-9403-6CF3DB2732F1}" dt="2025-09-21T12:12:02.742" v="50" actId="1076"/>
        <pc:sldMkLst>
          <pc:docMk/>
          <pc:sldMk cId="1294031760" sldId="288"/>
        </pc:sldMkLst>
        <pc:spChg chg="mod">
          <ac:chgData name="金鑫 谭" userId="0528fc09674fd7ca" providerId="LiveId" clId="{487A47D1-0DF4-4911-9403-6CF3DB2732F1}" dt="2025-09-21T12:04:41.708" v="21" actId="20577"/>
          <ac:spMkLst>
            <pc:docMk/>
            <pc:sldMk cId="1294031760" sldId="288"/>
            <ac:spMk id="4" creationId="{234ABBDC-9534-C83E-BAD3-FE99CAC441CD}"/>
          </ac:spMkLst>
        </pc:spChg>
        <pc:spChg chg="add mod">
          <ac:chgData name="金鑫 谭" userId="0528fc09674fd7ca" providerId="LiveId" clId="{487A47D1-0DF4-4911-9403-6CF3DB2732F1}" dt="2025-09-21T12:12:02.742" v="50" actId="1076"/>
          <ac:spMkLst>
            <pc:docMk/>
            <pc:sldMk cId="1294031760" sldId="288"/>
            <ac:spMk id="5" creationId="{BD35DFE0-BCE6-7808-CF79-6B48B8E8C3E0}"/>
          </ac:spMkLst>
        </pc:spChg>
        <pc:picChg chg="del">
          <ac:chgData name="金鑫 谭" userId="0528fc09674fd7ca" providerId="LiveId" clId="{487A47D1-0DF4-4911-9403-6CF3DB2732F1}" dt="2025-09-21T12:02:34.487" v="7" actId="478"/>
          <ac:picMkLst>
            <pc:docMk/>
            <pc:sldMk cId="1294031760" sldId="288"/>
            <ac:picMk id="2" creationId="{8120D4F2-1A6A-3879-5424-15962E9746E9}"/>
          </ac:picMkLst>
        </pc:picChg>
        <pc:picChg chg="add mod ord">
          <ac:chgData name="金鑫 谭" userId="0528fc09674fd7ca" providerId="LiveId" clId="{487A47D1-0DF4-4911-9403-6CF3DB2732F1}" dt="2025-09-21T12:02:44.997" v="12" actId="14100"/>
          <ac:picMkLst>
            <pc:docMk/>
            <pc:sldMk cId="1294031760" sldId="288"/>
            <ac:picMk id="3" creationId="{448C77BD-66E3-68E4-7849-2B70ABDE097F}"/>
          </ac:picMkLst>
        </pc:picChg>
      </pc:sldChg>
      <pc:sldChg chg="modSp mod">
        <pc:chgData name="金鑫 谭" userId="0528fc09674fd7ca" providerId="LiveId" clId="{487A47D1-0DF4-4911-9403-6CF3DB2732F1}" dt="2025-09-21T12:45:43.137" v="345" actId="20577"/>
        <pc:sldMkLst>
          <pc:docMk/>
          <pc:sldMk cId="2018945727" sldId="292"/>
        </pc:sldMkLst>
        <pc:spChg chg="mod">
          <ac:chgData name="金鑫 谭" userId="0528fc09674fd7ca" providerId="LiveId" clId="{487A47D1-0DF4-4911-9403-6CF3DB2732F1}" dt="2025-09-21T12:45:43.137" v="345" actId="20577"/>
          <ac:spMkLst>
            <pc:docMk/>
            <pc:sldMk cId="2018945727" sldId="292"/>
            <ac:spMk id="4" creationId="{8CB280BD-1F9B-9ACA-EA2E-E6C9441E947B}"/>
          </ac:spMkLst>
        </pc:spChg>
      </pc:sldChg>
      <pc:sldChg chg="addSp modSp mod">
        <pc:chgData name="金鑫 谭" userId="0528fc09674fd7ca" providerId="LiveId" clId="{487A47D1-0DF4-4911-9403-6CF3DB2732F1}" dt="2025-09-21T12:11:20.171" v="35" actId="1076"/>
        <pc:sldMkLst>
          <pc:docMk/>
          <pc:sldMk cId="708198286" sldId="924"/>
        </pc:sldMkLst>
        <pc:spChg chg="add mod">
          <ac:chgData name="金鑫 谭" userId="0528fc09674fd7ca" providerId="LiveId" clId="{487A47D1-0DF4-4911-9403-6CF3DB2732F1}" dt="2025-09-21T12:11:20.171" v="35" actId="1076"/>
          <ac:spMkLst>
            <pc:docMk/>
            <pc:sldMk cId="708198286" sldId="924"/>
            <ac:spMk id="4" creationId="{74D1486A-C218-0F12-4E90-997D8DFC0F2A}"/>
          </ac:spMkLst>
        </pc:spChg>
      </pc:sldChg>
      <pc:sldChg chg="addSp modSp mod">
        <pc:chgData name="金鑫 谭" userId="0528fc09674fd7ca" providerId="LiveId" clId="{487A47D1-0DF4-4911-9403-6CF3DB2732F1}" dt="2025-09-21T12:14:39.019" v="78" actId="20577"/>
        <pc:sldMkLst>
          <pc:docMk/>
          <pc:sldMk cId="417943552" sldId="926"/>
        </pc:sldMkLst>
        <pc:spChg chg="add mod">
          <ac:chgData name="金鑫 谭" userId="0528fc09674fd7ca" providerId="LiveId" clId="{487A47D1-0DF4-4911-9403-6CF3DB2732F1}" dt="2025-09-21T12:14:39.019" v="78" actId="20577"/>
          <ac:spMkLst>
            <pc:docMk/>
            <pc:sldMk cId="417943552" sldId="926"/>
            <ac:spMk id="3" creationId="{76AF1908-1C75-F63A-3545-A7A0263190C5}"/>
          </ac:spMkLst>
        </pc:spChg>
        <pc:picChg chg="mod">
          <ac:chgData name="金鑫 谭" userId="0528fc09674fd7ca" providerId="LiveId" clId="{487A47D1-0DF4-4911-9403-6CF3DB2732F1}" dt="2025-09-21T12:13:42.901" v="73" actId="1035"/>
          <ac:picMkLst>
            <pc:docMk/>
            <pc:sldMk cId="417943552" sldId="926"/>
            <ac:picMk id="4" creationId="{434DB559-84EC-7259-852F-C074F021C194}"/>
          </ac:picMkLst>
        </pc:picChg>
      </pc:sldChg>
      <pc:sldChg chg="modSp mod">
        <pc:chgData name="金鑫 谭" userId="0528fc09674fd7ca" providerId="LiveId" clId="{487A47D1-0DF4-4911-9403-6CF3DB2732F1}" dt="2025-09-21T12:03:24.413" v="18" actId="20577"/>
        <pc:sldMkLst>
          <pc:docMk/>
          <pc:sldMk cId="3512811305" sldId="930"/>
        </pc:sldMkLst>
        <pc:graphicFrameChg chg="modGraphic">
          <ac:chgData name="金鑫 谭" userId="0528fc09674fd7ca" providerId="LiveId" clId="{487A47D1-0DF4-4911-9403-6CF3DB2732F1}" dt="2025-09-21T12:03:24.413" v="18" actId="20577"/>
          <ac:graphicFrameMkLst>
            <pc:docMk/>
            <pc:sldMk cId="3512811305" sldId="930"/>
            <ac:graphicFrameMk id="4" creationId="{934E2AC0-DEF6-F89C-0A51-829E2C2F0B6F}"/>
          </ac:graphicFrameMkLst>
        </pc:graphicFrameChg>
      </pc:sldChg>
      <pc:sldChg chg="addSp delSp modSp add mod">
        <pc:chgData name="金鑫 谭" userId="0528fc09674fd7ca" providerId="LiveId" clId="{487A47D1-0DF4-4911-9403-6CF3DB2732F1}" dt="2025-09-21T12:46:36.869" v="348" actId="113"/>
        <pc:sldMkLst>
          <pc:docMk/>
          <pc:sldMk cId="2642405655" sldId="932"/>
        </pc:sldMkLst>
        <pc:spChg chg="mod">
          <ac:chgData name="金鑫 谭" userId="0528fc09674fd7ca" providerId="LiveId" clId="{487A47D1-0DF4-4911-9403-6CF3DB2732F1}" dt="2025-09-21T12:46:36.869" v="348" actId="113"/>
          <ac:spMkLst>
            <pc:docMk/>
            <pc:sldMk cId="2642405655" sldId="932"/>
            <ac:spMk id="5" creationId="{007AD0C7-A594-C3E2-607D-8CEBD1B077F6}"/>
          </ac:spMkLst>
        </pc:spChg>
        <pc:spChg chg="mod">
          <ac:chgData name="金鑫 谭" userId="0528fc09674fd7ca" providerId="LiveId" clId="{487A47D1-0DF4-4911-9403-6CF3DB2732F1}" dt="2025-09-21T12:38:28.155" v="263" actId="20577"/>
          <ac:spMkLst>
            <pc:docMk/>
            <pc:sldMk cId="2642405655" sldId="932"/>
            <ac:spMk id="7" creationId="{3795D3BB-D1FB-73CB-E9A6-4948CB0D5A52}"/>
          </ac:spMkLst>
        </pc:spChg>
        <pc:spChg chg="del">
          <ac:chgData name="金鑫 谭" userId="0528fc09674fd7ca" providerId="LiveId" clId="{487A47D1-0DF4-4911-9403-6CF3DB2732F1}" dt="2025-09-21T12:21:29.209" v="85" actId="478"/>
          <ac:spMkLst>
            <pc:docMk/>
            <pc:sldMk cId="2642405655" sldId="932"/>
            <ac:spMk id="14" creationId="{BD5AC64D-AE6B-8023-8A6C-F1C63AB3ED72}"/>
          </ac:spMkLst>
        </pc:spChg>
        <pc:spChg chg="del">
          <ac:chgData name="金鑫 谭" userId="0528fc09674fd7ca" providerId="LiveId" clId="{487A47D1-0DF4-4911-9403-6CF3DB2732F1}" dt="2025-09-21T12:21:31.052" v="87" actId="478"/>
          <ac:spMkLst>
            <pc:docMk/>
            <pc:sldMk cId="2642405655" sldId="932"/>
            <ac:spMk id="16" creationId="{78118E7F-85C1-C183-D9D8-642737B6A6E3}"/>
          </ac:spMkLst>
        </pc:spChg>
        <pc:graphicFrameChg chg="add del mod">
          <ac:chgData name="金鑫 谭" userId="0528fc09674fd7ca" providerId="LiveId" clId="{487A47D1-0DF4-4911-9403-6CF3DB2732F1}" dt="2025-09-21T12:29:47.023" v="104"/>
          <ac:graphicFrameMkLst>
            <pc:docMk/>
            <pc:sldMk cId="2642405655" sldId="932"/>
            <ac:graphicFrameMk id="4" creationId="{F987A038-1F2E-0AAE-A3BA-8DDCB8D865D6}"/>
          </ac:graphicFrameMkLst>
        </pc:graphicFrameChg>
        <pc:graphicFrameChg chg="add del mod modGraphic">
          <ac:chgData name="金鑫 谭" userId="0528fc09674fd7ca" providerId="LiveId" clId="{487A47D1-0DF4-4911-9403-6CF3DB2732F1}" dt="2025-09-21T12:35:23.958" v="200" actId="478"/>
          <ac:graphicFrameMkLst>
            <pc:docMk/>
            <pc:sldMk cId="2642405655" sldId="932"/>
            <ac:graphicFrameMk id="13" creationId="{F9852260-802E-B404-AC00-A37E16B35E1A}"/>
          </ac:graphicFrameMkLst>
        </pc:graphicFrameChg>
        <pc:picChg chg="del">
          <ac:chgData name="金鑫 谭" userId="0528fc09674fd7ca" providerId="LiveId" clId="{487A47D1-0DF4-4911-9403-6CF3DB2732F1}" dt="2025-09-21T12:21:29.715" v="86" actId="478"/>
          <ac:picMkLst>
            <pc:docMk/>
            <pc:sldMk cId="2642405655" sldId="932"/>
            <ac:picMk id="2" creationId="{C85286DA-BAA5-5038-1770-D9BF512882BD}"/>
          </ac:picMkLst>
        </pc:picChg>
        <pc:picChg chg="del">
          <ac:chgData name="金鑫 谭" userId="0528fc09674fd7ca" providerId="LiveId" clId="{487A47D1-0DF4-4911-9403-6CF3DB2732F1}" dt="2025-09-21T12:21:28.010" v="84" actId="478"/>
          <ac:picMkLst>
            <pc:docMk/>
            <pc:sldMk cId="2642405655" sldId="932"/>
            <ac:picMk id="3" creationId="{84E6FD7D-A595-2EB9-0534-94430CAE929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C3D01-FF74-4CFE-906E-8950B2C1A051}" type="datetimeFigureOut">
              <a:rPr lang="zh-CN" altLang="en-US" smtClean="0"/>
              <a:t>2026/2/1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BA172-09AE-4DD6-8DE2-5469DB6E5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410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</a:ln>
        </p:spPr>
      </p:sp>
      <p:sp>
        <p:nvSpPr>
          <p:cNvPr id="15363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r>
              <a:rPr lang="zh-CN" altLang="en-US" dirty="0">
                <a:latin typeface="宋体" panose="02010600030101010101" pitchFamily="2" charset="-122"/>
                <a:ea typeface="Adobe 黑体 Std R" charset="-122"/>
              </a:rPr>
              <a:t>各位老师，同学，大家下午好，我是来自上海交通大学的谭金鑫，很荣幸能来到这次重味高精度计算研讨会和各位同行进行交流。我的报告题目是</a:t>
            </a:r>
            <a:r>
              <a:rPr kumimoji="0" lang="en-US" altLang="zh-CN" sz="1200" b="1" dirty="0">
                <a:latin typeface="Times New Roman" panose="02020603050405020304" charset="0"/>
                <a:cs typeface="Times New Roman" panose="02020603050405020304" charset="0"/>
              </a:rPr>
              <a:t>Collins-Soper Kernel from Lattice QCD</a:t>
            </a:r>
            <a:endParaRPr lang="zh-CN" altLang="en-US" dirty="0">
              <a:latin typeface="宋体" panose="02010600030101010101" pitchFamily="2" charset="-122"/>
              <a:ea typeface="Adobe 黑体 Std R" charset="-122"/>
            </a:endParaRPr>
          </a:p>
        </p:txBody>
      </p:sp>
      <p:sp>
        <p:nvSpPr>
          <p:cNvPr id="15364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3F125756-3D49-CA49-B01E-D0543D315FBC}" type="slidenum">
              <a:rPr lang="zh-CN" altLang="en-US" sz="1200"/>
              <a:t>1</a:t>
            </a:fld>
            <a:endParaRPr lang="en-US" altLang="zh-CN" sz="12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572714-719A-5770-49D8-916CB917D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>
            <a:extLst>
              <a:ext uri="{FF2B5EF4-FFF2-40B4-BE49-F238E27FC236}">
                <a16:creationId xmlns:a16="http://schemas.microsoft.com/office/drawing/2014/main" id="{F49DE3DA-C60F-6DCB-F47B-1DC340933C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备注占位符 2">
            <a:extLst>
              <a:ext uri="{FF2B5EF4-FFF2-40B4-BE49-F238E27FC236}">
                <a16:creationId xmlns:a16="http://schemas.microsoft.com/office/drawing/2014/main" id="{42A0FB9E-A4E8-5E70-03FF-8910C805DC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人类也建造了多个专门从事重味物理研究的大科学装置。从上世纪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90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年代到本世纪初的两个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介子工厂，到现在正在运行的</a:t>
            </a:r>
            <a:r>
              <a:rPr lang="en-US" altLang="zh-CN" sz="2800" b="1" dirty="0" err="1">
                <a:latin typeface="宋体" panose="02010600030101010101" pitchFamily="2" charset="-122"/>
              </a:rPr>
              <a:t>LHCb</a:t>
            </a:r>
            <a:r>
              <a:rPr lang="zh-CN" altLang="en-US" sz="2800" b="1" dirty="0">
                <a:latin typeface="宋体" panose="02010600030101010101" pitchFamily="2" charset="-122"/>
              </a:rPr>
              <a:t>实验</a:t>
            </a:r>
            <a:r>
              <a:rPr lang="en-US" altLang="zh-CN" sz="2800" b="1" dirty="0">
                <a:latin typeface="宋体" panose="02010600030101010101" pitchFamily="2" charset="-122"/>
              </a:rPr>
              <a:t>,</a:t>
            </a:r>
            <a:r>
              <a:rPr lang="zh-CN" altLang="en-US" sz="2800" b="1" dirty="0">
                <a:latin typeface="宋体" panose="02010600030101010101" pitchFamily="2" charset="-122"/>
              </a:rPr>
              <a:t>我国主导的</a:t>
            </a:r>
            <a:r>
              <a:rPr lang="en-US" altLang="zh-CN" sz="2800" b="1" dirty="0">
                <a:latin typeface="宋体" panose="02010600030101010101" pitchFamily="2" charset="-122"/>
              </a:rPr>
              <a:t>BESIII</a:t>
            </a:r>
            <a:r>
              <a:rPr lang="zh-CN" altLang="en-US" sz="2800" b="1" dirty="0">
                <a:latin typeface="宋体" panose="02010600030101010101" pitchFamily="2" charset="-122"/>
              </a:rPr>
              <a:t>实验和刚刚开始运行的</a:t>
            </a:r>
            <a:r>
              <a:rPr lang="en-US" altLang="zh-CN" sz="2800" b="1" dirty="0">
                <a:latin typeface="宋体" panose="02010600030101010101" pitchFamily="2" charset="-122"/>
              </a:rPr>
              <a:t>Belle-II</a:t>
            </a:r>
            <a:r>
              <a:rPr lang="zh-CN" altLang="en-US" sz="2800" b="1" dirty="0">
                <a:latin typeface="宋体" panose="02010600030101010101" pitchFamily="2" charset="-122"/>
              </a:rPr>
              <a:t>，再到未来计划建造的超级陶粲工厂。</a:t>
            </a:r>
            <a:endParaRPr lang="zh-CN" alt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9940" name="灯片编号占位符 3">
            <a:extLst>
              <a:ext uri="{FF2B5EF4-FFF2-40B4-BE49-F238E27FC236}">
                <a16:creationId xmlns:a16="http://schemas.microsoft.com/office/drawing/2014/main" id="{33DEB30A-3CD0-970D-2E91-94785994F81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4B4A04D6-B6A3-DB4A-B9D6-7083A686544E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14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3995146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>
            <a:extLst>
              <a:ext uri="{FF2B5EF4-FFF2-40B4-BE49-F238E27FC236}">
                <a16:creationId xmlns:a16="http://schemas.microsoft.com/office/drawing/2014/main" id="{2CBCD84E-672A-8348-B030-C5825F906A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备注占位符 2">
            <a:extLst>
              <a:ext uri="{FF2B5EF4-FFF2-40B4-BE49-F238E27FC236}">
                <a16:creationId xmlns:a16="http://schemas.microsoft.com/office/drawing/2014/main" id="{12E339BF-8D98-504B-8F18-A63723BFBC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人类也建造了多个专门从事重味物理研究的大科学装置。从上世纪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90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年代到本世纪初的两个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介子工厂，到现在正在运行的</a:t>
            </a:r>
            <a:r>
              <a:rPr lang="en-US" altLang="zh-CN" sz="2800" b="1" dirty="0" err="1">
                <a:latin typeface="宋体" panose="02010600030101010101" pitchFamily="2" charset="-122"/>
              </a:rPr>
              <a:t>LHCb</a:t>
            </a:r>
            <a:r>
              <a:rPr lang="zh-CN" altLang="en-US" sz="2800" b="1" dirty="0">
                <a:latin typeface="宋体" panose="02010600030101010101" pitchFamily="2" charset="-122"/>
              </a:rPr>
              <a:t>实验</a:t>
            </a:r>
            <a:r>
              <a:rPr lang="en-US" altLang="zh-CN" sz="2800" b="1" dirty="0">
                <a:latin typeface="宋体" panose="02010600030101010101" pitchFamily="2" charset="-122"/>
              </a:rPr>
              <a:t>,</a:t>
            </a:r>
            <a:r>
              <a:rPr lang="zh-CN" altLang="en-US" sz="2800" b="1" dirty="0">
                <a:latin typeface="宋体" panose="02010600030101010101" pitchFamily="2" charset="-122"/>
              </a:rPr>
              <a:t>我国主导的</a:t>
            </a:r>
            <a:r>
              <a:rPr lang="en-US" altLang="zh-CN" sz="2800" b="1" dirty="0">
                <a:latin typeface="宋体" panose="02010600030101010101" pitchFamily="2" charset="-122"/>
              </a:rPr>
              <a:t>BESIII</a:t>
            </a:r>
            <a:r>
              <a:rPr lang="zh-CN" altLang="en-US" sz="2800" b="1" dirty="0">
                <a:latin typeface="宋体" panose="02010600030101010101" pitchFamily="2" charset="-122"/>
              </a:rPr>
              <a:t>实验和刚刚开始运行的</a:t>
            </a:r>
            <a:r>
              <a:rPr lang="en-US" altLang="zh-CN" sz="2800" b="1" dirty="0">
                <a:latin typeface="宋体" panose="02010600030101010101" pitchFamily="2" charset="-122"/>
              </a:rPr>
              <a:t>Belle-II</a:t>
            </a:r>
            <a:r>
              <a:rPr lang="zh-CN" altLang="en-US" sz="2800" b="1" dirty="0">
                <a:latin typeface="宋体" panose="02010600030101010101" pitchFamily="2" charset="-122"/>
              </a:rPr>
              <a:t>，再到未来计划建造的超级陶粲工厂。</a:t>
            </a:r>
            <a:endParaRPr lang="zh-CN" alt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9940" name="灯片编号占位符 3">
            <a:extLst>
              <a:ext uri="{FF2B5EF4-FFF2-40B4-BE49-F238E27FC236}">
                <a16:creationId xmlns:a16="http://schemas.microsoft.com/office/drawing/2014/main" id="{7749EC7B-44EB-AC48-9727-FE82512EB4D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4B4A04D6-B6A3-DB4A-B9D6-7083A686544E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15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38703110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>
            <a:extLst>
              <a:ext uri="{FF2B5EF4-FFF2-40B4-BE49-F238E27FC236}">
                <a16:creationId xmlns:a16="http://schemas.microsoft.com/office/drawing/2014/main" id="{2CBCD84E-672A-8348-B030-C5825F906A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备注占位符 2">
            <a:extLst>
              <a:ext uri="{FF2B5EF4-FFF2-40B4-BE49-F238E27FC236}">
                <a16:creationId xmlns:a16="http://schemas.microsoft.com/office/drawing/2014/main" id="{12E339BF-8D98-504B-8F18-A63723BFBC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marL="342900" indent="-342900"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zh-CN" altLang="en-US" sz="2800" b="1" dirty="0">
                <a:latin typeface="宋体" panose="02010600030101010101" pitchFamily="2" charset="-122"/>
              </a:rPr>
              <a:t>人们熟知的物质世界由只涵盖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</a:rPr>
              <a:t>轻夸克</a:t>
            </a:r>
            <a:r>
              <a:rPr lang="zh-CN" altLang="en-US" sz="2800" b="1" dirty="0">
                <a:latin typeface="宋体" panose="02010600030101010101" pitchFamily="2" charset="-122"/>
              </a:rPr>
              <a:t>的质子和中子构成</a:t>
            </a:r>
            <a:endParaRPr lang="en-US" altLang="zh-CN" sz="2800" b="1" dirty="0">
              <a:latin typeface="宋体" panose="02010600030101010101" pitchFamily="2" charset="-122"/>
            </a:endParaRPr>
          </a:p>
          <a:p>
            <a:pPr marL="342900" indent="-342900"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altLang="zh-CN" sz="2800" b="1" dirty="0">
                <a:latin typeface="宋体" panose="02010600030101010101" pitchFamily="2" charset="-122"/>
              </a:rPr>
              <a:t>1973</a:t>
            </a:r>
            <a:r>
              <a:rPr lang="zh-CN" altLang="en-US" sz="2800" b="1" dirty="0">
                <a:latin typeface="宋体" panose="02010600030101010101" pitchFamily="2" charset="-122"/>
              </a:rPr>
              <a:t>年，丁肇中与</a:t>
            </a:r>
            <a:r>
              <a:rPr lang="en-US" altLang="zh-CN" sz="2800" b="1" dirty="0">
                <a:latin typeface="宋体" panose="02010600030101010101" pitchFamily="2" charset="-122"/>
              </a:rPr>
              <a:t>Richter</a:t>
            </a:r>
            <a:r>
              <a:rPr lang="zh-CN" altLang="en-US" sz="2800" b="1" dirty="0">
                <a:latin typeface="宋体" panose="02010600030101010101" pitchFamily="2" charset="-122"/>
              </a:rPr>
              <a:t>首次发现了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</a:rPr>
              <a:t>重味粲夸克</a:t>
            </a:r>
            <a:r>
              <a:rPr lang="zh-CN" altLang="en-US" sz="2800" b="1" dirty="0">
                <a:latin typeface="宋体" panose="02010600030101010101" pitchFamily="2" charset="-122"/>
              </a:rPr>
              <a:t>，开启了重味夸克物理研究的大门</a:t>
            </a:r>
            <a:endParaRPr lang="en-US" altLang="zh-CN" sz="2800" b="1" dirty="0">
              <a:latin typeface="宋体" panose="02010600030101010101" pitchFamily="2" charset="-122"/>
            </a:endParaRPr>
          </a:p>
          <a:p>
            <a:pPr marL="342900" indent="-342900"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altLang="zh-CN" sz="2800" b="1" dirty="0">
                <a:latin typeface="宋体" panose="02010600030101010101" pitchFamily="2" charset="-122"/>
              </a:rPr>
              <a:t>1977</a:t>
            </a:r>
            <a:r>
              <a:rPr lang="zh-CN" altLang="en-US" sz="2800" b="1" dirty="0">
                <a:latin typeface="宋体" panose="02010600030101010101" pitchFamily="2" charset="-122"/>
              </a:rPr>
              <a:t>年，</a:t>
            </a:r>
            <a:r>
              <a:rPr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Lederman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(1988</a:t>
            </a:r>
            <a:r>
              <a:rPr lang="zh-CN" altLang="en-US" sz="2800" b="1" dirty="0">
                <a:latin typeface="宋体" panose="02010600030101010101" pitchFamily="2" charset="-122"/>
              </a:rPr>
              <a:t>年诺贝尔奖获得者</a:t>
            </a:r>
            <a:r>
              <a:rPr lang="en-US" altLang="zh-CN" sz="2800" b="1" dirty="0">
                <a:latin typeface="宋体" panose="02010600030101010101" pitchFamily="2" charset="-122"/>
              </a:rPr>
              <a:t>)</a:t>
            </a:r>
            <a:r>
              <a:rPr lang="zh-CN" altLang="en-US" sz="2800" b="1" dirty="0">
                <a:latin typeface="宋体" panose="02010600030101010101" pitchFamily="2" charset="-122"/>
              </a:rPr>
              <a:t>发现了重味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</a:rPr>
              <a:t>底夸克</a:t>
            </a:r>
            <a:endParaRPr lang="en-US" altLang="zh-CN" sz="2800" b="1" dirty="0">
              <a:solidFill>
                <a:srgbClr val="C00000"/>
              </a:solidFill>
              <a:latin typeface="宋体" panose="02010600030101010101" pitchFamily="2" charset="-122"/>
            </a:endParaRPr>
          </a:p>
          <a:p>
            <a:pPr marL="342900" indent="-342900"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altLang="zh-CN" sz="2800" b="1" dirty="0">
                <a:latin typeface="宋体" panose="02010600030101010101" pitchFamily="2" charset="-122"/>
              </a:rPr>
              <a:t>1995</a:t>
            </a:r>
            <a:r>
              <a:rPr lang="zh-CN" altLang="en-US" sz="2800" b="1" dirty="0">
                <a:latin typeface="宋体" panose="02010600030101010101" pitchFamily="2" charset="-122"/>
              </a:rPr>
              <a:t>年，重味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</a:rPr>
              <a:t>顶夸克</a:t>
            </a:r>
            <a:r>
              <a:rPr lang="zh-CN" altLang="en-US" sz="2800" b="1" dirty="0">
                <a:latin typeface="宋体" panose="02010600030101010101" pitchFamily="2" charset="-122"/>
              </a:rPr>
              <a:t>被发现</a:t>
            </a:r>
            <a:endParaRPr lang="en-US" altLang="zh-CN" sz="2800" b="1" dirty="0">
              <a:latin typeface="宋体" panose="02010600030101010101" pitchFamily="2" charset="-12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zh-CN" altLang="en-US" sz="2800" b="1" dirty="0">
                <a:latin typeface="宋体" panose="02010600030101010101" pitchFamily="2" charset="-122"/>
              </a:rPr>
              <a:t>自此，</a:t>
            </a:r>
            <a:r>
              <a:rPr kumimoji="0" lang="zh-CN" alt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重味夸克物理一直是粒子物理研究的最前沿课题之一</a:t>
            </a:r>
          </a:p>
        </p:txBody>
      </p:sp>
      <p:sp>
        <p:nvSpPr>
          <p:cNvPr id="39940" name="灯片编号占位符 3">
            <a:extLst>
              <a:ext uri="{FF2B5EF4-FFF2-40B4-BE49-F238E27FC236}">
                <a16:creationId xmlns:a16="http://schemas.microsoft.com/office/drawing/2014/main" id="{7749EC7B-44EB-AC48-9727-FE82512EB4D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4B4A04D6-B6A3-DB4A-B9D6-7083A686544E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16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3698630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>
            <a:extLst>
              <a:ext uri="{FF2B5EF4-FFF2-40B4-BE49-F238E27FC236}">
                <a16:creationId xmlns:a16="http://schemas.microsoft.com/office/drawing/2014/main" id="{2CBCD84E-672A-8348-B030-C5825F906A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备注占位符 2">
            <a:extLst>
              <a:ext uri="{FF2B5EF4-FFF2-40B4-BE49-F238E27FC236}">
                <a16:creationId xmlns:a16="http://schemas.microsoft.com/office/drawing/2014/main" id="{12E339BF-8D98-504B-8F18-A63723BFBC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marL="342900" indent="-342900"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zh-CN" altLang="en-US" sz="2800" b="1" dirty="0">
                <a:latin typeface="宋体" panose="02010600030101010101" pitchFamily="2" charset="-122"/>
              </a:rPr>
              <a:t>人们熟知的物质世界由只涵盖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</a:rPr>
              <a:t>轻夸克</a:t>
            </a:r>
            <a:r>
              <a:rPr lang="zh-CN" altLang="en-US" sz="2800" b="1" dirty="0">
                <a:latin typeface="宋体" panose="02010600030101010101" pitchFamily="2" charset="-122"/>
              </a:rPr>
              <a:t>的质子和中子构成</a:t>
            </a:r>
            <a:endParaRPr lang="en-US" altLang="zh-CN" sz="2800" b="1" dirty="0">
              <a:latin typeface="宋体" panose="02010600030101010101" pitchFamily="2" charset="-122"/>
            </a:endParaRPr>
          </a:p>
          <a:p>
            <a:pPr marL="342900" indent="-342900"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altLang="zh-CN" sz="2800" b="1" dirty="0">
                <a:latin typeface="宋体" panose="02010600030101010101" pitchFamily="2" charset="-122"/>
              </a:rPr>
              <a:t>1973</a:t>
            </a:r>
            <a:r>
              <a:rPr lang="zh-CN" altLang="en-US" sz="2800" b="1" dirty="0">
                <a:latin typeface="宋体" panose="02010600030101010101" pitchFamily="2" charset="-122"/>
              </a:rPr>
              <a:t>年，丁肇中与</a:t>
            </a:r>
            <a:r>
              <a:rPr lang="en-US" altLang="zh-CN" sz="2800" b="1" dirty="0">
                <a:latin typeface="宋体" panose="02010600030101010101" pitchFamily="2" charset="-122"/>
              </a:rPr>
              <a:t>Richter</a:t>
            </a:r>
            <a:r>
              <a:rPr lang="zh-CN" altLang="en-US" sz="2800" b="1" dirty="0">
                <a:latin typeface="宋体" panose="02010600030101010101" pitchFamily="2" charset="-122"/>
              </a:rPr>
              <a:t>首次发现了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</a:rPr>
              <a:t>重味粲夸克</a:t>
            </a:r>
            <a:r>
              <a:rPr lang="zh-CN" altLang="en-US" sz="2800" b="1" dirty="0">
                <a:latin typeface="宋体" panose="02010600030101010101" pitchFamily="2" charset="-122"/>
              </a:rPr>
              <a:t>，开启了重味夸克物理研究的大门</a:t>
            </a:r>
            <a:endParaRPr lang="en-US" altLang="zh-CN" sz="2800" b="1" dirty="0">
              <a:latin typeface="宋体" panose="02010600030101010101" pitchFamily="2" charset="-122"/>
            </a:endParaRPr>
          </a:p>
          <a:p>
            <a:pPr marL="342900" indent="-342900"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altLang="zh-CN" sz="2800" b="1" dirty="0">
                <a:latin typeface="宋体" panose="02010600030101010101" pitchFamily="2" charset="-122"/>
              </a:rPr>
              <a:t>1977</a:t>
            </a:r>
            <a:r>
              <a:rPr lang="zh-CN" altLang="en-US" sz="2800" b="1" dirty="0">
                <a:latin typeface="宋体" panose="02010600030101010101" pitchFamily="2" charset="-122"/>
              </a:rPr>
              <a:t>年，</a:t>
            </a:r>
            <a:r>
              <a:rPr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Lederman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(1988</a:t>
            </a:r>
            <a:r>
              <a:rPr lang="zh-CN" altLang="en-US" sz="2800" b="1" dirty="0">
                <a:latin typeface="宋体" panose="02010600030101010101" pitchFamily="2" charset="-122"/>
              </a:rPr>
              <a:t>年诺贝尔奖获得者</a:t>
            </a:r>
            <a:r>
              <a:rPr lang="en-US" altLang="zh-CN" sz="2800" b="1" dirty="0">
                <a:latin typeface="宋体" panose="02010600030101010101" pitchFamily="2" charset="-122"/>
              </a:rPr>
              <a:t>)</a:t>
            </a:r>
            <a:r>
              <a:rPr lang="zh-CN" altLang="en-US" sz="2800" b="1" dirty="0">
                <a:latin typeface="宋体" panose="02010600030101010101" pitchFamily="2" charset="-122"/>
              </a:rPr>
              <a:t>发现了重味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</a:rPr>
              <a:t>底夸克</a:t>
            </a:r>
            <a:endParaRPr lang="en-US" altLang="zh-CN" sz="2800" b="1" dirty="0">
              <a:solidFill>
                <a:srgbClr val="C00000"/>
              </a:solidFill>
              <a:latin typeface="宋体" panose="02010600030101010101" pitchFamily="2" charset="-122"/>
            </a:endParaRPr>
          </a:p>
          <a:p>
            <a:pPr marL="342900" indent="-342900"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altLang="zh-CN" sz="2800" b="1" dirty="0">
                <a:latin typeface="宋体" panose="02010600030101010101" pitchFamily="2" charset="-122"/>
              </a:rPr>
              <a:t>1995</a:t>
            </a:r>
            <a:r>
              <a:rPr lang="zh-CN" altLang="en-US" sz="2800" b="1" dirty="0">
                <a:latin typeface="宋体" panose="02010600030101010101" pitchFamily="2" charset="-122"/>
              </a:rPr>
              <a:t>年，重味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</a:rPr>
              <a:t>顶夸克</a:t>
            </a:r>
            <a:r>
              <a:rPr lang="zh-CN" altLang="en-US" sz="2800" b="1" dirty="0">
                <a:latin typeface="宋体" panose="02010600030101010101" pitchFamily="2" charset="-122"/>
              </a:rPr>
              <a:t>被发现</a:t>
            </a:r>
            <a:endParaRPr lang="en-US" altLang="zh-CN" sz="2800" b="1" dirty="0">
              <a:latin typeface="宋体" panose="02010600030101010101" pitchFamily="2" charset="-12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zh-CN" altLang="en-US" sz="2800" b="1" dirty="0">
                <a:latin typeface="宋体" panose="02010600030101010101" pitchFamily="2" charset="-122"/>
              </a:rPr>
              <a:t>自此，</a:t>
            </a:r>
            <a:r>
              <a:rPr kumimoji="0" lang="zh-CN" alt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重味夸克物理一直是粒子物理研究的最前沿课题之一</a:t>
            </a:r>
          </a:p>
        </p:txBody>
      </p:sp>
      <p:sp>
        <p:nvSpPr>
          <p:cNvPr id="39940" name="灯片编号占位符 3">
            <a:extLst>
              <a:ext uri="{FF2B5EF4-FFF2-40B4-BE49-F238E27FC236}">
                <a16:creationId xmlns:a16="http://schemas.microsoft.com/office/drawing/2014/main" id="{7749EC7B-44EB-AC48-9727-FE82512EB4D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4B4A04D6-B6A3-DB4A-B9D6-7083A686544E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17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149017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78F49-8A42-9FDC-9EA1-5C894F7C3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0648D5-5C5F-7B91-C634-B495CF1A7B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2537B8-459E-FC67-13D4-04D1D0A07D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DBA1E0-80F7-BE6F-A737-79209E3217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7578D-0438-4BB8-8AE6-D425B1BAB907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439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050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11325226" y="656591"/>
            <a:ext cx="861695" cy="360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 i="1" dirty="0">
                <a:solidFill>
                  <a:srgbClr val="002060"/>
                </a:solidFill>
              </a:rPr>
              <a:t>-</a:t>
            </a:r>
            <a:fld id="{77BAF064-260E-4892-AFE1-03308543B28D}" type="slidenum">
              <a:rPr lang="zh-CN" altLang="en-US" sz="1800" b="1" i="1" smtClean="0">
                <a:solidFill>
                  <a:srgbClr val="002060"/>
                </a:solidFill>
              </a:rPr>
              <a:t>‹#›</a:t>
            </a:fld>
            <a:r>
              <a:rPr lang="en-US" altLang="zh-CN" sz="1800" b="1" i="1" dirty="0">
                <a:solidFill>
                  <a:srgbClr val="002060"/>
                </a:solidFill>
              </a:rPr>
              <a:t>-</a:t>
            </a:r>
            <a:endParaRPr lang="zh-CN" altLang="en-US" sz="18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777303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iff"/><Relationship Id="rId3" Type="http://schemas.openxmlformats.org/officeDocument/2006/relationships/image" Target="../media/image35.tiff"/><Relationship Id="rId7" Type="http://schemas.openxmlformats.org/officeDocument/2006/relationships/image" Target="../media/image38.png"/><Relationship Id="rId12" Type="http://schemas.openxmlformats.org/officeDocument/2006/relationships/image" Target="../media/image26.pn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11" Type="http://schemas.openxmlformats.org/officeDocument/2006/relationships/image" Target="../media/image22.jpeg"/><Relationship Id="rId5" Type="http://schemas.openxmlformats.org/officeDocument/2006/relationships/hyperlink" Target="https://www.baidu.com/link?url=BuaTtVJWaaFsqJ8IQ73YLEGsMBirU8Q9_HBL1gmwqxiL6xFTsZhXjhj4AYRHjX6-1phmw6YOo-m_ieP-5XW7btcgS2TCkD6WSttt2YXUid7_cwW3tcj3dUi0O6B0CzMnGHj1d_zdvO4fqXcE-sAsx8-yQ2IxpmFZ-9CCrMffPQ9OhEfaJ28_ZfW729_QcTrawIXSMm9ck54Tapje3tYtrGSZGcHlAvMDlx-IMWpeXzNhsM-YyvYPlPkLEHkYOt2diLJqhOy-woLzaC73Le05NDGSeD24HLyAGsEKzkkq74mMK9AtuTgkFEn54Zg2bjgqsO5cPeeOc7vnXBvPr9y4P2UUwAE04nuEHhKFJ9p8NuIaZN02Z5VMKi8qmDdaRnOYNCFnZoAUK9-tlCcscvq-9KxirtW6SV_OPCMtEOeKNlLTPmXhlakKUKtAr0U98FgwTpit6yNPxjEhtXVm8lwuB45JVakiO1UdIan1pU4BztQb0tzaR7gXm4erKEK3ILZTodYp4ldzNWv6e72axhyzL0DPWJXKS4X9wf0NLn-z_AOXAtN2jvFLmYwgt-vuggcd1kEn3_b_fSafPFadbrnSIqa8QRCd-pv5_tB4MUveJYe&amp;click_t=1623741077562&amp;s_info=1280_645&amp;wd=&amp;eqid=ef9c32e5000355090000000560c85293" TargetMode="External"/><Relationship Id="rId10" Type="http://schemas.openxmlformats.org/officeDocument/2006/relationships/image" Target="../media/image21.png"/><Relationship Id="rId4" Type="http://schemas.openxmlformats.org/officeDocument/2006/relationships/image" Target="../media/image36.png"/><Relationship Id="rId9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.png"/><Relationship Id="rId7" Type="http://schemas.openxmlformats.org/officeDocument/2006/relationships/image" Target="NUL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../media/image380.png"/><Relationship Id="rId5" Type="http://schemas.openxmlformats.org/officeDocument/2006/relationships/image" Target="NULL"/><Relationship Id="rId10" Type="http://schemas.openxmlformats.org/officeDocument/2006/relationships/image" Target="../media/image44.png"/><Relationship Id="rId4" Type="http://schemas.openxmlformats.org/officeDocument/2006/relationships/image" Target="NULL"/><Relationship Id="rId9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1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911.png"/><Relationship Id="rId7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66.png"/><Relationship Id="rId4" Type="http://schemas.openxmlformats.org/officeDocument/2006/relationships/image" Target="../media/image108.png"/><Relationship Id="rId9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77.jpe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0.png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87.tiff"/><Relationship Id="rId5" Type="http://schemas.openxmlformats.org/officeDocument/2006/relationships/image" Target="../media/image320.png"/><Relationship Id="rId10" Type="http://schemas.openxmlformats.org/officeDocument/2006/relationships/image" Target="../media/image86.tiff"/><Relationship Id="rId4" Type="http://schemas.openxmlformats.org/officeDocument/2006/relationships/image" Target="../media/image312.png"/><Relationship Id="rId9" Type="http://schemas.openxmlformats.org/officeDocument/2006/relationships/image" Target="../media/image7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7" Type="http://schemas.openxmlformats.org/officeDocument/2006/relationships/image" Target="../media/image9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0.png"/><Relationship Id="rId5" Type="http://schemas.openxmlformats.org/officeDocument/2006/relationships/image" Target="../media/image42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1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oi.org/10.25358/openscience-11523" TargetMode="External"/><Relationship Id="rId4" Type="http://schemas.openxmlformats.org/officeDocument/2006/relationships/image" Target="../media/image1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image" Target="../media/image60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7" Type="http://schemas.openxmlformats.org/officeDocument/2006/relationships/image" Target="../media/image60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0.png"/><Relationship Id="rId5" Type="http://schemas.openxmlformats.org/officeDocument/2006/relationships/image" Target="../media/image1300.png"/><Relationship Id="rId4" Type="http://schemas.openxmlformats.org/officeDocument/2006/relationships/image" Target="../media/image121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100.png"/><Relationship Id="rId7" Type="http://schemas.openxmlformats.org/officeDocument/2006/relationships/image" Target="../media/image600.png"/><Relationship Id="rId12" Type="http://schemas.openxmlformats.org/officeDocument/2006/relationships/image" Target="../media/image100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0.png"/><Relationship Id="rId11" Type="http://schemas.openxmlformats.org/officeDocument/2006/relationships/image" Target="../media/image900.png"/><Relationship Id="rId5" Type="http://schemas.openxmlformats.org/officeDocument/2006/relationships/image" Target="../media/image1300.png"/><Relationship Id="rId10" Type="http://schemas.openxmlformats.org/officeDocument/2006/relationships/image" Target="../media/image149.png"/><Relationship Id="rId4" Type="http://schemas.openxmlformats.org/officeDocument/2006/relationships/image" Target="../media/image1210.png"/><Relationship Id="rId9" Type="http://schemas.openxmlformats.org/officeDocument/2006/relationships/image" Target="../media/image340.png"/><Relationship Id="rId14" Type="http://schemas.openxmlformats.org/officeDocument/2006/relationships/image" Target="../media/image15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100.png"/><Relationship Id="rId3" Type="http://schemas.openxmlformats.org/officeDocument/2006/relationships/image" Target="../media/image41.png"/><Relationship Id="rId7" Type="http://schemas.openxmlformats.org/officeDocument/2006/relationships/image" Target="../media/image600.png"/><Relationship Id="rId12" Type="http://schemas.openxmlformats.org/officeDocument/2006/relationships/image" Target="../media/image1000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0.png"/><Relationship Id="rId11" Type="http://schemas.openxmlformats.org/officeDocument/2006/relationships/image" Target="../media/image900.png"/><Relationship Id="rId5" Type="http://schemas.openxmlformats.org/officeDocument/2006/relationships/image" Target="../media/image1300.png"/><Relationship Id="rId15" Type="http://schemas.openxmlformats.org/officeDocument/2006/relationships/image" Target="../media/image149.png"/><Relationship Id="rId4" Type="http://schemas.openxmlformats.org/officeDocument/2006/relationships/image" Target="../media/image1210.png"/><Relationship Id="rId9" Type="http://schemas.openxmlformats.org/officeDocument/2006/relationships/image" Target="../media/image340.png"/><Relationship Id="rId14" Type="http://schemas.openxmlformats.org/officeDocument/2006/relationships/image" Target="../media/image15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3.tiff"/><Relationship Id="rId7" Type="http://schemas.openxmlformats.org/officeDocument/2006/relationships/image" Target="../media/image156.jpeg"/><Relationship Id="rId2" Type="http://schemas.openxmlformats.org/officeDocument/2006/relationships/image" Target="../media/image15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jpeg"/><Relationship Id="rId5" Type="http://schemas.openxmlformats.org/officeDocument/2006/relationships/hyperlink" Target="https://www.baidu.com/link?url=BuaTtVJWaaFsqJ8IQ73YLEGsMBirU8Q9_HBL1gmwqxiL6xFTsZhXjhj4AYRHjX6-1phmw6YOo-m_ieP-5XW7btcgS2TCkD6WSttt2YXUid7_cwW3tcj3dUi0O6B0CzMnGHj1d_zdvO4fqXcE-sAsx8-yQ2IxpmFZ-9CCrMffPQ9OhEfaJ28_ZfW729_QcTrawIXSMm9ck54Tapje3tYtrGSZGcHlAvMDlx-IMWpeXzNhsM-YyvYPlPkLEHkYOt2diLJqhOy-woLzaC73Le05NDGSeD24HLyAGsEKzkkq74mMK9AtuTgkFEn54Zg2bjgqsO5cPeeOc7vnXBvPr9y4P2UUwAE04nuEHhKFJ9p8NuIaZN02Z5VMKi8qmDdaRnOYNCFnZoAUK9-tlCcscvq-9KxirtW6SV_OPCMtEOeKNlLTPmXhlakKUKtAr0U98FgwTpit6yNPxjEhtXVm8lwuB45JVakiO1UdIan1pU4BztQb0tzaR7gXm4erKEK3ILZTodYp4ldzNWv6e72axhyzL0DPWJXKS4X9wf0NLn-z_AOXAtN2jvFLmYwgt-vuggcd1kEn3_b_fSafPFadbrnSIqa8QRCd-pv5_tB4MUveJYe&amp;click_t=1623741077562&amp;s_info=1280_645&amp;wd=&amp;eqid=ef9c32e5000355090000000560c85293" TargetMode="External"/><Relationship Id="rId4" Type="http://schemas.openxmlformats.org/officeDocument/2006/relationships/image" Target="../media/image154.png"/><Relationship Id="rId9" Type="http://schemas.openxmlformats.org/officeDocument/2006/relationships/image" Target="../media/image158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57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90.png"/><Relationship Id="rId5" Type="http://schemas.openxmlformats.org/officeDocument/2006/relationships/image" Target="../media/image680.png"/><Relationship Id="rId4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3" Type="http://schemas.openxmlformats.org/officeDocument/2006/relationships/tags" Target="../tags/tag6.xml"/><Relationship Id="rId7" Type="http://schemas.openxmlformats.org/officeDocument/2006/relationships/image" Target="../media/image700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50.xml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7.emf"/><Relationship Id="rId10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7"/>
          <p:cNvSpPr txBox="1">
            <a:spLocks noChangeArrowheads="1"/>
          </p:cNvSpPr>
          <p:nvPr/>
        </p:nvSpPr>
        <p:spPr bwMode="auto">
          <a:xfrm>
            <a:off x="717876" y="1956985"/>
            <a:ext cx="103541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zh-CN" altLang="en-US" sz="3600" b="1" dirty="0">
                <a:latin typeface="Times New Roman" panose="02020603050405020304" charset="0"/>
                <a:cs typeface="Times New Roman" panose="02020603050405020304" charset="0"/>
              </a:rPr>
              <a:t>重味物理中精确计算所面临的</a:t>
            </a:r>
            <a:r>
              <a:rPr kumimoji="0" lang="en-US" altLang="zh-CN" sz="3600" b="1" dirty="0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kumimoji="0" lang="zh-CN" altLang="en-US" sz="3600" b="1" dirty="0">
                <a:latin typeface="Times New Roman" panose="02020603050405020304" charset="0"/>
                <a:cs typeface="Times New Roman" panose="02020603050405020304" charset="0"/>
              </a:rPr>
              <a:t>一些</a:t>
            </a:r>
            <a:r>
              <a:rPr kumimoji="0" lang="en-US" altLang="zh-CN" sz="3600" b="1" dirty="0"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kumimoji="0" lang="zh-CN" altLang="en-US" sz="3600" b="1" dirty="0">
                <a:latin typeface="Times New Roman" panose="02020603050405020304" charset="0"/>
                <a:cs typeface="Times New Roman" panose="02020603050405020304" charset="0"/>
              </a:rPr>
              <a:t>新挑战与机遇</a:t>
            </a:r>
            <a:endParaRPr kumimoji="0" lang="en-US" altLang="zh-CN" sz="3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340" name="Line 2"/>
          <p:cNvSpPr>
            <a:spLocks noChangeShapeType="1"/>
          </p:cNvSpPr>
          <p:nvPr/>
        </p:nvSpPr>
        <p:spPr bwMode="auto">
          <a:xfrm flipV="1">
            <a:off x="0" y="971550"/>
            <a:ext cx="12192000" cy="3175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0" y="3817070"/>
            <a:ext cx="12191999" cy="2697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王伟</a:t>
            </a:r>
            <a:endParaRPr lang="en-US" altLang="zh-CN" sz="2800" b="1" dirty="0">
              <a:solidFill>
                <a:schemeClr val="tx1">
                  <a:lumMod val="85000"/>
                  <a:lumOff val="15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上海交通大学</a:t>
            </a:r>
            <a:endParaRPr lang="en-US" altLang="zh-CN" sz="2800" b="1" dirty="0">
              <a:solidFill>
                <a:schemeClr val="tx1">
                  <a:lumMod val="85000"/>
                  <a:lumOff val="15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味物理前沿研讨会、味物理讲座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103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期、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Science Bulletin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大讲堂</a:t>
            </a: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本报告部分结论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/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观点基于与以下老师一些讨论：</a:t>
            </a: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何小刚、李新强、沈月龙、于福升、张其安、华俊、李磊毅</a:t>
            </a: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6" r="26940" b="43555"/>
          <a:stretch>
            <a:fillRect/>
          </a:stretch>
        </p:blipFill>
        <p:spPr>
          <a:xfrm>
            <a:off x="10613284" y="-67237"/>
            <a:ext cx="917575" cy="101155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2">
            <a:extLst>
              <a:ext uri="{FF2B5EF4-FFF2-40B4-BE49-F238E27FC236}">
                <a16:creationId xmlns:a16="http://schemas.microsoft.com/office/drawing/2014/main" id="{8A6DA4FB-57F1-6EB2-2109-B8816831D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燕尾形箭头 14">
            <a:extLst>
              <a:ext uri="{FF2B5EF4-FFF2-40B4-BE49-F238E27FC236}">
                <a16:creationId xmlns:a16="http://schemas.microsoft.com/office/drawing/2014/main" id="{6CF8D369-E1AF-DA42-1955-F0DAB4BB015B}"/>
              </a:ext>
            </a:extLst>
          </p:cNvPr>
          <p:cNvSpPr/>
          <p:nvPr/>
        </p:nvSpPr>
        <p:spPr>
          <a:xfrm>
            <a:off x="411295" y="5632616"/>
            <a:ext cx="10758488" cy="430869"/>
          </a:xfrm>
          <a:prstGeom prst="notchedRightArrow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F17E2C5-7BBC-5E0A-4A0C-69F8CE2F2812}"/>
              </a:ext>
            </a:extLst>
          </p:cNvPr>
          <p:cNvSpPr/>
          <p:nvPr/>
        </p:nvSpPr>
        <p:spPr>
          <a:xfrm>
            <a:off x="705206" y="5782255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CE1FFC1E-B5EA-6E6B-6516-1F17CB40EAA9}"/>
              </a:ext>
            </a:extLst>
          </p:cNvPr>
          <p:cNvSpPr/>
          <p:nvPr/>
        </p:nvSpPr>
        <p:spPr>
          <a:xfrm>
            <a:off x="339855" y="4860684"/>
            <a:ext cx="1143000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795F26BF-5561-DEFA-BE96-680BB1EA70D1}"/>
              </a:ext>
            </a:extLst>
          </p:cNvPr>
          <p:cNvSpPr/>
          <p:nvPr/>
        </p:nvSpPr>
        <p:spPr>
          <a:xfrm>
            <a:off x="1929178" y="5777487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/>
              <p:nvPr/>
            </p:nvSpPr>
            <p:spPr>
              <a:xfrm>
                <a:off x="1568583" y="6027003"/>
                <a:ext cx="1143000" cy="830997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</m:oMath>
                  </m:oMathPara>
                </a14:m>
                <a:endParaRPr lang="zh-CN" alt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1974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583" y="6027003"/>
                <a:ext cx="1143000" cy="830997"/>
              </a:xfrm>
              <a:prstGeom prst="roundRect">
                <a:avLst/>
              </a:prstGeom>
              <a:blipFill>
                <a:blip r:embed="rId2"/>
                <a:stretch>
                  <a:fillRect b="-134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椭圆 5">
            <a:extLst>
              <a:ext uri="{FF2B5EF4-FFF2-40B4-BE49-F238E27FC236}">
                <a16:creationId xmlns:a16="http://schemas.microsoft.com/office/drawing/2014/main" id="{403B17AC-829F-DE6D-8CED-2E338A3D8D6D}"/>
              </a:ext>
            </a:extLst>
          </p:cNvPr>
          <p:cNvSpPr/>
          <p:nvPr/>
        </p:nvSpPr>
        <p:spPr>
          <a:xfrm>
            <a:off x="1559068" y="5775510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7D02F715-6454-BA1F-31BB-45B6873F0283}"/>
              </a:ext>
            </a:extLst>
          </p:cNvPr>
          <p:cNvSpPr/>
          <p:nvPr/>
        </p:nvSpPr>
        <p:spPr>
          <a:xfrm>
            <a:off x="1549159" y="4870580"/>
            <a:ext cx="982624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/>
              <p:nvPr/>
            </p:nvSpPr>
            <p:spPr>
              <a:xfrm>
                <a:off x="2906103" y="6027860"/>
                <a:ext cx="1143000" cy="830997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600200">
                  <a:spcBef>
                    <a:spcPct val="0"/>
                  </a:spcBef>
                  <a:spcAft>
                    <a:spcPct val="35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Υ</m:t>
                      </m:r>
                    </m:oMath>
                  </m:oMathPara>
                </a14:m>
                <a:endParaRPr lang="zh-CN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 algn="ctr" defTabSz="1600200"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1977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6103" y="6027860"/>
                <a:ext cx="1143000" cy="830997"/>
              </a:xfrm>
              <a:prstGeom prst="roundRect">
                <a:avLst/>
              </a:prstGeom>
              <a:blipFill>
                <a:blip r:embed="rId3"/>
                <a:stretch>
                  <a:fillRect b="-208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椭圆 10">
            <a:extLst>
              <a:ext uri="{FF2B5EF4-FFF2-40B4-BE49-F238E27FC236}">
                <a16:creationId xmlns:a16="http://schemas.microsoft.com/office/drawing/2014/main" id="{EF41B05D-1C1B-8A92-A973-488F537CF992}"/>
              </a:ext>
            </a:extLst>
          </p:cNvPr>
          <p:cNvSpPr/>
          <p:nvPr/>
        </p:nvSpPr>
        <p:spPr>
          <a:xfrm>
            <a:off x="3366767" y="57592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504284F-9940-7933-9A6F-50C0DF89577A}"/>
              </a:ext>
            </a:extLst>
          </p:cNvPr>
          <p:cNvSpPr/>
          <p:nvPr/>
        </p:nvSpPr>
        <p:spPr>
          <a:xfrm>
            <a:off x="4626175" y="57691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D6D62300-49F4-8340-D64E-8E875E7B2A09}"/>
              </a:ext>
            </a:extLst>
          </p:cNvPr>
          <p:cNvSpPr/>
          <p:nvPr/>
        </p:nvSpPr>
        <p:spPr>
          <a:xfrm>
            <a:off x="4127283" y="6028028"/>
            <a:ext cx="1279874" cy="83099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lifetime</a:t>
            </a:r>
            <a:endParaRPr lang="en-US" altLang="zh-C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37740D17-70AC-726A-79D9-D58C72772A01}"/>
              </a:ext>
            </a:extLst>
          </p:cNvPr>
          <p:cNvSpPr/>
          <p:nvPr/>
        </p:nvSpPr>
        <p:spPr>
          <a:xfrm>
            <a:off x="4513048" y="4870580"/>
            <a:ext cx="1984722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Wolfenstein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56309679-E0FA-52C7-EAF9-6851E440EB12}"/>
              </a:ext>
            </a:extLst>
          </p:cNvPr>
          <p:cNvSpPr/>
          <p:nvPr/>
        </p:nvSpPr>
        <p:spPr>
          <a:xfrm>
            <a:off x="5549759" y="5765361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90D7ED43-1EDF-CEDF-1899-900A70C5BAA0}"/>
              </a:ext>
            </a:extLst>
          </p:cNvPr>
          <p:cNvSpPr/>
          <p:nvPr/>
        </p:nvSpPr>
        <p:spPr>
          <a:xfrm>
            <a:off x="6722848" y="4860683"/>
            <a:ext cx="1389410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HQET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1989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25383EFC-2497-D86D-005E-EF19C9B9AC01}"/>
              </a:ext>
            </a:extLst>
          </p:cNvPr>
          <p:cNvSpPr/>
          <p:nvPr/>
        </p:nvSpPr>
        <p:spPr>
          <a:xfrm>
            <a:off x="7236243" y="5788652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F8595D34-AC22-C888-3304-F4D8AE6A5EBB}"/>
              </a:ext>
            </a:extLst>
          </p:cNvPr>
          <p:cNvSpPr/>
          <p:nvPr/>
        </p:nvSpPr>
        <p:spPr>
          <a:xfrm>
            <a:off x="8131309" y="6035921"/>
            <a:ext cx="1389410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1995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B37B4E8D-EDA5-D53D-D318-D5794BC52953}"/>
              </a:ext>
            </a:extLst>
          </p:cNvPr>
          <p:cNvSpPr/>
          <p:nvPr/>
        </p:nvSpPr>
        <p:spPr>
          <a:xfrm>
            <a:off x="8737787" y="5770728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7" name="圆角矩形 16">
            <a:extLst>
              <a:ext uri="{FF2B5EF4-FFF2-40B4-BE49-F238E27FC236}">
                <a16:creationId xmlns:a16="http://schemas.microsoft.com/office/drawing/2014/main" id="{B6B72B36-20CB-A8B7-E2B1-4431F481C83C}"/>
              </a:ext>
            </a:extLst>
          </p:cNvPr>
          <p:cNvSpPr/>
          <p:nvPr/>
        </p:nvSpPr>
        <p:spPr>
          <a:xfrm>
            <a:off x="8672456" y="4843883"/>
            <a:ext cx="1696526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Belle/Babar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1998/1999</a:t>
            </a: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7CBF8CF9-2049-FFD5-BBD5-CE29642B09D9}"/>
              </a:ext>
            </a:extLst>
          </p:cNvPr>
          <p:cNvSpPr/>
          <p:nvPr/>
        </p:nvSpPr>
        <p:spPr>
          <a:xfrm>
            <a:off x="9547415" y="5780248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5B82123-5D5D-E807-1A6A-061EA9D15968}"/>
              </a:ext>
            </a:extLst>
          </p:cNvPr>
          <p:cNvSpPr txBox="1"/>
          <p:nvPr/>
        </p:nvSpPr>
        <p:spPr>
          <a:xfrm>
            <a:off x="6656119" y="3128660"/>
            <a:ext cx="2428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灯片编号占位符 4">
            <a:extLst>
              <a:ext uri="{FF2B5EF4-FFF2-40B4-BE49-F238E27FC236}">
                <a16:creationId xmlns:a16="http://schemas.microsoft.com/office/drawing/2014/main" id="{77416E1D-3A2C-380D-E431-6522FD03F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10</a:t>
            </a:fld>
            <a:endParaRPr kumimoji="0" lang="zh-CN" altLang="en-US" sz="2800" dirty="0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F8A24244-B63A-B5BB-D8C5-4B102E264DA1}"/>
              </a:ext>
            </a:extLst>
          </p:cNvPr>
          <p:cNvGrpSpPr/>
          <p:nvPr/>
        </p:nvGrpSpPr>
        <p:grpSpPr>
          <a:xfrm>
            <a:off x="5660185" y="1321810"/>
            <a:ext cx="3012271" cy="2797031"/>
            <a:chOff x="5275479" y="1319903"/>
            <a:chExt cx="2799815" cy="225044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21201BF9-F553-CD06-556A-9CCB7AE77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79217" y="1458206"/>
              <a:ext cx="2796077" cy="2112144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222E37C8-953C-D440-894A-A12C2F88B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75479" y="1319903"/>
              <a:ext cx="1272780" cy="469485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EF332303-F8C4-D9B1-BB25-BF58D34806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478" y="1457554"/>
            <a:ext cx="3008249" cy="267158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823EFE65-A99E-F6F8-4014-38435C651D6C}"/>
              </a:ext>
            </a:extLst>
          </p:cNvPr>
          <p:cNvSpPr txBox="1"/>
          <p:nvPr/>
        </p:nvSpPr>
        <p:spPr>
          <a:xfrm>
            <a:off x="560338" y="148184"/>
            <a:ext cx="4427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重味物理的部分历史</a:t>
            </a:r>
          </a:p>
        </p:txBody>
      </p:sp>
    </p:spTree>
    <p:extLst>
      <p:ext uri="{BB962C8B-B14F-4D97-AF65-F5344CB8AC3E}">
        <p14:creationId xmlns:p14="http://schemas.microsoft.com/office/powerpoint/2010/main" val="793074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2">
            <a:extLst>
              <a:ext uri="{FF2B5EF4-FFF2-40B4-BE49-F238E27FC236}">
                <a16:creationId xmlns:a16="http://schemas.microsoft.com/office/drawing/2014/main" id="{8A6DA4FB-57F1-6EB2-2109-B8816831D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燕尾形箭头 14">
            <a:extLst>
              <a:ext uri="{FF2B5EF4-FFF2-40B4-BE49-F238E27FC236}">
                <a16:creationId xmlns:a16="http://schemas.microsoft.com/office/drawing/2014/main" id="{6CF8D369-E1AF-DA42-1955-F0DAB4BB015B}"/>
              </a:ext>
            </a:extLst>
          </p:cNvPr>
          <p:cNvSpPr/>
          <p:nvPr/>
        </p:nvSpPr>
        <p:spPr>
          <a:xfrm>
            <a:off x="411293" y="5632616"/>
            <a:ext cx="10758488" cy="430869"/>
          </a:xfrm>
          <a:prstGeom prst="notchedRightArrow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F17E2C5-7BBC-5E0A-4A0C-69F8CE2F2812}"/>
              </a:ext>
            </a:extLst>
          </p:cNvPr>
          <p:cNvSpPr/>
          <p:nvPr/>
        </p:nvSpPr>
        <p:spPr>
          <a:xfrm>
            <a:off x="705204" y="5782255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CE1FFC1E-B5EA-6E6B-6516-1F17CB40EAA9}"/>
              </a:ext>
            </a:extLst>
          </p:cNvPr>
          <p:cNvSpPr/>
          <p:nvPr/>
        </p:nvSpPr>
        <p:spPr>
          <a:xfrm>
            <a:off x="339853" y="4860684"/>
            <a:ext cx="1143000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795F26BF-5561-DEFA-BE96-680BB1EA70D1}"/>
              </a:ext>
            </a:extLst>
          </p:cNvPr>
          <p:cNvSpPr/>
          <p:nvPr/>
        </p:nvSpPr>
        <p:spPr>
          <a:xfrm>
            <a:off x="1929176" y="5777487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/>
              <p:nvPr/>
            </p:nvSpPr>
            <p:spPr>
              <a:xfrm>
                <a:off x="1568581" y="6027003"/>
                <a:ext cx="1143000" cy="830997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</m:oMath>
                  </m:oMathPara>
                </a14:m>
                <a:endParaRPr lang="zh-CN" alt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1974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581" y="6027003"/>
                <a:ext cx="1143000" cy="830997"/>
              </a:xfrm>
              <a:prstGeom prst="roundRect">
                <a:avLst/>
              </a:prstGeom>
              <a:blipFill>
                <a:blip r:embed="rId2"/>
                <a:stretch>
                  <a:fillRect b="-134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椭圆 5">
            <a:extLst>
              <a:ext uri="{FF2B5EF4-FFF2-40B4-BE49-F238E27FC236}">
                <a16:creationId xmlns:a16="http://schemas.microsoft.com/office/drawing/2014/main" id="{403B17AC-829F-DE6D-8CED-2E338A3D8D6D}"/>
              </a:ext>
            </a:extLst>
          </p:cNvPr>
          <p:cNvSpPr/>
          <p:nvPr/>
        </p:nvSpPr>
        <p:spPr>
          <a:xfrm>
            <a:off x="1559066" y="5775510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7D02F715-6454-BA1F-31BB-45B6873F0283}"/>
              </a:ext>
            </a:extLst>
          </p:cNvPr>
          <p:cNvSpPr/>
          <p:nvPr/>
        </p:nvSpPr>
        <p:spPr>
          <a:xfrm>
            <a:off x="1549157" y="4870580"/>
            <a:ext cx="982624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/>
              <p:nvPr/>
            </p:nvSpPr>
            <p:spPr>
              <a:xfrm>
                <a:off x="2906101" y="6027860"/>
                <a:ext cx="1143000" cy="830997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600200">
                  <a:spcBef>
                    <a:spcPct val="0"/>
                  </a:spcBef>
                  <a:spcAft>
                    <a:spcPct val="35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Υ</m:t>
                      </m:r>
                    </m:oMath>
                  </m:oMathPara>
                </a14:m>
                <a:endParaRPr lang="zh-CN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 algn="ctr" defTabSz="1600200"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1977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6101" y="6027860"/>
                <a:ext cx="1143000" cy="830997"/>
              </a:xfrm>
              <a:prstGeom prst="roundRect">
                <a:avLst/>
              </a:prstGeom>
              <a:blipFill>
                <a:blip r:embed="rId3"/>
                <a:stretch>
                  <a:fillRect b="-208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椭圆 10">
            <a:extLst>
              <a:ext uri="{FF2B5EF4-FFF2-40B4-BE49-F238E27FC236}">
                <a16:creationId xmlns:a16="http://schemas.microsoft.com/office/drawing/2014/main" id="{EF41B05D-1C1B-8A92-A973-488F537CF992}"/>
              </a:ext>
            </a:extLst>
          </p:cNvPr>
          <p:cNvSpPr/>
          <p:nvPr/>
        </p:nvSpPr>
        <p:spPr>
          <a:xfrm>
            <a:off x="3366765" y="57592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504284F-9940-7933-9A6F-50C0DF89577A}"/>
              </a:ext>
            </a:extLst>
          </p:cNvPr>
          <p:cNvSpPr/>
          <p:nvPr/>
        </p:nvSpPr>
        <p:spPr>
          <a:xfrm>
            <a:off x="4626173" y="57691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D6D62300-49F4-8340-D64E-8E875E7B2A09}"/>
              </a:ext>
            </a:extLst>
          </p:cNvPr>
          <p:cNvSpPr/>
          <p:nvPr/>
        </p:nvSpPr>
        <p:spPr>
          <a:xfrm>
            <a:off x="4127281" y="6028028"/>
            <a:ext cx="1279874" cy="83099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lifetime</a:t>
            </a:r>
            <a:endParaRPr lang="en-US" altLang="zh-C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37740D17-70AC-726A-79D9-D58C72772A01}"/>
              </a:ext>
            </a:extLst>
          </p:cNvPr>
          <p:cNvSpPr/>
          <p:nvPr/>
        </p:nvSpPr>
        <p:spPr>
          <a:xfrm>
            <a:off x="4513046" y="4870580"/>
            <a:ext cx="1984722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Wolfenstein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56309679-E0FA-52C7-EAF9-6851E440EB12}"/>
              </a:ext>
            </a:extLst>
          </p:cNvPr>
          <p:cNvSpPr/>
          <p:nvPr/>
        </p:nvSpPr>
        <p:spPr>
          <a:xfrm>
            <a:off x="5549757" y="5765361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90D7ED43-1EDF-CEDF-1899-900A70C5BAA0}"/>
              </a:ext>
            </a:extLst>
          </p:cNvPr>
          <p:cNvSpPr/>
          <p:nvPr/>
        </p:nvSpPr>
        <p:spPr>
          <a:xfrm>
            <a:off x="6722846" y="4860683"/>
            <a:ext cx="1389410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HQET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1989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25383EFC-2497-D86D-005E-EF19C9B9AC01}"/>
              </a:ext>
            </a:extLst>
          </p:cNvPr>
          <p:cNvSpPr/>
          <p:nvPr/>
        </p:nvSpPr>
        <p:spPr>
          <a:xfrm>
            <a:off x="7236241" y="5788652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F8595D34-AC22-C888-3304-F4D8AE6A5EBB}"/>
              </a:ext>
            </a:extLst>
          </p:cNvPr>
          <p:cNvSpPr/>
          <p:nvPr/>
        </p:nvSpPr>
        <p:spPr>
          <a:xfrm>
            <a:off x="8131307" y="6035921"/>
            <a:ext cx="1389410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1995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B37B4E8D-EDA5-D53D-D318-D5794BC52953}"/>
              </a:ext>
            </a:extLst>
          </p:cNvPr>
          <p:cNvSpPr/>
          <p:nvPr/>
        </p:nvSpPr>
        <p:spPr>
          <a:xfrm>
            <a:off x="8737785" y="5770728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7CBF8CF9-2049-FFD5-BBD5-CE29642B09D9}"/>
              </a:ext>
            </a:extLst>
          </p:cNvPr>
          <p:cNvSpPr/>
          <p:nvPr/>
        </p:nvSpPr>
        <p:spPr>
          <a:xfrm>
            <a:off x="9547413" y="5780248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8" name="圆角矩形 17">
            <a:extLst>
              <a:ext uri="{FF2B5EF4-FFF2-40B4-BE49-F238E27FC236}">
                <a16:creationId xmlns:a16="http://schemas.microsoft.com/office/drawing/2014/main" id="{BB450C0A-DC3A-21FA-D834-97EF8F3E9AE6}"/>
              </a:ext>
            </a:extLst>
          </p:cNvPr>
          <p:cNvSpPr/>
          <p:nvPr/>
        </p:nvSpPr>
        <p:spPr>
          <a:xfrm>
            <a:off x="9520717" y="6047012"/>
            <a:ext cx="2426714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QCDF/PQCD/SCET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7659E942-E83C-1C81-7777-19BEA0290B98}"/>
              </a:ext>
            </a:extLst>
          </p:cNvPr>
          <p:cNvSpPr/>
          <p:nvPr/>
        </p:nvSpPr>
        <p:spPr>
          <a:xfrm>
            <a:off x="10101921" y="5782747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pic>
        <p:nvPicPr>
          <p:cNvPr id="29" name="Picture 4">
            <a:extLst>
              <a:ext uri="{FF2B5EF4-FFF2-40B4-BE49-F238E27FC236}">
                <a16:creationId xmlns:a16="http://schemas.microsoft.com/office/drawing/2014/main" id="{F3918127-F528-E22B-ABA6-07EF49B56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06" y="1987420"/>
            <a:ext cx="4768765" cy="183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C0549558-0417-0ED5-6890-BC201325C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810" y="1633456"/>
            <a:ext cx="3330574" cy="216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灯片编号占位符 4">
            <a:extLst>
              <a:ext uri="{FF2B5EF4-FFF2-40B4-BE49-F238E27FC236}">
                <a16:creationId xmlns:a16="http://schemas.microsoft.com/office/drawing/2014/main" id="{75DB86EA-1095-D764-FBA6-B575789FC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11</a:t>
            </a:fld>
            <a:endParaRPr kumimoji="0" lang="zh-CN" altLang="en-US" sz="280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73F92D5-5FD1-8AED-B0AE-608F0667FD5A}"/>
              </a:ext>
            </a:extLst>
          </p:cNvPr>
          <p:cNvSpPr txBox="1"/>
          <p:nvPr/>
        </p:nvSpPr>
        <p:spPr>
          <a:xfrm>
            <a:off x="6095994" y="3888816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FA5D552-D52B-5F00-F9CE-8E62A6096F76}"/>
              </a:ext>
            </a:extLst>
          </p:cNvPr>
          <p:cNvSpPr txBox="1"/>
          <p:nvPr/>
        </p:nvSpPr>
        <p:spPr>
          <a:xfrm>
            <a:off x="1433512" y="4217277"/>
            <a:ext cx="10052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参加</a:t>
            </a:r>
            <a:r>
              <a:rPr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2</a:t>
            </a:r>
            <a:r>
              <a:rPr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月</a:t>
            </a:r>
            <a:r>
              <a:rPr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2</a:t>
            </a:r>
            <a:r>
              <a:rPr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月上午李营教授的报告：</a:t>
            </a:r>
            <a:r>
              <a:rPr lang="en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Theory Overview of Heavy-Quark Hadron Decays in QCD</a:t>
            </a:r>
          </a:p>
        </p:txBody>
      </p:sp>
      <p:sp>
        <p:nvSpPr>
          <p:cNvPr id="32" name="圆角矩形 31">
            <a:extLst>
              <a:ext uri="{FF2B5EF4-FFF2-40B4-BE49-F238E27FC236}">
                <a16:creationId xmlns:a16="http://schemas.microsoft.com/office/drawing/2014/main" id="{A024D596-1F49-7314-FD0E-737AA02653DB}"/>
              </a:ext>
            </a:extLst>
          </p:cNvPr>
          <p:cNvSpPr/>
          <p:nvPr/>
        </p:nvSpPr>
        <p:spPr>
          <a:xfrm>
            <a:off x="8672456" y="4843883"/>
            <a:ext cx="1696526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Belle/Babar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1998/1999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B6AC3C4-BC0A-F510-7764-BC82787F160C}"/>
              </a:ext>
            </a:extLst>
          </p:cNvPr>
          <p:cNvSpPr txBox="1"/>
          <p:nvPr/>
        </p:nvSpPr>
        <p:spPr>
          <a:xfrm>
            <a:off x="560338" y="148184"/>
            <a:ext cx="4427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重味物理的部分历史</a:t>
            </a:r>
          </a:p>
        </p:txBody>
      </p:sp>
    </p:spTree>
    <p:extLst>
      <p:ext uri="{BB962C8B-B14F-4D97-AF65-F5344CB8AC3E}">
        <p14:creationId xmlns:p14="http://schemas.microsoft.com/office/powerpoint/2010/main" val="1158579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2">
            <a:extLst>
              <a:ext uri="{FF2B5EF4-FFF2-40B4-BE49-F238E27FC236}">
                <a16:creationId xmlns:a16="http://schemas.microsoft.com/office/drawing/2014/main" id="{8A6DA4FB-57F1-6EB2-2109-B8816831D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燕尾形箭头 14">
            <a:extLst>
              <a:ext uri="{FF2B5EF4-FFF2-40B4-BE49-F238E27FC236}">
                <a16:creationId xmlns:a16="http://schemas.microsoft.com/office/drawing/2014/main" id="{6CF8D369-E1AF-DA42-1955-F0DAB4BB015B}"/>
              </a:ext>
            </a:extLst>
          </p:cNvPr>
          <p:cNvSpPr/>
          <p:nvPr/>
        </p:nvSpPr>
        <p:spPr>
          <a:xfrm>
            <a:off x="411293" y="5632616"/>
            <a:ext cx="10758488" cy="430869"/>
          </a:xfrm>
          <a:prstGeom prst="notchedRightArrow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F17E2C5-7BBC-5E0A-4A0C-69F8CE2F2812}"/>
              </a:ext>
            </a:extLst>
          </p:cNvPr>
          <p:cNvSpPr/>
          <p:nvPr/>
        </p:nvSpPr>
        <p:spPr>
          <a:xfrm>
            <a:off x="705204" y="5782255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CE1FFC1E-B5EA-6E6B-6516-1F17CB40EAA9}"/>
              </a:ext>
            </a:extLst>
          </p:cNvPr>
          <p:cNvSpPr/>
          <p:nvPr/>
        </p:nvSpPr>
        <p:spPr>
          <a:xfrm>
            <a:off x="339853" y="4860684"/>
            <a:ext cx="1143000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795F26BF-5561-DEFA-BE96-680BB1EA70D1}"/>
              </a:ext>
            </a:extLst>
          </p:cNvPr>
          <p:cNvSpPr/>
          <p:nvPr/>
        </p:nvSpPr>
        <p:spPr>
          <a:xfrm>
            <a:off x="1929176" y="5777487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/>
              <p:nvPr/>
            </p:nvSpPr>
            <p:spPr>
              <a:xfrm>
                <a:off x="1568581" y="6027003"/>
                <a:ext cx="1143000" cy="830997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</m:oMath>
                  </m:oMathPara>
                </a14:m>
                <a:endParaRPr lang="zh-CN" alt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1974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581" y="6027003"/>
                <a:ext cx="1143000" cy="830997"/>
              </a:xfrm>
              <a:prstGeom prst="roundRect">
                <a:avLst/>
              </a:prstGeom>
              <a:blipFill>
                <a:blip r:embed="rId2"/>
                <a:stretch>
                  <a:fillRect b="-134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椭圆 5">
            <a:extLst>
              <a:ext uri="{FF2B5EF4-FFF2-40B4-BE49-F238E27FC236}">
                <a16:creationId xmlns:a16="http://schemas.microsoft.com/office/drawing/2014/main" id="{403B17AC-829F-DE6D-8CED-2E338A3D8D6D}"/>
              </a:ext>
            </a:extLst>
          </p:cNvPr>
          <p:cNvSpPr/>
          <p:nvPr/>
        </p:nvSpPr>
        <p:spPr>
          <a:xfrm>
            <a:off x="1559066" y="5775510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7D02F715-6454-BA1F-31BB-45B6873F0283}"/>
              </a:ext>
            </a:extLst>
          </p:cNvPr>
          <p:cNvSpPr/>
          <p:nvPr/>
        </p:nvSpPr>
        <p:spPr>
          <a:xfrm>
            <a:off x="1549157" y="4870580"/>
            <a:ext cx="982624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/>
              <p:nvPr/>
            </p:nvSpPr>
            <p:spPr>
              <a:xfrm>
                <a:off x="2906101" y="6027860"/>
                <a:ext cx="1143000" cy="807557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600200">
                  <a:spcBef>
                    <a:spcPct val="0"/>
                  </a:spcBef>
                  <a:spcAft>
                    <a:spcPct val="35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Υ</m:t>
                      </m:r>
                    </m:oMath>
                  </m:oMathPara>
                </a14:m>
                <a:endParaRPr lang="zh-CN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 algn="ctr" defTabSz="1600200"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1977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6101" y="6027860"/>
                <a:ext cx="1143000" cy="807557"/>
              </a:xfrm>
              <a:prstGeom prst="roundRect">
                <a:avLst/>
              </a:prstGeom>
              <a:blipFill>
                <a:blip r:embed="rId3"/>
                <a:stretch>
                  <a:fillRect b="-230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椭圆 10">
            <a:extLst>
              <a:ext uri="{FF2B5EF4-FFF2-40B4-BE49-F238E27FC236}">
                <a16:creationId xmlns:a16="http://schemas.microsoft.com/office/drawing/2014/main" id="{EF41B05D-1C1B-8A92-A973-488F537CF992}"/>
              </a:ext>
            </a:extLst>
          </p:cNvPr>
          <p:cNvSpPr/>
          <p:nvPr/>
        </p:nvSpPr>
        <p:spPr>
          <a:xfrm>
            <a:off x="3366765" y="57592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504284F-9940-7933-9A6F-50C0DF89577A}"/>
              </a:ext>
            </a:extLst>
          </p:cNvPr>
          <p:cNvSpPr/>
          <p:nvPr/>
        </p:nvSpPr>
        <p:spPr>
          <a:xfrm>
            <a:off x="4626173" y="57691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D6D62300-49F4-8340-D64E-8E875E7B2A09}"/>
              </a:ext>
            </a:extLst>
          </p:cNvPr>
          <p:cNvSpPr/>
          <p:nvPr/>
        </p:nvSpPr>
        <p:spPr>
          <a:xfrm>
            <a:off x="4127281" y="6028028"/>
            <a:ext cx="1279874" cy="83099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lifetime</a:t>
            </a:r>
            <a:endParaRPr lang="en-US" altLang="zh-C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37740D17-70AC-726A-79D9-D58C72772A01}"/>
              </a:ext>
            </a:extLst>
          </p:cNvPr>
          <p:cNvSpPr/>
          <p:nvPr/>
        </p:nvSpPr>
        <p:spPr>
          <a:xfrm>
            <a:off x="4513046" y="4870580"/>
            <a:ext cx="1984722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Wolfenstein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56309679-E0FA-52C7-EAF9-6851E440EB12}"/>
              </a:ext>
            </a:extLst>
          </p:cNvPr>
          <p:cNvSpPr/>
          <p:nvPr/>
        </p:nvSpPr>
        <p:spPr>
          <a:xfrm>
            <a:off x="5549757" y="5765361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90D7ED43-1EDF-CEDF-1899-900A70C5BAA0}"/>
              </a:ext>
            </a:extLst>
          </p:cNvPr>
          <p:cNvSpPr/>
          <p:nvPr/>
        </p:nvSpPr>
        <p:spPr>
          <a:xfrm>
            <a:off x="6722846" y="4860683"/>
            <a:ext cx="1389410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HQET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1989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25383EFC-2497-D86D-005E-EF19C9B9AC01}"/>
              </a:ext>
            </a:extLst>
          </p:cNvPr>
          <p:cNvSpPr/>
          <p:nvPr/>
        </p:nvSpPr>
        <p:spPr>
          <a:xfrm>
            <a:off x="7236241" y="5788652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F8595D34-AC22-C888-3304-F4D8AE6A5EBB}"/>
              </a:ext>
            </a:extLst>
          </p:cNvPr>
          <p:cNvSpPr/>
          <p:nvPr/>
        </p:nvSpPr>
        <p:spPr>
          <a:xfrm>
            <a:off x="8131307" y="6035921"/>
            <a:ext cx="1389410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1995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B37B4E8D-EDA5-D53D-D318-D5794BC52953}"/>
              </a:ext>
            </a:extLst>
          </p:cNvPr>
          <p:cNvSpPr/>
          <p:nvPr/>
        </p:nvSpPr>
        <p:spPr>
          <a:xfrm>
            <a:off x="8737785" y="5770728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7CBF8CF9-2049-FFD5-BBD5-CE29642B09D9}"/>
              </a:ext>
            </a:extLst>
          </p:cNvPr>
          <p:cNvSpPr/>
          <p:nvPr/>
        </p:nvSpPr>
        <p:spPr>
          <a:xfrm>
            <a:off x="9547413" y="5780248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8" name="圆角矩形 17">
            <a:extLst>
              <a:ext uri="{FF2B5EF4-FFF2-40B4-BE49-F238E27FC236}">
                <a16:creationId xmlns:a16="http://schemas.microsoft.com/office/drawing/2014/main" id="{BB450C0A-DC3A-21FA-D834-97EF8F3E9AE6}"/>
              </a:ext>
            </a:extLst>
          </p:cNvPr>
          <p:cNvSpPr/>
          <p:nvPr/>
        </p:nvSpPr>
        <p:spPr>
          <a:xfrm>
            <a:off x="9520717" y="6047012"/>
            <a:ext cx="2426714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QCDF/PQCD/SCET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7659E942-E83C-1C81-7777-19BEA0290B98}"/>
              </a:ext>
            </a:extLst>
          </p:cNvPr>
          <p:cNvSpPr/>
          <p:nvPr/>
        </p:nvSpPr>
        <p:spPr>
          <a:xfrm>
            <a:off x="10101921" y="5782747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31" name="灯片编号占位符 4">
            <a:extLst>
              <a:ext uri="{FF2B5EF4-FFF2-40B4-BE49-F238E27FC236}">
                <a16:creationId xmlns:a16="http://schemas.microsoft.com/office/drawing/2014/main" id="{75DB86EA-1095-D764-FBA6-B575789FC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12</a:t>
            </a:fld>
            <a:endParaRPr kumimoji="0" lang="zh-CN" altLang="en-US" sz="2800" dirty="0"/>
          </a:p>
        </p:txBody>
      </p:sp>
      <p:sp>
        <p:nvSpPr>
          <p:cNvPr id="32" name="圆角矩形 31">
            <a:extLst>
              <a:ext uri="{FF2B5EF4-FFF2-40B4-BE49-F238E27FC236}">
                <a16:creationId xmlns:a16="http://schemas.microsoft.com/office/drawing/2014/main" id="{A024D596-1F49-7314-FD0E-737AA02653DB}"/>
              </a:ext>
            </a:extLst>
          </p:cNvPr>
          <p:cNvSpPr/>
          <p:nvPr/>
        </p:nvSpPr>
        <p:spPr>
          <a:xfrm>
            <a:off x="8672456" y="4843883"/>
            <a:ext cx="1696526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Belle/Babar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1998/1999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D49DD2E-6453-30DE-DFFC-3B2174AF39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22"/>
          <a:stretch/>
        </p:blipFill>
        <p:spPr>
          <a:xfrm>
            <a:off x="6197042" y="1288464"/>
            <a:ext cx="5081485" cy="71653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58A5D91-3FF0-11C7-5667-C36BDEB2FB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56" y="2387508"/>
            <a:ext cx="4495516" cy="892451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FE8EAB2-00AC-D8B5-2D07-C730716CDD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14" y="1540698"/>
            <a:ext cx="4979043" cy="71933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2B39A186-7B5C-B644-5D14-E0D60FC21E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434" y="2051975"/>
            <a:ext cx="3624043" cy="1603961"/>
          </a:xfrm>
          <a:prstGeom prst="rect">
            <a:avLst/>
          </a:prstGeom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34051C4B-6635-CA01-31EF-8454A96E75D2}"/>
              </a:ext>
            </a:extLst>
          </p:cNvPr>
          <p:cNvSpPr txBox="1"/>
          <p:nvPr/>
        </p:nvSpPr>
        <p:spPr>
          <a:xfrm>
            <a:off x="1559066" y="3537512"/>
            <a:ext cx="3067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Babar, PRL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87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091801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(2001)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CFC80AAC-7AF3-E180-D4E7-FDC2BBC761DE}"/>
              </a:ext>
            </a:extLst>
          </p:cNvPr>
          <p:cNvSpPr txBox="1"/>
          <p:nvPr/>
        </p:nvSpPr>
        <p:spPr>
          <a:xfrm>
            <a:off x="7053921" y="3752868"/>
            <a:ext cx="34305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Belle, PRL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87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09180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2(2001)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圆角矩形 42">
                <a:extLst>
                  <a:ext uri="{FF2B5EF4-FFF2-40B4-BE49-F238E27FC236}">
                    <a16:creationId xmlns:a16="http://schemas.microsoft.com/office/drawing/2014/main" id="{E33C8D28-4F37-F750-BB5B-C3E7DD013366}"/>
                  </a:ext>
                </a:extLst>
              </p:cNvPr>
              <p:cNvSpPr/>
              <p:nvPr/>
            </p:nvSpPr>
            <p:spPr>
              <a:xfrm>
                <a:off x="10484477" y="4804991"/>
                <a:ext cx="1696526" cy="82207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200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𝛽</m:t>
                          </m:r>
                        </m:e>
                      </m:func>
                    </m:oMath>
                  </m:oMathPara>
                </a14:m>
                <a:endParaRPr lang="en-US" altLang="zh-CN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2001</a:t>
                </a:r>
              </a:p>
            </p:txBody>
          </p:sp>
        </mc:Choice>
        <mc:Fallback xmlns="">
          <p:sp>
            <p:nvSpPr>
              <p:cNvPr id="43" name="圆角矩形 42">
                <a:extLst>
                  <a:ext uri="{FF2B5EF4-FFF2-40B4-BE49-F238E27FC236}">
                    <a16:creationId xmlns:a16="http://schemas.microsoft.com/office/drawing/2014/main" id="{E33C8D28-4F37-F750-BB5B-C3E7DD0133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4477" y="4804991"/>
                <a:ext cx="1696526" cy="822079"/>
              </a:xfrm>
              <a:prstGeom prst="roundRect">
                <a:avLst/>
              </a:prstGeom>
              <a:blipFill>
                <a:blip r:embed="rId8"/>
                <a:stretch>
                  <a:fillRect b="-44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椭圆 43">
            <a:extLst>
              <a:ext uri="{FF2B5EF4-FFF2-40B4-BE49-F238E27FC236}">
                <a16:creationId xmlns:a16="http://schemas.microsoft.com/office/drawing/2014/main" id="{B59C3D86-72BD-5EA9-D939-F930B4B62109}"/>
              </a:ext>
            </a:extLst>
          </p:cNvPr>
          <p:cNvSpPr/>
          <p:nvPr/>
        </p:nvSpPr>
        <p:spPr>
          <a:xfrm>
            <a:off x="10639329" y="579076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690507E-EEC0-EFAC-19B3-F2271BBCAD2E}"/>
              </a:ext>
            </a:extLst>
          </p:cNvPr>
          <p:cNvSpPr txBox="1"/>
          <p:nvPr/>
        </p:nvSpPr>
        <p:spPr>
          <a:xfrm>
            <a:off x="560338" y="148184"/>
            <a:ext cx="4427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重味物理的部分历史</a:t>
            </a:r>
          </a:p>
        </p:txBody>
      </p:sp>
    </p:spTree>
    <p:extLst>
      <p:ext uri="{BB962C8B-B14F-4D97-AF65-F5344CB8AC3E}">
        <p14:creationId xmlns:p14="http://schemas.microsoft.com/office/powerpoint/2010/main" val="3854876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34">
            <a:extLst>
              <a:ext uri="{FF2B5EF4-FFF2-40B4-BE49-F238E27FC236}">
                <a16:creationId xmlns:a16="http://schemas.microsoft.com/office/drawing/2014/main" id="{21D3F442-6306-BD14-1A47-14FE362B650B}"/>
              </a:ext>
            </a:extLst>
          </p:cNvPr>
          <p:cNvGrpSpPr>
            <a:grpSpLocks/>
          </p:cNvGrpSpPr>
          <p:nvPr/>
        </p:nvGrpSpPr>
        <p:grpSpPr bwMode="auto">
          <a:xfrm>
            <a:off x="7893815" y="3628751"/>
            <a:ext cx="2838115" cy="1983933"/>
            <a:chOff x="470025" y="3450414"/>
            <a:chExt cx="4124548" cy="2813749"/>
          </a:xfrm>
        </p:grpSpPr>
        <p:pic>
          <p:nvPicPr>
            <p:cNvPr id="10" name="图片 35">
              <a:extLst>
                <a:ext uri="{FF2B5EF4-FFF2-40B4-BE49-F238E27FC236}">
                  <a16:creationId xmlns:a16="http://schemas.microsoft.com/office/drawing/2014/main" id="{A547ECBB-A551-8052-CDA9-D856AF95F0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451" y="3604772"/>
              <a:ext cx="3981122" cy="2659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图片 36">
              <a:extLst>
                <a:ext uri="{FF2B5EF4-FFF2-40B4-BE49-F238E27FC236}">
                  <a16:creationId xmlns:a16="http://schemas.microsoft.com/office/drawing/2014/main" id="{9921EADD-52B1-0AAF-D71B-EBFE56D095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025" y="3450414"/>
              <a:ext cx="838119" cy="683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组合 5">
            <a:extLst>
              <a:ext uri="{FF2B5EF4-FFF2-40B4-BE49-F238E27FC236}">
                <a16:creationId xmlns:a16="http://schemas.microsoft.com/office/drawing/2014/main" id="{9EFB7878-8BCD-6BF9-1A08-5E4958BBCD6E}"/>
              </a:ext>
            </a:extLst>
          </p:cNvPr>
          <p:cNvGrpSpPr>
            <a:grpSpLocks/>
          </p:cNvGrpSpPr>
          <p:nvPr/>
        </p:nvGrpSpPr>
        <p:grpSpPr bwMode="auto">
          <a:xfrm>
            <a:off x="891384" y="3868414"/>
            <a:ext cx="2578220" cy="1411992"/>
            <a:chOff x="6080502" y="1436231"/>
            <a:chExt cx="3024831" cy="1460269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C04E8F8B-2D7E-A8E5-6BC3-D585185ED8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1490856"/>
              <a:ext cx="3009333" cy="1405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1">
              <a:hlinkClick r:id="rId5"/>
              <a:extLst>
                <a:ext uri="{FF2B5EF4-FFF2-40B4-BE49-F238E27FC236}">
                  <a16:creationId xmlns:a16="http://schemas.microsoft.com/office/drawing/2014/main" id="{3400E3F7-9B13-73F5-C1FD-2E63147F96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0502" y="1436231"/>
              <a:ext cx="801959" cy="375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67EBBB99-2C88-6B5D-D73B-AB40005AC755}"/>
              </a:ext>
            </a:extLst>
          </p:cNvPr>
          <p:cNvGrpSpPr/>
          <p:nvPr/>
        </p:nvGrpSpPr>
        <p:grpSpPr>
          <a:xfrm>
            <a:off x="4483926" y="3429000"/>
            <a:ext cx="2917739" cy="2101839"/>
            <a:chOff x="739143" y="3580435"/>
            <a:chExt cx="3366923" cy="2272472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2BF0E772-A260-1D35-452D-3C9D0E12AE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3" y="3580435"/>
              <a:ext cx="3366923" cy="2272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图片 43">
              <a:extLst>
                <a:ext uri="{FF2B5EF4-FFF2-40B4-BE49-F238E27FC236}">
                  <a16:creationId xmlns:a16="http://schemas.microsoft.com/office/drawing/2014/main" id="{D244D16D-BB9F-6DFA-AF9E-C7939E2930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333" y="3676295"/>
              <a:ext cx="784103" cy="491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2AD7213-92D8-F210-9948-F781A2DE82AE}"/>
              </a:ext>
            </a:extLst>
          </p:cNvPr>
          <p:cNvGrpSpPr/>
          <p:nvPr/>
        </p:nvGrpSpPr>
        <p:grpSpPr>
          <a:xfrm>
            <a:off x="1172597" y="1156281"/>
            <a:ext cx="2347193" cy="1540796"/>
            <a:chOff x="713026" y="1029040"/>
            <a:chExt cx="3360783" cy="2386849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E2CB00AC-E523-EFE9-DD01-4C44FAFE6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2432" y="1077414"/>
              <a:ext cx="3301377" cy="2338475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35CFABFD-D363-1F8B-6E91-7200DC3EDE02}"/>
                </a:ext>
              </a:extLst>
            </p:cNvPr>
            <p:cNvSpPr txBox="1"/>
            <p:nvPr/>
          </p:nvSpPr>
          <p:spPr>
            <a:xfrm>
              <a:off x="713026" y="1029040"/>
              <a:ext cx="883049" cy="7785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l"/>
              <a:r>
                <a:rPr lang="en" altLang="zh-CN" sz="1333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CLEO</a:t>
              </a: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E8A58582-805D-E881-C59C-1686045AC670}"/>
              </a:ext>
            </a:extLst>
          </p:cNvPr>
          <p:cNvGrpSpPr/>
          <p:nvPr/>
        </p:nvGrpSpPr>
        <p:grpSpPr>
          <a:xfrm>
            <a:off x="4565027" y="1148617"/>
            <a:ext cx="2199649" cy="1756975"/>
            <a:chOff x="5275479" y="1319903"/>
            <a:chExt cx="2800472" cy="2121398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1BE065B-EF7F-685D-9ABC-DE75A336B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79874" y="1329157"/>
              <a:ext cx="2796077" cy="211214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76FD8A3B-1DC4-2B98-8A52-9DE6018DC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275479" y="1319903"/>
              <a:ext cx="1272780" cy="469485"/>
            </a:xfrm>
            <a:prstGeom prst="rect">
              <a:avLst/>
            </a:prstGeom>
          </p:spPr>
        </p:pic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6E93B6CC-9D41-715A-C43A-6247E5C909C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913" y="1077136"/>
            <a:ext cx="2069387" cy="183779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矩形: 圆角 65">
            <a:extLst>
              <a:ext uri="{FF2B5EF4-FFF2-40B4-BE49-F238E27FC236}">
                <a16:creationId xmlns:a16="http://schemas.microsoft.com/office/drawing/2014/main" id="{3AD5BF97-5AD6-490C-6E9B-310405AF2766}"/>
              </a:ext>
            </a:extLst>
          </p:cNvPr>
          <p:cNvSpPr/>
          <p:nvPr/>
        </p:nvSpPr>
        <p:spPr>
          <a:xfrm>
            <a:off x="1574935" y="6002557"/>
            <a:ext cx="8284777" cy="574887"/>
          </a:xfrm>
          <a:prstGeom prst="roundRect">
            <a:avLst/>
          </a:prstGeom>
          <a:gradFill flip="none" rotWithShape="1">
            <a:gsLst>
              <a:gs pos="0">
                <a:srgbClr val="00507A"/>
              </a:gs>
              <a:gs pos="49000">
                <a:srgbClr val="00507A"/>
              </a:gs>
              <a:gs pos="100000">
                <a:schemeClr val="accent5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pPr lvl="0" algn="ctr">
              <a:defRPr/>
            </a:pPr>
            <a:r>
              <a:rPr kumimoji="1" lang="zh-CN" altLang="en-US" sz="2667" b="1" kern="0" spc="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国际上许多大型实验合作组研究重味物理</a:t>
            </a:r>
          </a:p>
        </p:txBody>
      </p:sp>
    </p:spTree>
    <p:extLst>
      <p:ext uri="{BB962C8B-B14F-4D97-AF65-F5344CB8AC3E}">
        <p14:creationId xmlns:p14="http://schemas.microsoft.com/office/powerpoint/2010/main" val="3346428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293EE-28B9-3DCB-BC83-D91207A1D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>
            <a:extLst>
              <a:ext uri="{FF2B5EF4-FFF2-40B4-BE49-F238E27FC236}">
                <a16:creationId xmlns:a16="http://schemas.microsoft.com/office/drawing/2014/main" id="{E8955729-0451-833F-DBF4-347839AD9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14</a:t>
            </a:fld>
            <a:endParaRPr kumimoji="0" lang="zh-CN" altLang="en-US" sz="280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3F09C7D2-5435-B0A0-3E37-2E71DEF28760}"/>
              </a:ext>
            </a:extLst>
          </p:cNvPr>
          <p:cNvGrpSpPr/>
          <p:nvPr/>
        </p:nvGrpSpPr>
        <p:grpSpPr>
          <a:xfrm>
            <a:off x="4638146" y="2433948"/>
            <a:ext cx="2213551" cy="1990104"/>
            <a:chOff x="805036" y="1821914"/>
            <a:chExt cx="3627141" cy="325787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4E19F3C-4398-DA26-0864-CE22C5289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5036" y="1904752"/>
              <a:ext cx="3533925" cy="31750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7EBEA635-4662-9D0D-8EA2-61AB87276EB4}"/>
                    </a:ext>
                  </a:extLst>
                </p:cNvPr>
                <p:cNvSpPr txBox="1"/>
                <p:nvPr/>
              </p:nvSpPr>
              <p:spPr>
                <a:xfrm>
                  <a:off x="936086" y="3766904"/>
                  <a:ext cx="321765" cy="2690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altLang="zh-CN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oMath>
                    </m:oMathPara>
                  </a14:m>
                  <a:endParaRPr lang="zh-CN" altLang="en-US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C43251BC-4026-A3AF-D7FF-C7DA2ED85B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086" y="3766904"/>
                  <a:ext cx="321765" cy="269025"/>
                </a:xfrm>
                <a:prstGeom prst="rect">
                  <a:avLst/>
                </a:prstGeom>
                <a:blipFill>
                  <a:blip r:embed="rId4"/>
                  <a:stretch>
                    <a:fillRect l="-19231" t="-6818" r="-11538" b="-1136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084E73CF-EE06-933F-E5A0-4EA66C9A9DF7}"/>
                    </a:ext>
                  </a:extLst>
                </p:cNvPr>
                <p:cNvSpPr txBox="1"/>
                <p:nvPr/>
              </p:nvSpPr>
              <p:spPr>
                <a:xfrm>
                  <a:off x="3891018" y="3766904"/>
                  <a:ext cx="333853" cy="2631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zh-CN" altLang="en-US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DE083A07-7E9E-90F8-044E-9DA07A5501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1018" y="3766904"/>
                  <a:ext cx="333853" cy="263116"/>
                </a:xfrm>
                <a:prstGeom prst="rect">
                  <a:avLst/>
                </a:prstGeom>
                <a:blipFill>
                  <a:blip r:embed="rId5"/>
                  <a:stretch>
                    <a:fillRect l="-10909" r="-7273" b="-465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F5F33F8D-B5CB-FF19-655A-9C44F61BAA42}"/>
                    </a:ext>
                  </a:extLst>
                </p:cNvPr>
                <p:cNvSpPr txBox="1"/>
                <p:nvPr/>
              </p:nvSpPr>
              <p:spPr>
                <a:xfrm>
                  <a:off x="2040518" y="2582535"/>
                  <a:ext cx="481926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𝒖𝒃</m:t>
                            </m:r>
                          </m:sub>
                        </m:sSub>
                      </m:oMath>
                    </m:oMathPara>
                  </a14:m>
                  <a:endParaRPr lang="zh-CN" altLang="en-US" sz="2000" b="1" dirty="0"/>
                </a:p>
              </p:txBody>
            </p:sp>
          </mc:Choice>
          <mc:Fallback xmlns="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F5F33F8D-B5CB-FF19-655A-9C44F61BAA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0518" y="2582535"/>
                  <a:ext cx="481926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26923" r="-46154" b="-93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007C9E45-C83B-B469-7F5D-21D8A9CE95D2}"/>
                    </a:ext>
                  </a:extLst>
                </p:cNvPr>
                <p:cNvSpPr txBox="1"/>
                <p:nvPr/>
              </p:nvSpPr>
              <p:spPr>
                <a:xfrm>
                  <a:off x="4124850" y="1821914"/>
                  <a:ext cx="307327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56AAE410-4BA7-BB8F-E83A-6A71E39CFF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4850" y="1821914"/>
                  <a:ext cx="307327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18000" b="-8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6ACE42-1052-B28B-2C64-CC52AC7FB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00717" y="2334042"/>
              <a:ext cx="287046" cy="277225"/>
            </a:xfrm>
            <a:prstGeom prst="rect">
              <a:avLst/>
            </a:prstGeom>
          </p:spPr>
        </p:pic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8B77B50-5701-4450-572B-01ADFC1EC004}"/>
              </a:ext>
            </a:extLst>
          </p:cNvPr>
          <p:cNvGrpSpPr/>
          <p:nvPr/>
        </p:nvGrpSpPr>
        <p:grpSpPr>
          <a:xfrm>
            <a:off x="7530186" y="1600614"/>
            <a:ext cx="4117533" cy="3232846"/>
            <a:chOff x="6655028" y="1218785"/>
            <a:chExt cx="4614726" cy="3541901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F0056FC3-0EE9-969A-E747-D6C3F4AFC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5028" y="1218785"/>
              <a:ext cx="4614726" cy="3541901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C6D07505-24AA-D183-74A3-BC1E60F5E251}"/>
                </a:ext>
              </a:extLst>
            </p:cNvPr>
            <p:cNvSpPr txBox="1"/>
            <p:nvPr/>
          </p:nvSpPr>
          <p:spPr>
            <a:xfrm>
              <a:off x="7415978" y="1512565"/>
              <a:ext cx="2096379" cy="4046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altLang="zh-CN" sz="1800" b="1" dirty="0">
                  <a:latin typeface="Arial" panose="020B0604020202020204" pitchFamily="34" charset="0"/>
                </a:rPr>
                <a:t>|</a:t>
              </a:r>
              <a:r>
                <a:rPr kumimoji="0" lang="en-US" altLang="zh-CN" sz="1800" b="1" dirty="0" err="1">
                  <a:latin typeface="Arial" panose="020B0604020202020204" pitchFamily="34" charset="0"/>
                </a:rPr>
                <a:t>Vub</a:t>
              </a:r>
              <a:r>
                <a:rPr kumimoji="0" lang="en-US" altLang="zh-CN" sz="1800" b="1" dirty="0">
                  <a:latin typeface="Arial" panose="020B0604020202020204" pitchFamily="34" charset="0"/>
                </a:rPr>
                <a:t>| </a:t>
              </a:r>
              <a:r>
                <a:rPr kumimoji="0" lang="zh-CN" altLang="en-US" sz="1800" b="1" dirty="0">
                  <a:latin typeface="Arial" panose="020B0604020202020204" pitchFamily="34" charset="0"/>
                </a:rPr>
                <a:t>误差</a:t>
              </a:r>
              <a:endParaRPr lang="zh-CN" altLang="en-US" dirty="0"/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5A8B786A-2843-3C7F-9F8D-519D4B0D3D7D}"/>
              </a:ext>
            </a:extLst>
          </p:cNvPr>
          <p:cNvSpPr/>
          <p:nvPr/>
        </p:nvSpPr>
        <p:spPr>
          <a:xfrm>
            <a:off x="1142374" y="5348634"/>
            <a:ext cx="721672" cy="338554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|</a:t>
            </a:r>
            <a:r>
              <a:rPr lang="en-US" altLang="zh-CN" sz="1600" b="1" dirty="0" err="1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Vub</a:t>
            </a:r>
            <a:r>
              <a:rPr lang="en-US" altLang="zh-CN" sz="1600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|</a:t>
            </a:r>
            <a:endParaRPr lang="zh-CN" altLang="en-US" sz="1600" b="1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38B89F1-FC88-7702-00E2-CCEF91603C08}"/>
              </a:ext>
            </a:extLst>
          </p:cNvPr>
          <p:cNvGrpSpPr/>
          <p:nvPr/>
        </p:nvGrpSpPr>
        <p:grpSpPr>
          <a:xfrm>
            <a:off x="160613" y="1600615"/>
            <a:ext cx="3799045" cy="3003584"/>
            <a:chOff x="7005638" y="1270547"/>
            <a:chExt cx="4697456" cy="4315223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91EBD681-38FE-5BA9-1393-293F411158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4" t="4774" r="2448" b="7113"/>
            <a:stretch/>
          </p:blipFill>
          <p:spPr bwMode="auto">
            <a:xfrm>
              <a:off x="7005638" y="1270547"/>
              <a:ext cx="4697456" cy="4315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任意形状 19">
              <a:extLst>
                <a:ext uri="{FF2B5EF4-FFF2-40B4-BE49-F238E27FC236}">
                  <a16:creationId xmlns:a16="http://schemas.microsoft.com/office/drawing/2014/main" id="{FFA93A16-C4BB-A2BD-6345-488A35E55A5D}"/>
                </a:ext>
              </a:extLst>
            </p:cNvPr>
            <p:cNvSpPr/>
            <p:nvPr/>
          </p:nvSpPr>
          <p:spPr bwMode="auto">
            <a:xfrm>
              <a:off x="8780540" y="2826468"/>
              <a:ext cx="1419900" cy="487356"/>
            </a:xfrm>
            <a:custGeom>
              <a:avLst/>
              <a:gdLst>
                <a:gd name="connsiteX0" fmla="*/ 0 w 1350498"/>
                <a:gd name="connsiteY0" fmla="*/ 468923 h 468923"/>
                <a:gd name="connsiteX1" fmla="*/ 182880 w 1350498"/>
                <a:gd name="connsiteY1" fmla="*/ 0 h 468923"/>
                <a:gd name="connsiteX2" fmla="*/ 1350498 w 1350498"/>
                <a:gd name="connsiteY2" fmla="*/ 468923 h 468923"/>
                <a:gd name="connsiteX3" fmla="*/ 0 w 1350498"/>
                <a:gd name="connsiteY3" fmla="*/ 468923 h 468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0498" h="468923">
                  <a:moveTo>
                    <a:pt x="0" y="468923"/>
                  </a:moveTo>
                  <a:lnTo>
                    <a:pt x="182880" y="0"/>
                  </a:lnTo>
                  <a:lnTo>
                    <a:pt x="1350498" y="468923"/>
                  </a:lnTo>
                  <a:lnTo>
                    <a:pt x="0" y="468923"/>
                  </a:lnTo>
                  <a:close/>
                </a:path>
              </a:pathLst>
            </a:custGeom>
            <a:noFill/>
            <a:ln w="44450">
              <a:solidFill>
                <a:srgbClr val="FF0000"/>
              </a:solidFill>
            </a:ln>
            <a:effectLst/>
            <a:extLs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350">
                <a:latin typeface="Arial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22" name="下箭头 21">
            <a:extLst>
              <a:ext uri="{FF2B5EF4-FFF2-40B4-BE49-F238E27FC236}">
                <a16:creationId xmlns:a16="http://schemas.microsoft.com/office/drawing/2014/main" id="{BF9FD900-223C-08F6-E86B-8E43D867A54F}"/>
              </a:ext>
            </a:extLst>
          </p:cNvPr>
          <p:cNvSpPr/>
          <p:nvPr/>
        </p:nvSpPr>
        <p:spPr>
          <a:xfrm rot="10800000">
            <a:off x="1328066" y="4105814"/>
            <a:ext cx="267989" cy="113021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DC05741-444B-731D-4C7A-7B762890EFCA}"/>
              </a:ext>
            </a:extLst>
          </p:cNvPr>
          <p:cNvSpPr txBox="1">
            <a:spLocks/>
          </p:cNvSpPr>
          <p:nvPr/>
        </p:nvSpPr>
        <p:spPr bwMode="auto">
          <a:xfrm>
            <a:off x="1682799" y="5990097"/>
            <a:ext cx="8826389" cy="7183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60000"/>
              </a:lnSpc>
              <a:spcBef>
                <a:spcPct val="0"/>
              </a:spcBef>
              <a:buNone/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在抽取</a:t>
            </a:r>
            <a:r>
              <a:rPr lang="en-US" altLang="zh-CN" sz="2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CKM</a:t>
            </a:r>
            <a:r>
              <a:rPr lang="zh-CN" altLang="en-US" sz="2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矩阵元</a:t>
            </a:r>
            <a:r>
              <a:rPr lang="en-US" altLang="zh-CN" sz="2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|</a:t>
            </a:r>
            <a:r>
              <a:rPr lang="en-US" altLang="zh-CN" sz="2800" b="1" dirty="0" err="1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Vub</a:t>
            </a:r>
            <a:r>
              <a:rPr lang="en-US" altLang="zh-CN" sz="2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|</a:t>
            </a:r>
            <a:r>
              <a:rPr lang="zh-CN" altLang="en-US" sz="2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，理论精度已落后于实验测量</a:t>
            </a:r>
            <a:endParaRPr lang="en-US" altLang="zh-CN" sz="2800" b="1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id="{05BBBB93-48F5-2823-306E-4501EE7B374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798177" y="4742434"/>
                <a:ext cx="4117533" cy="718343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lnSpc>
                    <a:spcPct val="160000"/>
                  </a:lnSpc>
                  <a:spcBef>
                    <a:spcPct val="0"/>
                  </a:spcBef>
                  <a:buNone/>
                  <a:defRPr/>
                </a:pPr>
                <a:r>
                  <a:rPr lang="en-US" altLang="zh-CN" sz="2000" b="1" dirty="0">
                    <a:solidFill>
                      <a:srgbClr val="FF0000"/>
                    </a:solidFill>
                    <a:ea typeface="+mn-ea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000" b="1" dirty="0" err="1">
                    <a:solidFill>
                      <a:srgbClr val="FF0000"/>
                    </a:solidFill>
                    <a:ea typeface="+mn-ea"/>
                    <a:cs typeface="Times New Roman" panose="02020603050405020304" pitchFamily="18" charset="0"/>
                  </a:rPr>
                  <a:t>Vub</a:t>
                </a:r>
                <a:r>
                  <a:rPr lang="en-US" altLang="zh-CN" sz="2000" b="1" dirty="0">
                    <a:solidFill>
                      <a:srgbClr val="FF0000"/>
                    </a:solidFill>
                    <a:ea typeface="+mn-ea"/>
                    <a:cs typeface="Times New Roman" panose="02020603050405020304" pitchFamily="18" charset="0"/>
                  </a:rPr>
                  <a:t>| from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𝑩</m:t>
                    </m:r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𝝅</m:t>
                    </m:r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𝒍</m:t>
                    </m:r>
                    <m:acc>
                      <m:accPr>
                        <m:chr m:val="̅"/>
                        <m:ctrlP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𝝂</m:t>
                        </m:r>
                      </m:e>
                    </m:acc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at 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𝒒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altLang="zh-CN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id="{05BBBB93-48F5-2823-306E-4501EE7B3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98177" y="4742434"/>
                <a:ext cx="4117533" cy="7183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占位符 1">
            <a:extLst>
              <a:ext uri="{FF2B5EF4-FFF2-40B4-BE49-F238E27FC236}">
                <a16:creationId xmlns:a16="http://schemas.microsoft.com/office/drawing/2014/main" id="{2FB0CBB6-F968-E31F-DD89-9097F5703BD0}"/>
              </a:ext>
            </a:extLst>
          </p:cNvPr>
          <p:cNvSpPr txBox="1">
            <a:spLocks/>
          </p:cNvSpPr>
          <p:nvPr/>
        </p:nvSpPr>
        <p:spPr>
          <a:xfrm>
            <a:off x="830840" y="156478"/>
            <a:ext cx="9416684" cy="5984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1" lang="zh-CN" altLang="en-US" sz="3200" dirty="0">
                <a:solidFill>
                  <a:schemeClr val="tx1"/>
                </a:solidFill>
                <a:latin typeface="Times New Roman" charset="0"/>
                <a:ea typeface="Hannotate SC" panose="03000500000000000000" pitchFamily="66" charset="-122"/>
                <a:cs typeface="Times New Roman" charset="0"/>
              </a:rPr>
              <a:t>重味物理精确研究的现状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  <p:sp>
        <p:nvSpPr>
          <p:cNvPr id="21" name="Line 2">
            <a:extLst>
              <a:ext uri="{FF2B5EF4-FFF2-40B4-BE49-F238E27FC236}">
                <a16:creationId xmlns:a16="http://schemas.microsoft.com/office/drawing/2014/main" id="{E3856F2C-F509-56C2-3651-681E6B1E809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907947"/>
      </p:ext>
    </p:extLst>
  </p:cSld>
  <p:clrMapOvr>
    <a:masterClrMapping/>
  </p:clrMapOvr>
  <p:transition advTm="3094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>
            <a:extLst>
              <a:ext uri="{FF2B5EF4-FFF2-40B4-BE49-F238E27FC236}">
                <a16:creationId xmlns:a16="http://schemas.microsoft.com/office/drawing/2014/main" id="{36D92214-D5EE-EE49-A6AC-7E2EF4427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15</a:t>
            </a:fld>
            <a:endParaRPr kumimoji="0" lang="zh-CN" altLang="en-US" sz="2800"/>
          </a:p>
        </p:txBody>
      </p:sp>
      <p:sp>
        <p:nvSpPr>
          <p:cNvPr id="45" name="Line 2">
            <a:extLst>
              <a:ext uri="{FF2B5EF4-FFF2-40B4-BE49-F238E27FC236}">
                <a16:creationId xmlns:a16="http://schemas.microsoft.com/office/drawing/2014/main" id="{D62F2604-A01E-6A4B-9584-DF8CF45C6A8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11" name="文本占位符 1">
            <a:extLst>
              <a:ext uri="{FF2B5EF4-FFF2-40B4-BE49-F238E27FC236}">
                <a16:creationId xmlns:a16="http://schemas.microsoft.com/office/drawing/2014/main" id="{EC6B7CEC-1585-5382-3504-BD14C94176BF}"/>
              </a:ext>
            </a:extLst>
          </p:cNvPr>
          <p:cNvSpPr txBox="1">
            <a:spLocks/>
          </p:cNvSpPr>
          <p:nvPr/>
        </p:nvSpPr>
        <p:spPr>
          <a:xfrm>
            <a:off x="830840" y="156478"/>
            <a:ext cx="9416684" cy="5984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1" lang="zh-CN" altLang="en-US" sz="3200" dirty="0">
                <a:solidFill>
                  <a:schemeClr val="tx1"/>
                </a:solidFill>
                <a:latin typeface="Times New Roman" charset="0"/>
                <a:ea typeface="Hannotate SC" panose="03000500000000000000" pitchFamily="66" charset="-122"/>
                <a:cs typeface="Times New Roman" charset="0"/>
              </a:rPr>
              <a:t>重味物理精确研究的现状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B4CC63DF-3817-E083-D4CF-88672C6B9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49" y="1236189"/>
            <a:ext cx="11446889" cy="452336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1C0C111-3968-D603-BF41-1D5D5E689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4055" y="168009"/>
            <a:ext cx="1768014" cy="1591945"/>
          </a:xfrm>
          <a:prstGeom prst="rect">
            <a:avLst/>
          </a:prstGeom>
        </p:spPr>
      </p:pic>
      <p:sp>
        <p:nvSpPr>
          <p:cNvPr id="36" name="标题 1">
            <a:extLst>
              <a:ext uri="{FF2B5EF4-FFF2-40B4-BE49-F238E27FC236}">
                <a16:creationId xmlns:a16="http://schemas.microsoft.com/office/drawing/2014/main" id="{28DBB67B-AF5E-90A4-6BBA-163BA21C56CB}"/>
              </a:ext>
            </a:extLst>
          </p:cNvPr>
          <p:cNvSpPr txBox="1">
            <a:spLocks/>
          </p:cNvSpPr>
          <p:nvPr/>
        </p:nvSpPr>
        <p:spPr bwMode="auto">
          <a:xfrm>
            <a:off x="1257300" y="5990097"/>
            <a:ext cx="9364769" cy="7183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60000"/>
              </a:lnSpc>
              <a:spcBef>
                <a:spcPct val="0"/>
              </a:spcBef>
              <a:buNone/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在</a:t>
            </a:r>
            <a:r>
              <a:rPr lang="en-US" altLang="zh-CN" sz="2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zh-CN" altLang="en-US" sz="2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传统的</a:t>
            </a:r>
            <a:r>
              <a:rPr lang="en-US" altLang="zh-CN" sz="2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lang="zh-CN" altLang="en-US" sz="2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探测新物理方面，理论精度已落后于实验测量</a:t>
            </a:r>
            <a:endParaRPr lang="en-US" altLang="zh-CN" sz="2800" b="1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53125C5A-19DD-549B-BF47-C42C3F2B4EB4}"/>
              </a:ext>
            </a:extLst>
          </p:cNvPr>
          <p:cNvSpPr txBox="1"/>
          <p:nvPr/>
        </p:nvSpPr>
        <p:spPr>
          <a:xfrm>
            <a:off x="5849505" y="5615423"/>
            <a:ext cx="46596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更多的更新，可见</a:t>
            </a:r>
            <a:r>
              <a:rPr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2</a:t>
            </a:r>
            <a:r>
              <a:rPr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月</a:t>
            </a:r>
            <a:r>
              <a:rPr lang="en-US" altLang="zh-CN" sz="1800" dirty="0">
                <a:latin typeface="SimSun" panose="02010600030101010101" pitchFamily="2" charset="-122"/>
                <a:ea typeface="SimSun" panose="02010600030101010101" pitchFamily="2" charset="-122"/>
              </a:rPr>
              <a:t>1</a:t>
            </a:r>
            <a:r>
              <a:rPr lang="zh-CN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日上午袁兴博的报告</a:t>
            </a:r>
            <a:endParaRPr lang="en" altLang="zh-CN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9700345"/>
      </p:ext>
    </p:extLst>
  </p:cSld>
  <p:clrMapOvr>
    <a:masterClrMapping/>
  </p:clrMapOvr>
  <p:transition advTm="3094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7A4147C-F219-58A5-BFE3-E1AE8B1754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165" y="1059960"/>
            <a:ext cx="2756691" cy="4676132"/>
          </a:xfrm>
          <a:prstGeom prst="rect">
            <a:avLst/>
          </a:prstGeom>
        </p:spPr>
      </p:pic>
      <p:sp>
        <p:nvSpPr>
          <p:cNvPr id="3" name="Line 2">
            <a:extLst>
              <a:ext uri="{FF2B5EF4-FFF2-40B4-BE49-F238E27FC236}">
                <a16:creationId xmlns:a16="http://schemas.microsoft.com/office/drawing/2014/main" id="{2A1D26D4-2248-5929-45F7-63368FA77FE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A869548-65C6-0BC2-F8F2-919A83884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16</a:t>
            </a:fld>
            <a:endParaRPr kumimoji="0" lang="zh-CN" altLang="en-US" sz="28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A7DB61F-E5A4-B290-D7CC-3AD4F2D71B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4" y="1357563"/>
            <a:ext cx="5272106" cy="1970103"/>
          </a:xfrm>
          <a:prstGeom prst="rect">
            <a:avLst/>
          </a:prstGeom>
        </p:spPr>
      </p:pic>
      <p:cxnSp>
        <p:nvCxnSpPr>
          <p:cNvPr id="9" name="直线连接符 2">
            <a:extLst>
              <a:ext uri="{FF2B5EF4-FFF2-40B4-BE49-F238E27FC236}">
                <a16:creationId xmlns:a16="http://schemas.microsoft.com/office/drawing/2014/main" id="{F5654385-968D-448D-99E5-A9476EC6230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74968" y="3496292"/>
            <a:ext cx="62818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55BB68B8-4BC1-F5D7-9B07-F137F8710137}"/>
                  </a:ext>
                </a:extLst>
              </p:cNvPr>
              <p:cNvSpPr/>
              <p:nvPr/>
            </p:nvSpPr>
            <p:spPr>
              <a:xfrm>
                <a:off x="1747144" y="3615035"/>
                <a:ext cx="3399218" cy="149393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3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3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3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3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3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3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  <m:r>
                                      <a:rPr lang="en-US" altLang="zh-CN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32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  <m:r>
                                      <a:rPr lang="en-US" altLang="zh-CN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3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3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3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altLang="zh-CN" sz="3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3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3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3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3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3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3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32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altLang="zh-CN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3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3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3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3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3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3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CN" alt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55BB68B8-4BC1-F5D7-9B07-F137F87101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7144" y="3615035"/>
                <a:ext cx="3399218" cy="1493935"/>
              </a:xfrm>
              <a:prstGeom prst="rect">
                <a:avLst/>
              </a:prstGeom>
              <a:blipFill>
                <a:blip r:embed="rId5"/>
                <a:stretch>
                  <a:fillRect t="-3361" b="-100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3B6C02D7-F12C-3FC0-5ADD-9905F1032F13}"/>
                  </a:ext>
                </a:extLst>
              </p:cNvPr>
              <p:cNvSpPr txBox="1"/>
              <p:nvPr/>
            </p:nvSpPr>
            <p:spPr>
              <a:xfrm>
                <a:off x="1519572" y="5315771"/>
                <a:ext cx="439260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SM,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altLang="zh-CN" sz="1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𝑡𝑑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contains large weak phases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3B6C02D7-F12C-3FC0-5ADD-9905F1032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9572" y="5315771"/>
                <a:ext cx="4392608" cy="369332"/>
              </a:xfrm>
              <a:prstGeom prst="rect">
                <a:avLst/>
              </a:prstGeom>
              <a:blipFill>
                <a:blip r:embed="rId6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线连接符 2">
            <a:extLst>
              <a:ext uri="{FF2B5EF4-FFF2-40B4-BE49-F238E27FC236}">
                <a16:creationId xmlns:a16="http://schemas.microsoft.com/office/drawing/2014/main" id="{B23C6393-E698-4082-55F8-552D16FDB49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901262" y="1138989"/>
            <a:ext cx="0" cy="477122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87C178E-3CC8-9526-22D8-58C590CB38FC}"/>
              </a:ext>
            </a:extLst>
          </p:cNvPr>
          <p:cNvSpPr txBox="1">
            <a:spLocks/>
          </p:cNvSpPr>
          <p:nvPr/>
        </p:nvSpPr>
        <p:spPr>
          <a:xfrm>
            <a:off x="830840" y="156478"/>
            <a:ext cx="9416684" cy="5984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1" lang="zh-CN" altLang="en-US" sz="3200" dirty="0">
                <a:solidFill>
                  <a:schemeClr val="tx1"/>
                </a:solidFill>
                <a:latin typeface="Times New Roman" charset="0"/>
                <a:ea typeface="Hannotate SC" panose="03000500000000000000" pitchFamily="66" charset="-122"/>
                <a:cs typeface="Times New Roman" charset="0"/>
              </a:rPr>
              <a:t>重味物理精确研究的现状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7ED7F060-11BD-E74F-9B91-DA881FC0D099}"/>
              </a:ext>
            </a:extLst>
          </p:cNvPr>
          <p:cNvSpPr txBox="1">
            <a:spLocks/>
          </p:cNvSpPr>
          <p:nvPr/>
        </p:nvSpPr>
        <p:spPr bwMode="auto">
          <a:xfrm>
            <a:off x="2188029" y="5990097"/>
            <a:ext cx="8321159" cy="7183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60000"/>
              </a:lnSpc>
              <a:spcBef>
                <a:spcPct val="0"/>
              </a:spcBef>
              <a:buNone/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在研究</a:t>
            </a:r>
            <a:r>
              <a:rPr lang="en-US" altLang="zh-CN" sz="2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CP</a:t>
            </a:r>
            <a:r>
              <a:rPr lang="zh-CN" altLang="en-US" sz="2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破坏，理论精度已落后于实验测量</a:t>
            </a:r>
            <a:endParaRPr lang="en-US" altLang="zh-CN" sz="2800" b="1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10D883B-D792-2B1E-68DA-160796333637}"/>
              </a:ext>
            </a:extLst>
          </p:cNvPr>
          <p:cNvSpPr txBox="1"/>
          <p:nvPr/>
        </p:nvSpPr>
        <p:spPr>
          <a:xfrm>
            <a:off x="7120741" y="5514522"/>
            <a:ext cx="3875872" cy="478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60000"/>
              </a:lnSpc>
              <a:spcBef>
                <a:spcPct val="0"/>
              </a:spcBef>
              <a:buNone/>
              <a:defRPr/>
            </a:pP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Figure by Qi-An Zhang</a:t>
            </a:r>
          </a:p>
        </p:txBody>
      </p:sp>
    </p:spTree>
    <p:extLst>
      <p:ext uri="{BB962C8B-B14F-4D97-AF65-F5344CB8AC3E}">
        <p14:creationId xmlns:p14="http://schemas.microsoft.com/office/powerpoint/2010/main" val="1300472524"/>
      </p:ext>
    </p:extLst>
  </p:cSld>
  <p:clrMapOvr>
    <a:masterClrMapping/>
  </p:clrMapOvr>
  <p:transition advTm="3094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1">
            <a:extLst>
              <a:ext uri="{FF2B5EF4-FFF2-40B4-BE49-F238E27FC236}">
                <a16:creationId xmlns:a16="http://schemas.microsoft.com/office/drawing/2014/main" id="{46264F5A-29CD-5BC1-F913-BF9FEDE8187B}"/>
              </a:ext>
            </a:extLst>
          </p:cNvPr>
          <p:cNvSpPr txBox="1">
            <a:spLocks/>
          </p:cNvSpPr>
          <p:nvPr/>
        </p:nvSpPr>
        <p:spPr>
          <a:xfrm>
            <a:off x="8969559" y="16318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17</a:t>
            </a:fld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B3365418-2BBD-D1B1-9C85-5F05893B8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31" y="1346098"/>
            <a:ext cx="3534326" cy="227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2">
            <a:extLst>
              <a:ext uri="{FF2B5EF4-FFF2-40B4-BE49-F238E27FC236}">
                <a16:creationId xmlns:a16="http://schemas.microsoft.com/office/drawing/2014/main" id="{E064143A-C05A-0679-23FB-A23B74BAEBF2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" name="文本占位符 1">
            <a:extLst>
              <a:ext uri="{FF2B5EF4-FFF2-40B4-BE49-F238E27FC236}">
                <a16:creationId xmlns:a16="http://schemas.microsoft.com/office/drawing/2014/main" id="{307D68F3-4BA5-2AA1-6D18-86B570847AA0}"/>
              </a:ext>
            </a:extLst>
          </p:cNvPr>
          <p:cNvSpPr txBox="1">
            <a:spLocks/>
          </p:cNvSpPr>
          <p:nvPr/>
        </p:nvSpPr>
        <p:spPr>
          <a:xfrm>
            <a:off x="830840" y="156478"/>
            <a:ext cx="9416684" cy="5984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1" lang="zh-CN" altLang="en-US" sz="3200" dirty="0">
                <a:solidFill>
                  <a:schemeClr val="tx1"/>
                </a:solidFill>
                <a:latin typeface="Times New Roman" charset="0"/>
                <a:ea typeface="Hannotate SC" panose="03000500000000000000" pitchFamily="66" charset="-122"/>
                <a:cs typeface="Times New Roman" charset="0"/>
              </a:rPr>
              <a:t>重味物理精确研究的现状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DFC32D5E-4BDB-D35E-2425-407A922C27BC}"/>
                  </a:ext>
                </a:extLst>
              </p:cNvPr>
              <p:cNvSpPr txBox="1"/>
              <p:nvPr/>
            </p:nvSpPr>
            <p:spPr>
              <a:xfrm>
                <a:off x="4693115" y="1906351"/>
                <a:ext cx="7324081" cy="12586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kumimoji="1" lang="ar-AE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ar-AE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1" lang="el-GR" altLang="zh-CN" sz="2000" i="1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e>
                            <m:sup>
                              <m:r>
                                <a:rPr kumimoji="1" lang="ar-AE" altLang="zh-CN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ar-AE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1" lang="el-GR" altLang="zh-CN" sz="2000" i="1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e>
                            <m:sup>
                              <m:r>
                                <a:rPr kumimoji="1" lang="ar-AE" altLang="zh-CN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|"/>
                              <m:ctrlPr>
                                <a:rPr kumimoji="1" lang="ar-AE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ar-AE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ar-AE" altLang="zh-CN" sz="20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kumimoji="1" lang="ar-AE" altLang="zh-CN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bar>
                            <m:barPr>
                              <m:pos m:val="top"/>
                              <m:ctrlPr>
                                <a:rPr kumimoji="1" lang="ar-AE" altLang="zh-CN" sz="2000" i="1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sSup>
                                <m:sSupPr>
                                  <m:ctrlPr>
                                    <a:rPr kumimoji="1" lang="ar-AE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ar-AE" altLang="zh-CN" sz="20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kumimoji="1" lang="ar-AE" altLang="zh-CN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bar>
                          <m:r>
                            <a:rPr kumimoji="1" lang="ar-AE" altLang="zh-CN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kumimoji="1" lang="ar-AE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ar-AE" altLang="zh-CN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</m:d>
                      <m:r>
                        <a:rPr kumimoji="1" lang="ar-AE" altLang="zh-CN" sz="2000" i="1">
                          <a:latin typeface="Cambria Math" panose="02040503050406030204" pitchFamily="18" charset="0"/>
                        </a:rPr>
                        <m:t> =</m:t>
                      </m:r>
                      <m:sSubSup>
                        <m:sSubSupPr>
                          <m:ctrlPr>
                            <a:rPr kumimoji="1" lang="ar-AE" altLang="zh-CN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ar-AE" altLang="zh-CN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d>
                            <m:dPr>
                              <m:begChr m:val="{"/>
                              <m:endChr m:val="}"/>
                              <m:ctrlPr>
                                <a:rPr kumimoji="1" lang="ar-AE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ar-AE" altLang="zh-CN" sz="20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kumimoji="1" lang="ar-AE" altLang="zh-CN" sz="2000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m:rPr>
                                  <m:sty m:val="p"/>
                                </m:rPr>
                                <a:rPr kumimoji="1" lang="el-GR" altLang="zh-CN" sz="2000" i="1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e>
                          </m:d>
                        </m:sub>
                        <m:sup>
                          <m:r>
                            <a:rPr kumimoji="1" lang="ar-AE" altLang="zh-CN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d>
                        <m:dPr>
                          <m:ctrlPr>
                            <a:rPr kumimoji="1" lang="ar-AE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ar-AE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ar-AE" altLang="zh-CN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l-GR" altLang="zh-CN" sz="2000" i="1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sub>
                            <m:sup>
                              <m:r>
                                <a:rPr kumimoji="1" lang="ar-AE" altLang="zh-CN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nary>
                        <m:naryPr>
                          <m:subHide m:val="on"/>
                          <m:supHide m:val="on"/>
                          <m:ctrlPr>
                            <a:rPr kumimoji="1" lang="ar-AE" altLang="zh-CN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1" lang="ar-AE" altLang="zh-CN" sz="2000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sSubSup>
                        <m:sSubSupPr>
                          <m:ctrlPr>
                            <a:rPr kumimoji="1" lang="ar-AE" altLang="zh-CN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ar-AE" altLang="zh-CN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kumimoji="1" lang="ar-AE" altLang="zh-CN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d>
                            <m:dPr>
                              <m:begChr m:val="{"/>
                              <m:endChr m:val="}"/>
                              <m:ctrlPr>
                                <a:rPr kumimoji="1" lang="ar-AE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ar-AE" altLang="zh-CN" sz="20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kumimoji="1" lang="ar-AE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ar-AE" altLang="zh-CN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ar-AE" altLang="zh-CN" sz="2000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m:rPr>
                              <m:sty m:val="p"/>
                            </m:rPr>
                            <a:rPr kumimoji="1" lang="el-GR" altLang="zh-CN" sz="2000" i="1">
                              <a:latin typeface="Cambria Math" panose="02040503050406030204" pitchFamily="18" charset="0"/>
                            </a:rPr>
                            <m:t>μ</m:t>
                          </m:r>
                        </m:e>
                      </m:d>
                      <m:sSub>
                        <m:sSubPr>
                          <m:ctrlPr>
                            <a:rPr kumimoji="1" lang="ar-AE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l-GR" altLang="zh-CN" sz="2000" i="1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l-GR" altLang="zh-CN" sz="2000" i="1">
                              <a:latin typeface="Cambria Math" panose="02040503050406030204" pitchFamily="18" charset="0"/>
                            </a:rPr>
                            <m:t>π</m:t>
                          </m:r>
                        </m:sub>
                      </m:sSub>
                      <m:r>
                        <a:rPr kumimoji="1" lang="ar-AE" altLang="zh-CN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ar-AE" altLang="zh-CN" sz="2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kumimoji="1" lang="ar-AE" altLang="zh-CN" sz="2000" i="1">
                          <a:latin typeface="Cambria Math" panose="02040503050406030204" pitchFamily="18" charset="0"/>
                        </a:rPr>
                        <m:t>;</m:t>
                      </m:r>
                      <m:r>
                        <m:rPr>
                          <m:sty m:val="p"/>
                        </m:rPr>
                        <a:rPr kumimoji="1" lang="el-GR" altLang="zh-CN" sz="2000" i="1"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kumimoji="1" lang="el-GR" altLang="zh-CN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altLang="zh-CN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" altLang="zh-CN" sz="200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subHide m:val="on"/>
                          <m:supHide m:val="on"/>
                          <m:ctrlPr>
                            <a:rPr kumimoji="1" lang="en" altLang="zh-CN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1" lang="en" altLang="zh-CN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kumimoji="1" lang="en" altLang="zh-CN" sz="2000" i="1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</m:nary>
                      <m:r>
                        <a:rPr kumimoji="1" lang="en" altLang="zh-CN" sz="2000" i="1"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kumimoji="1" lang="en" altLang="zh-CN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" altLang="zh-CN" sz="2000" i="1">
                          <a:latin typeface="Cambria Math" panose="02040503050406030204" pitchFamily="18" charset="0"/>
                        </a:rPr>
                        <m:t>𝑑𝑦</m:t>
                      </m:r>
                      <m:sSubSup>
                        <m:sSubSupPr>
                          <m:ctrlPr>
                            <a:rPr kumimoji="1" lang="en" altLang="zh-CN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" altLang="zh-CN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kumimoji="1" lang="en" altLang="zh-CN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d>
                            <m:dPr>
                              <m:begChr m:val="{"/>
                              <m:endChr m:val="}"/>
                              <m:ctrlPr>
                                <a:rPr kumimoji="1" lang="en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kumimoji="1" lang="en" altLang="zh-CN" sz="20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kumimoji="1" lang="en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" altLang="zh-CN" sz="2000" i="1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kumimoji="1" lang="en" altLang="zh-CN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" altLang="zh-CN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" altLang="zh-CN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" altLang="zh-CN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kumimoji="1" lang="en" altLang="zh-CN" sz="2000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m:rPr>
                              <m:sty m:val="p"/>
                            </m:rPr>
                            <a:rPr kumimoji="1" lang="en" altLang="zh-CN" sz="2000" i="1" smtClean="0">
                              <a:latin typeface="Cambria Math" panose="02040503050406030204" pitchFamily="18" charset="0"/>
                            </a:rPr>
                            <m:t>μ</m:t>
                          </m:r>
                        </m:e>
                      </m:d>
                      <m:sSubSup>
                        <m:sSubSupPr>
                          <m:ctrlPr>
                            <a:rPr kumimoji="1" lang="en" altLang="zh-CN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" altLang="zh-CN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p>
                      </m:sSubSup>
                      <m:d>
                        <m:dPr>
                          <m:ctrlPr>
                            <a:rPr kumimoji="1" lang="en" altLang="zh-CN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" altLang="zh-CN" sz="2000" i="1" smtClean="0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kumimoji="1" lang="en" altLang="zh-CN" sz="2000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m:rPr>
                              <m:sty m:val="p"/>
                            </m:rPr>
                            <a:rPr kumimoji="1" lang="en" altLang="zh-CN" sz="2000" i="1" smtClean="0">
                              <a:latin typeface="Cambria Math" panose="02040503050406030204" pitchFamily="18" charset="0"/>
                            </a:rPr>
                            <m:t>μ</m:t>
                          </m:r>
                        </m:e>
                      </m:d>
                      <m:sSub>
                        <m:sSubPr>
                          <m:ctrlPr>
                            <a:rPr kumimoji="1" lang="en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" altLang="zh-CN" sz="2000" i="1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" altLang="zh-CN" sz="2000" i="1">
                              <a:latin typeface="Cambria Math" panose="02040503050406030204" pitchFamily="18" charset="0"/>
                            </a:rPr>
                            <m:t>π</m:t>
                          </m:r>
                        </m:sub>
                      </m:sSub>
                      <m:d>
                        <m:dPr>
                          <m:ctrlPr>
                            <a:rPr kumimoji="1" lang="en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" altLang="zh-CN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" altLang="zh-CN" sz="2000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m:rPr>
                              <m:sty m:val="p"/>
                            </m:rPr>
                            <a:rPr kumimoji="1" lang="en" altLang="zh-CN" sz="2000" i="1" smtClean="0">
                              <a:latin typeface="Cambria Math" panose="02040503050406030204" pitchFamily="18" charset="0"/>
                            </a:rPr>
                            <m:t>μ</m:t>
                          </m:r>
                        </m:e>
                      </m:d>
                      <m:sSub>
                        <m:sSubPr>
                          <m:ctrlPr>
                            <a:rPr kumimoji="1" lang="en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" altLang="zh-CN" sz="2000" i="1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" altLang="zh-CN" sz="2000" i="1">
                              <a:latin typeface="Cambria Math" panose="02040503050406030204" pitchFamily="18" charset="0"/>
                            </a:rPr>
                            <m:t>π</m:t>
                          </m:r>
                        </m:sub>
                      </m:sSub>
                      <m:d>
                        <m:dPr>
                          <m:ctrlPr>
                            <a:rPr kumimoji="1" lang="en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kumimoji="1" lang="en" altLang="zh-CN" sz="2000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m:rPr>
                              <m:sty m:val="p"/>
                            </m:rPr>
                            <a:rPr kumimoji="1" lang="en" altLang="zh-CN" sz="2000" i="1">
                              <a:latin typeface="Cambria Math" panose="02040503050406030204" pitchFamily="18" charset="0"/>
                            </a:rPr>
                            <m:t>μ</m:t>
                          </m:r>
                        </m:e>
                      </m:d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type m:val="skw"/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en-US" altLang="zh-CN" sz="2000" dirty="0"/>
              </a:p>
            </p:txBody>
          </p:sp>
        </mc:Choice>
        <mc:Fallback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DFC32D5E-4BDB-D35E-2425-407A922C27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3115" y="1906351"/>
                <a:ext cx="7324081" cy="1258678"/>
              </a:xfrm>
              <a:prstGeom prst="rect">
                <a:avLst/>
              </a:prstGeom>
              <a:blipFill>
                <a:blip r:embed="rId4"/>
                <a:stretch>
                  <a:fillRect l="-10900" t="-105000" r="-692" b="-147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C3DF60D5-F919-009B-11C2-FE61771F9547}"/>
                  </a:ext>
                </a:extLst>
              </p:cNvPr>
              <p:cNvSpPr txBox="1"/>
              <p:nvPr/>
            </p:nvSpPr>
            <p:spPr>
              <a:xfrm>
                <a:off x="4674516" y="4628740"/>
                <a:ext cx="6186885" cy="10454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kumimoji="1" lang="ar-AE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ar-AE" altLang="zh-CN" i="1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kumimoji="1" lang="ar-AE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ar-AE" altLang="zh-CN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kumimoji="1" lang="ar-AE" altLang="zh-CN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kumimoji="1" lang="ar-AE" altLang="zh-CN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kumimoji="1" lang="ar-AE" altLang="zh-CN" i="1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kumimoji="1" lang="ar-AE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ar-AE" altLang="zh-CN" i="1" smtClean="0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p>
                              <m:r>
                                <a:rPr kumimoji="1" lang="ar-AE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ar-AE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ar-AE" altLang="zh-CN" i="1" smtClean="0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p>
                              <m:r>
                                <a:rPr kumimoji="1" lang="ar-AE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|"/>
                              <m:ctrlPr>
                                <a:rPr kumimoji="1" lang="ar-AE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ar-AE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ar-AE" altLang="zh-CN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kumimoji="1" lang="ar-AE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ar-AE" altLang="zh-CN" i="1">
                                          <a:latin typeface="Cambria Math" panose="02040503050406030204" pitchFamily="18" charset="0"/>
                                        </a:rPr>
                                        <m:t>𝑒𝑓𝑓</m:t>
                                      </m:r>
                                    </m:e>
                                  </m:d>
                                </m:sub>
                              </m:sSub>
                            </m:e>
                          </m:d>
                          <m:r>
                            <a:rPr kumimoji="1" lang="ar-AE" altLang="zh-CN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kumimoji="1" lang="ar-AE" altLang="zh-CN" i="1">
                          <a:latin typeface="Cambria Math" panose="02040503050406030204" pitchFamily="18" charset="0"/>
                        </a:rPr>
                        <m:t> = </m:t>
                      </m:r>
                      <m:sSubSup>
                        <m:sSubSupPr>
                          <m:ctrlPr>
                            <a:rPr kumimoji="1" lang="ar-AE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ar-AE" altLang="zh-CN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kumimoji="1" lang="ar-AE" altLang="zh-CN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kumimoji="1" lang="ar-AE" altLang="zh-CN" i="1">
                              <a:latin typeface="Cambria Math" panose="02040503050406030204" pitchFamily="18" charset="0"/>
                            </a:rPr>
                            <m:t>𝐼</m:t>
                          </m:r>
                        </m:sup>
                      </m:sSubSup>
                      <m:d>
                        <m:dPr>
                          <m:ctrlPr>
                            <a:rPr kumimoji="1" lang="ar-AE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ar-AE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ar-AE" altLang="zh-CN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kumimoji="1" lang="ar-AE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b>
                        <m:sSubPr>
                          <m:ctrlPr>
                            <a:rPr kumimoji="1" lang="ar-AE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l-GR" altLang="zh-CN" i="1" smtClean="0"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b>
                          <m:r>
                            <a:rPr kumimoji="1" lang="ar-AE" altLang="zh-CN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kumimoji="1" lang="ar-AE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ar-AE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ar-AE" altLang="zh-CN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kumimoji="1" lang="ar-AE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1" lang="ar-AE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1" lang="en-US" altLang="zh-CN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b>
                        <m:sup/>
                        <m:e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f>
                                <m:fPr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zh-CN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" altLang="zh-CN" i="1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kumimoji="1" lang="en" altLang="zh-CN" i="1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den>
                              </m:f>
                            </m:e>
                          </m:nary>
                          <m:sSubSup>
                            <m:sSubSupPr>
                              <m:ctrlPr>
                                <a:rPr kumimoji="1" lang="en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kumimoji="1" lang="en-US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sub>
                            <m:sup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p>
                          </m:sSub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kumimoji="1" lang="en" altLang="zh-CN" i="1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</m:nary>
                          <m:sSub>
                            <m:sSubPr>
                              <m:ctrlPr>
                                <a:rPr kumimoji="1" lang="e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1" lang="en" altLang="zh-CN" i="1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kumimoji="1" lang="en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sub>
                          </m:sSub>
                          <m:r>
                            <a:rPr kumimoji="1" lang="en" altLang="zh-CN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" altLang="zh-CN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" altLang="zh-CN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m:rPr>
                              <m:sty m:val="p"/>
                            </m:rPr>
                            <a:rPr kumimoji="1" lang="en" altLang="zh-CN" i="1">
                              <a:latin typeface="Cambria Math" panose="02040503050406030204" pitchFamily="18" charset="0"/>
                            </a:rPr>
                            <m:t>μ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kumimoji="1" lang="en" altLang="zh-CN" i="1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kumimoji="1" lang="en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" altLang="zh-CN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,±</m:t>
                          </m:r>
                        </m:sub>
                        <m:sup>
                          <m:d>
                            <m:dPr>
                              <m:begChr m:val="{"/>
                              <m:endChr m:val="}"/>
                              <m:ctrlPr>
                                <a:rPr kumimoji="1" lang="en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" altLang="zh-CN" i="1">
                                  <a:latin typeface="Cambria Math" panose="02040503050406030204" pitchFamily="18" charset="0"/>
                                </a:rPr>
                                <m:t>𝐼𝐼</m:t>
                              </m:r>
                            </m:e>
                          </m:d>
                        </m:sup>
                      </m:sSubSup>
                      <m:r>
                        <a:rPr kumimoji="1" lang="en" altLang="zh-CN" i="1"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kumimoji="1" lang="en" altLang="zh-CN" i="1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kumimoji="1" lang="en" altLang="zh-CN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kumimoji="1" lang="en" altLang="zh-CN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kumimoji="1" lang="en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" altLang="zh-CN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kumimoji="1" lang="en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" altLang="zh-CN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kumimoji="1" lang="en-US" altLang="zh-CN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zh-CN" i="1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kumimoji="1" lang="en-US" altLang="zh-CN" i="1"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type m:val="skw"/>
                          <m:ctrlPr>
                            <a:rPr kumimoji="1"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r>
                        <a:rPr kumimoji="1" lang="en-US" altLang="zh-CN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en-US" altLang="zh-CN" dirty="0"/>
              </a:p>
            </p:txBody>
          </p:sp>
        </mc:Choice>
        <mc:Fallback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C3DF60D5-F919-009B-11C2-FE61771F95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4516" y="4628740"/>
                <a:ext cx="6186885" cy="1045479"/>
              </a:xfrm>
              <a:prstGeom prst="rect">
                <a:avLst/>
              </a:prstGeom>
              <a:blipFill>
                <a:blip r:embed="rId5"/>
                <a:stretch>
                  <a:fillRect l="-9836" t="-78313" r="-820" b="-1518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5">
            <a:extLst>
              <a:ext uri="{FF2B5EF4-FFF2-40B4-BE49-F238E27FC236}">
                <a16:creationId xmlns:a16="http://schemas.microsoft.com/office/drawing/2014/main" id="{4C7C1F3F-D3F8-3215-7BE4-45E6778604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350" y="4250962"/>
            <a:ext cx="2314688" cy="2084178"/>
          </a:xfrm>
          <a:prstGeom prst="rect">
            <a:avLst/>
          </a:prstGeom>
        </p:spPr>
      </p:pic>
      <p:cxnSp>
        <p:nvCxnSpPr>
          <p:cNvPr id="28" name="直线连接符 2">
            <a:extLst>
              <a:ext uri="{FF2B5EF4-FFF2-40B4-BE49-F238E27FC236}">
                <a16:creationId xmlns:a16="http://schemas.microsoft.com/office/drawing/2014/main" id="{CB53AB32-6691-0525-30A1-9A4E0777F89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53431" y="1312646"/>
            <a:ext cx="0" cy="477122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直线连接符 2">
            <a:extLst>
              <a:ext uri="{FF2B5EF4-FFF2-40B4-BE49-F238E27FC236}">
                <a16:creationId xmlns:a16="http://schemas.microsoft.com/office/drawing/2014/main" id="{43ED8E9A-45E1-F780-AA71-8B49447F84C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58751" y="3970149"/>
            <a:ext cx="118744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39889076"/>
      </p:ext>
    </p:extLst>
  </p:cSld>
  <p:clrMapOvr>
    <a:masterClrMapping/>
  </p:clrMapOvr>
  <p:transition advTm="3094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18</a:t>
            </a:fld>
            <a:endParaRPr kumimoji="0" lang="zh-CN" altLang="en-US" sz="280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14350" y="195580"/>
            <a:ext cx="932413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重味物理精确计算的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(</a:t>
            </a: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部分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)</a:t>
            </a: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核心困难</a:t>
            </a: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29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0F46544-4B28-3D24-C2A9-22DC0EB99D86}"/>
              </a:ext>
            </a:extLst>
          </p:cNvPr>
          <p:cNvSpPr txBox="1"/>
          <p:nvPr/>
        </p:nvSpPr>
        <p:spPr>
          <a:xfrm>
            <a:off x="735654" y="1621998"/>
            <a:ext cx="10260959" cy="3901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2800" dirty="0"/>
              <a:t> 散射核</a:t>
            </a:r>
            <a:r>
              <a:rPr lang="en-US" altLang="zh-CN" sz="2800" dirty="0"/>
              <a:t>: 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2800" dirty="0"/>
              <a:t> 单圈、双圈、</a:t>
            </a:r>
            <a:r>
              <a:rPr lang="zh-CN" altLang="en-US" sz="2800" dirty="0">
                <a:solidFill>
                  <a:srgbClr val="FF0000"/>
                </a:solidFill>
              </a:rPr>
              <a:t>三圈</a:t>
            </a:r>
            <a:endParaRPr lang="en-US" altLang="zh-CN" sz="2800" dirty="0">
              <a:solidFill>
                <a:srgbClr val="FF000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2800" dirty="0"/>
              <a:t> 非微扰输入的精确预言</a:t>
            </a:r>
            <a:r>
              <a:rPr lang="en-US" altLang="zh-CN" sz="2800" dirty="0"/>
              <a:t>: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2800" dirty="0"/>
              <a:t> 衰变常数、形状因子、光锥分布振幅</a:t>
            </a:r>
            <a:endParaRPr lang="en-US" altLang="zh-CN" sz="2800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2800" dirty="0"/>
              <a:t> 理论框架与因子化</a:t>
            </a:r>
            <a:r>
              <a:rPr lang="en-US" altLang="zh-CN" sz="2800" dirty="0"/>
              <a:t>: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2800" dirty="0"/>
              <a:t> 幂次修正</a:t>
            </a:r>
            <a:endParaRPr lang="en-US" altLang="zh-CN" sz="2800" dirty="0"/>
          </a:p>
        </p:txBody>
      </p:sp>
    </p:spTree>
    <p:extLst>
      <p:ext uri="{BB962C8B-B14F-4D97-AF65-F5344CB8AC3E}">
        <p14:creationId xmlns:p14="http://schemas.microsoft.com/office/powerpoint/2010/main" val="442354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19</a:t>
            </a:fld>
            <a:endParaRPr kumimoji="0" lang="zh-CN" altLang="en-US" sz="280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14350" y="195580"/>
            <a:ext cx="932413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重味物理精确计算的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(</a:t>
            </a: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一些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)</a:t>
            </a: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机遇</a:t>
            </a: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29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0F46544-4B28-3D24-C2A9-22DC0EB99D86}"/>
                  </a:ext>
                </a:extLst>
              </p:cNvPr>
              <p:cNvSpPr txBox="1"/>
              <p:nvPr/>
            </p:nvSpPr>
            <p:spPr>
              <a:xfrm>
                <a:off x="514350" y="1195756"/>
                <a:ext cx="10683039" cy="5646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zh-CN" altLang="en-US" sz="2800" dirty="0"/>
                  <a:t>力耕不欺</a:t>
                </a:r>
                <a:r>
                  <a:rPr lang="en-US" altLang="zh-CN" sz="2800" dirty="0"/>
                  <a:t>: </a:t>
                </a:r>
              </a:p>
              <a:p>
                <a:pPr marL="742950" lvl="1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800" dirty="0"/>
                  <a:t>perturbative kernel</a:t>
                </a:r>
              </a:p>
              <a:p>
                <a:pPr marL="742950" lvl="1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800" dirty="0"/>
                  <a:t> decay constants /form factors/ LCDAs</a:t>
                </a:r>
              </a:p>
              <a:p>
                <a:pPr marL="285750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zh-CN" altLang="en-US" sz="2800" dirty="0"/>
                  <a:t>探骊得珠</a:t>
                </a:r>
                <a:r>
                  <a:rPr lang="en-US" altLang="zh-CN" sz="2800" dirty="0"/>
                  <a:t>:</a:t>
                </a:r>
              </a:p>
              <a:p>
                <a:pPr marL="742950" lvl="1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800" dirty="0"/>
                  <a:t> Inclusive decays</a:t>
                </a:r>
              </a:p>
              <a:p>
                <a:pPr marL="742950" lvl="1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800" dirty="0"/>
                  <a:t>QED</a:t>
                </a:r>
                <a:r>
                  <a:rPr lang="zh-CN" altLang="en-US" sz="2800" dirty="0"/>
                  <a:t>修正 </a:t>
                </a:r>
                <a14:m>
                  <m:oMath xmlns:m="http://schemas.openxmlformats.org/officeDocument/2006/math">
                    <m:r>
                      <a:rPr lang="en-US" altLang="zh-CN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endParaRPr lang="en-US" altLang="zh-CN" sz="2800" dirty="0"/>
              </a:p>
              <a:p>
                <a:pPr marL="742950" lvl="1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800" dirty="0"/>
                  <a:t> lifetime matrix elements (HQE)</a:t>
                </a:r>
              </a:p>
              <a:p>
                <a:pPr marL="285750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zh-CN" altLang="en-US" sz="2800" dirty="0"/>
                  <a:t>可望而不可即</a:t>
                </a:r>
                <a:r>
                  <a:rPr lang="en-US" altLang="zh-CN" sz="2800" dirty="0"/>
                  <a:t>:</a:t>
                </a:r>
              </a:p>
              <a:p>
                <a:pPr marL="742950" lvl="1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zh-CN" altLang="en-US" sz="2800" dirty="0"/>
                  <a:t>幂次修正</a:t>
                </a:r>
                <a:r>
                  <a:rPr lang="en-US" altLang="zh-CN" sz="2800" dirty="0"/>
                  <a:t> </a:t>
                </a:r>
                <a14:m>
                  <m:oMath xmlns:m="http://schemas.openxmlformats.org/officeDocument/2006/math">
                    <m:r>
                      <a:rPr lang="en-US" altLang="zh-CN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sz="2800" dirty="0"/>
                  <a:t> </a:t>
                </a:r>
                <a:r>
                  <a:rPr lang="zh-CN" altLang="en-US" sz="2800" dirty="0"/>
                  <a:t>非轻衰变宽度</a:t>
                </a:r>
                <a:endParaRPr lang="en-US" altLang="zh-CN" sz="2800" dirty="0"/>
              </a:p>
              <a:p>
                <a:pPr marL="285750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800" dirty="0"/>
                  <a:t>(</a:t>
                </a:r>
                <a:r>
                  <a:rPr lang="zh-CN" altLang="en-US" sz="2800" dirty="0"/>
                  <a:t>不</a:t>
                </a:r>
                <a:r>
                  <a:rPr lang="en-US" altLang="zh-CN" sz="2800" dirty="0"/>
                  <a:t>)</a:t>
                </a:r>
                <a:r>
                  <a:rPr lang="zh-CN" altLang="en-US" sz="2800" dirty="0"/>
                  <a:t>靠谱的搅局</a:t>
                </a:r>
                <a:r>
                  <a:rPr lang="en-US" altLang="zh-CN" sz="2800" dirty="0"/>
                  <a:t>: AI</a:t>
                </a:r>
                <a:endParaRPr lang="zh-CN" altLang="en-US" sz="2800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0F46544-4B28-3D24-C2A9-22DC0EB99D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50" y="1195756"/>
                <a:ext cx="10683039" cy="5646610"/>
              </a:xfrm>
              <a:prstGeom prst="rect">
                <a:avLst/>
              </a:prstGeom>
              <a:blipFill>
                <a:blip r:embed="rId2"/>
                <a:stretch>
                  <a:fillRect l="-950" b="-22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2828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88FC10D-AEAD-0E41-8078-932F8383F6BA}"/>
              </a:ext>
            </a:extLst>
          </p:cNvPr>
          <p:cNvSpPr txBox="1"/>
          <p:nvPr/>
        </p:nvSpPr>
        <p:spPr>
          <a:xfrm>
            <a:off x="560338" y="148184"/>
            <a:ext cx="4427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重味物理的部分历史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CD7A4439-3609-758E-7BAB-C23D61521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748" y="1535140"/>
            <a:ext cx="2336800" cy="2197100"/>
          </a:xfrm>
          <a:prstGeom prst="rect">
            <a:avLst/>
          </a:prstGeom>
        </p:spPr>
      </p:pic>
      <p:sp>
        <p:nvSpPr>
          <p:cNvPr id="22" name="燕尾形箭头 21">
            <a:extLst>
              <a:ext uri="{FF2B5EF4-FFF2-40B4-BE49-F238E27FC236}">
                <a16:creationId xmlns:a16="http://schemas.microsoft.com/office/drawing/2014/main" id="{C531936E-3009-68B9-73AE-C3E1F57D04CF}"/>
              </a:ext>
            </a:extLst>
          </p:cNvPr>
          <p:cNvSpPr/>
          <p:nvPr/>
        </p:nvSpPr>
        <p:spPr>
          <a:xfrm>
            <a:off x="396310" y="5632616"/>
            <a:ext cx="10758488" cy="430869"/>
          </a:xfrm>
          <a:prstGeom prst="notchedRightArrow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 dirty="0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A12FE10D-2621-BD73-308A-F1D382E6E79D}"/>
              </a:ext>
            </a:extLst>
          </p:cNvPr>
          <p:cNvSpPr/>
          <p:nvPr/>
        </p:nvSpPr>
        <p:spPr>
          <a:xfrm>
            <a:off x="690221" y="5782255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694C2338-D47E-7D86-6278-182AE13DEC87}"/>
              </a:ext>
            </a:extLst>
          </p:cNvPr>
          <p:cNvSpPr/>
          <p:nvPr/>
        </p:nvSpPr>
        <p:spPr>
          <a:xfrm>
            <a:off x="324870" y="4860684"/>
            <a:ext cx="1143000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DDC4E64-620A-5A09-D443-EBA922311950}"/>
              </a:ext>
            </a:extLst>
          </p:cNvPr>
          <p:cNvSpPr txBox="1"/>
          <p:nvPr/>
        </p:nvSpPr>
        <p:spPr>
          <a:xfrm>
            <a:off x="1552385" y="3963876"/>
            <a:ext cx="96567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https://www.science20.com/quantum_diaries_survivor/continuing_quest_flavorchanging_neutral_currents</a:t>
            </a:r>
          </a:p>
        </p:txBody>
      </p: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84CA55A5-1408-7DFB-6464-8E23AADD4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2</a:t>
            </a:fld>
            <a:endParaRPr kumimoji="0" lang="zh-CN" altLang="en-US" sz="2800" dirty="0"/>
          </a:p>
        </p:txBody>
      </p:sp>
      <p:sp>
        <p:nvSpPr>
          <p:cNvPr id="3" name="Line 2">
            <a:extLst>
              <a:ext uri="{FF2B5EF4-FFF2-40B4-BE49-F238E27FC236}">
                <a16:creationId xmlns:a16="http://schemas.microsoft.com/office/drawing/2014/main" id="{CC1C6D4E-C84D-1F3D-A39B-F741F34D6AC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9EBB911-08A9-79B9-2488-EB7D27BF9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123" y="1472790"/>
            <a:ext cx="23368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42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A943C54-63F4-DB9B-617E-C025AAD9A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5046-BCE6-46BA-8793-A4F3467B18BD}" type="slidenum">
              <a:rPr lang="zh-CN" altLang="en-US" smtClean="0">
                <a:solidFill>
                  <a:schemeClr val="tx1"/>
                </a:solidFill>
              </a:rPr>
              <a:t>20</a:t>
            </a:fld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026" name="Picture 2" descr="page13image2714420064">
            <a:extLst>
              <a:ext uri="{FF2B5EF4-FFF2-40B4-BE49-F238E27FC236}">
                <a16:creationId xmlns:a16="http://schemas.microsoft.com/office/drawing/2014/main" id="{6A54EFA9-ECC6-353B-E3E2-397E64083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130325"/>
            <a:ext cx="7565039" cy="522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CB8E466-7D10-5E59-978F-577F685675F4}"/>
              </a:ext>
            </a:extLst>
          </p:cNvPr>
          <p:cNvSpPr txBox="1"/>
          <p:nvPr/>
        </p:nvSpPr>
        <p:spPr>
          <a:xfrm>
            <a:off x="11703050" y="775561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Xin-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Qiang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" descr="page16image2698393904">
            <a:extLst>
              <a:ext uri="{FF2B5EF4-FFF2-40B4-BE49-F238E27FC236}">
                <a16:creationId xmlns:a16="http://schemas.microsoft.com/office/drawing/2014/main" id="{3A91BFE4-7105-EF50-4E19-5D28860FA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0" y="2428887"/>
            <a:ext cx="39243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23DAD1A1-06B5-A7E0-215F-E5B569D5FA78}"/>
              </a:ext>
            </a:extLst>
          </p:cNvPr>
          <p:cNvSpPr txBox="1"/>
          <p:nvPr/>
        </p:nvSpPr>
        <p:spPr>
          <a:xfrm>
            <a:off x="8610600" y="5726668"/>
            <a:ext cx="274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dirty="0">
                <a:effectLst/>
                <a:latin typeface="Tahoma" panose="020B0604030504040204" pitchFamily="34" charset="0"/>
              </a:rPr>
              <a:t>totally ~ 70 diagrams </a:t>
            </a:r>
            <a:endParaRPr lang="en" altLang="zh-CN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1C1972B-14E6-7110-7FEB-A2A61D2BB0A3}"/>
              </a:ext>
            </a:extLst>
          </p:cNvPr>
          <p:cNvSpPr txBox="1"/>
          <p:nvPr/>
        </p:nvSpPr>
        <p:spPr>
          <a:xfrm>
            <a:off x="2658569" y="6352143"/>
            <a:ext cx="274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dirty="0">
                <a:effectLst/>
                <a:latin typeface="Tahoma" panose="020B0604030504040204" pitchFamily="34" charset="0"/>
              </a:rPr>
              <a:t>From Xin-</a:t>
            </a:r>
            <a:r>
              <a:rPr lang="en" altLang="zh-CN" sz="1800" dirty="0" err="1">
                <a:effectLst/>
                <a:latin typeface="Tahoma" panose="020B0604030504040204" pitchFamily="34" charset="0"/>
              </a:rPr>
              <a:t>Qiang</a:t>
            </a:r>
            <a:r>
              <a:rPr lang="en" altLang="zh-CN" sz="1800" dirty="0">
                <a:effectLst/>
                <a:latin typeface="Tahoma" panose="020B0604030504040204" pitchFamily="34" charset="0"/>
              </a:rPr>
              <a:t> Li</a:t>
            </a:r>
            <a:endParaRPr lang="en" altLang="zh-CN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2C86BE5F-BB18-8597-FF1B-0A2016512E0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AEB80EAB-301A-4D23-6A42-76DC4F107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1009922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重味物理精确计算的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(</a:t>
            </a: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一些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)</a:t>
            </a: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机遇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: perturbative kernel</a:t>
            </a:r>
          </a:p>
        </p:txBody>
      </p:sp>
    </p:spTree>
    <p:extLst>
      <p:ext uri="{BB962C8B-B14F-4D97-AF65-F5344CB8AC3E}">
        <p14:creationId xmlns:p14="http://schemas.microsoft.com/office/powerpoint/2010/main" val="1808668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A943C54-63F4-DB9B-617E-C025AAD9A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5046-BCE6-46BA-8793-A4F3467B18BD}" type="slidenum">
              <a:rPr lang="zh-CN" altLang="en-US" smtClean="0">
                <a:solidFill>
                  <a:schemeClr val="tx1"/>
                </a:solidFill>
              </a:rPr>
              <a:t>21</a:t>
            </a:fld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7881EFA-AA04-F13A-385A-2947DDF9ECBB}"/>
              </a:ext>
            </a:extLst>
          </p:cNvPr>
          <p:cNvSpPr txBox="1"/>
          <p:nvPr/>
        </p:nvSpPr>
        <p:spPr>
          <a:xfrm>
            <a:off x="320040" y="1467929"/>
            <a:ext cx="6099242" cy="399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kumimoji="0" lang="en-US" altLang="zh-CN" sz="18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Perturbative kernel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CB8E466-7D10-5E59-978F-577F685675F4}"/>
              </a:ext>
            </a:extLst>
          </p:cNvPr>
          <p:cNvSpPr txBox="1"/>
          <p:nvPr/>
        </p:nvSpPr>
        <p:spPr>
          <a:xfrm>
            <a:off x="11703050" y="775561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Xin-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Qiang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page17image2714688752">
            <a:extLst>
              <a:ext uri="{FF2B5EF4-FFF2-40B4-BE49-F238E27FC236}">
                <a16:creationId xmlns:a16="http://schemas.microsoft.com/office/drawing/2014/main" id="{3CAA8FE5-671B-901D-CBF0-2A6A51B43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26" y="2206365"/>
            <a:ext cx="6099242" cy="287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age17image2714688320">
            <a:extLst>
              <a:ext uri="{FF2B5EF4-FFF2-40B4-BE49-F238E27FC236}">
                <a16:creationId xmlns:a16="http://schemas.microsoft.com/office/drawing/2014/main" id="{CD84691B-3CC4-AB05-73BC-236CBB625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00" y="1702722"/>
            <a:ext cx="3454400" cy="227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age17image2714689952">
            <a:extLst>
              <a:ext uri="{FF2B5EF4-FFF2-40B4-BE49-F238E27FC236}">
                <a16:creationId xmlns:a16="http://schemas.microsoft.com/office/drawing/2014/main" id="{4FFF96D7-99AF-1736-F27E-DAF7A2A72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4108450"/>
            <a:ext cx="34798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6524F3A-CA30-BB74-440C-FC5B66388F28}"/>
              </a:ext>
            </a:extLst>
          </p:cNvPr>
          <p:cNvSpPr txBox="1"/>
          <p:nvPr/>
        </p:nvSpPr>
        <p:spPr>
          <a:xfrm>
            <a:off x="1168241" y="5709352"/>
            <a:ext cx="49277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" altLang="zh-CN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Beneke</a:t>
            </a:r>
            <a:r>
              <a:rPr lang="en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Huber, Li, </a:t>
            </a:r>
            <a:r>
              <a:rPr lang="en" altLang="zh-CN" b="0" i="1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Nucl.Phys.B</a:t>
            </a:r>
            <a:r>
              <a:rPr lang="en" altLang="zh-C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832 (2010) 109</a:t>
            </a:r>
            <a:endParaRPr lang="en" altLang="zh-CN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" altLang="zh-CN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Bell,Beneke</a:t>
            </a:r>
            <a:r>
              <a:rPr lang="en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Huber, </a:t>
            </a:r>
            <a:r>
              <a:rPr lang="en" altLang="zh-CN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Li,</a:t>
            </a:r>
            <a:r>
              <a:rPr lang="en" altLang="zh-CN" b="0" i="1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Phys.Lett.B</a:t>
            </a:r>
            <a:r>
              <a:rPr lang="en" altLang="zh-C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750 (2015) 348</a:t>
            </a: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706D355C-28D7-45BB-8DEC-E6D49AC7DFD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85D82BF-DB9C-FAD9-2C4F-109025CF7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1009922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重味物理精确计算的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(</a:t>
            </a: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一些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)</a:t>
            </a: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机遇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: perturbative kernel</a:t>
            </a:r>
          </a:p>
        </p:txBody>
      </p:sp>
    </p:spTree>
    <p:extLst>
      <p:ext uri="{BB962C8B-B14F-4D97-AF65-F5344CB8AC3E}">
        <p14:creationId xmlns:p14="http://schemas.microsoft.com/office/powerpoint/2010/main" val="2655774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22</a:t>
            </a:fld>
            <a:endParaRPr kumimoji="0" lang="zh-CN" altLang="en-US" sz="2800"/>
          </a:p>
        </p:txBody>
      </p:sp>
      <p:sp>
        <p:nvSpPr>
          <p:cNvPr id="29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EE62EC6-91E0-D498-E486-741954B1ED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966" y="1406807"/>
            <a:ext cx="6244881" cy="47369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0973D18-5305-805C-D7FC-5F5237A0E5C1}"/>
              </a:ext>
            </a:extLst>
          </p:cNvPr>
          <p:cNvSpPr txBox="1">
            <a:spLocks/>
          </p:cNvSpPr>
          <p:nvPr/>
        </p:nvSpPr>
        <p:spPr bwMode="auto">
          <a:xfrm>
            <a:off x="279087" y="1266460"/>
            <a:ext cx="5045267" cy="52357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" altLang="zh-C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Lattice QCD, configurations refer to field distributions and are one of the necessary conditions for conducting numerical simulations.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" altLang="zh-C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Using domestic supercomputing platforms, we have, over a period of 4 years, generated a set of 2+1-flavor dynamical lattice configurations by adopting the tadpole-improved action.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" altLang="zh-C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dozens of scientific publications have made use of these configurations. 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560D80D-0EF5-0159-370A-3D3F51E2A1B4}"/>
              </a:ext>
            </a:extLst>
          </p:cNvPr>
          <p:cNvSpPr txBox="1"/>
          <p:nvPr/>
        </p:nvSpPr>
        <p:spPr>
          <a:xfrm>
            <a:off x="7171765" y="6317501"/>
            <a:ext cx="3824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 109,  054507 (2024)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, 45cites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8D029450-3CF4-6C8F-8DB3-3610D7CC9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10850336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重味物理精确计算的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(</a:t>
            </a: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一些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)</a:t>
            </a: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机遇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: nonperturbative inputs</a:t>
            </a:r>
          </a:p>
        </p:txBody>
      </p:sp>
    </p:spTree>
    <p:extLst>
      <p:ext uri="{BB962C8B-B14F-4D97-AF65-F5344CB8AC3E}">
        <p14:creationId xmlns:p14="http://schemas.microsoft.com/office/powerpoint/2010/main" val="3114273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FCC4BC-AF1C-D55B-E330-186DF8EA52B0}"/>
              </a:ext>
            </a:extLst>
          </p:cNvPr>
          <p:cNvSpPr txBox="1"/>
          <p:nvPr/>
        </p:nvSpPr>
        <p:spPr>
          <a:xfrm>
            <a:off x="320040" y="1029126"/>
            <a:ext cx="3666565" cy="499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constants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F38CE41-A3BF-36A2-B683-467CDD9F76AA}"/>
              </a:ext>
            </a:extLst>
          </p:cNvPr>
          <p:cNvSpPr txBox="1"/>
          <p:nvPr/>
        </p:nvSpPr>
        <p:spPr>
          <a:xfrm>
            <a:off x="7704022" y="5559401"/>
            <a:ext cx="3245225" cy="786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Two-point correlation function at the quark and hadron levels</a:t>
            </a:r>
          </a:p>
        </p:txBody>
      </p:sp>
      <p:pic>
        <p:nvPicPr>
          <p:cNvPr id="7" name="图片 6" descr="形状, 箭头&#10;&#10;AI 生成的内容可能不正确。">
            <a:extLst>
              <a:ext uri="{FF2B5EF4-FFF2-40B4-BE49-F238E27FC236}">
                <a16:creationId xmlns:a16="http://schemas.microsoft.com/office/drawing/2014/main" id="{2DB45AE6-0B32-9CF7-4B57-A5FFDB395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673" y="1541853"/>
            <a:ext cx="2973642" cy="1557057"/>
          </a:xfrm>
          <a:prstGeom prst="rect">
            <a:avLst/>
          </a:prstGeom>
        </p:spPr>
      </p:pic>
      <p:sp>
        <p:nvSpPr>
          <p:cNvPr id="13" name="灯片编号占位符 1">
            <a:extLst>
              <a:ext uri="{FF2B5EF4-FFF2-40B4-BE49-F238E27FC236}">
                <a16:creationId xmlns:a16="http://schemas.microsoft.com/office/drawing/2014/main" id="{ACD40D61-FB1F-9E1E-829B-6F75991AB09C}"/>
              </a:ext>
            </a:extLst>
          </p:cNvPr>
          <p:cNvSpPr txBox="1">
            <a:spLocks/>
          </p:cNvSpPr>
          <p:nvPr/>
        </p:nvSpPr>
        <p:spPr>
          <a:xfrm>
            <a:off x="10811435" y="163180"/>
            <a:ext cx="10029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23</a:t>
            </a:fld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E344A9A-848C-80D5-26A7-253FD40BC65E}"/>
              </a:ext>
            </a:extLst>
          </p:cNvPr>
          <p:cNvSpPr txBox="1"/>
          <p:nvPr/>
        </p:nvSpPr>
        <p:spPr>
          <a:xfrm>
            <a:off x="657813" y="4341878"/>
            <a:ext cx="4546673" cy="499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Two point correlation function</a:t>
            </a:r>
            <a:r>
              <a:rPr lang="zh-CN" altLang="en-US" sz="2000" dirty="0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：</a:t>
            </a:r>
            <a:endParaRPr lang="en-US" altLang="zh-CN" sz="2000" dirty="0"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8B228114-CBCF-9F8F-A688-C508D175481A}"/>
                  </a:ext>
                </a:extLst>
              </p:cNvPr>
              <p:cNvSpPr txBox="1"/>
              <p:nvPr/>
            </p:nvSpPr>
            <p:spPr>
              <a:xfrm>
                <a:off x="1150869" y="4711440"/>
                <a:ext cx="4360810" cy="8604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𝑝𝑡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⟨0|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  <m:sub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(0)|0⟩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8B228114-CBCF-9F8F-A688-C508D17548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869" y="4711440"/>
                <a:ext cx="4360810" cy="8604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内容占位符 2">
            <a:extLst>
              <a:ext uri="{FF2B5EF4-FFF2-40B4-BE49-F238E27FC236}">
                <a16:creationId xmlns:a16="http://schemas.microsoft.com/office/drawing/2014/main" id="{37D68CC7-782A-9B45-9A6B-79DFD690355D}"/>
              </a:ext>
            </a:extLst>
          </p:cNvPr>
          <p:cNvSpPr txBox="1"/>
          <p:nvPr/>
        </p:nvSpPr>
        <p:spPr>
          <a:xfrm>
            <a:off x="747739" y="5802344"/>
            <a:ext cx="3314617" cy="3534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000" dirty="0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Definition of decay constant </a:t>
            </a:r>
            <a:r>
              <a:rPr lang="zh-CN" altLang="en-US" sz="2000" dirty="0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：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81650BD-833B-347A-3331-AB9F853C6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7686" y="1406655"/>
            <a:ext cx="3917899" cy="40446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A2F3657B-06B0-870B-BFD2-4FBE08A28049}"/>
                  </a:ext>
                </a:extLst>
              </p:cNvPr>
              <p:cNvSpPr txBox="1"/>
              <p:nvPr/>
            </p:nvSpPr>
            <p:spPr>
              <a:xfrm>
                <a:off x="1088258" y="6222266"/>
                <a:ext cx="3210287" cy="4689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⟨0|</m:t>
                      </m:r>
                      <m:sSubSup>
                        <m:sSub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b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d>
                        <m:dPr>
                          <m:begChr m:val="|"/>
                          <m:endChr m:val="⟩"/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b>
                      </m:sSub>
                      <m:sSubSup>
                        <m:sSub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b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A2F3657B-06B0-870B-BFD2-4FBE08A280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258" y="6222266"/>
                <a:ext cx="3210287" cy="4689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2F61FDCE-797E-35F6-BA19-A9630A8098E7}"/>
                  </a:ext>
                </a:extLst>
              </p:cNvPr>
              <p:cNvSpPr txBox="1"/>
              <p:nvPr/>
            </p:nvSpPr>
            <p:spPr>
              <a:xfrm>
                <a:off x="2413956" y="1850924"/>
                <a:ext cx="60888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𝒄𝒔</m:t>
                          </m:r>
                        </m:sub>
                      </m:sSub>
                    </m:oMath>
                  </m:oMathPara>
                </a14:m>
                <a:endParaRPr lang="zh-CN" alt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2F61FDCE-797E-35F6-BA19-A9630A809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3956" y="1850924"/>
                <a:ext cx="608885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图片 21">
            <a:extLst>
              <a:ext uri="{FF2B5EF4-FFF2-40B4-BE49-F238E27FC236}">
                <a16:creationId xmlns:a16="http://schemas.microsoft.com/office/drawing/2014/main" id="{D096B0E7-98B5-7EFB-B86B-1C864E3FE9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435" y="3526560"/>
            <a:ext cx="5790646" cy="913518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005548D0-336B-057D-AE15-BC8849A1B14D}"/>
              </a:ext>
            </a:extLst>
          </p:cNvPr>
          <p:cNvSpPr txBox="1"/>
          <p:nvPr/>
        </p:nvSpPr>
        <p:spPr>
          <a:xfrm>
            <a:off x="657813" y="3135234"/>
            <a:ext cx="4360810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Branching fraction:</a:t>
            </a:r>
            <a:endParaRPr lang="zh-CN" altLang="en-US" sz="2000" dirty="0"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Line 2">
            <a:extLst>
              <a:ext uri="{FF2B5EF4-FFF2-40B4-BE49-F238E27FC236}">
                <a16:creationId xmlns:a16="http://schemas.microsoft.com/office/drawing/2014/main" id="{A997A3A3-ADD4-B24F-22F7-E9E2DE6E0404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382FDEA0-183B-0C01-2CDA-E26BB3FF9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10850336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重味物理精确计算的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(</a:t>
            </a: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一些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)</a:t>
            </a: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机遇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: nonperturbative inputs</a:t>
            </a:r>
          </a:p>
        </p:txBody>
      </p:sp>
    </p:spTree>
    <p:extLst>
      <p:ext uri="{BB962C8B-B14F-4D97-AF65-F5344CB8AC3E}">
        <p14:creationId xmlns:p14="http://schemas.microsoft.com/office/powerpoint/2010/main" val="8395236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1148260-B2A1-3EAD-36B6-9BC6EC703727}"/>
              </a:ext>
            </a:extLst>
          </p:cNvPr>
          <p:cNvSpPr txBox="1">
            <a:spLocks/>
          </p:cNvSpPr>
          <p:nvPr/>
        </p:nvSpPr>
        <p:spPr>
          <a:xfrm>
            <a:off x="8969559" y="16318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24</a:t>
            </a:fld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CBBCD49-CC28-F8E1-DE73-D7563CA86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45" y="1858286"/>
            <a:ext cx="4935935" cy="41073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2F31D2EE-D974-3B26-9DB2-CA11B83D249B}"/>
                  </a:ext>
                </a:extLst>
              </p:cNvPr>
              <p:cNvSpPr/>
              <p:nvPr/>
            </p:nvSpPr>
            <p:spPr>
              <a:xfrm>
                <a:off x="535352" y="1268397"/>
                <a:ext cx="2991012" cy="4280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000" b="1" dirty="0">
                    <a:latin typeface="Times New Roman" panose="02020603050405020304" pitchFamily="18" charset="0"/>
                    <a:ea typeface="STKaiti" panose="02010600040101010101" pitchFamily="2" charset="-122"/>
                    <a:cs typeface="Times New Roman" panose="02020603050405020304" pitchFamily="18" charset="0"/>
                  </a:rPr>
                  <a:t>Decay constant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ea typeface="STKaiti" panose="0201060004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STKaiti" panose="02010600040101010101" pitchFamily="2" charset="-122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STKaiti" panose="02010600040101010101" pitchFamily="2" charset="-122"/>
                            <a:cs typeface="Times New Roman" panose="020206030504050203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altLang="zh-CN" sz="2000" i="1" dirty="0">
                    <a:latin typeface="Times New Roman" panose="02020603050405020304" pitchFamily="18" charset="0"/>
                    <a:ea typeface="STKaiti" panose="0201060004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dirty="0">
                    <a:latin typeface="Times New Roman" panose="02020603050405020304" pitchFamily="18" charset="0"/>
                    <a:ea typeface="STKaiti" panose="02010600040101010101" pitchFamily="2" charset="-122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STKaiti" panose="0201060004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STKaiti" panose="02010600040101010101" pitchFamily="2" charset="-122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STKaiti" panose="0201060004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STKaiti" panose="02010600040101010101" pitchFamily="2" charset="-122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STKaiti" panose="02010600040101010101" pitchFamily="2" charset="-122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sub>
                        </m:sSub>
                      </m:sub>
                    </m:sSub>
                  </m:oMath>
                </a14:m>
                <a:endParaRPr lang="en-US" altLang="zh-CN" sz="2000" i="1" dirty="0">
                  <a:latin typeface="Times New Roman" panose="02020603050405020304" pitchFamily="18" charset="0"/>
                  <a:ea typeface="STKaiti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2F31D2EE-D974-3B26-9DB2-CA11B83D24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52" y="1268397"/>
                <a:ext cx="2991012" cy="428066"/>
              </a:xfrm>
              <a:prstGeom prst="rect">
                <a:avLst/>
              </a:prstGeom>
              <a:blipFill>
                <a:blip r:embed="rId3"/>
                <a:stretch>
                  <a:fillRect l="-2245" t="-7143" b="-1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>
            <a:extLst>
              <a:ext uri="{FF2B5EF4-FFF2-40B4-BE49-F238E27FC236}">
                <a16:creationId xmlns:a16="http://schemas.microsoft.com/office/drawing/2014/main" id="{5020B529-9FD8-36DF-F208-940AE973174A}"/>
              </a:ext>
            </a:extLst>
          </p:cNvPr>
          <p:cNvSpPr/>
          <p:nvPr/>
        </p:nvSpPr>
        <p:spPr>
          <a:xfrm>
            <a:off x="5544592" y="1282408"/>
            <a:ext cx="6253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STKaiti" panose="02010600040101010101" pitchFamily="2" charset="-122"/>
                <a:cs typeface="Times New Roman" panose="02020603050405020304" pitchFamily="18" charset="0"/>
              </a:rPr>
              <a:t>Can be extracted from </a:t>
            </a:r>
            <a:r>
              <a:rPr lang="en-US" altLang="zh-CN" dirty="0">
                <a:solidFill>
                  <a:srgbClr val="7030A0"/>
                </a:solidFill>
                <a:latin typeface="Times New Roman" panose="02020603050405020304" pitchFamily="18" charset="0"/>
                <a:ea typeface="STKaiti" panose="02010600040101010101" pitchFamily="2" charset="-122"/>
                <a:cs typeface="Times New Roman" panose="02020603050405020304" pitchFamily="18" charset="0"/>
              </a:rPr>
              <a:t>Euclidean matrix elements of axial current</a:t>
            </a:r>
            <a:r>
              <a:rPr lang="en-US" altLang="zh-CN" dirty="0">
                <a:latin typeface="Times New Roman" panose="02020603050405020304" pitchFamily="18" charset="0"/>
                <a:ea typeface="STKaiti" panose="02010600040101010101" pitchFamily="2" charset="-122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74CCE0ED-0514-FF41-9C5E-F1C75505EE80}"/>
                  </a:ext>
                </a:extLst>
              </p:cNvPr>
              <p:cNvSpPr/>
              <p:nvPr/>
            </p:nvSpPr>
            <p:spPr>
              <a:xfrm>
                <a:off x="5672763" y="2375216"/>
                <a:ext cx="6253532" cy="3915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  <a:ea typeface="STKaiti" panose="0201060004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  <a:ea typeface="STKaiti" panose="02010600040101010101" pitchFamily="2" charset="-122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i="1" dirty="0" smtClean="0">
                            <a:latin typeface="Cambria Math" panose="02040503050406030204" pitchFamily="18" charset="0"/>
                            <a:ea typeface="STKaiti" panose="02010600040101010101" pitchFamily="2" charset="-122"/>
                            <a:cs typeface="Times New Roman" panose="02020603050405020304" pitchFamily="18" charset="0"/>
                          </a:rPr>
                          <m:t>𝑓</m:t>
                        </m:r>
                      </m:sub>
                    </m:sSub>
                    <m:r>
                      <a:rPr lang="en-US" altLang="zh-CN" b="0" i="1" dirty="0" smtClean="0">
                        <a:latin typeface="Cambria Math" panose="02040503050406030204" pitchFamily="18" charset="0"/>
                        <a:ea typeface="STKaiti" panose="02010600040101010101" pitchFamily="2" charset="-122"/>
                        <a:cs typeface="Times New Roman" panose="02020603050405020304" pitchFamily="18" charset="0"/>
                      </a:rPr>
                      <m:t>=2+1+1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ea typeface="STKaiti" panose="02010600040101010101" pitchFamily="2" charset="-122"/>
                    <a:cs typeface="Times New Roman" panose="02020603050405020304" pitchFamily="18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74CCE0ED-0514-FF41-9C5E-F1C75505EE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2763" y="2375216"/>
                <a:ext cx="6253532" cy="391582"/>
              </a:xfrm>
              <a:prstGeom prst="rect">
                <a:avLst/>
              </a:prstGeom>
              <a:blipFill>
                <a:blip r:embed="rId4"/>
                <a:stretch>
                  <a:fillRect l="-683" t="-9375" b="-187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组合 8">
            <a:extLst>
              <a:ext uri="{FF2B5EF4-FFF2-40B4-BE49-F238E27FC236}">
                <a16:creationId xmlns:a16="http://schemas.microsoft.com/office/drawing/2014/main" id="{F1855329-7BBD-06CE-F389-B3840AF4D2B7}"/>
              </a:ext>
            </a:extLst>
          </p:cNvPr>
          <p:cNvGrpSpPr/>
          <p:nvPr/>
        </p:nvGrpSpPr>
        <p:grpSpPr>
          <a:xfrm>
            <a:off x="6104465" y="2821027"/>
            <a:ext cx="4872861" cy="1017179"/>
            <a:chOff x="6104465" y="2821027"/>
            <a:chExt cx="4872861" cy="101717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437856F-2123-69C9-4E62-1494E609F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68181"/>
            <a:stretch/>
          </p:blipFill>
          <p:spPr>
            <a:xfrm>
              <a:off x="6104465" y="2821027"/>
              <a:ext cx="2645735" cy="44610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04D9A75-8FB6-A5D5-D83F-5623C1F519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2084" t="26902" r="2084" b="45168"/>
            <a:stretch/>
          </p:blipFill>
          <p:spPr>
            <a:xfrm>
              <a:off x="8331591" y="2856492"/>
              <a:ext cx="2645735" cy="391583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3B83432-E056-7BCB-02D5-FA9E810FB6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3069" b="5886"/>
            <a:stretch/>
          </p:blipFill>
          <p:spPr>
            <a:xfrm>
              <a:off x="6153794" y="3262751"/>
              <a:ext cx="2645735" cy="575455"/>
            </a:xfrm>
            <a:prstGeom prst="rect">
              <a:avLst/>
            </a:prstGeom>
          </p:spPr>
        </p:pic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6F3DEC93-0842-0BB7-9396-A27230264701}"/>
              </a:ext>
            </a:extLst>
          </p:cNvPr>
          <p:cNvSpPr/>
          <p:nvPr/>
        </p:nvSpPr>
        <p:spPr>
          <a:xfrm>
            <a:off x="8671358" y="3233369"/>
            <a:ext cx="2342308" cy="6996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FNAL/MILC, PRD98(2018); </a:t>
            </a:r>
          </a:p>
          <a:p>
            <a:pPr>
              <a:lnSpc>
                <a:spcPct val="150000"/>
              </a:lnSpc>
            </a:pPr>
            <a:r>
              <a:rPr lang="en" altLang="zh-CN" sz="1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ETMC,</a:t>
            </a:r>
            <a:r>
              <a:rPr lang="zh-CN" altLang="en-US" sz="1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PRD91(2015)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7A2AEDAF-33EF-E914-2A28-D5C94668C3F4}"/>
                  </a:ext>
                </a:extLst>
              </p:cNvPr>
              <p:cNvSpPr/>
              <p:nvPr/>
            </p:nvSpPr>
            <p:spPr>
              <a:xfrm>
                <a:off x="5672763" y="4076414"/>
                <a:ext cx="6253532" cy="3915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  <a:ea typeface="STKaiti" panose="0201060004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  <a:ea typeface="STKaiti" panose="02010600040101010101" pitchFamily="2" charset="-122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i="1" dirty="0" smtClean="0">
                            <a:latin typeface="Cambria Math" panose="02040503050406030204" pitchFamily="18" charset="0"/>
                            <a:ea typeface="STKaiti" panose="02010600040101010101" pitchFamily="2" charset="-122"/>
                            <a:cs typeface="Times New Roman" panose="02020603050405020304" pitchFamily="18" charset="0"/>
                          </a:rPr>
                          <m:t>𝑓</m:t>
                        </m:r>
                      </m:sub>
                    </m:sSub>
                    <m:r>
                      <a:rPr lang="en-US" altLang="zh-CN" b="0" i="1" dirty="0" smtClean="0">
                        <a:latin typeface="Cambria Math" panose="02040503050406030204" pitchFamily="18" charset="0"/>
                        <a:ea typeface="STKaiti" panose="02010600040101010101" pitchFamily="2" charset="-122"/>
                        <a:cs typeface="Times New Roman" panose="02020603050405020304" pitchFamily="18" charset="0"/>
                      </a:rPr>
                      <m:t>=2+1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ea typeface="STKaiti" panose="02010600040101010101" pitchFamily="2" charset="-122"/>
                    <a:cs typeface="Times New Roman" panose="02020603050405020304" pitchFamily="18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7A2AEDAF-33EF-E914-2A28-D5C94668C3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2763" y="4076414"/>
                <a:ext cx="6253532" cy="391582"/>
              </a:xfrm>
              <a:prstGeom prst="rect">
                <a:avLst/>
              </a:prstGeom>
              <a:blipFill>
                <a:blip r:embed="rId6"/>
                <a:stretch>
                  <a:fillRect l="-683" t="-9375" b="-187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5ADFCD0B-9036-D409-07AF-B9E2DB85DB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4517257"/>
            <a:ext cx="2527412" cy="1370419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BF37401B-3C88-AF0F-2ACC-C7374A6A3F9B}"/>
              </a:ext>
            </a:extLst>
          </p:cNvPr>
          <p:cNvSpPr/>
          <p:nvPr/>
        </p:nvSpPr>
        <p:spPr>
          <a:xfrm>
            <a:off x="8750200" y="4479038"/>
            <a:ext cx="3236941" cy="1346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RBC/UKQCD, JHEP12(2017); </a:t>
            </a:r>
          </a:p>
          <a:p>
            <a:pPr>
              <a:lnSpc>
                <a:spcPct val="150000"/>
              </a:lnSpc>
            </a:pPr>
            <a:r>
              <a:rPr lang="el-GR" altLang="zh-CN" sz="1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altLang="zh-CN" sz="1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QCD, PRD92(2015);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HPQCD, PRD86(2012), PRD82(2010);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FNAL/MILC, PRD85(2012); </a:t>
            </a:r>
          </a:p>
        </p:txBody>
      </p:sp>
      <p:sp>
        <p:nvSpPr>
          <p:cNvPr id="17" name="圆角矩形 1">
            <a:extLst>
              <a:ext uri="{FF2B5EF4-FFF2-40B4-BE49-F238E27FC236}">
                <a16:creationId xmlns:a16="http://schemas.microsoft.com/office/drawing/2014/main" id="{89202354-EB09-6809-BBA7-630D78150898}"/>
              </a:ext>
            </a:extLst>
          </p:cNvPr>
          <p:cNvSpPr/>
          <p:nvPr/>
        </p:nvSpPr>
        <p:spPr>
          <a:xfrm>
            <a:off x="1836549" y="2510725"/>
            <a:ext cx="2750949" cy="263205"/>
          </a:xfrm>
          <a:prstGeom prst="roundRect">
            <a:avLst/>
          </a:prstGeom>
          <a:ln w="1905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endParaRPr kumimoji="1" lang="zh-CN" altLang="en-US" sz="2800" b="1" dirty="0">
              <a:solidFill>
                <a:srgbClr val="001CB6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5D44FE8-4CC0-5724-E23F-2BFA5847A74F}"/>
              </a:ext>
            </a:extLst>
          </p:cNvPr>
          <p:cNvSpPr/>
          <p:nvPr/>
        </p:nvSpPr>
        <p:spPr>
          <a:xfrm>
            <a:off x="4419665" y="2797162"/>
            <a:ext cx="1560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TKaiti" panose="02010600040101010101" pitchFamily="2" charset="-122"/>
                <a:cs typeface="Times New Roman" panose="02020603050405020304" pitchFamily="18" charset="0"/>
              </a:rPr>
              <a:t>QCD+“QED”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D538751B-CDEF-A370-25FF-10FACA1412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9975" y="1795106"/>
            <a:ext cx="2819107" cy="425034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EE420454-58E4-8B0B-9193-F60C376E317A}"/>
              </a:ext>
            </a:extLst>
          </p:cNvPr>
          <p:cNvSpPr txBox="1"/>
          <p:nvPr/>
        </p:nvSpPr>
        <p:spPr>
          <a:xfrm>
            <a:off x="8750199" y="6004615"/>
            <a:ext cx="3236941" cy="417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Du, </a:t>
            </a:r>
            <a:r>
              <a:rPr lang="en-US" altLang="zh-CN" sz="16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et.al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, PRD111 (2025)  054504</a:t>
            </a: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42E3A763-77D2-44C8-A8C7-7667A4DCA2D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23" name="Text Box 3">
            <a:extLst>
              <a:ext uri="{FF2B5EF4-FFF2-40B4-BE49-F238E27FC236}">
                <a16:creationId xmlns:a16="http://schemas.microsoft.com/office/drawing/2014/main" id="{ED0CEF42-988A-3261-E5ED-87D4DA9DB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10850336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重味物理精确计算的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(</a:t>
            </a: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一些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)</a:t>
            </a: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机遇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: nonperturbative inputs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532D76B0-1EE3-E1E9-A3EC-5543AEF99B61}"/>
                  </a:ext>
                </a:extLst>
              </p:cNvPr>
              <p:cNvSpPr txBox="1"/>
              <p:nvPr/>
            </p:nvSpPr>
            <p:spPr>
              <a:xfrm>
                <a:off x="6091572" y="5909717"/>
                <a:ext cx="2514470" cy="60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600" dirty="0">
                    <a:effectLst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effectLst/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1600" i="1" smtClean="0">
                            <a:effectLst/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altLang="zh-CN" sz="1600" b="0" i="1" smtClean="0">
                        <a:effectLst/>
                        <a:latin typeface="Cambria Math" panose="02040503050406030204" pitchFamily="18" charset="0"/>
                      </a:rPr>
                      <m:t>=210.8(2.0)(1.1) </m:t>
                    </m:r>
                  </m:oMath>
                </a14:m>
                <a:r>
                  <a:rPr lang="en-US" altLang="zh-CN" sz="1600" dirty="0">
                    <a:latin typeface="CMR9"/>
                  </a:rPr>
                  <a:t>MeV</a:t>
                </a:r>
                <a:endParaRPr lang="en-US" altLang="zh-CN" sz="1600" dirty="0">
                  <a:effectLst/>
                  <a:latin typeface="CMR9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effectLst/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sSub>
                          <m:sSubPr>
                            <m:ctrlPr>
                              <a:rPr lang="en-US" altLang="zh-CN" sz="1600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effectLst/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effectLst/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sub>
                    </m:sSub>
                    <m:r>
                      <a:rPr lang="en-US" altLang="zh-CN" sz="1600" b="0" i="1" smtClean="0">
                        <a:effectLst/>
                        <a:latin typeface="Cambria Math" panose="02040503050406030204" pitchFamily="18" charset="0"/>
                      </a:rPr>
                      <m:t>=247.0(2.1)(0.4)</m:t>
                    </m:r>
                  </m:oMath>
                </a14:m>
                <a:r>
                  <a:rPr lang="en-US" altLang="zh-CN" sz="1600" dirty="0">
                    <a:effectLst/>
                    <a:latin typeface="CMR9"/>
                  </a:rPr>
                  <a:t>MeV 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532D76B0-1EE3-E1E9-A3EC-5543AEF99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1572" y="5909717"/>
                <a:ext cx="2514470" cy="607218"/>
              </a:xfrm>
              <a:prstGeom prst="rect">
                <a:avLst/>
              </a:prstGeom>
              <a:blipFill>
                <a:blip r:embed="rId9"/>
                <a:stretch>
                  <a:fillRect t="-2041" r="-503" b="-61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2331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F325DB1-5749-CA31-3E37-5C80424C52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49"/>
          <a:stretch/>
        </p:blipFill>
        <p:spPr>
          <a:xfrm>
            <a:off x="1109234" y="3884247"/>
            <a:ext cx="3247307" cy="266726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51DA5BE-3E94-EFED-80AF-92A7E97AED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803"/>
          <a:stretch/>
        </p:blipFill>
        <p:spPr>
          <a:xfrm>
            <a:off x="1454505" y="1435761"/>
            <a:ext cx="2893175" cy="24562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FC9ED189-BF01-FDD2-4547-98EBCA6DEBE2}"/>
                  </a:ext>
                </a:extLst>
              </p:cNvPr>
              <p:cNvSpPr/>
              <p:nvPr/>
            </p:nvSpPr>
            <p:spPr>
              <a:xfrm>
                <a:off x="4817506" y="1778973"/>
                <a:ext cx="6253532" cy="424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 smtClean="0">
                            <a:latin typeface="Cambria Math" panose="02040503050406030204" pitchFamily="18" charset="0"/>
                            <a:ea typeface="STKaiti" panose="0201060004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  <a:ea typeface="STKaiti" panose="02010600040101010101" pitchFamily="2" charset="-122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  <a:ea typeface="STKaiti" panose="02010600040101010101" pitchFamily="2" charset="-122"/>
                            <a:cs typeface="Times New Roman" panose="02020603050405020304" pitchFamily="18" charset="0"/>
                          </a:rPr>
                          <m:t>𝑓</m:t>
                        </m:r>
                      </m:sub>
                    </m:sSub>
                    <m:r>
                      <a:rPr lang="en-US" altLang="zh-CN" sz="2000" b="0" i="1" dirty="0" smtClean="0">
                        <a:latin typeface="Cambria Math" panose="02040503050406030204" pitchFamily="18" charset="0"/>
                        <a:ea typeface="STKaiti" panose="02010600040101010101" pitchFamily="2" charset="-122"/>
                        <a:cs typeface="Times New Roman" panose="02020603050405020304" pitchFamily="18" charset="0"/>
                      </a:rPr>
                      <m:t>=2+1+1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STKaiti" panose="02010600040101010101" pitchFamily="2" charset="-122"/>
                    <a:cs typeface="Times New Roman" panose="02020603050405020304" pitchFamily="18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FC9ED189-BF01-FDD2-4547-98EBCA6DEB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7506" y="1778973"/>
                <a:ext cx="6253532" cy="424732"/>
              </a:xfrm>
              <a:prstGeom prst="rect">
                <a:avLst/>
              </a:prstGeom>
              <a:blipFill>
                <a:blip r:embed="rId3"/>
                <a:stretch>
                  <a:fillRect l="-811" t="-8824" b="-176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E8D13B83-5DC4-F259-2844-2928B318B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9358" y="2179532"/>
            <a:ext cx="2425077" cy="13812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390D66AF-A6DC-18FA-FF58-348818E4F1DC}"/>
                  </a:ext>
                </a:extLst>
              </p:cNvPr>
              <p:cNvSpPr/>
              <p:nvPr/>
            </p:nvSpPr>
            <p:spPr>
              <a:xfrm>
                <a:off x="4829234" y="3926701"/>
                <a:ext cx="6253532" cy="424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 smtClean="0">
                            <a:latin typeface="Cambria Math" panose="02040503050406030204" pitchFamily="18" charset="0"/>
                            <a:ea typeface="STKaiti" panose="0201060004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  <a:ea typeface="STKaiti" panose="02010600040101010101" pitchFamily="2" charset="-122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  <a:ea typeface="STKaiti" panose="02010600040101010101" pitchFamily="2" charset="-122"/>
                            <a:cs typeface="Times New Roman" panose="02020603050405020304" pitchFamily="18" charset="0"/>
                          </a:rPr>
                          <m:t>𝑓</m:t>
                        </m:r>
                      </m:sub>
                    </m:sSub>
                    <m:r>
                      <a:rPr lang="en-US" altLang="zh-CN" sz="2000" b="0" i="1" dirty="0" smtClean="0">
                        <a:latin typeface="Cambria Math" panose="02040503050406030204" pitchFamily="18" charset="0"/>
                        <a:ea typeface="STKaiti" panose="02010600040101010101" pitchFamily="2" charset="-122"/>
                        <a:cs typeface="Times New Roman" panose="02020603050405020304" pitchFamily="18" charset="0"/>
                      </a:rPr>
                      <m:t>=2+1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STKaiti" panose="02010600040101010101" pitchFamily="2" charset="-122"/>
                    <a:cs typeface="Times New Roman" panose="02020603050405020304" pitchFamily="18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390D66AF-A6DC-18FA-FF58-348818E4F1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9234" y="3926701"/>
                <a:ext cx="6253532" cy="424732"/>
              </a:xfrm>
              <a:prstGeom prst="rect">
                <a:avLst/>
              </a:prstGeom>
              <a:blipFill>
                <a:blip r:embed="rId5"/>
                <a:stretch>
                  <a:fillRect l="-811" t="-8824" b="-176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53F7D9BA-1D59-0DA5-153A-CF0F5C7336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304" b="5719"/>
          <a:stretch/>
        </p:blipFill>
        <p:spPr>
          <a:xfrm>
            <a:off x="5264637" y="4318283"/>
            <a:ext cx="2556683" cy="1351192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3C03AD50-C7A4-0917-0E3C-7BED4C644CE2}"/>
              </a:ext>
            </a:extLst>
          </p:cNvPr>
          <p:cNvSpPr/>
          <p:nvPr/>
        </p:nvSpPr>
        <p:spPr>
          <a:xfrm>
            <a:off x="8109582" y="2272914"/>
            <a:ext cx="3456780" cy="1156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FNAL/MILC, PRD98(2018); </a:t>
            </a:r>
          </a:p>
          <a:p>
            <a:pPr>
              <a:lnSpc>
                <a:spcPct val="150000"/>
              </a:lnSpc>
            </a:pPr>
            <a:r>
              <a:rPr lang="en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ETMC,</a:t>
            </a:r>
            <a:r>
              <a:rPr lang="zh-CN" altLang="en-US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PRD93(2016);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HPQCD, PRL110(2013), PRD97(2018)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F7A0E77-6AE7-CEED-195C-2DCB924FA9F2}"/>
              </a:ext>
            </a:extLst>
          </p:cNvPr>
          <p:cNvSpPr/>
          <p:nvPr/>
        </p:nvSpPr>
        <p:spPr>
          <a:xfrm>
            <a:off x="8109582" y="4318283"/>
            <a:ext cx="3765774" cy="11560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RBC/UKQCD, PRD91(2015), 1812.08791;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FNAL/MILC, PRD85(2012); 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HPQCD</a:t>
            </a:r>
            <a:r>
              <a:rPr lang="en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PRD85(2012), PRD86(2012);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861EE8C-0838-7C1A-81FF-041FF031250A}"/>
              </a:ext>
            </a:extLst>
          </p:cNvPr>
          <p:cNvSpPr/>
          <p:nvPr/>
        </p:nvSpPr>
        <p:spPr>
          <a:xfrm>
            <a:off x="7211066" y="1786546"/>
            <a:ext cx="14095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STKaiti" panose="02010600040101010101" pitchFamily="2" charset="-122"/>
                <a:cs typeface="Times New Roman" panose="02020603050405020304" pitchFamily="18" charset="0"/>
              </a:rPr>
              <a:t>~ 1% error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21" name="灯片编号占位符 1">
            <a:extLst>
              <a:ext uri="{FF2B5EF4-FFF2-40B4-BE49-F238E27FC236}">
                <a16:creationId xmlns:a16="http://schemas.microsoft.com/office/drawing/2014/main" id="{2722E460-A3D0-903A-082E-2F03B6795CF4}"/>
              </a:ext>
            </a:extLst>
          </p:cNvPr>
          <p:cNvSpPr txBox="1">
            <a:spLocks/>
          </p:cNvSpPr>
          <p:nvPr/>
        </p:nvSpPr>
        <p:spPr>
          <a:xfrm>
            <a:off x="8969559" y="16318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25</a:t>
            </a:fld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ine 2">
            <a:extLst>
              <a:ext uri="{FF2B5EF4-FFF2-40B4-BE49-F238E27FC236}">
                <a16:creationId xmlns:a16="http://schemas.microsoft.com/office/drawing/2014/main" id="{4D413B5D-67C1-AF35-EB01-B1982014956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id="{9B3D19E7-7F86-F16E-7F14-DFA2D331E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10850336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重味物理精确计算的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(</a:t>
            </a: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一些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)</a:t>
            </a: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机遇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: nonperturbative inputs</a:t>
            </a:r>
          </a:p>
        </p:txBody>
      </p:sp>
    </p:spTree>
    <p:extLst>
      <p:ext uri="{BB962C8B-B14F-4D97-AF65-F5344CB8AC3E}">
        <p14:creationId xmlns:p14="http://schemas.microsoft.com/office/powerpoint/2010/main" val="30897604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5A0FD95-7D93-7E96-7B6E-CE4315B03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2377" y="1307653"/>
            <a:ext cx="4338848" cy="212134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A38275E-40CC-E66F-FE60-F5D74A4E61E7}"/>
              </a:ext>
            </a:extLst>
          </p:cNvPr>
          <p:cNvSpPr/>
          <p:nvPr/>
        </p:nvSpPr>
        <p:spPr>
          <a:xfrm>
            <a:off x="686780" y="1187124"/>
            <a:ext cx="7124606" cy="2460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ü"/>
            </a:pPr>
            <a:r>
              <a:rPr lang="en-US" altLang="zh-CN" sz="2000" b="1" dirty="0">
                <a:solidFill>
                  <a:srgbClr val="0432FF"/>
                </a:solidFill>
                <a:latin typeface="Times New Roman" panose="02020603050405020304" pitchFamily="18" charset="0"/>
                <a:ea typeface="STKaiti" panose="02010600040101010101" pitchFamily="2" charset="-122"/>
                <a:cs typeface="Times New Roman" panose="02020603050405020304" pitchFamily="18" charset="0"/>
              </a:rPr>
              <a:t>Signiﬁcantly more information </a:t>
            </a:r>
            <a:r>
              <a:rPr lang="en-US" altLang="zh-CN" sz="2000" b="1" dirty="0">
                <a:latin typeface="Times New Roman" panose="02020603050405020304" pitchFamily="18" charset="0"/>
                <a:ea typeface="STKaiti" panose="02010600040101010101" pitchFamily="2" charset="-122"/>
                <a:cs typeface="Times New Roman" panose="02020603050405020304" pitchFamily="18" charset="0"/>
              </a:rPr>
              <a:t>(functions </a:t>
            </a:r>
            <a:r>
              <a:rPr lang="en-US" altLang="zh-CN" sz="2000" b="1" dirty="0" err="1">
                <a:latin typeface="Times New Roman" panose="02020603050405020304" pitchFamily="18" charset="0"/>
                <a:ea typeface="STKaiti" panose="02010600040101010101" pitchFamily="2" charset="-122"/>
                <a:cs typeface="Times New Roman" panose="02020603050405020304" pitchFamily="18" charset="0"/>
              </a:rPr>
              <a:t>v.s</a:t>
            </a:r>
            <a:r>
              <a:rPr lang="en-US" altLang="zh-CN" sz="2000" b="1" dirty="0">
                <a:latin typeface="Times New Roman" panose="02020603050405020304" pitchFamily="18" charset="0"/>
                <a:ea typeface="STKaiti" panose="02010600040101010101" pitchFamily="2" charset="-122"/>
                <a:cs typeface="Times New Roman" panose="02020603050405020304" pitchFamily="18" charset="0"/>
              </a:rPr>
              <a:t>. numbers)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ü"/>
            </a:pPr>
            <a:r>
              <a:rPr lang="en-US" altLang="zh-CN" sz="2000" b="1" dirty="0">
                <a:latin typeface="Times New Roman" panose="02020603050405020304" pitchFamily="18" charset="0"/>
                <a:ea typeface="STKaiti" panose="02010600040101010101" pitchFamily="2" charset="-122"/>
                <a:cs typeface="Times New Roman" panose="02020603050405020304" pitchFamily="18" charset="0"/>
              </a:rPr>
              <a:t>LQCD calculations of 2-point &amp; 3-point function</a:t>
            </a:r>
            <a:r>
              <a:rPr lang="zh-CN" altLang="en-US" sz="2000" b="1" dirty="0">
                <a:latin typeface="Times New Roman" panose="02020603050405020304" pitchFamily="18" charset="0"/>
                <a:ea typeface="STKaiti" panose="02010600040101010101" pitchFamily="2" charset="-122"/>
                <a:cs typeface="Times New Roman" panose="02020603050405020304" pitchFamily="18" charset="0"/>
              </a:rPr>
              <a:t>：</a:t>
            </a:r>
            <a:endParaRPr lang="en-US" altLang="zh-CN" sz="2000" b="1" dirty="0">
              <a:latin typeface="Times New Roman" panose="02020603050405020304" pitchFamily="18" charset="0"/>
              <a:ea typeface="STKaiti" panose="0201060004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ü"/>
            </a:pPr>
            <a:endParaRPr lang="en-US" altLang="zh-CN" sz="2000" b="1" dirty="0">
              <a:latin typeface="Times New Roman" panose="02020603050405020304" pitchFamily="18" charset="0"/>
              <a:ea typeface="STKaiti" panose="0201060004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ü"/>
            </a:pPr>
            <a:r>
              <a:rPr lang="en-US" altLang="zh-CN" sz="2000" b="1" dirty="0">
                <a:latin typeface="Times New Roman" panose="02020603050405020304" pitchFamily="18" charset="0"/>
                <a:ea typeface="STKaiti" panose="02010600040101010101" pitchFamily="2" charset="-122"/>
                <a:cs typeface="Times New Roman" panose="02020603050405020304" pitchFamily="18" charset="0"/>
              </a:rPr>
              <a:t>Conformal mapping: </a:t>
            </a:r>
            <a:r>
              <a:rPr lang="en-US" altLang="zh-CN" sz="2000" b="1" dirty="0">
                <a:solidFill>
                  <a:srgbClr val="3E8C26"/>
                </a:solidFill>
                <a:latin typeface="Times New Roman" panose="02020603050405020304" pitchFamily="18" charset="0"/>
                <a:ea typeface="STKaiti" panose="02010600040101010101" pitchFamily="2" charset="-122"/>
                <a:cs typeface="Times New Roman" panose="02020603050405020304" pitchFamily="18" charset="0"/>
              </a:rPr>
              <a:t>z-expansion → wider kinematic range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BF4A505-B557-6527-0F44-A82032263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934" y="3945723"/>
            <a:ext cx="4207983" cy="16513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4556F013-0FA3-3299-5786-8510BD9CD352}"/>
                  </a:ext>
                </a:extLst>
              </p:cNvPr>
              <p:cNvSpPr/>
              <p:nvPr/>
            </p:nvSpPr>
            <p:spPr>
              <a:xfrm>
                <a:off x="686780" y="5544175"/>
                <a:ext cx="7124606" cy="1229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200000"/>
                  </a:lnSpc>
                  <a:buFont typeface="Wingdings" pitchFamily="2" charset="2"/>
                  <a:buChar char="ü"/>
                </a:pPr>
                <a:r>
                  <a:rPr lang="en-US" altLang="zh-CN" sz="2000" b="1" dirty="0">
                    <a:latin typeface="Times New Roman" panose="02020603050405020304" pitchFamily="18" charset="0"/>
                    <a:ea typeface="STKaiti" panose="02010600040101010101" pitchFamily="2" charset="-122"/>
                    <a:cs typeface="Times New Roman" panose="02020603050405020304" pitchFamily="18" charset="0"/>
                  </a:rPr>
                  <a:t>LQCD + experiment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  <a:ea typeface="STKaiti" panose="02010600040101010101" pitchFamily="2" charset="-122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altLang="zh-CN" sz="2000" b="1" dirty="0">
                    <a:latin typeface="Times New Roman" panose="02020603050405020304" pitchFamily="18" charset="0"/>
                    <a:ea typeface="STKaiti" panose="0201060004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dirty="0">
                    <a:solidFill>
                      <a:srgbClr val="0432FF"/>
                    </a:solidFill>
                    <a:latin typeface="Times New Roman" panose="02020603050405020304" pitchFamily="18" charset="0"/>
                    <a:ea typeface="STKaiti" panose="02010600040101010101" pitchFamily="2" charset="-122"/>
                    <a:cs typeface="Times New Roman" panose="02020603050405020304" pitchFamily="18" charset="0"/>
                  </a:rPr>
                  <a:t>CKM matrix elements</a:t>
                </a:r>
                <a:endParaRPr lang="en-US" altLang="zh-CN" sz="2000" b="1" dirty="0">
                  <a:latin typeface="Times New Roman" panose="02020603050405020304" pitchFamily="18" charset="0"/>
                  <a:ea typeface="STKaiti" panose="02010600040101010101" pitchFamily="2" charset="-122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200000"/>
                  </a:lnSpc>
                  <a:buFont typeface="Wingdings" pitchFamily="2" charset="2"/>
                  <a:buChar char="ü"/>
                </a:pPr>
                <a:r>
                  <a:rPr lang="en-US" altLang="zh-CN" sz="20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STKaiti" panose="02010600040101010101" pitchFamily="2" charset="-122"/>
                    <a:cs typeface="Times New Roman" panose="02020603050405020304" pitchFamily="18" charset="0"/>
                  </a:rPr>
                  <a:t>Better precision</a:t>
                </a:r>
                <a:r>
                  <a:rPr lang="en-US" altLang="zh-CN" sz="2000" b="1" dirty="0">
                    <a:latin typeface="Times New Roman" panose="02020603050405020304" pitchFamily="18" charset="0"/>
                    <a:ea typeface="STKaiti" panose="02010600040101010101" pitchFamily="2" charset="-122"/>
                    <a:cs typeface="Times New Roman" panose="02020603050405020304" pitchFamily="18" charset="0"/>
                  </a:rPr>
                  <a:t> needed for BESIII, </a:t>
                </a:r>
                <a:r>
                  <a:rPr lang="en-US" altLang="zh-CN" sz="2000" b="1" dirty="0" err="1">
                    <a:latin typeface="Times New Roman" panose="02020603050405020304" pitchFamily="18" charset="0"/>
                    <a:ea typeface="STKaiti" panose="02010600040101010101" pitchFamily="2" charset="-122"/>
                    <a:cs typeface="Times New Roman" panose="02020603050405020304" pitchFamily="18" charset="0"/>
                  </a:rPr>
                  <a:t>LHCb</a:t>
                </a:r>
                <a:r>
                  <a:rPr lang="en-US" altLang="zh-CN" sz="2000" b="1" dirty="0">
                    <a:latin typeface="Times New Roman" panose="02020603050405020304" pitchFamily="18" charset="0"/>
                    <a:ea typeface="STKaiti" panose="02010600040101010101" pitchFamily="2" charset="-122"/>
                    <a:cs typeface="Times New Roman" panose="02020603050405020304" pitchFamily="18" charset="0"/>
                  </a:rPr>
                  <a:t> and Belle II……</a:t>
                </a: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4556F013-0FA3-3299-5786-8510BD9CD3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780" y="5544175"/>
                <a:ext cx="7124606" cy="1229632"/>
              </a:xfrm>
              <a:prstGeom prst="rect">
                <a:avLst/>
              </a:prstGeom>
              <a:blipFill>
                <a:blip r:embed="rId4"/>
                <a:stretch>
                  <a:fillRect l="-891" b="-8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组合 5">
            <a:extLst>
              <a:ext uri="{FF2B5EF4-FFF2-40B4-BE49-F238E27FC236}">
                <a16:creationId xmlns:a16="http://schemas.microsoft.com/office/drawing/2014/main" id="{16576276-6170-4A91-4E5E-12B4C147630E}"/>
              </a:ext>
            </a:extLst>
          </p:cNvPr>
          <p:cNvGrpSpPr/>
          <p:nvPr/>
        </p:nvGrpSpPr>
        <p:grpSpPr>
          <a:xfrm>
            <a:off x="8172836" y="3869248"/>
            <a:ext cx="3077232" cy="2289743"/>
            <a:chOff x="8048304" y="3947826"/>
            <a:chExt cx="3077232" cy="2289743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0660780-A631-9B86-F49C-C024A9C0C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657" t="43320" r="3657" b="1135"/>
            <a:stretch/>
          </p:blipFill>
          <p:spPr>
            <a:xfrm>
              <a:off x="8048304" y="3947826"/>
              <a:ext cx="3077232" cy="2289743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7229387C-0524-9C42-7573-4EDF6FB1512E}"/>
                </a:ext>
              </a:extLst>
            </p:cNvPr>
            <p:cNvSpPr/>
            <p:nvPr/>
          </p:nvSpPr>
          <p:spPr>
            <a:xfrm>
              <a:off x="9370055" y="3947826"/>
              <a:ext cx="175548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Times New Roman" panose="02020603050405020304" pitchFamily="18" charset="0"/>
                  <a:ea typeface="STKaiti" panose="02010600040101010101" pitchFamily="2" charset="-122"/>
                  <a:cs typeface="Times New Roman" panose="02020603050405020304" pitchFamily="18" charset="0"/>
                </a:rPr>
                <a:t>CPC, Vol.46, No.1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灯片编号占位符 4">
            <a:extLst>
              <a:ext uri="{FF2B5EF4-FFF2-40B4-BE49-F238E27FC236}">
                <a16:creationId xmlns:a16="http://schemas.microsoft.com/office/drawing/2014/main" id="{3B41DF0C-DD2C-3668-CDFE-6EB8D768D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26</a:t>
            </a:fld>
            <a:endParaRPr kumimoji="0" lang="zh-CN" altLang="en-US" sz="2800"/>
          </a:p>
        </p:txBody>
      </p:sp>
      <p:sp>
        <p:nvSpPr>
          <p:cNvPr id="11" name="Line 2">
            <a:extLst>
              <a:ext uri="{FF2B5EF4-FFF2-40B4-BE49-F238E27FC236}">
                <a16:creationId xmlns:a16="http://schemas.microsoft.com/office/drawing/2014/main" id="{AB281ABA-D91A-6D62-8999-65D72FBCD6C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81937C45-4D22-54CB-9C6D-9B24B7871DDF}"/>
                  </a:ext>
                </a:extLst>
              </p:cNvPr>
              <p:cNvSpPr txBox="1"/>
              <p:nvPr/>
            </p:nvSpPr>
            <p:spPr>
              <a:xfrm>
                <a:off x="596284" y="2239582"/>
                <a:ext cx="7305597" cy="9069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𝑝𝑡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𝑠𝑒𝑞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⟨0|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</m:acc>
                            </m:e>
                            <m:sub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)|0⟩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81937C45-4D22-54CB-9C6D-9B24B7871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284" y="2239582"/>
                <a:ext cx="7305597" cy="906915"/>
              </a:xfrm>
              <a:prstGeom prst="rect">
                <a:avLst/>
              </a:prstGeom>
              <a:blipFill>
                <a:blip r:embed="rId6"/>
                <a:stretch>
                  <a:fillRect t="-80556" b="-152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 Box 3">
            <a:extLst>
              <a:ext uri="{FF2B5EF4-FFF2-40B4-BE49-F238E27FC236}">
                <a16:creationId xmlns:a16="http://schemas.microsoft.com/office/drawing/2014/main" id="{E5300ECE-7598-4CBE-C617-B7B468437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10850336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重味物理精确计算的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(</a:t>
            </a: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一些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)</a:t>
            </a: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机遇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: nonperturbative inputs</a:t>
            </a:r>
          </a:p>
        </p:txBody>
      </p:sp>
    </p:spTree>
    <p:extLst>
      <p:ext uri="{BB962C8B-B14F-4D97-AF65-F5344CB8AC3E}">
        <p14:creationId xmlns:p14="http://schemas.microsoft.com/office/powerpoint/2010/main" val="2710514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形用户界面, 图示&#10;&#10;AI 生成的内容可能不正确。">
            <a:extLst>
              <a:ext uri="{FF2B5EF4-FFF2-40B4-BE49-F238E27FC236}">
                <a16:creationId xmlns:a16="http://schemas.microsoft.com/office/drawing/2014/main" id="{373AF0D3-6433-57B8-D1A6-A8A729143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518" y="1106795"/>
            <a:ext cx="3785327" cy="464440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99AD487-571C-9038-17A8-DBB0D457D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343" y="1168889"/>
            <a:ext cx="3626755" cy="2233409"/>
          </a:xfrm>
          <a:prstGeom prst="rect">
            <a:avLst/>
          </a:prstGeom>
        </p:spPr>
      </p:pic>
      <p:pic>
        <p:nvPicPr>
          <p:cNvPr id="5" name="图片 4" descr="图表&#10;&#10;AI 生成的内容可能不正确。">
            <a:extLst>
              <a:ext uri="{FF2B5EF4-FFF2-40B4-BE49-F238E27FC236}">
                <a16:creationId xmlns:a16="http://schemas.microsoft.com/office/drawing/2014/main" id="{B59E2CDC-7163-B96D-F671-8D5B1CCBC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146" y="3535305"/>
            <a:ext cx="3727147" cy="2263225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0B1181AD-8349-402F-0D4D-E3A48793B96B}"/>
              </a:ext>
            </a:extLst>
          </p:cNvPr>
          <p:cNvSpPr txBox="1">
            <a:spLocks/>
          </p:cNvSpPr>
          <p:nvPr/>
        </p:nvSpPr>
        <p:spPr bwMode="auto">
          <a:xfrm>
            <a:off x="1703347" y="5895265"/>
            <a:ext cx="7338817" cy="9930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514350" indent="-514350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紧密结合实验，研究实验所关心的过程</a:t>
            </a:r>
            <a:endParaRPr lang="en-US" altLang="zh-CN" sz="2400" b="1" dirty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整合计算资源，大力推动全运动学区域的研究</a:t>
            </a:r>
            <a:endParaRPr lang="en-US" altLang="zh-CN" sz="2400" b="1" dirty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灯片编号占位符 4">
            <a:extLst>
              <a:ext uri="{FF2B5EF4-FFF2-40B4-BE49-F238E27FC236}">
                <a16:creationId xmlns:a16="http://schemas.microsoft.com/office/drawing/2014/main" id="{ACA93D33-41C5-4012-701D-A82256450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27</a:t>
            </a:fld>
            <a:endParaRPr kumimoji="0" lang="zh-CN" altLang="en-US" sz="2800"/>
          </a:p>
        </p:txBody>
      </p:sp>
      <p:sp>
        <p:nvSpPr>
          <p:cNvPr id="9" name="Line 2">
            <a:extLst>
              <a:ext uri="{FF2B5EF4-FFF2-40B4-BE49-F238E27FC236}">
                <a16:creationId xmlns:a16="http://schemas.microsoft.com/office/drawing/2014/main" id="{D8A8592F-78AD-2465-4BE4-E5A8FA3E791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5C2C3C84-94F9-DB16-8380-B8BBE52CA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10850336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重味物理精确计算的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(</a:t>
            </a: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一些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)</a:t>
            </a: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机遇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: nonperturbative inputs</a:t>
            </a:r>
          </a:p>
        </p:txBody>
      </p:sp>
    </p:spTree>
    <p:extLst>
      <p:ext uri="{BB962C8B-B14F-4D97-AF65-F5344CB8AC3E}">
        <p14:creationId xmlns:p14="http://schemas.microsoft.com/office/powerpoint/2010/main" val="17825915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线连接符 11">
            <a:extLst>
              <a:ext uri="{FF2B5EF4-FFF2-40B4-BE49-F238E27FC236}">
                <a16:creationId xmlns:a16="http://schemas.microsoft.com/office/drawing/2014/main" id="{1A510C6B-AB67-72FD-ECEF-687EBBE4DC89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63F0EFAE-A6DE-EC85-A3E4-C90FBDB53244}"/>
              </a:ext>
            </a:extLst>
          </p:cNvPr>
          <p:cNvSpPr txBox="1">
            <a:spLocks/>
          </p:cNvSpPr>
          <p:nvPr/>
        </p:nvSpPr>
        <p:spPr>
          <a:xfrm>
            <a:off x="10811435" y="163180"/>
            <a:ext cx="10029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28</a:t>
            </a:fld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6C1032-7401-586B-15FD-19F16EDDF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437" y="4337424"/>
            <a:ext cx="2362200" cy="13335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CF08F6F-E63C-A989-CF9B-31AD52F3D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6875" y="1196210"/>
            <a:ext cx="2715705" cy="19925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878BE6E1-8078-1BFC-A760-E362B926ED90}"/>
                  </a:ext>
                </a:extLst>
              </p:cNvPr>
              <p:cNvSpPr/>
              <p:nvPr/>
            </p:nvSpPr>
            <p:spPr>
              <a:xfrm>
                <a:off x="10289656" y="2330338"/>
                <a:ext cx="112346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𝐑𝐞</m:t>
                      </m:r>
                      <m:r>
                        <a:rPr lang="en-US" altLang="zh-CN" b="1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zh-CN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𝑬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878BE6E1-8078-1BFC-A760-E362B926ED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9656" y="2330338"/>
                <a:ext cx="112346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0FDB2A1B-FF85-FB72-0451-37F52A3551F1}"/>
                  </a:ext>
                </a:extLst>
              </p:cNvPr>
              <p:cNvSpPr/>
              <p:nvPr/>
            </p:nvSpPr>
            <p:spPr>
              <a:xfrm>
                <a:off x="8783853" y="1154150"/>
                <a:ext cx="112346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𝐈𝐦</m:t>
                      </m:r>
                      <m:r>
                        <a:rPr lang="en-US" altLang="zh-CN" b="1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zh-CN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𝑬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0FDB2A1B-FF85-FB72-0451-37F52A3551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3853" y="1154150"/>
                <a:ext cx="112346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FD2810C5-CF32-A6E8-D05E-4B92D7DC5880}"/>
              </a:ext>
            </a:extLst>
          </p:cNvPr>
          <p:cNvSpPr txBox="1"/>
          <p:nvPr/>
        </p:nvSpPr>
        <p:spPr>
          <a:xfrm>
            <a:off x="567564" y="1196210"/>
            <a:ext cx="5021134" cy="496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3E8C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LQCD, must we give in return?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B0E53CD-A3F6-AB3B-807B-F06465DF5C35}"/>
              </a:ext>
            </a:extLst>
          </p:cNvPr>
          <p:cNvSpPr txBox="1"/>
          <p:nvPr/>
        </p:nvSpPr>
        <p:spPr>
          <a:xfrm>
            <a:off x="1429648" y="1868334"/>
            <a:ext cx="6492878" cy="496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only calculate on Euclidean time.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3F00DDC0-9F44-ABA3-D50E-5D00AACD9649}"/>
              </a:ext>
            </a:extLst>
          </p:cNvPr>
          <p:cNvGrpSpPr>
            <a:grpSpLocks noChangeAspect="1"/>
          </p:cNvGrpSpPr>
          <p:nvPr/>
        </p:nvGrpSpPr>
        <p:grpSpPr>
          <a:xfrm>
            <a:off x="4839250" y="4090616"/>
            <a:ext cx="2105518" cy="1944752"/>
            <a:chOff x="4134928" y="3846828"/>
            <a:chExt cx="2323633" cy="2146213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5B1E762-36FF-7D9D-26ED-2C252F820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34928" y="3846828"/>
              <a:ext cx="2323633" cy="214621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A45289E6-CA94-B25A-1081-2EEE9FCDA438}"/>
                    </a:ext>
                  </a:extLst>
                </p:cNvPr>
                <p:cNvSpPr txBox="1"/>
                <p:nvPr/>
              </p:nvSpPr>
              <p:spPr>
                <a:xfrm>
                  <a:off x="4538755" y="3944386"/>
                  <a:ext cx="286745" cy="5227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1"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kumimoji="1" lang="en-US" altLang="zh-CN" sz="11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zh-CN" sz="11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ξ</m:t>
                                </m:r>
                              </m:e>
                              <m:sup>
                                <m:r>
                                  <a:rPr kumimoji="1" lang="en-US" altLang="zh-CN" sz="11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kumimoji="1" lang="en-US" altLang="zh-CN" sz="11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kumimoji="1" lang="en-US" altLang="zh-CN" sz="11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kumimoji="1" lang="en-US" altLang="zh-CN" sz="1100" b="0" dirty="0">
                    <a:solidFill>
                      <a:srgbClr val="FF0000"/>
                    </a:solidFill>
                  </a:endParaRPr>
                </a:p>
                <a:p>
                  <a:endParaRPr kumimoji="1" lang="zh-CN" altLang="en-US" sz="11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6E4A3563-DA9D-9E4A-B50D-9B17D829B8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8755" y="3944386"/>
                  <a:ext cx="286745" cy="52270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517B8084-9F74-A5E8-F4E7-BFF98BE98069}"/>
                    </a:ext>
                  </a:extLst>
                </p:cNvPr>
                <p:cNvSpPr txBox="1"/>
                <p:nvPr/>
              </p:nvSpPr>
              <p:spPr>
                <a:xfrm>
                  <a:off x="5898853" y="5235473"/>
                  <a:ext cx="339004" cy="5227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1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kumimoji="1"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kumimoji="1" lang="en-US" altLang="zh-CN" sz="11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zh-CN" sz="11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ξ</m:t>
                                </m:r>
                              </m:e>
                              <m:sup>
                                <m:r>
                                  <a:rPr kumimoji="1" lang="en-US" altLang="zh-CN" sz="11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kumimoji="1" lang="en-US" altLang="zh-CN" sz="11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kumimoji="1" lang="en-US" altLang="zh-CN" sz="11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kumimoji="1" lang="en-US" altLang="zh-CN" sz="1100" b="0" dirty="0">
                    <a:solidFill>
                      <a:srgbClr val="FF0000"/>
                    </a:solidFill>
                  </a:endParaRPr>
                </a:p>
                <a:p>
                  <a:endParaRPr kumimoji="1" lang="zh-CN" altLang="en-US" sz="11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D2AA2D9F-1264-8F4D-84B6-EA0994CDF1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98853" y="5235473"/>
                  <a:ext cx="339004" cy="522707"/>
                </a:xfrm>
                <a:prstGeom prst="rect">
                  <a:avLst/>
                </a:prstGeom>
                <a:blipFill>
                  <a:blip r:embed="rId9"/>
                  <a:stretch>
                    <a:fillRect r="-35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3B47E91B-E3B8-0B7C-5191-8DE330E3E474}"/>
                </a:ext>
              </a:extLst>
            </p:cNvPr>
            <p:cNvSpPr/>
            <p:nvPr/>
          </p:nvSpPr>
          <p:spPr>
            <a:xfrm>
              <a:off x="4915496" y="4906576"/>
              <a:ext cx="101726" cy="10236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9856BBF9-671A-B795-EA4E-96CDA4DE748F}"/>
                </a:ext>
              </a:extLst>
            </p:cNvPr>
            <p:cNvSpPr/>
            <p:nvPr/>
          </p:nvSpPr>
          <p:spPr>
            <a:xfrm>
              <a:off x="5444881" y="4906575"/>
              <a:ext cx="101726" cy="10236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2698F2F2-C134-CE32-B645-8CECD888D7A5}"/>
                </a:ext>
              </a:extLst>
            </p:cNvPr>
            <p:cNvSpPr/>
            <p:nvPr/>
          </p:nvSpPr>
          <p:spPr>
            <a:xfrm>
              <a:off x="4522033" y="4317104"/>
              <a:ext cx="101726" cy="10236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C2AF5A33-ACE2-E784-A802-13A6D800795B}"/>
                </a:ext>
              </a:extLst>
            </p:cNvPr>
            <p:cNvSpPr/>
            <p:nvPr/>
          </p:nvSpPr>
          <p:spPr>
            <a:xfrm>
              <a:off x="5881600" y="5522492"/>
              <a:ext cx="101726" cy="10236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7528F698-B628-00BE-5F9F-7A31539F305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77" y="3964471"/>
            <a:ext cx="2148058" cy="185808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F89118A-A065-8EE8-495B-B08CC910C1A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2767" y="4090616"/>
            <a:ext cx="2148058" cy="1869419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17C593FD-AB82-567B-8FC0-2330627C8608}"/>
              </a:ext>
            </a:extLst>
          </p:cNvPr>
          <p:cNvSpPr/>
          <p:nvPr/>
        </p:nvSpPr>
        <p:spPr>
          <a:xfrm>
            <a:off x="540678" y="2880235"/>
            <a:ext cx="11110644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Large-momentum effective theory:</a:t>
            </a:r>
            <a:endParaRPr lang="en-US" altLang="zh-CN" sz="2000" dirty="0">
              <a:solidFill>
                <a:srgbClr val="001C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32BB763-7DD7-0F0C-FF8F-913DF55B6736}"/>
              </a:ext>
            </a:extLst>
          </p:cNvPr>
          <p:cNvSpPr txBox="1"/>
          <p:nvPr/>
        </p:nvSpPr>
        <p:spPr>
          <a:xfrm>
            <a:off x="3121165" y="4602195"/>
            <a:ext cx="1428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rgbClr val="C00000"/>
                </a:solidFill>
              </a:rPr>
              <a:t>Lorentz boost</a:t>
            </a:r>
            <a:endParaRPr kumimoji="1" lang="zh-CN" altLang="en-US" dirty="0">
              <a:solidFill>
                <a:srgbClr val="C00000"/>
              </a:solidFill>
            </a:endParaRPr>
          </a:p>
        </p:txBody>
      </p:sp>
      <p:sp>
        <p:nvSpPr>
          <p:cNvPr id="23" name="右箭头 31">
            <a:extLst>
              <a:ext uri="{FF2B5EF4-FFF2-40B4-BE49-F238E27FC236}">
                <a16:creationId xmlns:a16="http://schemas.microsoft.com/office/drawing/2014/main" id="{1FD4287E-4C54-F1EB-132B-A16ADDED994A}"/>
              </a:ext>
            </a:extLst>
          </p:cNvPr>
          <p:cNvSpPr/>
          <p:nvPr/>
        </p:nvSpPr>
        <p:spPr>
          <a:xfrm>
            <a:off x="6944768" y="4940749"/>
            <a:ext cx="1204637" cy="148841"/>
          </a:xfrm>
          <a:prstGeom prst="rightArrow">
            <a:avLst>
              <a:gd name="adj1" fmla="val 50000"/>
              <a:gd name="adj2" fmla="val 233334"/>
            </a:avLst>
          </a:prstGeom>
          <a:ln>
            <a:solidFill>
              <a:srgbClr val="DE59C3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endParaRPr kumimoji="1" lang="zh-CN" altLang="en-US" sz="2800" b="1" dirty="0">
              <a:solidFill>
                <a:srgbClr val="001CB6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6BDF757A-C025-AB72-C02A-A79862DC7C81}"/>
              </a:ext>
            </a:extLst>
          </p:cNvPr>
          <p:cNvSpPr/>
          <p:nvPr/>
        </p:nvSpPr>
        <p:spPr>
          <a:xfrm>
            <a:off x="7094207" y="4614172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DE59C3"/>
                </a:solidFill>
              </a:rPr>
              <a:t>EFT</a:t>
            </a:r>
            <a:endParaRPr lang="zh-CN" altLang="en-US" b="1" dirty="0">
              <a:solidFill>
                <a:srgbClr val="DE59C3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61F02BF8-A812-8538-D53D-011744658682}"/>
              </a:ext>
            </a:extLst>
          </p:cNvPr>
          <p:cNvSpPr/>
          <p:nvPr/>
        </p:nvSpPr>
        <p:spPr>
          <a:xfrm>
            <a:off x="3011654" y="5375260"/>
            <a:ext cx="17435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>
                <a:solidFill>
                  <a:srgbClr val="001C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Ji, PRL110(2013), </a:t>
            </a:r>
          </a:p>
          <a:p>
            <a:r>
              <a:rPr lang="en-US" altLang="zh-CN" sz="1600" i="1" dirty="0">
                <a:solidFill>
                  <a:srgbClr val="001C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RMP93(2021), … </a:t>
            </a:r>
            <a:endParaRPr lang="zh-CN" altLang="en-US" sz="1600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4CB6E8D-14DF-D670-7A99-C3031E9B9EA9}"/>
              </a:ext>
            </a:extLst>
          </p:cNvPr>
          <p:cNvSpPr/>
          <p:nvPr/>
        </p:nvSpPr>
        <p:spPr>
          <a:xfrm>
            <a:off x="3426539" y="3587028"/>
            <a:ext cx="5461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1C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connecting Euclidean lattice and physical observables</a:t>
            </a:r>
            <a:endParaRPr lang="zh-CN" altLang="en-US" dirty="0"/>
          </a:p>
        </p:txBody>
      </p:sp>
      <p:sp>
        <p:nvSpPr>
          <p:cNvPr id="28" name="Text Box 3">
            <a:extLst>
              <a:ext uri="{FF2B5EF4-FFF2-40B4-BE49-F238E27FC236}">
                <a16:creationId xmlns:a16="http://schemas.microsoft.com/office/drawing/2014/main" id="{ECEF2BD7-D502-E57C-29FA-13F5F6F32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10850336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重味物理精确计算的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(</a:t>
            </a: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一些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)</a:t>
            </a: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机遇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: nonperturbative inputs</a:t>
            </a:r>
          </a:p>
        </p:txBody>
      </p:sp>
    </p:spTree>
    <p:extLst>
      <p:ext uri="{BB962C8B-B14F-4D97-AF65-F5344CB8AC3E}">
        <p14:creationId xmlns:p14="http://schemas.microsoft.com/office/powerpoint/2010/main" val="33787061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8AF27DD-2BB5-2931-40D0-BD08BAC6A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791" b="50000"/>
          <a:stretch>
            <a:fillRect/>
          </a:stretch>
        </p:blipFill>
        <p:spPr>
          <a:xfrm>
            <a:off x="690963" y="1109732"/>
            <a:ext cx="3374936" cy="26325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10D7874-0FAF-A382-7DD9-4F7C31C906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61" b="50000"/>
          <a:stretch>
            <a:fillRect/>
          </a:stretch>
        </p:blipFill>
        <p:spPr>
          <a:xfrm>
            <a:off x="4065899" y="1109732"/>
            <a:ext cx="3461120" cy="263253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3EFE999-7537-56FE-DD62-154DC2475387}"/>
              </a:ext>
            </a:extLst>
          </p:cNvPr>
          <p:cNvSpPr/>
          <p:nvPr/>
        </p:nvSpPr>
        <p:spPr>
          <a:xfrm>
            <a:off x="7278214" y="1067393"/>
            <a:ext cx="4004317" cy="614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sz="2000" b="1" dirty="0">
                <a:latin typeface="Times New Roman" panose="02020603050405020304" pitchFamily="18" charset="0"/>
                <a:ea typeface="STKaiti" panose="02010600040101010101" pitchFamily="2" charset="-122"/>
                <a:cs typeface="Times New Roman" panose="02020603050405020304" pitchFamily="18" charset="0"/>
              </a:rPr>
              <a:t>Vector meson:</a:t>
            </a:r>
            <a:endParaRPr lang="en-US" altLang="zh-CN" sz="2000" b="1" dirty="0">
              <a:solidFill>
                <a:srgbClr val="0070C0"/>
              </a:solidFill>
              <a:latin typeface="Times New Roman" panose="02020603050405020304" pitchFamily="18" charset="0"/>
              <a:ea typeface="STKaiti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920A9E3-C1EE-A08C-CD0F-24F287C1E5D6}"/>
              </a:ext>
            </a:extLst>
          </p:cNvPr>
          <p:cNvSpPr txBox="1"/>
          <p:nvPr/>
        </p:nvSpPr>
        <p:spPr>
          <a:xfrm>
            <a:off x="7682548" y="1686611"/>
            <a:ext cx="3818489" cy="417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(LPC) Hua, </a:t>
            </a:r>
            <a:r>
              <a:rPr lang="en-US" altLang="zh-CN" sz="1600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PRL127, 026002(2021)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6A29137-8586-9852-7343-B3CD488ADEFD}"/>
              </a:ext>
            </a:extLst>
          </p:cNvPr>
          <p:cNvSpPr/>
          <p:nvPr/>
        </p:nvSpPr>
        <p:spPr>
          <a:xfrm>
            <a:off x="7300939" y="2178671"/>
            <a:ext cx="4207673" cy="1289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dirty="0">
                <a:latin typeface="Times New Roman" panose="02020603050405020304" pitchFamily="18" charset="0"/>
                <a:ea typeface="STKaiti" panose="02010600040101010101" pitchFamily="2" charset="-122"/>
                <a:cs typeface="Times New Roman" panose="02020603050405020304" pitchFamily="18" charset="0"/>
              </a:rPr>
              <a:t>Physical mass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dirty="0">
                <a:latin typeface="Times New Roman" panose="02020603050405020304" pitchFamily="18" charset="0"/>
                <a:ea typeface="STKaiti" panose="02010600040101010101" pitchFamily="2" charset="-122"/>
                <a:cs typeface="Times New Roman" panose="02020603050405020304" pitchFamily="18" charset="0"/>
              </a:rPr>
              <a:t>Continuum limit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dirty="0">
                <a:latin typeface="Times New Roman" panose="02020603050405020304" pitchFamily="18" charset="0"/>
                <a:ea typeface="STKaiti" panose="02010600040101010101" pitchFamily="2" charset="-122"/>
                <a:cs typeface="Times New Roman" panose="02020603050405020304" pitchFamily="18" charset="0"/>
              </a:rPr>
              <a:t>Hybrid renormalization scheme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C769F95-B09B-5598-3178-D93CCA41F9D2}"/>
              </a:ext>
            </a:extLst>
          </p:cNvPr>
          <p:cNvSpPr/>
          <p:nvPr/>
        </p:nvSpPr>
        <p:spPr>
          <a:xfrm>
            <a:off x="7300939" y="3392383"/>
            <a:ext cx="4683284" cy="614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sz="2000" b="1" dirty="0" err="1">
                <a:latin typeface="Times New Roman" panose="02020603050405020304" pitchFamily="18" charset="0"/>
                <a:ea typeface="STKaiti" panose="02010600040101010101" pitchFamily="2" charset="-122"/>
                <a:cs typeface="Times New Roman" panose="02020603050405020304" pitchFamily="18" charset="0"/>
              </a:rPr>
              <a:t>Pseudoscalar</a:t>
            </a:r>
            <a:r>
              <a:rPr lang="en-US" altLang="zh-CN" sz="2000" b="1" dirty="0">
                <a:latin typeface="Times New Roman" panose="02020603050405020304" pitchFamily="18" charset="0"/>
                <a:ea typeface="STKaiti" panose="02010600040101010101" pitchFamily="2" charset="-122"/>
                <a:cs typeface="Times New Roman" panose="02020603050405020304" pitchFamily="18" charset="0"/>
              </a:rPr>
              <a:t> meson:</a:t>
            </a:r>
            <a:endParaRPr lang="en-US" altLang="zh-CN" sz="2000" b="1" dirty="0">
              <a:solidFill>
                <a:srgbClr val="0070C0"/>
              </a:solidFill>
              <a:latin typeface="Times New Roman" panose="02020603050405020304" pitchFamily="18" charset="0"/>
              <a:ea typeface="STKaiti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CD2A2098-017B-DB38-5C42-404419F6ECAB}"/>
              </a:ext>
            </a:extLst>
          </p:cNvPr>
          <p:cNvGrpSpPr/>
          <p:nvPr/>
        </p:nvGrpSpPr>
        <p:grpSpPr>
          <a:xfrm>
            <a:off x="802363" y="3627050"/>
            <a:ext cx="6527072" cy="2632530"/>
            <a:chOff x="949375" y="2311267"/>
            <a:chExt cx="7451003" cy="3502498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74C76891-F679-654C-7BE0-60C1BDCF678A}"/>
                </a:ext>
              </a:extLst>
            </p:cNvPr>
            <p:cNvGrpSpPr/>
            <p:nvPr/>
          </p:nvGrpSpPr>
          <p:grpSpPr>
            <a:xfrm>
              <a:off x="949375" y="2474321"/>
              <a:ext cx="7451003" cy="3339444"/>
              <a:chOff x="1140444" y="2408229"/>
              <a:chExt cx="7451003" cy="3339444"/>
            </a:xfrm>
          </p:grpSpPr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F8C04E6-2DAF-14DB-8E9E-CF277C881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40444" y="2447591"/>
                <a:ext cx="3684116" cy="3300082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FBC18997-D369-B6EE-F39F-C04E3DACA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24560" y="2408229"/>
                <a:ext cx="3766887" cy="3300079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8A8302A6-7CD9-6930-B840-C6A4D7F39270}"/>
                    </a:ext>
                  </a:extLst>
                </p:cNvPr>
                <p:cNvSpPr txBox="1"/>
                <p:nvPr/>
              </p:nvSpPr>
              <p:spPr>
                <a:xfrm>
                  <a:off x="2696289" y="2311267"/>
                  <a:ext cx="1528397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kumimoji="1"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kumimoji="1" lang="en-US" altLang="zh-CN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CN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kumimoji="1" lang="en-US" altLang="zh-CN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kumimoji="1" lang="en-US" altLang="zh-CN" sz="16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kumimoji="1" lang="zh-CN" alt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E4968FF8-294B-2043-AEF2-3DF5012EAE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6289" y="2311267"/>
                  <a:ext cx="1528397" cy="246221"/>
                </a:xfrm>
                <a:prstGeom prst="rect">
                  <a:avLst/>
                </a:prstGeom>
                <a:blipFill>
                  <a:blip r:embed="rId5"/>
                  <a:stretch>
                    <a:fillRect l="-5738" b="-35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C815692A-5595-3BF9-92DD-E6CFAC179354}"/>
                    </a:ext>
                  </a:extLst>
                </p:cNvPr>
                <p:cNvSpPr txBox="1"/>
                <p:nvPr/>
              </p:nvSpPr>
              <p:spPr>
                <a:xfrm>
                  <a:off x="6322675" y="2311267"/>
                  <a:ext cx="1528397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r>
                        <a:rPr kumimoji="1" lang="en-US" altLang="zh-CN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CN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kumimoji="1" lang="en-US" altLang="zh-CN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kumimoji="1" lang="en-US" altLang="zh-CN" sz="16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kumimoji="1" lang="zh-CN" alt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34CB6DEE-9DA4-F344-B048-FB30541ECD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22675" y="2311267"/>
                  <a:ext cx="1528397" cy="246221"/>
                </a:xfrm>
                <a:prstGeom prst="rect">
                  <a:avLst/>
                </a:prstGeom>
                <a:blipFill>
                  <a:blip r:embed="rId6"/>
                  <a:stretch>
                    <a:fillRect l="-5785" b="-35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0A8ED44E-B2EE-AD43-19F5-F975B2078218}"/>
              </a:ext>
            </a:extLst>
          </p:cNvPr>
          <p:cNvSpPr txBox="1"/>
          <p:nvPr/>
        </p:nvSpPr>
        <p:spPr>
          <a:xfrm>
            <a:off x="7677860" y="4085820"/>
            <a:ext cx="3787676" cy="417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(LPC) Hua, </a:t>
            </a:r>
            <a:r>
              <a:rPr lang="en-US" altLang="zh-CN" sz="1600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PRL129, 132001(2022)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2458D56-5483-E395-3609-968775896EAB}"/>
              </a:ext>
            </a:extLst>
          </p:cNvPr>
          <p:cNvSpPr/>
          <p:nvPr/>
        </p:nvSpPr>
        <p:spPr>
          <a:xfrm>
            <a:off x="7300939" y="4503241"/>
            <a:ext cx="3680328" cy="1289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dirty="0">
                <a:latin typeface="Times New Roman" panose="02020603050405020304" pitchFamily="18" charset="0"/>
                <a:ea typeface="STKaiti" panose="02010600040101010101" pitchFamily="2" charset="-122"/>
                <a:cs typeface="Times New Roman" panose="02020603050405020304" pitchFamily="18" charset="0"/>
              </a:rPr>
              <a:t>Physical mass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dirty="0">
                <a:latin typeface="Times New Roman" panose="02020603050405020304" pitchFamily="18" charset="0"/>
                <a:ea typeface="STKaiti" panose="02010600040101010101" pitchFamily="2" charset="-122"/>
                <a:cs typeface="Times New Roman" panose="02020603050405020304" pitchFamily="18" charset="0"/>
              </a:rPr>
              <a:t>Continuum limit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dirty="0">
                <a:latin typeface="Times New Roman" panose="02020603050405020304" pitchFamily="18" charset="0"/>
                <a:ea typeface="STKaiti" panose="02010600040101010101" pitchFamily="2" charset="-122"/>
                <a:cs typeface="Times New Roman" panose="02020603050405020304" pitchFamily="18" charset="0"/>
              </a:rPr>
              <a:t>Hybrid renormalization scheme</a:t>
            </a:r>
          </a:p>
        </p:txBody>
      </p:sp>
      <p:cxnSp>
        <p:nvCxnSpPr>
          <p:cNvPr id="24" name="直线连接符 11">
            <a:extLst>
              <a:ext uri="{FF2B5EF4-FFF2-40B4-BE49-F238E27FC236}">
                <a16:creationId xmlns:a16="http://schemas.microsoft.com/office/drawing/2014/main" id="{F817A2A5-9566-5E01-BA70-F61FD69EEC86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" name="灯片编号占位符 1">
            <a:extLst>
              <a:ext uri="{FF2B5EF4-FFF2-40B4-BE49-F238E27FC236}">
                <a16:creationId xmlns:a16="http://schemas.microsoft.com/office/drawing/2014/main" id="{0D4AC660-541A-F40E-65A9-0267C2869C26}"/>
              </a:ext>
            </a:extLst>
          </p:cNvPr>
          <p:cNvSpPr txBox="1">
            <a:spLocks/>
          </p:cNvSpPr>
          <p:nvPr/>
        </p:nvSpPr>
        <p:spPr>
          <a:xfrm>
            <a:off x="10811435" y="163180"/>
            <a:ext cx="10029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29</a:t>
            </a:fld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6049F863-9ECA-21A7-1918-E40A9A438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10850336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重味物理精确计算的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(</a:t>
            </a: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一些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)</a:t>
            </a: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机遇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: nonperturbative inputs</a:t>
            </a:r>
          </a:p>
        </p:txBody>
      </p:sp>
    </p:spTree>
    <p:extLst>
      <p:ext uri="{BB962C8B-B14F-4D97-AF65-F5344CB8AC3E}">
        <p14:creationId xmlns:p14="http://schemas.microsoft.com/office/powerpoint/2010/main" val="3709419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2">
            <a:extLst>
              <a:ext uri="{FF2B5EF4-FFF2-40B4-BE49-F238E27FC236}">
                <a16:creationId xmlns:a16="http://schemas.microsoft.com/office/drawing/2014/main" id="{8A6DA4FB-57F1-6EB2-2109-B8816831D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15" name="燕尾形箭头 14">
            <a:extLst>
              <a:ext uri="{FF2B5EF4-FFF2-40B4-BE49-F238E27FC236}">
                <a16:creationId xmlns:a16="http://schemas.microsoft.com/office/drawing/2014/main" id="{6CF8D369-E1AF-DA42-1955-F0DAB4BB015B}"/>
              </a:ext>
            </a:extLst>
          </p:cNvPr>
          <p:cNvSpPr/>
          <p:nvPr/>
        </p:nvSpPr>
        <p:spPr>
          <a:xfrm>
            <a:off x="396304" y="5632616"/>
            <a:ext cx="10758488" cy="430869"/>
          </a:xfrm>
          <a:prstGeom prst="notchedRightArrow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F17E2C5-7BBC-5E0A-4A0C-69F8CE2F2812}"/>
              </a:ext>
            </a:extLst>
          </p:cNvPr>
          <p:cNvSpPr/>
          <p:nvPr/>
        </p:nvSpPr>
        <p:spPr>
          <a:xfrm>
            <a:off x="690215" y="5782255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CE1FFC1E-B5EA-6E6B-6516-1F17CB40EAA9}"/>
              </a:ext>
            </a:extLst>
          </p:cNvPr>
          <p:cNvSpPr/>
          <p:nvPr/>
        </p:nvSpPr>
        <p:spPr>
          <a:xfrm>
            <a:off x="324864" y="4860684"/>
            <a:ext cx="1143000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795F26BF-5561-DEFA-BE96-680BB1EA70D1}"/>
              </a:ext>
            </a:extLst>
          </p:cNvPr>
          <p:cNvSpPr/>
          <p:nvPr/>
        </p:nvSpPr>
        <p:spPr>
          <a:xfrm>
            <a:off x="1914187" y="5777487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/>
              <p:nvPr/>
            </p:nvSpPr>
            <p:spPr>
              <a:xfrm>
                <a:off x="1553592" y="6027003"/>
                <a:ext cx="1143000" cy="830997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</m:oMath>
                  </m:oMathPara>
                </a14:m>
                <a:endParaRPr lang="zh-CN" alt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1974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592" y="6027003"/>
                <a:ext cx="1143000" cy="830997"/>
              </a:xfrm>
              <a:prstGeom prst="roundRect">
                <a:avLst/>
              </a:prstGeom>
              <a:blipFill>
                <a:blip r:embed="rId2"/>
                <a:stretch>
                  <a:fillRect b="-134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5D44C080-D02D-B2B7-6A40-F24A3C1E3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609" y="1290309"/>
            <a:ext cx="2411700" cy="399489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1FBEBCA-573E-FF9F-D767-06A7FB9C6E14}"/>
              </a:ext>
            </a:extLst>
          </p:cNvPr>
          <p:cNvSpPr txBox="1"/>
          <p:nvPr/>
        </p:nvSpPr>
        <p:spPr>
          <a:xfrm>
            <a:off x="3131085" y="5279066"/>
            <a:ext cx="21407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PRL </a:t>
            </a:r>
            <a:r>
              <a:rPr lang="en-US" altLang="zh-CN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en-US" altLang="zh-C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1404</a:t>
            </a:r>
            <a:r>
              <a:rPr kumimoji="1" lang="en-US" altLang="zh-C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(1974)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C424E66-1D82-2389-A622-D0D3AC522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6391" y="2322850"/>
            <a:ext cx="2330726" cy="223749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C98D6B8-5138-76C9-1AB7-9B8A8F66C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7935" y="2322850"/>
            <a:ext cx="2367509" cy="214777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7EDB672-4551-58B4-CD8D-8577B918BB0B}"/>
              </a:ext>
            </a:extLst>
          </p:cNvPr>
          <p:cNvSpPr txBox="1"/>
          <p:nvPr/>
        </p:nvSpPr>
        <p:spPr>
          <a:xfrm>
            <a:off x="6095994" y="5307978"/>
            <a:ext cx="19713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PRL</a:t>
            </a:r>
            <a:r>
              <a:rPr lang="en-US" altLang="zh-CN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en-US" altLang="zh-C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1406(1974)</a:t>
            </a:r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1C2EEC82-D641-AF88-92CB-AD0B061CA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3</a:t>
            </a:fld>
            <a:endParaRPr kumimoji="0" lang="zh-CN" altLang="en-US" sz="28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2DDE087-8407-15D9-CD44-BCE9CD04CD8B}"/>
              </a:ext>
            </a:extLst>
          </p:cNvPr>
          <p:cNvSpPr txBox="1"/>
          <p:nvPr/>
        </p:nvSpPr>
        <p:spPr>
          <a:xfrm>
            <a:off x="560338" y="148184"/>
            <a:ext cx="4427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重味物理的部分历史</a:t>
            </a:r>
          </a:p>
        </p:txBody>
      </p:sp>
    </p:spTree>
    <p:extLst>
      <p:ext uri="{BB962C8B-B14F-4D97-AF65-F5344CB8AC3E}">
        <p14:creationId xmlns:p14="http://schemas.microsoft.com/office/powerpoint/2010/main" val="426018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9A5567A-3F62-85D4-CE55-09AB830E8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253" y="1328301"/>
            <a:ext cx="3755725" cy="23299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3C3B2CA-4424-2565-0D87-33B0203C87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9" t="4264" r="2166"/>
          <a:stretch/>
        </p:blipFill>
        <p:spPr>
          <a:xfrm>
            <a:off x="756392" y="4133555"/>
            <a:ext cx="3603337" cy="22114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C10FC44-320E-B012-6CFB-40FD4F20D0C0}"/>
              </a:ext>
            </a:extLst>
          </p:cNvPr>
          <p:cNvSpPr txBox="1"/>
          <p:nvPr/>
        </p:nvSpPr>
        <p:spPr>
          <a:xfrm>
            <a:off x="1583689" y="927349"/>
            <a:ext cx="2408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meson QCD LCDA</a:t>
            </a:r>
            <a:endParaRPr kumimoji="1" lang="zh-CN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227CAD3-7B75-0F25-44AB-028CEEBCADD3}"/>
              </a:ext>
            </a:extLst>
          </p:cNvPr>
          <p:cNvSpPr txBox="1"/>
          <p:nvPr/>
        </p:nvSpPr>
        <p:spPr>
          <a:xfrm>
            <a:off x="540856" y="3764223"/>
            <a:ext cx="4356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Leading twist heavy meson HQET LCDA</a:t>
            </a:r>
            <a:endParaRPr kumimoji="1" lang="zh-CN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FD93AA05-3908-D810-E9F5-AF5796C34589}"/>
                  </a:ext>
                </a:extLst>
              </p:cNvPr>
              <p:cNvSpPr txBox="1"/>
              <p:nvPr/>
            </p:nvSpPr>
            <p:spPr>
              <a:xfrm>
                <a:off x="5089008" y="1328301"/>
                <a:ext cx="502237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⟸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ea typeface="STKaiti" panose="02010600040101010101" pitchFamily="2" charset="-122"/>
                    <a:cs typeface="Times New Roman" panose="02020603050405020304" pitchFamily="18" charset="0"/>
                  </a:rPr>
                  <a:t> Numerical results for heavy meson LCDAs</a:t>
                </a:r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FD93AA05-3908-D810-E9F5-AF5796C345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9008" y="1328301"/>
                <a:ext cx="5022378" cy="369332"/>
              </a:xfrm>
              <a:prstGeom prst="rect">
                <a:avLst/>
              </a:prstGeom>
              <a:blipFill>
                <a:blip r:embed="rId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9CA82A00-47D8-C5C4-F1BE-9DF242C7B4B4}"/>
                  </a:ext>
                </a:extLst>
              </p:cNvPr>
              <p:cNvSpPr txBox="1"/>
              <p:nvPr/>
            </p:nvSpPr>
            <p:spPr>
              <a:xfrm>
                <a:off x="5182141" y="1888696"/>
                <a:ext cx="531652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⇓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ea typeface="STKaiti" panose="02010600040101010101" pitchFamily="2" charset="-122"/>
                    <a:cs typeface="Times New Roman" panose="02020603050405020304" pitchFamily="18" charset="0"/>
                  </a:rPr>
                  <a:t>  </a:t>
                </a:r>
                <a:r>
                  <a:rPr lang="en-US" altLang="zh-CN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Inverse and inverse-logarithmic moments</a:t>
                </a:r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9CA82A00-47D8-C5C4-F1BE-9DF242C7B4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2141" y="1888696"/>
                <a:ext cx="5316525" cy="369332"/>
              </a:xfrm>
              <a:prstGeom prst="rect">
                <a:avLst/>
              </a:prstGeom>
              <a:blipFill>
                <a:blip r:embed="rId6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525B3643-6532-7F45-DC9F-26789E36EA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6252" y="2509589"/>
            <a:ext cx="4356594" cy="389539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4B49DDA-C5F6-9CF8-5257-BD0E0C6FA32C}"/>
              </a:ext>
            </a:extLst>
          </p:cNvPr>
          <p:cNvSpPr txBox="1"/>
          <p:nvPr/>
        </p:nvSpPr>
        <p:spPr>
          <a:xfrm>
            <a:off x="9359784" y="3040270"/>
            <a:ext cx="2672201" cy="344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fr-FR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PRD111, 034503, (2025)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E774414-43A1-B4EC-CA61-40D3D2B7C95D}"/>
              </a:ext>
            </a:extLst>
          </p:cNvPr>
          <p:cNvSpPr txBox="1"/>
          <p:nvPr/>
        </p:nvSpPr>
        <p:spPr>
          <a:xfrm>
            <a:off x="9369856" y="3495722"/>
            <a:ext cx="2567098" cy="344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fr-FR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PRD98, 112016, (2018)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F82208A-6152-EFE6-3AC0-9C7645640028}"/>
              </a:ext>
            </a:extLst>
          </p:cNvPr>
          <p:cNvSpPr txBox="1"/>
          <p:nvPr/>
        </p:nvSpPr>
        <p:spPr>
          <a:xfrm>
            <a:off x="9369856" y="3901922"/>
            <a:ext cx="2567098" cy="344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fr-FR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JHEP 10, 043 (2020)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CD0451B-8458-316C-CF9A-0275AD749687}"/>
              </a:ext>
            </a:extLst>
          </p:cNvPr>
          <p:cNvSpPr txBox="1"/>
          <p:nvPr/>
        </p:nvSpPr>
        <p:spPr>
          <a:xfrm>
            <a:off x="9369856" y="4298894"/>
            <a:ext cx="2377911" cy="344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fr-FR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PRD72, 094028 (2005)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F46E3A4-AC80-3BE3-B768-41625BB5201B}"/>
              </a:ext>
            </a:extLst>
          </p:cNvPr>
          <p:cNvSpPr txBox="1"/>
          <p:nvPr/>
        </p:nvSpPr>
        <p:spPr>
          <a:xfrm>
            <a:off x="9386847" y="4710885"/>
            <a:ext cx="2672201" cy="344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fr-FR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PRD69, 034014 (2004)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E67FC64-81C8-AD20-173E-DD628A6FBF4B}"/>
              </a:ext>
            </a:extLst>
          </p:cNvPr>
          <p:cNvSpPr txBox="1"/>
          <p:nvPr/>
        </p:nvSpPr>
        <p:spPr>
          <a:xfrm>
            <a:off x="9369856" y="5122278"/>
            <a:ext cx="2567098" cy="344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fr-FR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PRD55, 272290 (1997)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B139EDD-84D9-E01D-6209-0F90276F11CB}"/>
              </a:ext>
            </a:extLst>
          </p:cNvPr>
          <p:cNvSpPr txBox="1"/>
          <p:nvPr/>
        </p:nvSpPr>
        <p:spPr>
          <a:xfrm>
            <a:off x="9369856" y="5491565"/>
            <a:ext cx="2672201" cy="344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fr-FR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PRD101, 074035 (2020)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50E0385-881A-BED5-B71D-9D39456DF11A}"/>
              </a:ext>
            </a:extLst>
          </p:cNvPr>
          <p:cNvSpPr txBox="1"/>
          <p:nvPr/>
        </p:nvSpPr>
        <p:spPr>
          <a:xfrm>
            <a:off x="9369856" y="5885686"/>
            <a:ext cx="2662129" cy="344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fr-FR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PLB848, 138345 (2024)</a:t>
            </a:r>
          </a:p>
        </p:txBody>
      </p:sp>
      <p:cxnSp>
        <p:nvCxnSpPr>
          <p:cNvPr id="18" name="直线连接符 11">
            <a:extLst>
              <a:ext uri="{FF2B5EF4-FFF2-40B4-BE49-F238E27FC236}">
                <a16:creationId xmlns:a16="http://schemas.microsoft.com/office/drawing/2014/main" id="{781031DC-F0B4-92A3-0373-BA01BD8465DC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灯片编号占位符 1">
            <a:extLst>
              <a:ext uri="{FF2B5EF4-FFF2-40B4-BE49-F238E27FC236}">
                <a16:creationId xmlns:a16="http://schemas.microsoft.com/office/drawing/2014/main" id="{39ED46CE-D6D4-D053-BBF3-C9BD3486E532}"/>
              </a:ext>
            </a:extLst>
          </p:cNvPr>
          <p:cNvSpPr txBox="1">
            <a:spLocks/>
          </p:cNvSpPr>
          <p:nvPr/>
        </p:nvSpPr>
        <p:spPr>
          <a:xfrm>
            <a:off x="10811435" y="163180"/>
            <a:ext cx="10029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30</a:t>
            </a:fld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B755CD08-EA0C-CE9E-E368-F579232CA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10850336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重味物理精确计算的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(</a:t>
            </a: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一些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)</a:t>
            </a: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机遇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: nonperturbative inputs</a:t>
            </a:r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1215211D-5583-6134-0543-45F1FDBD7EFF}"/>
              </a:ext>
            </a:extLst>
          </p:cNvPr>
          <p:cNvSpPr txBox="1">
            <a:spLocks/>
          </p:cNvSpPr>
          <p:nvPr/>
        </p:nvSpPr>
        <p:spPr bwMode="auto">
          <a:xfrm>
            <a:off x="3159849" y="6290950"/>
            <a:ext cx="7780294" cy="4833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整合计算资源，推动高精度计算</a:t>
            </a:r>
            <a:r>
              <a:rPr lang="en-US" altLang="zh-CN" sz="24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连续极限、物理质量</a:t>
            </a:r>
            <a:r>
              <a:rPr lang="en-US" altLang="zh-CN" sz="24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154472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31</a:t>
            </a:fld>
            <a:endParaRPr kumimoji="0" lang="zh-CN" altLang="en-US" sz="280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14350" y="195580"/>
            <a:ext cx="932413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重味物理精确计算的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(</a:t>
            </a: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一些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)</a:t>
            </a: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机遇</a:t>
            </a: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29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0F46544-4B28-3D24-C2A9-22DC0EB99D86}"/>
                  </a:ext>
                </a:extLst>
              </p:cNvPr>
              <p:cNvSpPr txBox="1"/>
              <p:nvPr/>
            </p:nvSpPr>
            <p:spPr>
              <a:xfrm>
                <a:off x="514350" y="1015810"/>
                <a:ext cx="10683039" cy="5646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zh-CN" altLang="en-US" sz="2800" dirty="0"/>
                  <a:t>力耕不欺</a:t>
                </a:r>
                <a:r>
                  <a:rPr lang="en-US" altLang="zh-CN" sz="2800" dirty="0"/>
                  <a:t>: </a:t>
                </a:r>
              </a:p>
              <a:p>
                <a:pPr marL="742950" lvl="1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800" dirty="0"/>
                  <a:t>perturbative kernel</a:t>
                </a:r>
              </a:p>
              <a:p>
                <a:pPr marL="742950" lvl="1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800" dirty="0"/>
                  <a:t> decay constants / form factors/ LCDAs</a:t>
                </a:r>
              </a:p>
              <a:p>
                <a:pPr marL="285750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zh-CN" altLang="en-US" sz="2800" dirty="0"/>
                  <a:t>探骊得珠</a:t>
                </a:r>
                <a:r>
                  <a:rPr lang="en-US" altLang="zh-CN" sz="2800" dirty="0"/>
                  <a:t>:</a:t>
                </a:r>
              </a:p>
              <a:p>
                <a:pPr marL="742950" lvl="1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800" dirty="0"/>
                  <a:t> Inclusive decays </a:t>
                </a:r>
              </a:p>
              <a:p>
                <a:pPr marL="742950" lvl="1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800" dirty="0"/>
                  <a:t> QED</a:t>
                </a:r>
                <a:r>
                  <a:rPr lang="zh-CN" altLang="en-US" sz="2800" dirty="0"/>
                  <a:t>修正</a:t>
                </a:r>
                <a:r>
                  <a:rPr lang="en-US" altLang="zh-CN" sz="2800" dirty="0"/>
                  <a:t> </a:t>
                </a:r>
                <a14:m>
                  <m:oMath xmlns:m="http://schemas.openxmlformats.org/officeDocument/2006/math">
                    <m:r>
                      <a:rPr lang="en-US" altLang="zh-CN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endParaRPr lang="en-US" altLang="zh-CN" sz="2800" dirty="0"/>
              </a:p>
              <a:p>
                <a:pPr marL="742950" lvl="1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800" dirty="0"/>
                  <a:t> lifetime matrix elements (HQE)</a:t>
                </a:r>
              </a:p>
              <a:p>
                <a:pPr marL="285750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zh-CN" altLang="en-US" sz="2800" dirty="0"/>
                  <a:t>可望而不可即</a:t>
                </a:r>
                <a:r>
                  <a:rPr lang="en-US" altLang="zh-CN" sz="2800" dirty="0"/>
                  <a:t>:</a:t>
                </a:r>
              </a:p>
              <a:p>
                <a:pPr marL="742950" lvl="1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zh-CN" altLang="en-US" sz="2800" dirty="0"/>
                  <a:t>幂次修正</a:t>
                </a:r>
                <a:r>
                  <a:rPr lang="en-US" altLang="zh-CN" sz="2800" dirty="0"/>
                  <a:t> </a:t>
                </a:r>
                <a14:m>
                  <m:oMath xmlns:m="http://schemas.openxmlformats.org/officeDocument/2006/math">
                    <m:r>
                      <a:rPr lang="en-US" altLang="zh-CN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sz="2800" dirty="0"/>
                  <a:t> </a:t>
                </a:r>
                <a:r>
                  <a:rPr lang="zh-CN" altLang="en-US" sz="2800" dirty="0"/>
                  <a:t>非轻衰变宽度</a:t>
                </a:r>
                <a:endParaRPr lang="en-US" altLang="zh-CN" sz="2800" dirty="0"/>
              </a:p>
              <a:p>
                <a:pPr marL="285750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800" dirty="0"/>
                  <a:t>(</a:t>
                </a:r>
                <a:r>
                  <a:rPr lang="zh-CN" altLang="en-US" sz="2800" dirty="0"/>
                  <a:t>不</a:t>
                </a:r>
                <a:r>
                  <a:rPr lang="en-US" altLang="zh-CN" sz="2800" dirty="0"/>
                  <a:t>)</a:t>
                </a:r>
                <a:r>
                  <a:rPr lang="zh-CN" altLang="en-US" sz="2800" dirty="0"/>
                  <a:t>靠谱的搅局</a:t>
                </a:r>
                <a:r>
                  <a:rPr lang="en-US" altLang="zh-CN" sz="2800" dirty="0"/>
                  <a:t>: AI</a:t>
                </a:r>
                <a:endParaRPr lang="zh-CN" altLang="en-US" sz="2800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0F46544-4B28-3D24-C2A9-22DC0EB99D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50" y="1015810"/>
                <a:ext cx="10683039" cy="5646610"/>
              </a:xfrm>
              <a:prstGeom prst="rect">
                <a:avLst/>
              </a:prstGeom>
              <a:blipFill>
                <a:blip r:embed="rId2"/>
                <a:stretch>
                  <a:fillRect l="-950" b="-20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33925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32</a:t>
            </a:fld>
            <a:endParaRPr kumimoji="0" lang="zh-CN" altLang="en-US" sz="280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14350" y="195580"/>
            <a:ext cx="932413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Inclusive decays of heavy mesons</a:t>
            </a:r>
            <a:endParaRPr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29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5B8B618-1BE4-4B40-87D6-B96AAE5AA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264" y="4009944"/>
            <a:ext cx="4564352" cy="151493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D6121B2-CD78-E677-5B7A-D640188B1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72" y="3554771"/>
            <a:ext cx="3379756" cy="2339247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F656D273-9F9D-0A24-BF0D-C8132CA707A8}"/>
              </a:ext>
            </a:extLst>
          </p:cNvPr>
          <p:cNvSpPr txBox="1"/>
          <p:nvPr/>
        </p:nvSpPr>
        <p:spPr>
          <a:xfrm>
            <a:off x="514350" y="1150989"/>
            <a:ext cx="10592266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2400" dirty="0"/>
              <a:t>Importance of inclusive decays:  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2400" dirty="0"/>
              <a:t>measurement of CKM 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2400" dirty="0"/>
              <a:t> |</a:t>
            </a:r>
            <a:r>
              <a:rPr lang="en-US" altLang="zh-CN" sz="2400" dirty="0" err="1"/>
              <a:t>Vcb</a:t>
            </a:r>
            <a:r>
              <a:rPr lang="en-US" altLang="zh-CN" sz="2400" dirty="0"/>
              <a:t>/</a:t>
            </a:r>
            <a:r>
              <a:rPr lang="en-US" altLang="zh-CN" sz="2400" dirty="0" err="1"/>
              <a:t>Vub</a:t>
            </a:r>
            <a:r>
              <a:rPr lang="en-US" altLang="zh-CN" sz="2400" dirty="0"/>
              <a:t>| puzzle</a:t>
            </a:r>
          </a:p>
        </p:txBody>
      </p:sp>
      <p:cxnSp>
        <p:nvCxnSpPr>
          <p:cNvPr id="2" name="直线连接符 2">
            <a:extLst>
              <a:ext uri="{FF2B5EF4-FFF2-40B4-BE49-F238E27FC236}">
                <a16:creationId xmlns:a16="http://schemas.microsoft.com/office/drawing/2014/main" id="{16BC9162-97DC-7795-7155-072C3FCA99F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10483" y="3086100"/>
            <a:ext cx="0" cy="306827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4243446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33</a:t>
            </a:fld>
            <a:endParaRPr kumimoji="0" lang="zh-CN" altLang="en-US" sz="280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14350" y="195580"/>
            <a:ext cx="932413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Inclusive decays of heavy mesons</a:t>
            </a:r>
            <a:endParaRPr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29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5B8B618-1BE4-4B40-87D6-B96AAE5AA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3311403"/>
            <a:ext cx="4282487" cy="142138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4596109-6F4B-F5AE-151C-267DF62E4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531" y="1939063"/>
            <a:ext cx="5105400" cy="8001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6C65CE11-A2C1-2938-CA8B-E4A344B472AB}"/>
              </a:ext>
            </a:extLst>
          </p:cNvPr>
          <p:cNvSpPr txBox="1"/>
          <p:nvPr/>
        </p:nvSpPr>
        <p:spPr>
          <a:xfrm>
            <a:off x="514351" y="5103942"/>
            <a:ext cx="4282486" cy="587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2400" dirty="0"/>
              <a:t>谱函数，无法直接格点计算</a:t>
            </a:r>
            <a:r>
              <a:rPr lang="en-US" altLang="zh-CN" sz="2400" dirty="0"/>
              <a:t>.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98C0B7E-84AF-E34F-C584-A52248CEF3DB}"/>
              </a:ext>
            </a:extLst>
          </p:cNvPr>
          <p:cNvSpPr txBox="1"/>
          <p:nvPr/>
        </p:nvSpPr>
        <p:spPr>
          <a:xfrm>
            <a:off x="6554593" y="3311403"/>
            <a:ext cx="4282486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2400" dirty="0"/>
              <a:t>构造虚时矩阵元，该矩阵元可以写成谱函数的卷积</a:t>
            </a:r>
            <a:endParaRPr lang="en-US" altLang="zh-CN" sz="2400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2400" dirty="0"/>
              <a:t> </a:t>
            </a:r>
            <a:r>
              <a:rPr lang="zh-CN" altLang="en-US" sz="2400" dirty="0"/>
              <a:t>反问题， 模型依赖</a:t>
            </a:r>
            <a:endParaRPr lang="en-US" altLang="zh-CN" sz="24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0D6FAD7-81A8-8209-A588-4B5A600F64AF}"/>
              </a:ext>
            </a:extLst>
          </p:cNvPr>
          <p:cNvSpPr txBox="1"/>
          <p:nvPr/>
        </p:nvSpPr>
        <p:spPr>
          <a:xfrm>
            <a:off x="6250867" y="5064480"/>
            <a:ext cx="4889939" cy="786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Gambino and Hashimoto, PRL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125, 032001(2020)</a:t>
            </a:r>
          </a:p>
          <a:p>
            <a:pPr algn="ctr">
              <a:lnSpc>
                <a:spcPct val="150000"/>
              </a:lnSpc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Santis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et.sl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PRL 135, 121901(2025)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BD6121B2-CD78-E677-5B7A-D640188B14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16" y="1366823"/>
            <a:ext cx="2809539" cy="1944580"/>
          </a:xfrm>
          <a:prstGeom prst="rect">
            <a:avLst/>
          </a:prstGeom>
        </p:spPr>
      </p:pic>
      <p:cxnSp>
        <p:nvCxnSpPr>
          <p:cNvPr id="2" name="直线连接符 2">
            <a:extLst>
              <a:ext uri="{FF2B5EF4-FFF2-40B4-BE49-F238E27FC236}">
                <a16:creationId xmlns:a16="http://schemas.microsoft.com/office/drawing/2014/main" id="{4C23B342-2DCA-3A8B-2EBD-81EF899717C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94403" y="1366823"/>
            <a:ext cx="0" cy="477122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9269349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34</a:t>
            </a:fld>
            <a:endParaRPr kumimoji="0" lang="zh-CN" altLang="en-US" sz="280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14350" y="195580"/>
            <a:ext cx="932413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Inclusive decays of heavy mesons</a:t>
            </a:r>
            <a:endParaRPr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29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0D6FAD7-81A8-8209-A588-4B5A600F64AF}"/>
                  </a:ext>
                </a:extLst>
              </p:cNvPr>
              <p:cNvSpPr txBox="1"/>
              <p:nvPr/>
            </p:nvSpPr>
            <p:spPr>
              <a:xfrm>
                <a:off x="6106674" y="5894018"/>
                <a:ext cx="4889939" cy="7867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𝑋𝑙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𝜈</m:t>
                      </m:r>
                    </m:oMath>
                  </m:oMathPara>
                </a14:m>
                <a:endPara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 </a:t>
                </a:r>
                <a:r>
                  <a:rPr lang="en-US" altLang="zh-CN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Santis</a:t>
                </a:r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zh-CN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et.sl</a:t>
                </a:r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 PRL 135, 121901(2025)</a:t>
                </a: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0D6FAD7-81A8-8209-A588-4B5A600F64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6674" y="5894018"/>
                <a:ext cx="4889939" cy="786754"/>
              </a:xfrm>
              <a:prstGeom prst="rect">
                <a:avLst/>
              </a:prstGeom>
              <a:blipFill>
                <a:blip r:embed="rId2"/>
                <a:stretch>
                  <a:fillRect b="-79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直线连接符 2">
            <a:extLst>
              <a:ext uri="{FF2B5EF4-FFF2-40B4-BE49-F238E27FC236}">
                <a16:creationId xmlns:a16="http://schemas.microsoft.com/office/drawing/2014/main" id="{4C23B342-2DCA-3A8B-2EBD-81EF899717C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94403" y="1366823"/>
            <a:ext cx="0" cy="477122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2BE07DEB-41EA-3303-5BA0-954EE19C3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562805"/>
            <a:ext cx="5032562" cy="37323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8D139FC5-1D98-9350-32AA-68B4DE8B4AA8}"/>
                  </a:ext>
                </a:extLst>
              </p:cNvPr>
              <p:cNvSpPr txBox="1"/>
              <p:nvPr/>
            </p:nvSpPr>
            <p:spPr>
              <a:xfrm>
                <a:off x="219263" y="5680039"/>
                <a:ext cx="6098720" cy="8735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𝑙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𝜈</m:t>
                      </m:r>
                    </m:oMath>
                  </m:oMathPara>
                </a14:m>
                <a:endParaRPr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Gambino and Hashimoto, PRL</a:t>
                </a:r>
                <a:r>
                  <a:rPr lang="zh-CN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125, 032001(2020)</a:t>
                </a: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8D139FC5-1D98-9350-32AA-68B4DE8B4A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263" y="5680039"/>
                <a:ext cx="6098720" cy="873509"/>
              </a:xfrm>
              <a:prstGeom prst="rect">
                <a:avLst/>
              </a:prstGeom>
              <a:blipFill>
                <a:blip r:embed="rId4"/>
                <a:stretch>
                  <a:fillRect b="-115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251E22B8-3158-AD58-FDBC-4AF16DE719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121" y="3890224"/>
            <a:ext cx="4207662" cy="18058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1C58501-E021-CDA7-1308-982712ACF4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968" y="1106358"/>
            <a:ext cx="4111350" cy="291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101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35</a:t>
            </a:fld>
            <a:endParaRPr kumimoji="0" lang="zh-CN" altLang="en-US" sz="280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14350" y="195580"/>
            <a:ext cx="1026250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QED: Radiative </a:t>
            </a:r>
            <a:r>
              <a:rPr lang="en-US" altLang="zh-CN" b="1" dirty="0" err="1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semileptonic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decays</a:t>
            </a:r>
            <a:endParaRPr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29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656D273-9F9D-0A24-BF0D-C8132CA707A8}"/>
                  </a:ext>
                </a:extLst>
              </p:cNvPr>
              <p:cNvSpPr txBox="1"/>
              <p:nvPr/>
            </p:nvSpPr>
            <p:spPr>
              <a:xfrm>
                <a:off x="6878720" y="4055217"/>
                <a:ext cx="2787791" cy="16970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endParaRPr lang="en-US" altLang="zh-CN" sz="2400" dirty="0"/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sz="2400" dirty="0"/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sz="2400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656D273-9F9D-0A24-BF0D-C8132CA707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8720" y="4055217"/>
                <a:ext cx="2787791" cy="1697068"/>
              </a:xfrm>
              <a:prstGeom prst="rect">
                <a:avLst/>
              </a:prstGeom>
              <a:blipFill>
                <a:blip r:embed="rId2"/>
                <a:stretch>
                  <a:fillRect l="-2715" b="-51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0F6C7477-7170-6FEB-CC94-24AB076DC5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03" y="1428194"/>
            <a:ext cx="5698643" cy="216510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9203310-10B5-68A7-6334-8BF524F878C1}"/>
              </a:ext>
            </a:extLst>
          </p:cNvPr>
          <p:cNvSpPr txBox="1"/>
          <p:nvPr/>
        </p:nvSpPr>
        <p:spPr>
          <a:xfrm>
            <a:off x="1165820" y="4196950"/>
            <a:ext cx="3108665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2400" dirty="0"/>
              <a:t>Virtual corrections</a:t>
            </a:r>
          </a:p>
        </p:txBody>
      </p:sp>
      <p:pic>
        <p:nvPicPr>
          <p:cNvPr id="4" name="图片 3" descr="形状, 箭头&#10;&#10;AI 生成的内容可能不正确。">
            <a:extLst>
              <a:ext uri="{FF2B5EF4-FFF2-40B4-BE49-F238E27FC236}">
                <a16:creationId xmlns:a16="http://schemas.microsoft.com/office/drawing/2014/main" id="{2E829010-C091-FB24-1254-10EC7953D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843" y="1846483"/>
            <a:ext cx="2973642" cy="1557057"/>
          </a:xfrm>
          <a:prstGeom prst="rect">
            <a:avLst/>
          </a:prstGeom>
        </p:spPr>
      </p:pic>
      <p:sp>
        <p:nvSpPr>
          <p:cNvPr id="7" name="任意形状 6">
            <a:extLst>
              <a:ext uri="{FF2B5EF4-FFF2-40B4-BE49-F238E27FC236}">
                <a16:creationId xmlns:a16="http://schemas.microsoft.com/office/drawing/2014/main" id="{87412161-8628-FC83-3F5E-235EF137C39E}"/>
              </a:ext>
            </a:extLst>
          </p:cNvPr>
          <p:cNvSpPr/>
          <p:nvPr/>
        </p:nvSpPr>
        <p:spPr>
          <a:xfrm>
            <a:off x="2093755" y="2416629"/>
            <a:ext cx="94951" cy="489857"/>
          </a:xfrm>
          <a:custGeom>
            <a:avLst/>
            <a:gdLst>
              <a:gd name="connsiteX0" fmla="*/ 94274 w 94951"/>
              <a:gd name="connsiteY0" fmla="*/ 0 h 489857"/>
              <a:gd name="connsiteX1" fmla="*/ 61616 w 94951"/>
              <a:gd name="connsiteY1" fmla="*/ 146957 h 489857"/>
              <a:gd name="connsiteX2" fmla="*/ 77945 w 94951"/>
              <a:gd name="connsiteY2" fmla="*/ 195942 h 489857"/>
              <a:gd name="connsiteX3" fmla="*/ 12631 w 94951"/>
              <a:gd name="connsiteY3" fmla="*/ 277585 h 489857"/>
              <a:gd name="connsiteX4" fmla="*/ 61616 w 94951"/>
              <a:gd name="connsiteY4" fmla="*/ 261257 h 489857"/>
              <a:gd name="connsiteX5" fmla="*/ 94274 w 94951"/>
              <a:gd name="connsiteY5" fmla="*/ 293914 h 489857"/>
              <a:gd name="connsiteX6" fmla="*/ 77945 w 94951"/>
              <a:gd name="connsiteY6" fmla="*/ 489857 h 4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951" h="489857">
                <a:moveTo>
                  <a:pt x="94274" y="0"/>
                </a:moveTo>
                <a:cubicBezTo>
                  <a:pt x="-44961" y="194929"/>
                  <a:pt x="-6969" y="61227"/>
                  <a:pt x="61616" y="146957"/>
                </a:cubicBezTo>
                <a:cubicBezTo>
                  <a:pt x="72368" y="160397"/>
                  <a:pt x="72502" y="179614"/>
                  <a:pt x="77945" y="195942"/>
                </a:cubicBezTo>
                <a:cubicBezTo>
                  <a:pt x="69115" y="204772"/>
                  <a:pt x="5766" y="263854"/>
                  <a:pt x="12631" y="277585"/>
                </a:cubicBezTo>
                <a:cubicBezTo>
                  <a:pt x="20328" y="292980"/>
                  <a:pt x="45288" y="266700"/>
                  <a:pt x="61616" y="261257"/>
                </a:cubicBezTo>
                <a:cubicBezTo>
                  <a:pt x="72502" y="272143"/>
                  <a:pt x="93177" y="278558"/>
                  <a:pt x="94274" y="293914"/>
                </a:cubicBezTo>
                <a:cubicBezTo>
                  <a:pt x="98944" y="359288"/>
                  <a:pt x="77945" y="489857"/>
                  <a:pt x="77945" y="489857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8" name="直线连接符 2">
            <a:extLst>
              <a:ext uri="{FF2B5EF4-FFF2-40B4-BE49-F238E27FC236}">
                <a16:creationId xmlns:a16="http://schemas.microsoft.com/office/drawing/2014/main" id="{A85CBE6D-5989-588E-57E8-58A32C4528F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99957" y="1428194"/>
            <a:ext cx="0" cy="477122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0415313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36</a:t>
            </a:fld>
            <a:endParaRPr kumimoji="0" lang="zh-CN" altLang="en-US" sz="280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14350" y="195580"/>
            <a:ext cx="932413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Radiative </a:t>
            </a:r>
            <a:r>
              <a:rPr lang="en-US" altLang="zh-CN" b="1" dirty="0" err="1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semileptonic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decays of Heavy mesons</a:t>
            </a:r>
            <a:endParaRPr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29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1FDBC22-A584-5611-83E0-1F4E183A9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04" y="1486021"/>
            <a:ext cx="5174949" cy="115099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BE95608-9165-6301-F19E-A166ED3C5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04" y="2587804"/>
            <a:ext cx="5507831" cy="8411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789BFBA-6716-0540-C3CF-B55B40B023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17" y="4054363"/>
            <a:ext cx="5004122" cy="10289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6533B9B-4887-F09B-2890-AACA8F7426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6" y="5099039"/>
            <a:ext cx="4903566" cy="63718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3CFAC88-79B4-EA77-E3FE-27A95DFA41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915" y="5770643"/>
            <a:ext cx="3746500" cy="736600"/>
          </a:xfrm>
          <a:prstGeom prst="rect">
            <a:avLst/>
          </a:prstGeom>
        </p:spPr>
      </p:pic>
      <p:cxnSp>
        <p:nvCxnSpPr>
          <p:cNvPr id="2" name="直线连接符 2">
            <a:extLst>
              <a:ext uri="{FF2B5EF4-FFF2-40B4-BE49-F238E27FC236}">
                <a16:creationId xmlns:a16="http://schemas.microsoft.com/office/drawing/2014/main" id="{4486C9E3-FD87-7CA9-1932-A0C1F5C46F5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14350" y="3830324"/>
            <a:ext cx="548958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5CC307ED-C437-C6E8-0F85-F1EB11A7C6F4}"/>
              </a:ext>
            </a:extLst>
          </p:cNvPr>
          <p:cNvSpPr txBox="1"/>
          <p:nvPr/>
        </p:nvSpPr>
        <p:spPr>
          <a:xfrm>
            <a:off x="7015587" y="6138943"/>
            <a:ext cx="6098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Christ, et.al, 2510.26993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CEA8A47-F12F-08E0-4F09-3A6EFB3B51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210" y="1245428"/>
            <a:ext cx="6166028" cy="461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216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37</a:t>
            </a:fld>
            <a:endParaRPr kumimoji="0" lang="zh-CN" altLang="en-US" sz="280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14350" y="195580"/>
            <a:ext cx="932413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Radiative </a:t>
            </a:r>
            <a:r>
              <a:rPr lang="en-US" altLang="zh-CN" b="1" dirty="0" err="1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semileptonic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decays of Heavy mesons</a:t>
            </a:r>
            <a:endParaRPr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29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1A151FE-F951-6BF2-EF6B-12FBDFF29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806" y="1703123"/>
            <a:ext cx="3422021" cy="318423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B370249-45AF-F8FE-5281-D96F8DC083C7}"/>
              </a:ext>
            </a:extLst>
          </p:cNvPr>
          <p:cNvSpPr txBox="1"/>
          <p:nvPr/>
        </p:nvSpPr>
        <p:spPr>
          <a:xfrm>
            <a:off x="1278278" y="4823083"/>
            <a:ext cx="7796274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temporal reconstruction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 reconstruction 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B956404-1031-B23F-210D-16122A1F79C7}"/>
              </a:ext>
            </a:extLst>
          </p:cNvPr>
          <p:cNvSpPr txBox="1"/>
          <p:nvPr/>
        </p:nvSpPr>
        <p:spPr>
          <a:xfrm>
            <a:off x="514350" y="1463382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Infinite-Volume Reconstruction</a:t>
            </a:r>
            <a:r>
              <a:rPr lang="en-US" altLang="zh-CN" dirty="0"/>
              <a:t> (IVR): 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BFAB7B1-D970-29CF-7A30-E8CD51A3A7E5}"/>
              </a:ext>
            </a:extLst>
          </p:cNvPr>
          <p:cNvSpPr txBox="1"/>
          <p:nvPr/>
        </p:nvSpPr>
        <p:spPr>
          <a:xfrm>
            <a:off x="3046634" y="6200755"/>
            <a:ext cx="6098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Christ, et.al, 2510.26993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6220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38</a:t>
            </a:fld>
            <a:endParaRPr kumimoji="0" lang="zh-CN" altLang="en-US" sz="280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14350" y="195580"/>
            <a:ext cx="932413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Radiative </a:t>
            </a:r>
            <a:r>
              <a:rPr lang="en-US" altLang="zh-CN" b="1" dirty="0" err="1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semileptonic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decays</a:t>
            </a: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29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CC307ED-C437-C6E8-0F85-F1EB11A7C6F4}"/>
                  </a:ext>
                </a:extLst>
              </p:cNvPr>
              <p:cNvSpPr txBox="1"/>
              <p:nvPr/>
            </p:nvSpPr>
            <p:spPr>
              <a:xfrm>
                <a:off x="2306862" y="5668109"/>
                <a:ext cx="609872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" altLang="zh-CN" sz="2400" b="0" i="1" u="none" strike="noStrike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u="none" strike="noStrike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sz="2400" b="0" i="1" u="none" strike="noStrike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" altLang="zh-CN" sz="2400" b="0" i="1" u="none" strike="noStrike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" altLang="zh-CN" sz="2400" b="0" i="1" u="none" strike="noStrike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𝛾</m:t>
                      </m:r>
                      <m:r>
                        <a:rPr lang="en-US" altLang="zh-CN" sz="2400" b="0" i="1" u="none" strike="noStrike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𝑒</m:t>
                      </m:r>
                      <m:r>
                        <a:rPr lang="en-US" altLang="zh-CN" sz="2400" b="0" i="1" u="none" strike="noStrike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𝜈</m:t>
                      </m:r>
                    </m:oMath>
                  </m:oMathPara>
                </a14:m>
                <a:endParaRPr lang="en-US" altLang="zh-CN" sz="2400" b="0" i="1" u="none" strike="noStrike" dirty="0">
                  <a:effectLst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" altLang="zh-CN" sz="2400" b="0" i="1" u="none" strike="noStrike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PRD</a:t>
                </a:r>
                <a:r>
                  <a:rPr lang="en" altLang="zh-CN" sz="2400" b="0" i="0" u="none" strike="noStrike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108,074505(2023)</a:t>
                </a: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CC307ED-C437-C6E8-0F85-F1EB11A7C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6862" y="5668109"/>
                <a:ext cx="6098720" cy="830997"/>
              </a:xfrm>
              <a:prstGeom prst="rect">
                <a:avLst/>
              </a:prstGeom>
              <a:blipFill>
                <a:blip r:embed="rId2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F4D1A4A5-687F-1E5F-1921-3B0BD3225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957" y="1864320"/>
            <a:ext cx="5937250" cy="312935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515538-08B8-B0A9-C9F5-9580FE76E7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96" y="1340595"/>
            <a:ext cx="4205367" cy="41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411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39</a:t>
            </a:fld>
            <a:endParaRPr kumimoji="0" lang="zh-CN" altLang="en-US" sz="280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14350" y="195580"/>
            <a:ext cx="932413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Lifetime matrix element:</a:t>
            </a: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29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2F29F6-2452-8FE6-7FAB-57A2150F7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67" y="1150989"/>
            <a:ext cx="9199283" cy="5237382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4B379C10-1C10-0344-278B-B983A348F37A}"/>
              </a:ext>
            </a:extLst>
          </p:cNvPr>
          <p:cNvSpPr txBox="1">
            <a:spLocks/>
          </p:cNvSpPr>
          <p:nvPr/>
        </p:nvSpPr>
        <p:spPr bwMode="auto">
          <a:xfrm>
            <a:off x="9017844" y="4206606"/>
            <a:ext cx="3174156" cy="21817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拓展理论方法的适用性，把之前不能做的变成能做，把做不好的变成做好</a:t>
            </a:r>
            <a:endParaRPr lang="en-US" altLang="zh-CN" sz="2400" b="1" dirty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B86829CB-553E-E207-E861-A66AA94AC223}"/>
              </a:ext>
            </a:extLst>
          </p:cNvPr>
          <p:cNvSpPr txBox="1">
            <a:spLocks/>
          </p:cNvSpPr>
          <p:nvPr/>
        </p:nvSpPr>
        <p:spPr bwMode="auto">
          <a:xfrm>
            <a:off x="9099312" y="1874066"/>
            <a:ext cx="2933926" cy="208725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altLang="zh-CN" sz="24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HQE</a:t>
            </a:r>
            <a:r>
              <a:rPr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后，需要用</a:t>
            </a:r>
            <a:r>
              <a:rPr lang="en-US" altLang="zh-CN" sz="24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HQET</a:t>
            </a:r>
            <a:r>
              <a:rPr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算符</a:t>
            </a:r>
            <a:endParaRPr lang="en-US" altLang="zh-CN" sz="2400" b="1" dirty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多夸克算符的重整化</a:t>
            </a:r>
            <a:endParaRPr lang="en-US" altLang="zh-CN" sz="2400" b="1" dirty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6235498-2993-F22C-C054-1F37FFF483C8}"/>
              </a:ext>
            </a:extLst>
          </p:cNvPr>
          <p:cNvSpPr txBox="1"/>
          <p:nvPr/>
        </p:nvSpPr>
        <p:spPr>
          <a:xfrm>
            <a:off x="2977237" y="6389693"/>
            <a:ext cx="6237514" cy="380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zh-CN" sz="18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From</a:t>
            </a:r>
            <a:r>
              <a:rPr lang="zh-CN" altLang="en-US" sz="18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A. Lenz</a:t>
            </a:r>
            <a:endParaRPr lang="en-US" altLang="zh-CN" sz="1800" b="1" dirty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522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2">
            <a:extLst>
              <a:ext uri="{FF2B5EF4-FFF2-40B4-BE49-F238E27FC236}">
                <a16:creationId xmlns:a16="http://schemas.microsoft.com/office/drawing/2014/main" id="{8A6DA4FB-57F1-6EB2-2109-B8816831D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燕尾形箭头 14">
            <a:extLst>
              <a:ext uri="{FF2B5EF4-FFF2-40B4-BE49-F238E27FC236}">
                <a16:creationId xmlns:a16="http://schemas.microsoft.com/office/drawing/2014/main" id="{6CF8D369-E1AF-DA42-1955-F0DAB4BB015B}"/>
              </a:ext>
            </a:extLst>
          </p:cNvPr>
          <p:cNvSpPr/>
          <p:nvPr/>
        </p:nvSpPr>
        <p:spPr>
          <a:xfrm>
            <a:off x="396304" y="5632616"/>
            <a:ext cx="10758488" cy="430869"/>
          </a:xfrm>
          <a:prstGeom prst="notchedRightArrow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F17E2C5-7BBC-5E0A-4A0C-69F8CE2F2812}"/>
              </a:ext>
            </a:extLst>
          </p:cNvPr>
          <p:cNvSpPr/>
          <p:nvPr/>
        </p:nvSpPr>
        <p:spPr>
          <a:xfrm>
            <a:off x="690215" y="5782255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CE1FFC1E-B5EA-6E6B-6516-1F17CB40EAA9}"/>
              </a:ext>
            </a:extLst>
          </p:cNvPr>
          <p:cNvSpPr/>
          <p:nvPr/>
        </p:nvSpPr>
        <p:spPr>
          <a:xfrm>
            <a:off x="324864" y="4860684"/>
            <a:ext cx="1143000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795F26BF-5561-DEFA-BE96-680BB1EA70D1}"/>
              </a:ext>
            </a:extLst>
          </p:cNvPr>
          <p:cNvSpPr/>
          <p:nvPr/>
        </p:nvSpPr>
        <p:spPr>
          <a:xfrm>
            <a:off x="1914187" y="5777487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/>
              <p:nvPr/>
            </p:nvSpPr>
            <p:spPr>
              <a:xfrm>
                <a:off x="1553592" y="6027003"/>
                <a:ext cx="1143000" cy="830997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</m:oMath>
                  </m:oMathPara>
                </a14:m>
                <a:endParaRPr lang="zh-CN" alt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1974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592" y="6027003"/>
                <a:ext cx="1143000" cy="830997"/>
              </a:xfrm>
              <a:prstGeom prst="roundRect">
                <a:avLst/>
              </a:prstGeom>
              <a:blipFill>
                <a:blip r:embed="rId2"/>
                <a:stretch>
                  <a:fillRect b="-134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椭圆 5">
            <a:extLst>
              <a:ext uri="{FF2B5EF4-FFF2-40B4-BE49-F238E27FC236}">
                <a16:creationId xmlns:a16="http://schemas.microsoft.com/office/drawing/2014/main" id="{403B17AC-829F-DE6D-8CED-2E338A3D8D6D}"/>
              </a:ext>
            </a:extLst>
          </p:cNvPr>
          <p:cNvSpPr/>
          <p:nvPr/>
        </p:nvSpPr>
        <p:spPr>
          <a:xfrm>
            <a:off x="1544077" y="5775510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7D02F715-6454-BA1F-31BB-45B6873F0283}"/>
              </a:ext>
            </a:extLst>
          </p:cNvPr>
          <p:cNvSpPr/>
          <p:nvPr/>
        </p:nvSpPr>
        <p:spPr>
          <a:xfrm>
            <a:off x="1534168" y="4870580"/>
            <a:ext cx="982624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7E090AC-CFE7-D877-4231-B191A35C4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289" y="1511657"/>
            <a:ext cx="7580661" cy="232814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74A8FD1-64DD-DD52-AED4-B3BCEAC89ECA}"/>
              </a:ext>
            </a:extLst>
          </p:cNvPr>
          <p:cNvSpPr txBox="1"/>
          <p:nvPr/>
        </p:nvSpPr>
        <p:spPr>
          <a:xfrm>
            <a:off x="5325308" y="4141742"/>
            <a:ext cx="4505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Prog. </a:t>
            </a:r>
            <a:r>
              <a:rPr lang="en-US" altLang="zh-CN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Theor</a:t>
            </a:r>
            <a:r>
              <a:rPr lang="en-US" altLang="zh-CN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Phys.49, 652 (1973)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灯片编号占位符 4">
            <a:extLst>
              <a:ext uri="{FF2B5EF4-FFF2-40B4-BE49-F238E27FC236}">
                <a16:creationId xmlns:a16="http://schemas.microsoft.com/office/drawing/2014/main" id="{3A39E5E2-3F56-4E82-4E58-09F586F10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4</a:t>
            </a:fld>
            <a:endParaRPr kumimoji="0" lang="zh-CN" altLang="en-US" sz="28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5520F08-3AFC-D17A-C6DE-E0A23D10B7D2}"/>
              </a:ext>
            </a:extLst>
          </p:cNvPr>
          <p:cNvSpPr txBox="1"/>
          <p:nvPr/>
        </p:nvSpPr>
        <p:spPr>
          <a:xfrm>
            <a:off x="560338" y="148184"/>
            <a:ext cx="4427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重味物理的部分历史</a:t>
            </a:r>
          </a:p>
        </p:txBody>
      </p:sp>
    </p:spTree>
    <p:extLst>
      <p:ext uri="{BB962C8B-B14F-4D97-AF65-F5344CB8AC3E}">
        <p14:creationId xmlns:p14="http://schemas.microsoft.com/office/powerpoint/2010/main" val="30465099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40</a:t>
            </a:fld>
            <a:endParaRPr kumimoji="0" lang="zh-CN" altLang="en-US" sz="280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14350" y="195580"/>
            <a:ext cx="932413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幂次修正</a:t>
            </a: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29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FE5B0A2-C8E2-C4D7-14CD-30D87ADBD5C9}"/>
              </a:ext>
            </a:extLst>
          </p:cNvPr>
          <p:cNvSpPr txBox="1"/>
          <p:nvPr/>
        </p:nvSpPr>
        <p:spPr>
          <a:xfrm>
            <a:off x="544608" y="1235880"/>
            <a:ext cx="5939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70C0"/>
              </a:buClr>
              <a:buSzPct val="75000"/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Annihilation VS HSS: power suppression</a:t>
            </a:r>
            <a:endParaRPr lang="zh-CN" altLang="en-US" sz="20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隶书" panose="020105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AD4F527-2F8D-E67F-7065-FC5A1D0E39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432" y="1150989"/>
            <a:ext cx="1879153" cy="137175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8DAC31-6959-6F5C-78F5-370C8E3E20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788" y="2522740"/>
            <a:ext cx="1859177" cy="13026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9AD34EC9-4A90-10C9-F4A8-095F0A9BECAB}"/>
                  </a:ext>
                </a:extLst>
              </p:cNvPr>
              <p:cNvSpPr/>
              <p:nvPr/>
            </p:nvSpPr>
            <p:spPr>
              <a:xfrm>
                <a:off x="4553208" y="2811130"/>
                <a:ext cx="3352800" cy="7837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𝑖𝑏</m:t>
                          </m:r>
                        </m:sup>
                      </m:sSubSup>
                      <m:r>
                        <a:rPr lang="en-US" altLang="zh-CN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⊃</m:t>
                      </m:r>
                      <m:nary>
                        <m:naryPr>
                          <m:ctrlPr>
                            <a:rPr lang="en-US" altLang="zh-CN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altLang="zh-CN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𝑑𝑥𝑑𝑦</m:t>
                          </m:r>
                          <m:f>
                            <m:fPr>
                              <m:ctrlPr>
                                <a:rPr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altLang="zh-CN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CN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CN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zh-CN" altLang="en-US" sz="20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9AD34EC9-4A90-10C9-F4A8-095F0A9BEC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208" y="2811130"/>
                <a:ext cx="3352800" cy="783741"/>
              </a:xfrm>
              <a:prstGeom prst="rect">
                <a:avLst/>
              </a:prstGeom>
              <a:blipFill>
                <a:blip r:embed="rId4"/>
                <a:stretch>
                  <a:fillRect l="-6415" t="-152381" b="-22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表格 8">
                <a:extLst>
                  <a:ext uri="{FF2B5EF4-FFF2-40B4-BE49-F238E27FC236}">
                    <a16:creationId xmlns:a16="http://schemas.microsoft.com/office/drawing/2014/main" id="{99CB52A4-23C9-611B-D6DD-3F6E843C26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80688098"/>
                  </p:ext>
                </p:extLst>
              </p:nvPr>
            </p:nvGraphicFramePr>
            <p:xfrm>
              <a:off x="954052" y="3825367"/>
              <a:ext cx="10283896" cy="2230940"/>
            </p:xfrm>
            <a:graphic>
              <a:graphicData uri="http://schemas.openxmlformats.org/drawingml/2006/table">
                <a:tbl>
                  <a:tblPr firstRow="1" bandRow="1">
                    <a:tableStyleId>{E8B1032C-EA38-4F05-BA0D-38AFFFC7BED3}</a:tableStyleId>
                  </a:tblPr>
                  <a:tblGrid>
                    <a:gridCol w="2570974">
                      <a:extLst>
                        <a:ext uri="{9D8B030D-6E8A-4147-A177-3AD203B41FA5}">
                          <a16:colId xmlns:a16="http://schemas.microsoft.com/office/drawing/2014/main" val="2191897700"/>
                        </a:ext>
                      </a:extLst>
                    </a:gridCol>
                    <a:gridCol w="2570974">
                      <a:extLst>
                        <a:ext uri="{9D8B030D-6E8A-4147-A177-3AD203B41FA5}">
                          <a16:colId xmlns:a16="http://schemas.microsoft.com/office/drawing/2014/main" val="2037561508"/>
                        </a:ext>
                      </a:extLst>
                    </a:gridCol>
                    <a:gridCol w="2570974">
                      <a:extLst>
                        <a:ext uri="{9D8B030D-6E8A-4147-A177-3AD203B41FA5}">
                          <a16:colId xmlns:a16="http://schemas.microsoft.com/office/drawing/2014/main" val="515690867"/>
                        </a:ext>
                      </a:extLst>
                    </a:gridCol>
                    <a:gridCol w="2570974">
                      <a:extLst>
                        <a:ext uri="{9D8B030D-6E8A-4147-A177-3AD203B41FA5}">
                          <a16:colId xmlns:a16="http://schemas.microsoft.com/office/drawing/2014/main" val="235812436"/>
                        </a:ext>
                      </a:extLst>
                    </a:gridCol>
                  </a:tblGrid>
                  <a:tr h="49358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Momentum fractions</a:t>
                          </a:r>
                          <a:endParaRPr lang="zh-CN" alt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b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quark-emission</a:t>
                          </a:r>
                          <a:endParaRPr lang="zh-CN" alt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light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quark-emission</a:t>
                          </a:r>
                          <a:endParaRPr lang="zh-CN" altLang="en-US" sz="16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02760632"/>
                      </a:ext>
                    </a:extLst>
                  </a:tr>
                  <a:tr h="4935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Hard gluon</a:t>
                          </a:r>
                          <a:endParaRPr lang="zh-CN" alt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∼1,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sz="16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  <m:r>
                                  <a:rPr lang="en-US" altLang="zh-CN" sz="16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∼1,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∼1</m:t>
                                </m:r>
                              </m:oMath>
                            </m:oMathPara>
                          </a14:m>
                          <a:endParaRPr lang="en-US" altLang="zh-CN" sz="1600" b="0" dirty="0">
                            <a:solidFill>
                              <a:srgbClr val="002060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∼1,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sz="16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  <m:r>
                                  <a:rPr lang="en-US" altLang="zh-CN" sz="16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∼1,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𝑑𝑦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∼1</m:t>
                                </m:r>
                              </m:oMath>
                            </m:oMathPara>
                          </a14:m>
                          <a:endParaRPr lang="zh-CN" alt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solidFill>
                                <a:srgbClr val="E5423D"/>
                              </a:solidFill>
                            </a:rPr>
                            <a:t>1</a:t>
                          </a:r>
                          <a:endParaRPr lang="zh-CN" altLang="en-US" sz="1800" dirty="0">
                            <a:solidFill>
                              <a:srgbClr val="E5423D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solidFill>
                                <a:srgbClr val="E5423D"/>
                              </a:solidFill>
                            </a:rPr>
                            <a:t>1</a:t>
                          </a:r>
                          <a:endParaRPr lang="zh-CN" altLang="en-US" sz="1800" dirty="0">
                            <a:solidFill>
                              <a:srgbClr val="E5423D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8110881"/>
                      </a:ext>
                    </a:extLst>
                  </a:tr>
                  <a:tr h="4935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Hard-collinear gluon</a:t>
                          </a:r>
                          <a:endParaRPr lang="zh-CN" alt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∼1,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  <m:r>
                                  <a:rPr lang="en-US" altLang="zh-CN" sz="16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∼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∼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oMath>
                            </m:oMathPara>
                          </a14:m>
                          <a:endParaRPr lang="en-US" altLang="zh-CN" sz="1600" b="0" dirty="0">
                            <a:solidFill>
                              <a:srgbClr val="C00000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∼1,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sz="16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  <m:r>
                                  <a:rPr lang="en-US" altLang="zh-CN" sz="16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∼1,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𝑑𝑦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∼1</m:t>
                                </m:r>
                              </m:oMath>
                            </m:oMathPara>
                          </a14:m>
                          <a:endParaRPr lang="zh-CN" alt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oMath>
                            </m:oMathPara>
                          </a14:m>
                          <a:endParaRPr lang="zh-CN" altLang="en-US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rgbClr val="FF0000"/>
                              </a:solidFill>
                            </a:rPr>
                            <a:t>1</a:t>
                          </a:r>
                          <a:endParaRPr lang="zh-CN" altLang="en-US" sz="18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99406250"/>
                      </a:ext>
                    </a:extLst>
                  </a:tr>
                  <a:tr h="4935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Soft gluon</a:t>
                          </a:r>
                          <a:endParaRPr lang="zh-CN" alt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∼1,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sz="16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  <m:r>
                                  <a:rPr lang="en-US" altLang="zh-CN" sz="16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∼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∼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oMath>
                            </m:oMathPara>
                          </a14:m>
                          <a:endParaRPr lang="en-US" altLang="zh-CN" sz="1600" b="0" dirty="0">
                            <a:solidFill>
                              <a:srgbClr val="002060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∼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sz="16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  <m:r>
                                  <a:rPr lang="en-US" altLang="zh-CN" sz="16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∼1,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𝑑𝑦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∼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oMath>
                            </m:oMathPara>
                          </a14:m>
                          <a:endParaRPr lang="zh-CN" alt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oMath>
                            </m:oMathPara>
                          </a14:m>
                          <a:endParaRPr lang="zh-CN" altLang="en-US" sz="18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899606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表格 8">
                <a:extLst>
                  <a:ext uri="{FF2B5EF4-FFF2-40B4-BE49-F238E27FC236}">
                    <a16:creationId xmlns:a16="http://schemas.microsoft.com/office/drawing/2014/main" id="{99CB52A4-23C9-611B-D6DD-3F6E843C26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80688098"/>
                  </p:ext>
                </p:extLst>
              </p:nvPr>
            </p:nvGraphicFramePr>
            <p:xfrm>
              <a:off x="954052" y="3825367"/>
              <a:ext cx="10283896" cy="2230940"/>
            </p:xfrm>
            <a:graphic>
              <a:graphicData uri="http://schemas.openxmlformats.org/drawingml/2006/table">
                <a:tbl>
                  <a:tblPr firstRow="1" bandRow="1">
                    <a:tableStyleId>{E8B1032C-EA38-4F05-BA0D-38AFFFC7BED3}</a:tableStyleId>
                  </a:tblPr>
                  <a:tblGrid>
                    <a:gridCol w="2570974">
                      <a:extLst>
                        <a:ext uri="{9D8B030D-6E8A-4147-A177-3AD203B41FA5}">
                          <a16:colId xmlns:a16="http://schemas.microsoft.com/office/drawing/2014/main" val="2191897700"/>
                        </a:ext>
                      </a:extLst>
                    </a:gridCol>
                    <a:gridCol w="2570974">
                      <a:extLst>
                        <a:ext uri="{9D8B030D-6E8A-4147-A177-3AD203B41FA5}">
                          <a16:colId xmlns:a16="http://schemas.microsoft.com/office/drawing/2014/main" val="2037561508"/>
                        </a:ext>
                      </a:extLst>
                    </a:gridCol>
                    <a:gridCol w="2570974">
                      <a:extLst>
                        <a:ext uri="{9D8B030D-6E8A-4147-A177-3AD203B41FA5}">
                          <a16:colId xmlns:a16="http://schemas.microsoft.com/office/drawing/2014/main" val="515690867"/>
                        </a:ext>
                      </a:extLst>
                    </a:gridCol>
                    <a:gridCol w="2570974">
                      <a:extLst>
                        <a:ext uri="{9D8B030D-6E8A-4147-A177-3AD203B41FA5}">
                          <a16:colId xmlns:a16="http://schemas.microsoft.com/office/drawing/2014/main" val="235812436"/>
                        </a:ext>
                      </a:extLst>
                    </a:gridCol>
                  </a:tblGrid>
                  <a:tr h="49358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Momentum fractions</a:t>
                          </a:r>
                          <a:endParaRPr lang="zh-CN" alt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b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quark-emission</a:t>
                          </a:r>
                          <a:endParaRPr lang="zh-CN" alt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light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quark-emission</a:t>
                          </a:r>
                          <a:endParaRPr lang="zh-CN" altLang="en-US" sz="16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02760632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Hard gluon</a:t>
                          </a:r>
                          <a:endParaRPr lang="zh-CN" alt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00990" t="-86957" r="-201485" b="-20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solidFill>
                                <a:srgbClr val="E5423D"/>
                              </a:solidFill>
                            </a:rPr>
                            <a:t>1</a:t>
                          </a:r>
                          <a:endParaRPr lang="zh-CN" altLang="en-US" sz="1800" dirty="0">
                            <a:solidFill>
                              <a:srgbClr val="E5423D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solidFill>
                                <a:srgbClr val="E5423D"/>
                              </a:solidFill>
                            </a:rPr>
                            <a:t>1</a:t>
                          </a:r>
                          <a:endParaRPr lang="zh-CN" altLang="en-US" sz="1800" dirty="0">
                            <a:solidFill>
                              <a:srgbClr val="E5423D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8110881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Hard-collinear gluon</a:t>
                          </a:r>
                          <a:endParaRPr lang="zh-CN" alt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00990" t="-191111" r="-201485" b="-10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00000" t="-191111" r="-100493" b="-10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rgbClr val="FF0000"/>
                              </a:solidFill>
                            </a:rPr>
                            <a:t>1</a:t>
                          </a:r>
                          <a:endParaRPr lang="zh-CN" altLang="en-US" sz="18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99406250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Soft gluon</a:t>
                          </a:r>
                          <a:endParaRPr lang="zh-CN" alt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00990" t="-284783" r="-201485" b="-65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00000" t="-284783" r="-100493" b="-65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301485" t="-284783" r="-990" b="-65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996068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22A034C1-6228-B417-C09E-E08D4CE058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287" y="1302149"/>
            <a:ext cx="1859177" cy="113296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496A593-2312-4A7B-D9C0-60C4F47D1539}"/>
              </a:ext>
            </a:extLst>
          </p:cNvPr>
          <p:cNvSpPr txBox="1"/>
          <p:nvPr/>
        </p:nvSpPr>
        <p:spPr>
          <a:xfrm>
            <a:off x="514350" y="2291908"/>
            <a:ext cx="3545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70C0"/>
              </a:buClr>
              <a:buSzPct val="75000"/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Endpoint singularity</a:t>
            </a:r>
            <a:endParaRPr lang="zh-CN" altLang="en-US" sz="20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隶书" panose="02010509060101010101" pitchFamily="49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7927612-661B-B970-9F95-47CD854A1D7A}"/>
              </a:ext>
            </a:extLst>
          </p:cNvPr>
          <p:cNvSpPr txBox="1"/>
          <p:nvPr/>
        </p:nvSpPr>
        <p:spPr>
          <a:xfrm>
            <a:off x="1422393" y="6244550"/>
            <a:ext cx="9614430" cy="442674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rgbClr val="D3FCFD"/>
              </a:gs>
            </a:gsLst>
            <a:path path="circle">
              <a:fillToRect l="50000" t="130000" r="50000" b="-3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accent2">
                    <a:lumMod val="75000"/>
                  </a:schemeClr>
                </a:solidFill>
                <a:latin typeface="Bell MT" panose="02020503060305020303" pitchFamily="18" charset="0"/>
                <a:ea typeface="微软雅黑" panose="020B0503020204020204" pitchFamily="34" charset="-122"/>
              </a:rPr>
              <a:t>Hard-collinear</a:t>
            </a:r>
            <a:r>
              <a:rPr lang="en-US" altLang="zh-CN" sz="2000" b="1" dirty="0">
                <a:latin typeface="Bell MT" panose="02020503060305020303" pitchFamily="18" charset="0"/>
                <a:ea typeface="微软雅黑" panose="020B0503020204020204" pitchFamily="34" charset="-122"/>
              </a:rPr>
              <a:t> gluon exchange is at the same power with </a:t>
            </a:r>
            <a:r>
              <a:rPr lang="en-US" altLang="zh-CN" sz="2000" b="1" dirty="0">
                <a:solidFill>
                  <a:srgbClr val="0000FF"/>
                </a:solidFill>
                <a:latin typeface="Bell MT" panose="02020503060305020303" pitchFamily="18" charset="0"/>
                <a:ea typeface="微软雅黑" panose="020B0503020204020204" pitchFamily="34" charset="-122"/>
              </a:rPr>
              <a:t>hard </a:t>
            </a:r>
            <a:r>
              <a:rPr lang="en-US" altLang="zh-CN" sz="2000" b="1" dirty="0">
                <a:latin typeface="Bell MT" panose="02020503060305020303" pitchFamily="18" charset="0"/>
                <a:ea typeface="微软雅黑" panose="020B0503020204020204" pitchFamily="34" charset="-122"/>
              </a:rPr>
              <a:t>gluon exchange!</a:t>
            </a:r>
            <a:endParaRPr lang="zh-CN" altLang="en-US" sz="2000" b="1" dirty="0">
              <a:latin typeface="Bell MT" panose="02020503060305020303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59371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41</a:t>
            </a:fld>
            <a:endParaRPr kumimoji="0" lang="zh-CN" altLang="en-US" sz="2800"/>
          </a:p>
        </p:txBody>
      </p:sp>
      <p:sp>
        <p:nvSpPr>
          <p:cNvPr id="29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A0C71BC-DC2E-E3A9-B72E-2D93F22E49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311" y="1874491"/>
            <a:ext cx="5270955" cy="13933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3B396C3C-8B4B-7B31-442E-04F4AA193BA9}"/>
                  </a:ext>
                </a:extLst>
              </p:cNvPr>
              <p:cNvSpPr/>
              <p:nvPr/>
            </p:nvSpPr>
            <p:spPr>
              <a:xfrm>
                <a:off x="1416516" y="2055029"/>
                <a:ext cx="4339045" cy="7932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altLang="zh-CN" sz="2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sSubSup>
                            <m:sSubSupPr>
                              <m:ctrlPr>
                                <a:rPr lang="en-US" altLang="zh-CN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  <m:sup>
                              <m:r>
                                <a:rPr lang="en-US" altLang="zh-CN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altLang="zh-CN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trlPr>
                            <a:rPr lang="en-US" altLang="zh-CN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  <m:e>
                          <m:r>
                            <a:rPr lang="en-US" altLang="zh-CN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  <m:nary>
                            <m:naryPr>
                              <m:ctrlPr>
                                <a:rPr lang="en-US" altLang="zh-CN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CN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CN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r>
                                <a:rPr lang="en-US" altLang="zh-CN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𝑑𝑦</m:t>
                              </m:r>
                              <m:f>
                                <m:fPr>
                                  <m:ctrlPr>
                                    <a:rPr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CN" sz="20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20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altLang="zh-CN" sz="20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CN" sz="20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altLang="zh-CN" sz="20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CN" sz="20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altLang="zh-CN" sz="20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lang="zh-CN" altLang="en-US" sz="20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3B396C3C-8B4B-7B31-442E-04F4AA193B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6516" y="2055029"/>
                <a:ext cx="4339045" cy="793294"/>
              </a:xfrm>
              <a:prstGeom prst="rect">
                <a:avLst/>
              </a:prstGeom>
              <a:blipFill>
                <a:blip r:embed="rId3"/>
                <a:stretch>
                  <a:fillRect l="-23032" t="-146875" r="-2041" b="-2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203A0E19-3FBF-B375-E693-ECAE1237E49A}"/>
                  </a:ext>
                </a:extLst>
              </p:cNvPr>
              <p:cNvSpPr/>
              <p:nvPr/>
            </p:nvSpPr>
            <p:spPr>
              <a:xfrm>
                <a:off x="1180297" y="2956025"/>
                <a:ext cx="4783909" cy="783741"/>
              </a:xfrm>
              <a:prstGeom prst="rect">
                <a:avLst/>
              </a:prstGeom>
              <a:ln w="12700">
                <a:solidFill>
                  <a:schemeClr val="accent2">
                    <a:lumMod val="5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nary>
                        <m:naryPr>
                          <m:ctrlPr>
                            <a:rPr lang="en-US" altLang="zh-CN" sz="2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sSubSup>
                            <m:sSubSupPr>
                              <m:ctrlPr>
                                <a:rPr lang="en-US" altLang="zh-CN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  <m:sup>
                              <m:r>
                                <a:rPr lang="en-US" altLang="zh-CN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altLang="zh-CN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trlPr>
                            <a:rPr lang="en-US" altLang="zh-CN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b>
                        <m:sup>
                          <m:r>
                            <a:rPr lang="en-US" altLang="zh-CN" sz="2000" b="0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altLang="zh-CN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  <m:nary>
                            <m:naryPr>
                              <m:ctrlPr>
                                <a:rPr lang="en-US" altLang="zh-CN" sz="20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CN" sz="20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CN" sz="20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r>
                                <a:rPr lang="en-US" altLang="zh-CN" sz="20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𝑑𝑦</m:t>
                              </m:r>
                              <m:f>
                                <m:fPr>
                                  <m:ctrlPr>
                                    <a:rPr lang="en-US" altLang="zh-CN" sz="2000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CN" sz="2000" i="1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2000" i="1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altLang="zh-CN" sz="2000" i="1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zh-CN" sz="2000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sz="2000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altLang="zh-CN" sz="2000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CN" sz="2000" i="1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altLang="zh-CN" sz="2000" i="1">
                                              <a:solidFill>
                                                <a:schemeClr val="accent2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CN" sz="2000" i="1">
                                              <a:solidFill>
                                                <a:schemeClr val="accent2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altLang="zh-CN" sz="2000" i="1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sz="2000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lang="zh-CN" altLang="en-US" sz="20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203A0E19-3FBF-B375-E693-ECAE1237E4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297" y="2956025"/>
                <a:ext cx="4783909" cy="783741"/>
              </a:xfrm>
              <a:prstGeom prst="rect">
                <a:avLst/>
              </a:prstGeom>
              <a:blipFill>
                <a:blip r:embed="rId4"/>
                <a:stretch>
                  <a:fillRect l="-13757" t="-150794" b="-228571"/>
                </a:stretch>
              </a:blipFill>
              <a:ln w="12700">
                <a:solidFill>
                  <a:schemeClr val="accent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B2719844-AF53-C424-7251-571B07C01168}"/>
              </a:ext>
            </a:extLst>
          </p:cNvPr>
          <p:cNvSpPr txBox="1"/>
          <p:nvPr/>
        </p:nvSpPr>
        <p:spPr>
          <a:xfrm>
            <a:off x="395193" y="1394943"/>
            <a:ext cx="6633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70C0"/>
              </a:buClr>
              <a:buSzPct val="75000"/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Separation of hard and hard collinear region</a:t>
            </a:r>
            <a:endParaRPr lang="zh-CN" altLang="en-US" sz="20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隶书" panose="02010509060101010101" pitchFamily="49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8CBE398-9A1B-AF20-AF35-ADB49955A8C3}"/>
              </a:ext>
            </a:extLst>
          </p:cNvPr>
          <p:cNvSpPr txBox="1"/>
          <p:nvPr/>
        </p:nvSpPr>
        <p:spPr>
          <a:xfrm>
            <a:off x="395193" y="4769997"/>
            <a:ext cx="8110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70C0"/>
              </a:buClr>
              <a:buSzPct val="75000"/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soft-collinear function</a:t>
            </a:r>
            <a:endParaRPr lang="zh-CN" altLang="en-US" sz="20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隶书" panose="02010509060101010101" pitchFamily="49" charset="-122"/>
            </a:endParaRPr>
          </a:p>
        </p:txBody>
      </p:sp>
      <p:sp>
        <p:nvSpPr>
          <p:cNvPr id="15" name="箭头: 直角上 24">
            <a:extLst>
              <a:ext uri="{FF2B5EF4-FFF2-40B4-BE49-F238E27FC236}">
                <a16:creationId xmlns:a16="http://schemas.microsoft.com/office/drawing/2014/main" id="{7FB3E51F-9C55-DA80-68F1-3A20AF74206A}"/>
              </a:ext>
            </a:extLst>
          </p:cNvPr>
          <p:cNvSpPr/>
          <p:nvPr/>
        </p:nvSpPr>
        <p:spPr>
          <a:xfrm rot="5400000">
            <a:off x="3279240" y="3829064"/>
            <a:ext cx="539931" cy="531223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A12918EE-83CF-8EBB-22DA-CE3ED8AA86E4}"/>
                  </a:ext>
                </a:extLst>
              </p:cNvPr>
              <p:cNvSpPr/>
              <p:nvPr/>
            </p:nvSpPr>
            <p:spPr>
              <a:xfrm>
                <a:off x="3914833" y="3881730"/>
                <a:ext cx="6829431" cy="783741"/>
              </a:xfrm>
              <a:prstGeom prst="rect">
                <a:avLst/>
              </a:prstGeom>
              <a:ln w="12700">
                <a:solidFill>
                  <a:schemeClr val="accent2">
                    <a:lumMod val="5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trlPr>
                            <a:rPr lang="en-US" altLang="zh-CN" sz="2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nary>
                            <m:naryPr>
                              <m:ctrlPr>
                                <a:rPr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m:rPr>
                                  <m:lit/>
                                </m:rPr>
                                <a:rPr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CN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  <m:r>
                        <a:rPr lang="en-US" altLang="zh-CN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trlPr>
                            <a:rPr lang="en-US" altLang="zh-CN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b>
                        <m:sup>
                          <m:r>
                            <a:rPr lang="en-US" altLang="zh-CN" sz="2000" b="0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altLang="zh-CN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  <m:nary>
                            <m:naryPr>
                              <m:ctrlPr>
                                <a:rPr lang="en-US" altLang="zh-CN" sz="20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CN" sz="20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CN" sz="20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r>
                                <a:rPr lang="en-US" altLang="zh-CN" sz="20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𝑑𝑦</m:t>
                              </m:r>
                              <m:sSub>
                                <m:sSubPr>
                                  <m:ctrlPr>
                                    <a:rPr lang="en-US" altLang="zh-CN" sz="2000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r>
                                    <a:rPr lang="en-US" altLang="zh-CN" sz="2000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0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zh-CN" sz="20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f>
                                <m:fPr>
                                  <m:ctrlPr>
                                    <a:rPr lang="en-US" altLang="zh-CN" sz="2000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CN" sz="2000" b="0" i="1" smtClean="0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2000" b="0" i="0" smtClean="0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Θ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smtClean="0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000" b="0" i="1" smtClean="0">
                                              <a:solidFill>
                                                <a:schemeClr val="accent2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b="0" i="1" smtClean="0">
                                              <a:solidFill>
                                                <a:schemeClr val="accent2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b="0" i="1" smtClean="0">
                                              <a:solidFill>
                                                <a:schemeClr val="accent2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sub>
                                  </m:sSub>
                                  <m: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altLang="zh-CN" sz="2000" b="0" i="1" smtClean="0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smtClean="0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smtClean="0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sz="2000" b="0" i="1" smtClean="0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smtClean="0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smtClean="0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US" altLang="zh-CN" sz="2000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sSub>
                                    <m:sSubPr>
                                      <m:ctrlPr>
                                        <a:rPr lang="en-US" altLang="zh-CN" sz="20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zh-CN" sz="2000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altLang="zh-CN" sz="2000" b="0" i="1" smtClean="0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smtClean="0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smtClean="0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sz="2000" b="0" i="1" smtClean="0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smtClean="0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smtClean="0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  <m:r>
                                    <a:rPr lang="en-US" altLang="zh-CN" sz="2000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lang="zh-CN" altLang="en-US" sz="20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A12918EE-83CF-8EBB-22DA-CE3ED8AA86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4833" y="3881730"/>
                <a:ext cx="6829431" cy="783741"/>
              </a:xfrm>
              <a:prstGeom prst="rect">
                <a:avLst/>
              </a:prstGeom>
              <a:blipFill>
                <a:blip r:embed="rId5"/>
                <a:stretch>
                  <a:fillRect l="-13333" t="-152381" b="-228571"/>
                </a:stretch>
              </a:blipFill>
              <a:ln w="12700">
                <a:solidFill>
                  <a:schemeClr val="accent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662229A5-B7FA-EAD1-A9DD-D6001846B0CE}"/>
                  </a:ext>
                </a:extLst>
              </p:cNvPr>
              <p:cNvSpPr/>
              <p:nvPr/>
            </p:nvSpPr>
            <p:spPr>
              <a:xfrm>
                <a:off x="1180297" y="5377510"/>
                <a:ext cx="9563967" cy="4517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𝐵𝑀</m:t>
                          </m:r>
                        </m:sub>
                      </m:sSub>
                      <m:d>
                        <m:dPr>
                          <m:ctrlPr>
                            <a:rPr lang="en-US" altLang="zh-CN" sz="2000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2000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CN" sz="20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=∫</m:t>
                      </m:r>
                      <m:r>
                        <a:rPr lang="en-US" altLang="zh-CN" sz="20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altLang="zh-CN" sz="20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lang="en-US" altLang="zh-CN" sz="20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𝑑𝑠</m:t>
                      </m:r>
                      <m:sSup>
                        <m:sSupPr>
                          <m:ctrlPr>
                            <a:rPr lang="en-US" altLang="zh-CN" sz="20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sz="20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20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CN" sz="20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sz="20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sup>
                      </m:sSup>
                      <m:r>
                        <a:rPr lang="en-US" altLang="zh-CN" sz="20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r>
                        <a:rPr lang="en-US" altLang="zh-CN" sz="20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altLang="zh-CN" sz="20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d>
                        <m:dPr>
                          <m:begChr m:val="|"/>
                          <m:endChr m:val="|"/>
                          <m:ctrlPr>
                            <a:rPr lang="en-US" altLang="zh-CN" sz="20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20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sz="2000" b="0" i="1" smtClean="0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000" b="0" i="1" smtClean="0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𝑡𝑛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000" b="0" i="0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20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𝜉</m:t>
                                      </m:r>
                                    </m:e>
                                  </m:acc>
                                </m:e>
                                <m:sub>
                                  <m:acc>
                                    <m:accPr>
                                      <m:chr m:val="̅"/>
                                      <m:ctrlPr>
                                        <a:rPr lang="en-US" altLang="zh-CN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acc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altLang="zh-CN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000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acc>
                                    <m:accPr>
                                      <m:chr m:val="̅"/>
                                      <m:ctrlPr>
                                        <a:rPr lang="en-US" altLang="zh-CN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𝑠𝑐</m:t>
                                      </m:r>
                                    </m:e>
                                  </m:acc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20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𝑠𝑛</m:t>
                                  </m:r>
                                </m:e>
                              </m:d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CN" sz="20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b="0" i="0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e>
                          </m:acc>
                        </m:e>
                        <m:sub>
                          <m:r>
                            <a:rPr lang="en-US" altLang="zh-CN" sz="20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altLang="zh-CN" sz="20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zh-CN" altLang="en-US" sz="20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662229A5-B7FA-EAD1-A9DD-D6001846B0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297" y="5377510"/>
                <a:ext cx="9563967" cy="451790"/>
              </a:xfrm>
              <a:prstGeom prst="rect">
                <a:avLst/>
              </a:prstGeom>
              <a:blipFill>
                <a:blip r:embed="rId6"/>
                <a:stretch>
                  <a:fillRect b="-138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矩形 18">
            <a:extLst>
              <a:ext uri="{FF2B5EF4-FFF2-40B4-BE49-F238E27FC236}">
                <a16:creationId xmlns:a16="http://schemas.microsoft.com/office/drawing/2014/main" id="{867C0137-00C6-F161-18D1-D0353CDBCF12}"/>
              </a:ext>
            </a:extLst>
          </p:cNvPr>
          <p:cNvSpPr/>
          <p:nvPr/>
        </p:nvSpPr>
        <p:spPr>
          <a:xfrm>
            <a:off x="6950836" y="1436085"/>
            <a:ext cx="4769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Bell MT" panose="02020503060305020303" pitchFamily="18" charset="0"/>
                <a:ea typeface="Cambria" panose="02040503050406030204" pitchFamily="18" charset="0"/>
              </a:rPr>
              <a:t>[</a:t>
            </a:r>
            <a:r>
              <a:rPr lang="en-US" altLang="zh-CN" dirty="0" err="1">
                <a:latin typeface="Bell MT" panose="02020503060305020303" pitchFamily="18" charset="0"/>
                <a:ea typeface="Cambria" panose="02040503050406030204" pitchFamily="18" charset="0"/>
              </a:rPr>
              <a:t>Lü</a:t>
            </a:r>
            <a:r>
              <a:rPr lang="en-US" altLang="zh-CN" dirty="0">
                <a:latin typeface="Bell MT" panose="02020503060305020303" pitchFamily="18" charset="0"/>
                <a:ea typeface="Cambria" panose="02040503050406030204" pitchFamily="18" charset="0"/>
              </a:rPr>
              <a:t>, Shen, Wang, Wang, NPB990(2023)116175]</a:t>
            </a:r>
            <a:endParaRPr lang="zh-CN" altLang="en-US" dirty="0">
              <a:latin typeface="Bell MT" panose="02020503060305020303" pitchFamily="18" charset="0"/>
            </a:endParaRP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6B773E53-1F7B-A3CA-4858-14481DD2A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932413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幂次修正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: example</a:t>
            </a: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7358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42</a:t>
            </a:fld>
            <a:endParaRPr kumimoji="0" lang="zh-CN" altLang="en-US" sz="280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14350" y="195580"/>
            <a:ext cx="932413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幂次修正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: example</a:t>
            </a: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29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A0C71BC-DC2E-E3A9-B72E-2D93F22E49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311" y="1874491"/>
            <a:ext cx="5270955" cy="13933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3B396C3C-8B4B-7B31-442E-04F4AA193BA9}"/>
                  </a:ext>
                </a:extLst>
              </p:cNvPr>
              <p:cNvSpPr/>
              <p:nvPr/>
            </p:nvSpPr>
            <p:spPr>
              <a:xfrm>
                <a:off x="1416516" y="2055029"/>
                <a:ext cx="4339045" cy="7932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altLang="zh-CN" sz="2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sSubSup>
                            <m:sSubSupPr>
                              <m:ctrlPr>
                                <a:rPr lang="en-US" altLang="zh-CN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  <m:sup>
                              <m:r>
                                <a:rPr lang="en-US" altLang="zh-CN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altLang="zh-CN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trlPr>
                            <a:rPr lang="en-US" altLang="zh-CN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  <m:e>
                          <m:r>
                            <a:rPr lang="en-US" altLang="zh-CN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  <m:nary>
                            <m:naryPr>
                              <m:ctrlPr>
                                <a:rPr lang="en-US" altLang="zh-CN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CN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CN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r>
                                <a:rPr lang="en-US" altLang="zh-CN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𝑑𝑦</m:t>
                              </m:r>
                              <m:f>
                                <m:fPr>
                                  <m:ctrlPr>
                                    <a:rPr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CN" sz="20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20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altLang="zh-CN" sz="20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CN" sz="20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altLang="zh-CN" sz="20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CN" sz="20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altLang="zh-CN" sz="20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lang="zh-CN" altLang="en-US" sz="20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3B396C3C-8B4B-7B31-442E-04F4AA193B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6516" y="2055029"/>
                <a:ext cx="4339045" cy="793294"/>
              </a:xfrm>
              <a:prstGeom prst="rect">
                <a:avLst/>
              </a:prstGeom>
              <a:blipFill>
                <a:blip r:embed="rId3"/>
                <a:stretch>
                  <a:fillRect l="-23032" t="-146875" r="-2041" b="-2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203A0E19-3FBF-B375-E693-ECAE1237E49A}"/>
                  </a:ext>
                </a:extLst>
              </p:cNvPr>
              <p:cNvSpPr/>
              <p:nvPr/>
            </p:nvSpPr>
            <p:spPr>
              <a:xfrm>
                <a:off x="1180297" y="2956025"/>
                <a:ext cx="4783909" cy="783741"/>
              </a:xfrm>
              <a:prstGeom prst="rect">
                <a:avLst/>
              </a:prstGeom>
              <a:ln w="12700">
                <a:solidFill>
                  <a:schemeClr val="accent2">
                    <a:lumMod val="5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nary>
                        <m:naryPr>
                          <m:ctrlPr>
                            <a:rPr lang="en-US" altLang="zh-CN" sz="2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sSubSup>
                            <m:sSubSupPr>
                              <m:ctrlPr>
                                <a:rPr lang="en-US" altLang="zh-CN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  <m:sup>
                              <m:r>
                                <a:rPr lang="en-US" altLang="zh-CN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altLang="zh-CN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trlPr>
                            <a:rPr lang="en-US" altLang="zh-CN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b>
                        <m:sup>
                          <m:r>
                            <a:rPr lang="en-US" altLang="zh-CN" sz="2000" b="0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altLang="zh-CN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  <m:nary>
                            <m:naryPr>
                              <m:ctrlPr>
                                <a:rPr lang="en-US" altLang="zh-CN" sz="20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CN" sz="20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CN" sz="20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r>
                                <a:rPr lang="en-US" altLang="zh-CN" sz="20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𝑑𝑦</m:t>
                              </m:r>
                              <m:f>
                                <m:fPr>
                                  <m:ctrlPr>
                                    <a:rPr lang="en-US" altLang="zh-CN" sz="2000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CN" sz="2000" i="1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2000" i="1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altLang="zh-CN" sz="2000" i="1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zh-CN" sz="2000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sz="2000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altLang="zh-CN" sz="2000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CN" sz="2000" i="1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altLang="zh-CN" sz="2000" i="1">
                                              <a:solidFill>
                                                <a:schemeClr val="accent2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CN" sz="2000" i="1">
                                              <a:solidFill>
                                                <a:schemeClr val="accent2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altLang="zh-CN" sz="2000" i="1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sz="2000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lang="zh-CN" altLang="en-US" sz="20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203A0E19-3FBF-B375-E693-ECAE1237E4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297" y="2956025"/>
                <a:ext cx="4783909" cy="783741"/>
              </a:xfrm>
              <a:prstGeom prst="rect">
                <a:avLst/>
              </a:prstGeom>
              <a:blipFill>
                <a:blip r:embed="rId4"/>
                <a:stretch>
                  <a:fillRect l="-13757" t="-150794" b="-228571"/>
                </a:stretch>
              </a:blipFill>
              <a:ln w="12700">
                <a:solidFill>
                  <a:schemeClr val="accent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B2719844-AF53-C424-7251-571B07C01168}"/>
              </a:ext>
            </a:extLst>
          </p:cNvPr>
          <p:cNvSpPr txBox="1"/>
          <p:nvPr/>
        </p:nvSpPr>
        <p:spPr>
          <a:xfrm>
            <a:off x="395193" y="1394943"/>
            <a:ext cx="6633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70C0"/>
              </a:buClr>
              <a:buSzPct val="75000"/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Separation of hard and hard collinear region</a:t>
            </a:r>
            <a:endParaRPr lang="zh-CN" altLang="en-US" sz="20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隶书" panose="02010509060101010101" pitchFamily="49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8CBE398-9A1B-AF20-AF35-ADB49955A8C3}"/>
              </a:ext>
            </a:extLst>
          </p:cNvPr>
          <p:cNvSpPr txBox="1"/>
          <p:nvPr/>
        </p:nvSpPr>
        <p:spPr>
          <a:xfrm>
            <a:off x="395193" y="4769997"/>
            <a:ext cx="8110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70C0"/>
              </a:buClr>
              <a:buSzPct val="75000"/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soft-collinear function</a:t>
            </a:r>
            <a:endParaRPr lang="zh-CN" altLang="en-US" sz="20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隶书" panose="02010509060101010101" pitchFamily="49" charset="-122"/>
            </a:endParaRPr>
          </a:p>
        </p:txBody>
      </p:sp>
      <p:sp>
        <p:nvSpPr>
          <p:cNvPr id="15" name="箭头: 直角上 24">
            <a:extLst>
              <a:ext uri="{FF2B5EF4-FFF2-40B4-BE49-F238E27FC236}">
                <a16:creationId xmlns:a16="http://schemas.microsoft.com/office/drawing/2014/main" id="{7FB3E51F-9C55-DA80-68F1-3A20AF74206A}"/>
              </a:ext>
            </a:extLst>
          </p:cNvPr>
          <p:cNvSpPr/>
          <p:nvPr/>
        </p:nvSpPr>
        <p:spPr>
          <a:xfrm rot="5400000">
            <a:off x="3279240" y="3829064"/>
            <a:ext cx="539931" cy="531223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A12918EE-83CF-8EBB-22DA-CE3ED8AA86E4}"/>
                  </a:ext>
                </a:extLst>
              </p:cNvPr>
              <p:cNvSpPr/>
              <p:nvPr/>
            </p:nvSpPr>
            <p:spPr>
              <a:xfrm>
                <a:off x="3914833" y="3881730"/>
                <a:ext cx="6829431" cy="783741"/>
              </a:xfrm>
              <a:prstGeom prst="rect">
                <a:avLst/>
              </a:prstGeom>
              <a:ln w="12700">
                <a:solidFill>
                  <a:schemeClr val="accent2">
                    <a:lumMod val="5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trlPr>
                            <a:rPr lang="en-US" altLang="zh-CN" sz="2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nary>
                            <m:naryPr>
                              <m:ctrlPr>
                                <a:rPr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m:rPr>
                                  <m:lit/>
                                </m:rPr>
                                <a:rPr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CN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  <m:r>
                        <a:rPr lang="en-US" altLang="zh-CN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trlPr>
                            <a:rPr lang="en-US" altLang="zh-CN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b>
                        <m:sup>
                          <m:r>
                            <a:rPr lang="en-US" altLang="zh-CN" sz="2000" b="0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altLang="zh-CN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  <m:nary>
                            <m:naryPr>
                              <m:ctrlPr>
                                <a:rPr lang="en-US" altLang="zh-CN" sz="20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CN" sz="20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CN" sz="20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r>
                                <a:rPr lang="en-US" altLang="zh-CN" sz="20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𝑑𝑦</m:t>
                              </m:r>
                              <m:sSub>
                                <m:sSubPr>
                                  <m:ctrlPr>
                                    <a:rPr lang="en-US" altLang="zh-CN" sz="2000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r>
                                    <a:rPr lang="en-US" altLang="zh-CN" sz="2000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0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zh-CN" sz="20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f>
                                <m:fPr>
                                  <m:ctrlPr>
                                    <a:rPr lang="en-US" altLang="zh-CN" sz="2000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CN" sz="2000" b="0" i="1" smtClean="0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2000" b="0" i="0" smtClean="0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Θ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smtClean="0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000" b="0" i="1" smtClean="0">
                                              <a:solidFill>
                                                <a:schemeClr val="accent2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b="0" i="1" smtClean="0">
                                              <a:solidFill>
                                                <a:schemeClr val="accent2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b="0" i="1" smtClean="0">
                                              <a:solidFill>
                                                <a:schemeClr val="accent2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sub>
                                  </m:sSub>
                                  <m: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altLang="zh-CN" sz="2000" b="0" i="1" smtClean="0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smtClean="0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smtClean="0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sz="2000" b="0" i="1" smtClean="0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smtClean="0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smtClean="0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US" altLang="zh-CN" sz="2000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sSub>
                                    <m:sSubPr>
                                      <m:ctrlPr>
                                        <a:rPr lang="en-US" altLang="zh-CN" sz="20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zh-CN" sz="2000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altLang="zh-CN" sz="2000" b="0" i="1" smtClean="0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smtClean="0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smtClean="0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sz="2000" b="0" i="1" smtClean="0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smtClean="0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smtClean="0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  <m:r>
                                    <a:rPr lang="en-US" altLang="zh-CN" sz="2000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lang="zh-CN" altLang="en-US" sz="20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A12918EE-83CF-8EBB-22DA-CE3ED8AA86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4833" y="3881730"/>
                <a:ext cx="6829431" cy="783741"/>
              </a:xfrm>
              <a:prstGeom prst="rect">
                <a:avLst/>
              </a:prstGeom>
              <a:blipFill>
                <a:blip r:embed="rId5"/>
                <a:stretch>
                  <a:fillRect l="-13333" t="-152381" b="-228571"/>
                </a:stretch>
              </a:blipFill>
              <a:ln w="12700">
                <a:solidFill>
                  <a:schemeClr val="accent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662229A5-B7FA-EAD1-A9DD-D6001846B0CE}"/>
                  </a:ext>
                </a:extLst>
              </p:cNvPr>
              <p:cNvSpPr/>
              <p:nvPr/>
            </p:nvSpPr>
            <p:spPr>
              <a:xfrm>
                <a:off x="1180297" y="5377510"/>
                <a:ext cx="9563967" cy="4517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𝐵𝑀</m:t>
                          </m:r>
                        </m:sub>
                      </m:sSub>
                      <m:d>
                        <m:dPr>
                          <m:ctrlPr>
                            <a:rPr lang="en-US" altLang="zh-CN" sz="2000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2000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CN" sz="20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=∫</m:t>
                      </m:r>
                      <m:r>
                        <a:rPr lang="en-US" altLang="zh-CN" sz="20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altLang="zh-CN" sz="20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lang="en-US" altLang="zh-CN" sz="20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𝑑𝑠</m:t>
                      </m:r>
                      <m:sSup>
                        <m:sSupPr>
                          <m:ctrlPr>
                            <a:rPr lang="en-US" altLang="zh-CN" sz="20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sz="20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20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CN" sz="20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sz="20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sup>
                      </m:sSup>
                      <m:r>
                        <a:rPr lang="en-US" altLang="zh-CN" sz="20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r>
                        <a:rPr lang="en-US" altLang="zh-CN" sz="20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altLang="zh-CN" sz="20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d>
                        <m:dPr>
                          <m:begChr m:val="|"/>
                          <m:endChr m:val="|"/>
                          <m:ctrlPr>
                            <a:rPr lang="en-US" altLang="zh-CN" sz="20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20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sz="2000" b="0" i="1" smtClean="0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000" b="0" i="1" smtClean="0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𝑡𝑛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000" b="0" i="0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20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𝜉</m:t>
                                      </m:r>
                                    </m:e>
                                  </m:acc>
                                </m:e>
                                <m:sub>
                                  <m:acc>
                                    <m:accPr>
                                      <m:chr m:val="̅"/>
                                      <m:ctrlPr>
                                        <a:rPr lang="en-US" altLang="zh-CN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acc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altLang="zh-CN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000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acc>
                                    <m:accPr>
                                      <m:chr m:val="̅"/>
                                      <m:ctrlPr>
                                        <a:rPr lang="en-US" altLang="zh-CN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𝑠𝑐</m:t>
                                      </m:r>
                                    </m:e>
                                  </m:acc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20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𝑠𝑛</m:t>
                                  </m:r>
                                </m:e>
                              </m:d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CN" sz="20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b="0" i="0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e>
                          </m:acc>
                        </m:e>
                        <m:sub>
                          <m:r>
                            <a:rPr lang="en-US" altLang="zh-CN" sz="20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altLang="zh-CN" sz="20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zh-CN" altLang="en-US" sz="20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662229A5-B7FA-EAD1-A9DD-D6001846B0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297" y="5377510"/>
                <a:ext cx="9563967" cy="451790"/>
              </a:xfrm>
              <a:prstGeom prst="rect">
                <a:avLst/>
              </a:prstGeom>
              <a:blipFill>
                <a:blip r:embed="rId6"/>
                <a:stretch>
                  <a:fillRect b="-138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矩形 18">
            <a:extLst>
              <a:ext uri="{FF2B5EF4-FFF2-40B4-BE49-F238E27FC236}">
                <a16:creationId xmlns:a16="http://schemas.microsoft.com/office/drawing/2014/main" id="{867C0137-00C6-F161-18D1-D0353CDBCF12}"/>
              </a:ext>
            </a:extLst>
          </p:cNvPr>
          <p:cNvSpPr/>
          <p:nvPr/>
        </p:nvSpPr>
        <p:spPr>
          <a:xfrm>
            <a:off x="6950836" y="1436085"/>
            <a:ext cx="4769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Bell MT" panose="02020503060305020303" pitchFamily="18" charset="0"/>
                <a:ea typeface="Cambria" panose="02040503050406030204" pitchFamily="18" charset="0"/>
              </a:rPr>
              <a:t>[</a:t>
            </a:r>
            <a:r>
              <a:rPr lang="en-US" altLang="zh-CN" dirty="0" err="1">
                <a:latin typeface="Bell MT" panose="02020503060305020303" pitchFamily="18" charset="0"/>
                <a:ea typeface="Cambria" panose="02040503050406030204" pitchFamily="18" charset="0"/>
              </a:rPr>
              <a:t>Lü</a:t>
            </a:r>
            <a:r>
              <a:rPr lang="en-US" altLang="zh-CN" dirty="0">
                <a:latin typeface="Bell MT" panose="02020503060305020303" pitchFamily="18" charset="0"/>
                <a:ea typeface="Cambria" panose="02040503050406030204" pitchFamily="18" charset="0"/>
              </a:rPr>
              <a:t>, Shen, Wang, Wang, NPB990(2023)116175]</a:t>
            </a:r>
            <a:endParaRPr lang="zh-CN" altLang="en-US" dirty="0">
              <a:latin typeface="Bell MT" panose="02020503060305020303" pitchFamily="18" charset="0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AB94FB88-061F-8D56-864D-039EB3F7B90F}"/>
              </a:ext>
            </a:extLst>
          </p:cNvPr>
          <p:cNvSpPr txBox="1">
            <a:spLocks/>
          </p:cNvSpPr>
          <p:nvPr/>
        </p:nvSpPr>
        <p:spPr bwMode="auto">
          <a:xfrm>
            <a:off x="1977139" y="6200338"/>
            <a:ext cx="7149089" cy="45179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引入新的非微扰物理量，吸收可能出现的端点发散</a:t>
            </a:r>
            <a:endParaRPr lang="en-US" altLang="zh-CN" sz="2400" b="1" dirty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9388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43</a:t>
            </a:fld>
            <a:endParaRPr kumimoji="0" lang="zh-CN" altLang="en-US" sz="280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14350" y="195580"/>
            <a:ext cx="932413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幂次修正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: example</a:t>
            </a: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29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3D43FD4-CBA0-4E4F-4E71-A089EBA65CCF}"/>
              </a:ext>
            </a:extLst>
          </p:cNvPr>
          <p:cNvSpPr txBox="1"/>
          <p:nvPr/>
        </p:nvSpPr>
        <p:spPr>
          <a:xfrm>
            <a:off x="198909" y="1013892"/>
            <a:ext cx="8110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70C0"/>
              </a:buClr>
              <a:buSzPct val="75000"/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Toward cancellation of the endpoint singularity</a:t>
            </a:r>
            <a:endParaRPr lang="zh-CN" altLang="en-US" sz="20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隶书" panose="020105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C17C763-1C9A-D85B-3FB4-05C9B6D25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54" y="4597532"/>
            <a:ext cx="5797831" cy="125936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DFC62BB-DCCA-A50B-DE72-45291F75AC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184" y="1817447"/>
            <a:ext cx="4661799" cy="123234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B7EE53B-5C06-3BA0-D777-924962066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07" y="1652391"/>
            <a:ext cx="2111709" cy="147956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ECC0138-2BC2-5BAA-D03F-6F4D6F4B67B8}"/>
              </a:ext>
            </a:extLst>
          </p:cNvPr>
          <p:cNvSpPr txBox="1"/>
          <p:nvPr/>
        </p:nvSpPr>
        <p:spPr>
          <a:xfrm>
            <a:off x="1327145" y="3273804"/>
            <a:ext cx="2414732" cy="1123712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rgbClr val="D3FCFD"/>
              </a:gs>
            </a:gsLst>
            <a:path path="circle">
              <a:fillToRect l="50000" t="130000" r="50000" b="-3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accent2">
                    <a:lumMod val="75000"/>
                  </a:schemeClr>
                </a:solidFill>
                <a:latin typeface="Bell MT" panose="02020503060305020303" pitchFamily="18" charset="0"/>
                <a:ea typeface="微软雅黑" panose="020B0503020204020204" pitchFamily="34" charset="-122"/>
              </a:rPr>
              <a:t>Contribution from six-quark operators in BBNS</a:t>
            </a:r>
            <a:endParaRPr lang="zh-CN" altLang="en-US" sz="2000" b="1" dirty="0">
              <a:latin typeface="Bell MT" panose="02020503060305020303" pitchFamily="18" charset="0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3115FF0-9D86-0C93-E3DB-F63D7DD60F8A}"/>
              </a:ext>
            </a:extLst>
          </p:cNvPr>
          <p:cNvSpPr txBox="1"/>
          <p:nvPr/>
        </p:nvSpPr>
        <p:spPr>
          <a:xfrm>
            <a:off x="4937621" y="3286406"/>
            <a:ext cx="2414732" cy="1123712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rgbClr val="D3FCFD"/>
              </a:gs>
            </a:gsLst>
            <a:path path="circle">
              <a:fillToRect l="50000" t="130000" r="50000" b="-3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accent2">
                    <a:lumMod val="75000"/>
                  </a:schemeClr>
                </a:solidFill>
                <a:latin typeface="Bell MT" panose="02020503060305020303" pitchFamily="18" charset="0"/>
                <a:ea typeface="微软雅黑" panose="020B0503020204020204" pitchFamily="34" charset="-122"/>
              </a:rPr>
              <a:t>Contribution from soft-collinear  function</a:t>
            </a:r>
            <a:endParaRPr lang="zh-CN" altLang="en-US" sz="2000" b="1" dirty="0">
              <a:latin typeface="Bell MT" panose="02020503060305020303" pitchFamily="18" charset="0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FF45247-6C66-3DCF-9459-C52B36FDC6C2}"/>
              </a:ext>
            </a:extLst>
          </p:cNvPr>
          <p:cNvSpPr txBox="1"/>
          <p:nvPr/>
        </p:nvSpPr>
        <p:spPr>
          <a:xfrm>
            <a:off x="347290" y="5975533"/>
            <a:ext cx="8568693" cy="7831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Bodoni MT" panose="02070603080606020203" pitchFamily="18" charset="0"/>
              </a:rPr>
              <a:t>Refactorization:</a:t>
            </a:r>
          </a:p>
          <a:p>
            <a:r>
              <a:rPr lang="en-US" altLang="zh-CN" sz="2000" dirty="0">
                <a:latin typeface="Bodoni MT" panose="02070603080606020203" pitchFamily="18" charset="0"/>
              </a:rPr>
              <a:t>Cancellation of the endpoint singularity arising from these two contributions.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08E4D09-8426-4049-E45E-953E434E01C9}"/>
              </a:ext>
            </a:extLst>
          </p:cNvPr>
          <p:cNvSpPr/>
          <p:nvPr/>
        </p:nvSpPr>
        <p:spPr>
          <a:xfrm>
            <a:off x="7029885" y="5057937"/>
            <a:ext cx="50940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Bell MT" panose="02020503060305020303" pitchFamily="18" charset="0"/>
                <a:ea typeface="Cambria" panose="02040503050406030204" pitchFamily="18" charset="0"/>
              </a:rPr>
              <a:t>[</a:t>
            </a:r>
            <a:r>
              <a:rPr lang="en-US" altLang="zh-CN" sz="1600" dirty="0" err="1">
                <a:latin typeface="Bell MT" panose="02020503060305020303" pitchFamily="18" charset="0"/>
                <a:ea typeface="Cambria" panose="02040503050406030204" pitchFamily="18" charset="0"/>
              </a:rPr>
              <a:t>Stillger</a:t>
            </a:r>
            <a:r>
              <a:rPr lang="en-US" altLang="zh-CN" sz="1600" dirty="0">
                <a:latin typeface="Bell MT" panose="02020503060305020303" pitchFamily="18" charset="0"/>
                <a:ea typeface="Cambria" panose="02040503050406030204" pitchFamily="18" charset="0"/>
              </a:rPr>
              <a:t>, PHD Thesis, </a:t>
            </a:r>
            <a:r>
              <a:rPr lang="en-US" altLang="zh-CN" sz="1600" dirty="0">
                <a:latin typeface="Bell MT" panose="02020503060305020303" pitchFamily="18" charset="0"/>
              </a:rPr>
              <a:t>DOI: </a:t>
            </a:r>
            <a:r>
              <a:rPr lang="en-US" altLang="zh-CN" sz="1600" dirty="0">
                <a:latin typeface="Bell MT" panose="02020503060305020303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10.25358/openscience-11523</a:t>
            </a:r>
            <a:r>
              <a:rPr lang="en-US" altLang="zh-CN" sz="1600" dirty="0">
                <a:latin typeface="Bell MT" panose="02020503060305020303" pitchFamily="18" charset="0"/>
                <a:ea typeface="Cambria" panose="02040503050406030204" pitchFamily="18" charset="0"/>
              </a:rPr>
              <a:t> ]</a:t>
            </a:r>
            <a:endParaRPr lang="zh-CN" altLang="en-US" sz="1600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8980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44</a:t>
            </a:fld>
            <a:endParaRPr kumimoji="0" lang="zh-CN" altLang="en-US" sz="280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14350" y="195580"/>
            <a:ext cx="932413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幂次修正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: example</a:t>
            </a: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29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D9DFF0D-0B5E-D017-E612-38D6290D4955}"/>
              </a:ext>
            </a:extLst>
          </p:cNvPr>
          <p:cNvSpPr txBox="1"/>
          <p:nvPr/>
        </p:nvSpPr>
        <p:spPr>
          <a:xfrm>
            <a:off x="215238" y="1242484"/>
            <a:ext cx="8110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70C0"/>
              </a:buClr>
              <a:buSzPct val="75000"/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More contributions at the same power with 6-quark operators</a:t>
            </a:r>
            <a:endParaRPr lang="zh-CN" altLang="en-US" sz="20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隶书" panose="0201050906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A529C0-5292-8DF7-61FA-9401283A8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4" y="2072037"/>
            <a:ext cx="2743200" cy="212158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CAE89BD-23A5-A8FF-8A9F-98F9426E52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316" y="2229720"/>
            <a:ext cx="2764615" cy="2032012"/>
          </a:xfrm>
          <a:prstGeom prst="rect">
            <a:avLst/>
          </a:prstGeom>
        </p:spPr>
      </p:pic>
      <p:sp>
        <p:nvSpPr>
          <p:cNvPr id="13" name="箭头: 右 7">
            <a:extLst>
              <a:ext uri="{FF2B5EF4-FFF2-40B4-BE49-F238E27FC236}">
                <a16:creationId xmlns:a16="http://schemas.microsoft.com/office/drawing/2014/main" id="{D9C20C15-CC9C-669E-76BC-42E217286982}"/>
              </a:ext>
            </a:extLst>
          </p:cNvPr>
          <p:cNvSpPr/>
          <p:nvPr/>
        </p:nvSpPr>
        <p:spPr>
          <a:xfrm>
            <a:off x="4270513" y="3100024"/>
            <a:ext cx="1329329" cy="1443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B9911A0-2248-9A52-223E-BA364D0DD5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455" y="4261732"/>
            <a:ext cx="5136682" cy="196186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B15E2192-AADE-16A2-9FC8-276800A68EC5}"/>
              </a:ext>
            </a:extLst>
          </p:cNvPr>
          <p:cNvSpPr txBox="1"/>
          <p:nvPr/>
        </p:nvSpPr>
        <p:spPr>
          <a:xfrm>
            <a:off x="1708824" y="4963802"/>
            <a:ext cx="2414732" cy="783193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rgbClr val="D3FCFD"/>
              </a:gs>
            </a:gsLst>
            <a:path path="circle">
              <a:fillToRect l="50000" t="130000" r="50000" b="-3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accent2">
                    <a:lumMod val="75000"/>
                  </a:schemeClr>
                </a:solidFill>
                <a:latin typeface="Bell MT" panose="02020503060305020303" pitchFamily="18" charset="0"/>
                <a:ea typeface="微软雅黑" panose="020B0503020204020204" pitchFamily="34" charset="-122"/>
              </a:rPr>
              <a:t>Additional gluon emission</a:t>
            </a:r>
            <a:endParaRPr lang="zh-CN" altLang="en-US" sz="2000" b="1" dirty="0">
              <a:latin typeface="Bell MT" panose="02020503060305020303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46600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45</a:t>
            </a:fld>
            <a:endParaRPr kumimoji="0" lang="zh-CN" altLang="en-US" sz="280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14350" y="195580"/>
            <a:ext cx="932413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幂次修正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: example</a:t>
            </a: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29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4231AF7-1C20-82BC-ED16-6C011B612073}"/>
              </a:ext>
            </a:extLst>
          </p:cNvPr>
          <p:cNvSpPr txBox="1"/>
          <p:nvPr/>
        </p:nvSpPr>
        <p:spPr>
          <a:xfrm>
            <a:off x="496159" y="1604868"/>
            <a:ext cx="52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2060"/>
                </a:solidFill>
                <a:latin typeface="Bell MT" panose="02020503060305020303" pitchFamily="18" charset="0"/>
                <a:ea typeface="微软雅黑 Light" panose="020B0502040204020203" pitchFamily="34" charset="-122"/>
              </a:rPr>
              <a:t>Power counting of quark mass:</a:t>
            </a:r>
            <a:endParaRPr lang="zh-CN" altLang="en-US" dirty="0">
              <a:solidFill>
                <a:srgbClr val="002060"/>
              </a:solidFill>
              <a:latin typeface="Bell MT" panose="02020503060305020303" pitchFamily="18" charset="0"/>
              <a:ea typeface="微软雅黑 Light" panose="020B0502040204020203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83154C76-1558-2C66-C0BE-0509487BB362}"/>
                  </a:ext>
                </a:extLst>
              </p:cNvPr>
              <p:cNvSpPr/>
              <p:nvPr/>
            </p:nvSpPr>
            <p:spPr>
              <a:xfrm>
                <a:off x="2209752" y="2076677"/>
                <a:ext cx="1854610" cy="3888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zh-CN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𝑄𝐶𝐷</m:t>
                              </m:r>
                            </m:sub>
                          </m:sSub>
                          <m:r>
                            <a:rPr lang="en-US" altLang="zh-CN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≪</m:t>
                          </m:r>
                          <m:r>
                            <a:rPr lang="en-US" altLang="zh-CN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rgbClr val="002060"/>
                  </a:solidFill>
                  <a:latin typeface="Bell MT" panose="02020503060305020303" pitchFamily="18" charset="0"/>
                  <a:ea typeface="微软雅黑 Light" panose="020B0502040204020203" pitchFamily="34" charset="-122"/>
                </a:endParaRPr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83154C76-1558-2C66-C0BE-0509487BB3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752" y="2076677"/>
                <a:ext cx="1854610" cy="388889"/>
              </a:xfrm>
              <a:prstGeom prst="rect">
                <a:avLst/>
              </a:prstGeom>
              <a:blipFill>
                <a:blip r:embed="rId2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367D961C-ED3F-E9E0-4D80-8EB59A00B0B5}"/>
              </a:ext>
            </a:extLst>
          </p:cNvPr>
          <p:cNvSpPr txBox="1"/>
          <p:nvPr/>
        </p:nvSpPr>
        <p:spPr>
          <a:xfrm>
            <a:off x="4326161" y="2112736"/>
            <a:ext cx="462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2060"/>
                </a:solidFill>
                <a:latin typeface="Bell MT" panose="02020503060305020303" pitchFamily="18" charset="0"/>
                <a:ea typeface="微软雅黑 Light" panose="020B0502040204020203" pitchFamily="34" charset="-122"/>
              </a:rPr>
              <a:t>or</a:t>
            </a:r>
            <a:endParaRPr lang="zh-CN" altLang="en-US" dirty="0">
              <a:solidFill>
                <a:srgbClr val="002060"/>
              </a:solidFill>
              <a:latin typeface="Bell MT" panose="02020503060305020303" pitchFamily="18" charset="0"/>
              <a:ea typeface="微软雅黑 Light" panose="020B0502040204020203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71C49F69-6B64-4B5C-F218-75931F813E09}"/>
                  </a:ext>
                </a:extLst>
              </p:cNvPr>
              <p:cNvSpPr/>
              <p:nvPr/>
            </p:nvSpPr>
            <p:spPr>
              <a:xfrm>
                <a:off x="5137471" y="2087665"/>
                <a:ext cx="1652888" cy="3944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Sup>
                          <m:sSubSupPr>
                            <m:ctrlPr>
                              <a:rPr lang="en-US" altLang="zh-CN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zh-CN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r>
                          <a:rPr lang="en-US" altLang="zh-CN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b>
                      <m:sSubPr>
                        <m:ctrlPr>
                          <a:rPr lang="en-US" altLang="zh-CN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𝑄𝐶𝐷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rgbClr val="002060"/>
                    </a:solidFill>
                    <a:latin typeface="Bell MT" panose="02020503060305020303" pitchFamily="18" charset="0"/>
                    <a:ea typeface="微软雅黑 Light" panose="020B0502040204020203" pitchFamily="34" charset="-122"/>
                  </a:rPr>
                  <a:t>:</a:t>
                </a:r>
                <a:endParaRPr lang="zh-CN" altLang="en-US" dirty="0">
                  <a:solidFill>
                    <a:srgbClr val="002060"/>
                  </a:solidFill>
                  <a:latin typeface="Bell MT" panose="02020503060305020303" pitchFamily="18" charset="0"/>
                  <a:ea typeface="微软雅黑 Light" panose="020B0502040204020203" pitchFamily="34" charset="-122"/>
                </a:endParaRP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71C49F69-6B64-4B5C-F218-75931F813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471" y="2087665"/>
                <a:ext cx="1652888" cy="394403"/>
              </a:xfrm>
              <a:prstGeom prst="rect">
                <a:avLst/>
              </a:prstGeom>
              <a:blipFill>
                <a:blip r:embed="rId3"/>
                <a:stretch>
                  <a:fillRect r="-2290" b="-218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88BB4AAA-13F4-8730-C9AC-E7815BDD14E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04376" y="1116853"/>
            <a:ext cx="2476490" cy="125111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CD98A0F-D20B-1B38-FA55-7C5D44AFBC8B}"/>
              </a:ext>
            </a:extLst>
          </p:cNvPr>
          <p:cNvSpPr txBox="1"/>
          <p:nvPr/>
        </p:nvSpPr>
        <p:spPr>
          <a:xfrm>
            <a:off x="496159" y="1053154"/>
            <a:ext cx="694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2060"/>
                </a:solidFill>
                <a:latin typeface="Bell MT" panose="02020503060305020303" pitchFamily="18" charset="0"/>
                <a:ea typeface="微软雅黑 Light" panose="020B0502040204020203" pitchFamily="34" charset="-122"/>
              </a:rPr>
              <a:t>Long distance quark loop in double radiative decays</a:t>
            </a:r>
            <a:endParaRPr lang="zh-CN" altLang="en-US" dirty="0">
              <a:solidFill>
                <a:srgbClr val="002060"/>
              </a:solidFill>
              <a:latin typeface="Bell MT" panose="02020503060305020303" pitchFamily="18" charset="0"/>
              <a:ea typeface="微软雅黑 Light" panose="020B0502040204020203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BDE49AB-3F98-47E3-8AE7-07EF2DC81085}"/>
              </a:ext>
            </a:extLst>
          </p:cNvPr>
          <p:cNvSpPr/>
          <p:nvPr/>
        </p:nvSpPr>
        <p:spPr>
          <a:xfrm>
            <a:off x="2990257" y="2595533"/>
            <a:ext cx="5393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2060"/>
                </a:solidFill>
                <a:latin typeface="Bell MT" panose="02020503060305020303" pitchFamily="18" charset="0"/>
                <a:ea typeface="微软雅黑 Light" panose="020B0502040204020203" pitchFamily="34" charset="-122"/>
              </a:rPr>
              <a:t> </a:t>
            </a:r>
            <a:r>
              <a:rPr lang="en-US" altLang="zh-CN" dirty="0">
                <a:latin typeface="Bell MT" panose="02020503060305020303" pitchFamily="18" charset="0"/>
                <a:ea typeface="微软雅黑 Light" panose="020B0502040204020203" pitchFamily="34" charset="-122"/>
              </a:rPr>
              <a:t>[Qin, </a:t>
            </a:r>
            <a:r>
              <a:rPr lang="en-US" altLang="zh-CN" dirty="0">
                <a:solidFill>
                  <a:srgbClr val="0000FF"/>
                </a:solidFill>
                <a:latin typeface="Bell MT" panose="02020503060305020303" pitchFamily="18" charset="0"/>
                <a:ea typeface="微软雅黑 Light" panose="020B0502040204020203" pitchFamily="34" charset="-122"/>
              </a:rPr>
              <a:t>Shen</a:t>
            </a:r>
            <a:r>
              <a:rPr lang="en-US" altLang="zh-CN" dirty="0">
                <a:latin typeface="Bell MT" panose="02020503060305020303" pitchFamily="18" charset="0"/>
                <a:ea typeface="微软雅黑 Light" panose="020B0502040204020203" pitchFamily="34" charset="-122"/>
              </a:rPr>
              <a:t>, Wang,</a:t>
            </a:r>
            <a:r>
              <a:rPr lang="zh-CN" altLang="en-US" dirty="0">
                <a:latin typeface="Bell MT" panose="02020503060305020303" pitchFamily="18" charset="0"/>
                <a:ea typeface="微软雅黑 Light" panose="020B0502040204020203" pitchFamily="34" charset="-122"/>
              </a:rPr>
              <a:t> </a:t>
            </a:r>
            <a:r>
              <a:rPr lang="en-US" altLang="zh-CN" dirty="0">
                <a:latin typeface="Bell MT" panose="02020503060305020303" pitchFamily="18" charset="0"/>
                <a:ea typeface="微软雅黑 Light" panose="020B0502040204020203" pitchFamily="34" charset="-122"/>
              </a:rPr>
              <a:t>Wang, </a:t>
            </a:r>
            <a:r>
              <a:rPr lang="en-US" altLang="zh-CN" i="1" dirty="0">
                <a:latin typeface="Bell MT" panose="02020503060305020303" pitchFamily="18" charset="0"/>
                <a:ea typeface="微软雅黑 Light" panose="020B0502040204020203" pitchFamily="34" charset="-122"/>
              </a:rPr>
              <a:t>PRL.</a:t>
            </a:r>
            <a:r>
              <a:rPr lang="en-US" altLang="zh-CN" dirty="0">
                <a:latin typeface="Bell MT" panose="02020503060305020303" pitchFamily="18" charset="0"/>
                <a:ea typeface="微软雅黑 Light" panose="020B0502040204020203" pitchFamily="34" charset="-122"/>
              </a:rPr>
              <a:t> 131 (2023) 9, 091902]</a:t>
            </a:r>
            <a:endParaRPr lang="zh-CN" altLang="en-US" dirty="0">
              <a:latin typeface="Bell MT" panose="02020503060305020303" pitchFamily="18" charset="0"/>
              <a:ea typeface="微软雅黑 Light" panose="020B0502040204020203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6B6F362-8613-E41B-4B80-8F08B462D312}"/>
              </a:ext>
            </a:extLst>
          </p:cNvPr>
          <p:cNvSpPr txBox="1"/>
          <p:nvPr/>
        </p:nvSpPr>
        <p:spPr>
          <a:xfrm>
            <a:off x="450241" y="2598821"/>
            <a:ext cx="2701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2060"/>
                </a:solidFill>
                <a:latin typeface="Bell MT" panose="02020503060305020303" pitchFamily="18" charset="0"/>
                <a:ea typeface="微软雅黑 Light" panose="020B0502040204020203" pitchFamily="34" charset="-122"/>
              </a:rPr>
              <a:t>B</a:t>
            </a:r>
            <a:r>
              <a:rPr lang="zh-CN" altLang="en-US" dirty="0">
                <a:solidFill>
                  <a:srgbClr val="002060"/>
                </a:solidFill>
                <a:latin typeface="Bell MT" panose="02020503060305020303" pitchFamily="18" charset="0"/>
                <a:ea typeface="微软雅黑 Light" panose="020B0502040204020203" pitchFamily="34" charset="-122"/>
              </a:rPr>
              <a:t> </a:t>
            </a:r>
            <a:r>
              <a:rPr lang="en-US" altLang="zh-CN" dirty="0">
                <a:solidFill>
                  <a:srgbClr val="002060"/>
                </a:solidFill>
                <a:latin typeface="Bell MT" panose="02020503060305020303" pitchFamily="18" charset="0"/>
                <a:ea typeface="微软雅黑 Light" panose="020B0502040204020203" pitchFamily="34" charset="-122"/>
              </a:rPr>
              <a:t>meson soft function</a:t>
            </a:r>
            <a:endParaRPr lang="zh-CN" altLang="en-US" dirty="0">
              <a:solidFill>
                <a:srgbClr val="002060"/>
              </a:solidFill>
              <a:latin typeface="Bell MT" panose="02020503060305020303" pitchFamily="18" charset="0"/>
              <a:ea typeface="微软雅黑 Light" panose="020B0502040204020203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3CD05DEB-FC4A-A21A-D7E7-682F6E842D0D}"/>
                  </a:ext>
                </a:extLst>
              </p:cNvPr>
              <p:cNvSpPr/>
              <p:nvPr/>
            </p:nvSpPr>
            <p:spPr>
              <a:xfrm>
                <a:off x="307624" y="3192429"/>
                <a:ext cx="6453626" cy="4317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〈0|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̅"/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sSubSup>
                        <m:sSubSupPr>
                          <m:ctrlPr>
                            <a:rPr lang="en-US" altLang="zh-CN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CN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sSubSup>
                        <m:sSubSupPr>
                          <m:ctrlPr>
                            <a:rPr lang="en-US" altLang="zh-CN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sub>
                        <m:sup>
                          <m:r>
                            <a:rPr lang="en-US" altLang="zh-CN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US" altLang="zh-CN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  <m:r>
                            <a:rPr lang="en-US" altLang="zh-CN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sub>
                      </m:sSub>
                      <m:d>
                        <m:dPr>
                          <m:ctrlPr>
                            <a:rPr lang="en-US" altLang="zh-CN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acc>
                            <m:accPr>
                              <m:chr m:val="̅"/>
                              <m:ctrlPr>
                                <a:rPr lang="en-US" altLang="zh-CN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</m:d>
                      <m:sSup>
                        <m:sSup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  <m:sup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sSubSup>
                        <m:sSubSup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  <m:sup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sSubSup>
                        <m:sSubSup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sub>
                        <m:sup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(0)|</m:t>
                      </m:r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CN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zh-CN" altLang="en-US" dirty="0">
                  <a:latin typeface="Bell MT" panose="02020503060305020303" pitchFamily="18" charset="0"/>
                  <a:ea typeface="微软雅黑 Light" panose="020B0502040204020203" pitchFamily="34" charset="-122"/>
                </a:endParaRPr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3CD05DEB-FC4A-A21A-D7E7-682F6E842D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624" y="3192429"/>
                <a:ext cx="6453626" cy="431721"/>
              </a:xfrm>
              <a:prstGeom prst="rect">
                <a:avLst/>
              </a:prstGeom>
              <a:blipFill>
                <a:blip r:embed="rId5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2A25C85B-FF9D-FE34-1132-F92A4314B4DB}"/>
                  </a:ext>
                </a:extLst>
              </p:cNvPr>
              <p:cNvSpPr/>
              <p:nvPr/>
            </p:nvSpPr>
            <p:spPr>
              <a:xfrm>
                <a:off x="6514318" y="3078123"/>
                <a:ext cx="5555047" cy="6899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nary>
                        <m:naryPr>
                          <m:ctrlPr>
                            <a:rPr lang="en-US" altLang="zh-CN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en-US" altLang="zh-CN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  <a:latin typeface="Bell MT" panose="02020503060305020303" pitchFamily="18" charset="0"/>
                  <a:ea typeface="微软雅黑 Light" panose="020B0502040204020203" pitchFamily="34" charset="-122"/>
                </a:endParaRPr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2A25C85B-FF9D-FE34-1132-F92A4314B4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4318" y="3078123"/>
                <a:ext cx="5555047" cy="689932"/>
              </a:xfrm>
              <a:prstGeom prst="rect">
                <a:avLst/>
              </a:prstGeom>
              <a:blipFill>
                <a:blip r:embed="rId6"/>
                <a:stretch>
                  <a:fillRect t="-160000" b="-24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图片 18">
            <a:extLst>
              <a:ext uri="{FF2B5EF4-FFF2-40B4-BE49-F238E27FC236}">
                <a16:creationId xmlns:a16="http://schemas.microsoft.com/office/drawing/2014/main" id="{050F4ED2-B303-6A88-BA72-9DDD93FE9B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259" y="4144622"/>
            <a:ext cx="6264717" cy="1367299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90101C06-18DC-157E-94DE-5D2AC0A1AA78}"/>
              </a:ext>
            </a:extLst>
          </p:cNvPr>
          <p:cNvSpPr txBox="1"/>
          <p:nvPr/>
        </p:nvSpPr>
        <p:spPr>
          <a:xfrm>
            <a:off x="450241" y="3789038"/>
            <a:ext cx="11328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2060"/>
                </a:solidFill>
                <a:latin typeface="Bell MT" panose="02020503060305020303" pitchFamily="18" charset="0"/>
                <a:ea typeface="微软雅黑 Light" panose="020B0502040204020203" pitchFamily="34" charset="-122"/>
                <a:cs typeface="Calibri Light" panose="020F0302020204030204" pitchFamily="34" charset="0"/>
              </a:rPr>
              <a:t>Renormalization and Evolution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Bell MT" panose="02020503060305020303" pitchFamily="18" charset="0"/>
                <a:ea typeface="微软雅黑 Light" panose="020B0502040204020203" pitchFamily="34" charset="-122"/>
                <a:cs typeface="Calibri Light" panose="020F0302020204030204" pitchFamily="34" charset="0"/>
              </a:rPr>
              <a:t>[</a:t>
            </a:r>
            <a:r>
              <a:rPr lang="en-US" altLang="zh-CN" dirty="0">
                <a:latin typeface="Bell MT" panose="02020503060305020303" pitchFamily="18" charset="0"/>
                <a:ea typeface="微软雅黑 Light" panose="020B0502040204020203" pitchFamily="34" charset="-122"/>
              </a:rPr>
              <a:t>Huang, Ji ,</a:t>
            </a:r>
            <a:r>
              <a:rPr lang="en-US" altLang="zh-CN" dirty="0">
                <a:solidFill>
                  <a:srgbClr val="0000FF"/>
                </a:solidFill>
                <a:latin typeface="Bell MT" panose="02020503060305020303" pitchFamily="18" charset="0"/>
                <a:ea typeface="微软雅黑 Light" panose="020B0502040204020203" pitchFamily="34" charset="-122"/>
              </a:rPr>
              <a:t>Shen</a:t>
            </a:r>
            <a:r>
              <a:rPr lang="en-US" altLang="zh-CN" dirty="0">
                <a:latin typeface="Bell MT" panose="02020503060305020303" pitchFamily="18" charset="0"/>
                <a:ea typeface="微软雅黑 Light" panose="020B0502040204020203" pitchFamily="34" charset="-122"/>
              </a:rPr>
              <a:t>, Wang ,Wang, </a:t>
            </a:r>
            <a:r>
              <a:rPr lang="en-US" altLang="zh-CN" i="1" dirty="0">
                <a:latin typeface="Bell MT" panose="02020503060305020303" pitchFamily="18" charset="0"/>
                <a:ea typeface="微软雅黑 Light" panose="020B0502040204020203" pitchFamily="34" charset="-122"/>
              </a:rPr>
              <a:t>PRL.</a:t>
            </a:r>
            <a:r>
              <a:rPr lang="en-US" altLang="zh-CN" dirty="0">
                <a:latin typeface="Bell MT" panose="02020503060305020303" pitchFamily="18" charset="0"/>
                <a:ea typeface="微软雅黑 Light" panose="020B0502040204020203" pitchFamily="34" charset="-122"/>
              </a:rPr>
              <a:t> 133 (2024) 17, 171901]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Bell MT" panose="02020503060305020303" pitchFamily="18" charset="0"/>
              <a:ea typeface="微软雅黑 Light" panose="020B0502040204020203" pitchFamily="34" charset="-122"/>
              <a:cs typeface="Calibri Light" panose="020F030202020403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12E63D7-20CD-CBB0-61C5-EB4C529574A0}"/>
              </a:ext>
            </a:extLst>
          </p:cNvPr>
          <p:cNvSpPr txBox="1"/>
          <p:nvPr/>
        </p:nvSpPr>
        <p:spPr>
          <a:xfrm>
            <a:off x="492679" y="5498173"/>
            <a:ext cx="7890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2060"/>
                </a:solidFill>
                <a:latin typeface="Bell MT" panose="02020503060305020303" pitchFamily="18" charset="0"/>
                <a:ea typeface="微软雅黑 Light" panose="020B0502040204020203" pitchFamily="34" charset="-122"/>
              </a:rPr>
              <a:t>Asymptotic behavior</a:t>
            </a:r>
            <a:endParaRPr lang="zh-CN" altLang="en-US" dirty="0">
              <a:solidFill>
                <a:srgbClr val="002060"/>
              </a:solidFill>
              <a:latin typeface="Bell MT" panose="02020503060305020303" pitchFamily="18" charset="0"/>
              <a:ea typeface="微软雅黑 Light" panose="020B0502040204020203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656CA96-60AE-F915-C273-F8B8D6698ABB}"/>
              </a:ext>
            </a:extLst>
          </p:cNvPr>
          <p:cNvSpPr txBox="1"/>
          <p:nvPr/>
        </p:nvSpPr>
        <p:spPr>
          <a:xfrm>
            <a:off x="513388" y="4537204"/>
            <a:ext cx="4083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Bell MT" panose="02020503060305020303" pitchFamily="18" charset="0"/>
                <a:ea typeface="微软雅黑 Light" panose="020B0502040204020203" pitchFamily="34" charset="-122"/>
              </a:rPr>
              <a:t>The arguments are not positive-definite</a:t>
            </a:r>
            <a:endParaRPr lang="zh-CN" altLang="en-US" dirty="0">
              <a:solidFill>
                <a:srgbClr val="0070C0"/>
              </a:solidFill>
              <a:latin typeface="Bell MT" panose="02020503060305020303" pitchFamily="18" charset="0"/>
              <a:ea typeface="微软雅黑 Light" panose="020B0502040204020203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A80D0EC2-2685-BB6B-C66A-934CF6057FC3}"/>
                  </a:ext>
                </a:extLst>
              </p:cNvPr>
              <p:cNvSpPr/>
              <p:nvPr/>
            </p:nvSpPr>
            <p:spPr>
              <a:xfrm>
                <a:off x="2763359" y="5558456"/>
                <a:ext cx="8054000" cy="6863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160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d>
                        <m:d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r>
                        <a:rPr lang="en-US" altLang="zh-CN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CN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CN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en-US" altLang="zh-CN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  <m:sup>
                                  <m:r>
                                    <a:rPr lang="en-US" altLang="zh-CN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CN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  <m:sup>
                              <m:r>
                                <a:rPr lang="en-US" altLang="zh-CN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altLang="zh-CN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sSubSup>
                            <m:sSubSupPr>
                              <m:ctrlPr>
                                <a:rPr lang="en-US" altLang="zh-CN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CN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sSup>
                        <m:sSupPr>
                          <m:ctrlPr>
                            <a:rPr lang="en-US" altLang="zh-CN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zh-CN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sSub>
                            <m:sSubPr>
                              <m:ctrlPr>
                                <a:rPr lang="en-US" altLang="zh-CN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  <m:sSup>
                        <m:sSupPr>
                          <m:ctrlPr>
                            <a:rPr lang="en-US" altLang="zh-CN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CN" sz="1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altLang="zh-CN" sz="1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CN" sz="1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altLang="zh-CN" sz="1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en-US" altLang="zh-CN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f>
                        <m:fPr>
                          <m:ctrlPr>
                            <a:rPr lang="en-US" altLang="zh-CN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CN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zh-CN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r>
                            <a:rPr lang="en-US" altLang="zh-CN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altLang="zh-CN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m:rPr>
                          <m:sty m:val="p"/>
                        </m:rPr>
                        <a:rPr lang="en-US" altLang="zh-CN" sz="1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en-US" altLang="zh-CN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altLang="zh-CN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m:rPr>
                          <m:sty m:val="p"/>
                        </m:rPr>
                        <a:rPr lang="en-US" altLang="zh-CN" sz="1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altLang="zh-CN" sz="1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(1+</m:t>
                      </m:r>
                      <m:sSub>
                        <m:sSubPr>
                          <m:ctrlPr>
                            <a:rPr lang="en-US" altLang="zh-CN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1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600" dirty="0">
                  <a:latin typeface="Bell MT" panose="02020503060305020303" pitchFamily="18" charset="0"/>
                  <a:ea typeface="微软雅黑 Light" panose="020B0502040204020203" pitchFamily="34" charset="-122"/>
                </a:endParaRPr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A80D0EC2-2685-BB6B-C66A-934CF6057F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3359" y="5558456"/>
                <a:ext cx="8054000" cy="686342"/>
              </a:xfrm>
              <a:prstGeom prst="rect">
                <a:avLst/>
              </a:prstGeom>
              <a:blipFill>
                <a:blip r:embed="rId8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7A7CCE22-FA20-A3E0-E74F-07DAB58AD1B5}"/>
                  </a:ext>
                </a:extLst>
              </p:cNvPr>
              <p:cNvSpPr/>
              <p:nvPr/>
            </p:nvSpPr>
            <p:spPr>
              <a:xfrm>
                <a:off x="2755745" y="6246339"/>
                <a:ext cx="7880491" cy="6936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160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d>
                        <m:d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→±∞,</m:t>
                          </m:r>
                          <m:sSub>
                            <m:sSub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→±∞,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r>
                        <a:rPr lang="en-US" altLang="zh-CN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CN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CN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en-US" altLang="zh-CN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  <m:sup>
                                  <m:r>
                                    <a:rPr lang="en-US" altLang="zh-CN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CN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  <m:sup>
                              <m:r>
                                <a:rPr lang="en-US" altLang="zh-CN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altLang="zh-CN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sSubSup>
                            <m:sSubSupPr>
                              <m:ctrlPr>
                                <a:rPr lang="en-US" altLang="zh-CN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CN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sSup>
                        <m:sSupPr>
                          <m:ctrlPr>
                            <a:rPr lang="en-US" altLang="zh-CN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zh-CN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sSub>
                            <m:sSubPr>
                              <m:ctrlPr>
                                <a:rPr lang="en-US" altLang="zh-CN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  <m:sSup>
                        <m:sSupPr>
                          <m:ctrlPr>
                            <a:rPr lang="en-US" altLang="zh-CN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CN" sz="1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altLang="zh-CN" sz="1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CN" sz="1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altLang="zh-CN" sz="1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en-US" altLang="zh-CN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sSup>
                        <m:sSupPr>
                          <m:ctrlPr>
                            <a:rPr lang="en-US" altLang="zh-CN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CN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altLang="zh-CN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CN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  <m:sSub>
                                    <m:sSubPr>
                                      <m:ctrlPr>
                                        <a:rPr lang="en-US" altLang="zh-CN" sz="1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altLang="zh-CN" sz="1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CN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sSup>
                        <m:sSupPr>
                          <m:ctrlPr>
                            <a:rPr lang="en-US" altLang="zh-CN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CN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altLang="zh-CN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CN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  <m:sSub>
                                    <m:sSubPr>
                                      <m:ctrlPr>
                                        <a:rPr lang="en-US" altLang="zh-CN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altLang="zh-CN" sz="1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CN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zh-CN" altLang="en-US" sz="1600" dirty="0">
                  <a:latin typeface="Bell MT" panose="02020503060305020303" pitchFamily="18" charset="0"/>
                  <a:ea typeface="微软雅黑 Light" panose="020B0502040204020203" pitchFamily="34" charset="-122"/>
                </a:endParaRPr>
              </a:p>
            </p:txBody>
          </p:sp>
        </mc:Choice>
        <mc:Fallback xmlns="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7A7CCE22-FA20-A3E0-E74F-07DAB58AD1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5745" y="6246339"/>
                <a:ext cx="7880491" cy="69365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3610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C095A-3E50-EF8A-14FB-C1FC2F64C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>
            <a:extLst>
              <a:ext uri="{FF2B5EF4-FFF2-40B4-BE49-F238E27FC236}">
                <a16:creationId xmlns:a16="http://schemas.microsoft.com/office/drawing/2014/main" id="{111E71FF-D3EC-E037-AE71-0EC156A23887}"/>
              </a:ext>
            </a:extLst>
          </p:cNvPr>
          <p:cNvSpPr txBox="1"/>
          <p:nvPr/>
        </p:nvSpPr>
        <p:spPr>
          <a:xfrm>
            <a:off x="717342" y="933313"/>
            <a:ext cx="10250294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理论物理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&amp;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计算物理领域科研痛点：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理论高度抽象，灵感产生高度依赖研究者的经验、直觉与洞察</a:t>
            </a:r>
            <a:endParaRPr lang="en-US" altLang="zh-CN" b="1" dirty="0">
              <a:solidFill>
                <a:schemeClr val="accent6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重复性劳动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占据研究时间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从想法到可验证结果的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链条极长</a:t>
            </a:r>
            <a:endParaRPr lang="zh-CN" altLang="en-US" dirty="0">
              <a:solidFill>
                <a:schemeClr val="accent6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D195994-6F84-080D-8E90-F03957B08B5A}"/>
              </a:ext>
            </a:extLst>
          </p:cNvPr>
          <p:cNvSpPr txBox="1"/>
          <p:nvPr/>
        </p:nvSpPr>
        <p:spPr>
          <a:xfrm>
            <a:off x="798983" y="2994637"/>
            <a:ext cx="10862646" cy="3731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模仿物理学家思维范式，实现任务拆分与物理图像的提取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</a:t>
            </a:r>
            <a:r>
              <a:rPr lang="en-US" altLang="zh-CN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Paper</a:t>
            </a:r>
            <a:r>
              <a:rPr lang="zh-CN" altLang="en-US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Search</a:t>
            </a:r>
            <a:r>
              <a:rPr lang="zh-CN" altLang="en-US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Master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的基础上，实现相关</a:t>
            </a:r>
            <a:r>
              <a:rPr lang="zh-CN" altLang="en-US" sz="20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论文精确检索与信息提取</a:t>
            </a:r>
            <a:endParaRPr lang="en-US" altLang="zh-CN" sz="2000" b="1" dirty="0">
              <a:solidFill>
                <a:schemeClr val="accent6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</a:t>
            </a:r>
            <a:r>
              <a:rPr lang="en" altLang="zh-CN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ML Master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的基础上，实现基于</a:t>
            </a:r>
            <a:r>
              <a:rPr lang="en" altLang="zh-CN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Monte Carlo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树搜索</a:t>
            </a:r>
            <a:r>
              <a:rPr lang="zh-CN" altLang="en-US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MCTS</a:t>
            </a:r>
            <a:r>
              <a:rPr lang="zh-CN" altLang="en-US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）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与多智能体分级协作的子任务调度与迭代求解，平衡探索与效率</a:t>
            </a:r>
            <a:endParaRPr lang="en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" sz="20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自进化</a:t>
            </a:r>
            <a:r>
              <a:rPr lang="zh-CN" altLang="en-US" sz="20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知识库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专家主动注入先验知识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成功案例总结，复用已验证的路径提升决策稳定性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从检索到的论文中提取的定性与定量信息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右箭头 3">
            <a:extLst>
              <a:ext uri="{FF2B5EF4-FFF2-40B4-BE49-F238E27FC236}">
                <a16:creationId xmlns:a16="http://schemas.microsoft.com/office/drawing/2014/main" id="{62AD7863-A4BF-3FAD-884C-3BB3A4FBC090}"/>
              </a:ext>
            </a:extLst>
          </p:cNvPr>
          <p:cNvSpPr/>
          <p:nvPr/>
        </p:nvSpPr>
        <p:spPr>
          <a:xfrm>
            <a:off x="2102029" y="2707588"/>
            <a:ext cx="468052" cy="230422"/>
          </a:xfrm>
          <a:prstGeom prst="rightArrow">
            <a:avLst/>
          </a:prstGeom>
          <a:noFill/>
          <a:ln w="28575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20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7762CA3-7D00-6AFA-4C81-6C26771AB043}"/>
              </a:ext>
            </a:extLst>
          </p:cNvPr>
          <p:cNvSpPr txBox="1"/>
          <p:nvPr/>
        </p:nvSpPr>
        <p:spPr>
          <a:xfrm>
            <a:off x="2242271" y="2379789"/>
            <a:ext cx="6172200" cy="614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PhysMaster</a:t>
            </a:r>
            <a:r>
              <a:rPr kumimoji="1" lang="zh-CN" alt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zh-CN" altLang="en-US" sz="20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精通理论与计算的自主物理学家</a:t>
            </a:r>
            <a:endParaRPr lang="en-US" altLang="zh-CN" sz="2000" b="1" dirty="0">
              <a:solidFill>
                <a:schemeClr val="accent6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2D8FE89F-172B-D301-2FE6-B391214765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-6803" y="916984"/>
            <a:ext cx="12192000" cy="3175"/>
          </a:xfrm>
          <a:prstGeom prst="line">
            <a:avLst/>
          </a:prstGeom>
          <a:noFill/>
          <a:ln w="57150">
            <a:solidFill>
              <a:schemeClr val="accent6">
                <a:lumMod val="5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07EE9315-1677-C5BB-CBD9-F91D0F3C5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342" y="175489"/>
            <a:ext cx="119602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latin typeface="Adobe 黑体 Std R" charset="-122"/>
                <a:ea typeface="Adobe 黑体 Std R" charset="-122"/>
              </a:rPr>
              <a:t>AI</a:t>
            </a:r>
            <a:r>
              <a:rPr kumimoji="0" lang="zh-CN" altLang="en-US" b="1" dirty="0">
                <a:latin typeface="Adobe 黑体 Std R" charset="-122"/>
                <a:ea typeface="Adobe 黑体 Std R" charset="-122"/>
              </a:rPr>
              <a:t>赋能理论物理研究：</a:t>
            </a:r>
            <a:r>
              <a:rPr kumimoji="0" lang="zh-CN" altLang="en-US" sz="2800" b="1" dirty="0">
                <a:ea typeface="Adobe 黑体 Std R" charset="-122"/>
              </a:rPr>
              <a:t>人工智能体</a:t>
            </a:r>
            <a:r>
              <a:rPr lang="en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PhysMaster</a:t>
            </a:r>
            <a:endParaRPr kumimoji="0" lang="zh-CN" altLang="en-US" b="1" dirty="0">
              <a:ea typeface="Adobe 黑体 Std R" charset="-122"/>
            </a:endParaRPr>
          </a:p>
        </p:txBody>
      </p: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F65E5AEB-5667-DC4A-72C9-C5822AFDD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46</a:t>
            </a:fld>
            <a:endParaRPr kumimoji="0" lang="zh-CN" altLang="en-US" sz="280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33B9F78-AFB0-48E1-94C1-26AF9C7E51E6}"/>
              </a:ext>
            </a:extLst>
          </p:cNvPr>
          <p:cNvSpPr/>
          <p:nvPr/>
        </p:nvSpPr>
        <p:spPr>
          <a:xfrm>
            <a:off x="204187" y="328474"/>
            <a:ext cx="292964" cy="31619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9523811-DC62-6610-9AF5-E148D1D6B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68" y="923115"/>
            <a:ext cx="10087658" cy="564197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8113F990-CBD7-AD1A-0C61-184458BCC0E6}"/>
              </a:ext>
            </a:extLst>
          </p:cNvPr>
          <p:cNvSpPr txBox="1"/>
          <p:nvPr/>
        </p:nvSpPr>
        <p:spPr>
          <a:xfrm>
            <a:off x="4921463" y="1032578"/>
            <a:ext cx="2489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2512.19799</a:t>
            </a:r>
          </a:p>
        </p:txBody>
      </p:sp>
    </p:spTree>
    <p:extLst>
      <p:ext uri="{BB962C8B-B14F-4D97-AF65-F5344CB8AC3E}">
        <p14:creationId xmlns:p14="http://schemas.microsoft.com/office/powerpoint/2010/main" val="394395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FBFEFF0B-76A3-EDE4-8B88-CD6F66994A61}"/>
              </a:ext>
            </a:extLst>
          </p:cNvPr>
          <p:cNvCxnSpPr>
            <a:cxnSpLocks/>
          </p:cNvCxnSpPr>
          <p:nvPr/>
        </p:nvCxnSpPr>
        <p:spPr>
          <a:xfrm>
            <a:off x="8333104" y="5000784"/>
            <a:ext cx="1014150" cy="7785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80ED4F6A-C90A-D2D2-5881-844F0D511BB2}"/>
              </a:ext>
            </a:extLst>
          </p:cNvPr>
          <p:cNvCxnSpPr>
            <a:cxnSpLocks/>
            <a:stCxn id="6" idx="4"/>
            <a:endCxn id="8" idx="7"/>
          </p:cNvCxnSpPr>
          <p:nvPr/>
        </p:nvCxnSpPr>
        <p:spPr>
          <a:xfrm flipH="1">
            <a:off x="5437505" y="1473130"/>
            <a:ext cx="586885" cy="6894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标题 1">
            <a:extLst>
              <a:ext uri="{FF2B5EF4-FFF2-40B4-BE49-F238E27FC236}">
                <a16:creationId xmlns:a16="http://schemas.microsoft.com/office/drawing/2014/main" id="{B080C150-5882-22F9-7AE2-AA3ED93E2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552522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Phys</a:t>
            </a:r>
            <a:r>
              <a:rPr lang="en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Master</a:t>
            </a:r>
            <a:r>
              <a: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：极致“</a:t>
            </a:r>
            <a:r>
              <a:rPr lang="zh-C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广度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+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深度</a:t>
            </a:r>
            <a:r>
              <a: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”探索</a:t>
            </a:r>
            <a:endParaRPr lang="zh-CN" altLang="en-US" sz="28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Gill Sans MT" panose="020B0502020104020203" charset="0"/>
              <a:sym typeface="+mn-ea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BD6368E8-7516-03F3-11DE-28A5926EE7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-6803" y="612186"/>
            <a:ext cx="12192000" cy="3175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B19AA6E-0B92-EA8E-AC14-F5752B6F0BB5}"/>
              </a:ext>
            </a:extLst>
          </p:cNvPr>
          <p:cNvSpPr txBox="1"/>
          <p:nvPr/>
        </p:nvSpPr>
        <p:spPr>
          <a:xfrm>
            <a:off x="736653" y="992802"/>
            <a:ext cx="1670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Start(Input ):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E73731BC-20FB-B695-BC87-D9AC14B9DB1E}"/>
              </a:ext>
            </a:extLst>
          </p:cNvPr>
          <p:cNvCxnSpPr>
            <a:cxnSpLocks/>
            <a:stCxn id="6" idx="4"/>
            <a:endCxn id="9" idx="1"/>
          </p:cNvCxnSpPr>
          <p:nvPr/>
        </p:nvCxnSpPr>
        <p:spPr>
          <a:xfrm>
            <a:off x="6024390" y="1473130"/>
            <a:ext cx="619542" cy="6894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9F12DB6C-4830-08D2-835A-677538C3E758}"/>
              </a:ext>
            </a:extLst>
          </p:cNvPr>
          <p:cNvCxnSpPr>
            <a:cxnSpLocks/>
            <a:stCxn id="8" idx="4"/>
            <a:endCxn id="15" idx="0"/>
          </p:cNvCxnSpPr>
          <p:nvPr/>
        </p:nvCxnSpPr>
        <p:spPr>
          <a:xfrm flipH="1">
            <a:off x="5259669" y="2572587"/>
            <a:ext cx="2721" cy="7689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280B6ED7-3FA5-3E2C-7B3C-28DB4C9557F0}"/>
              </a:ext>
            </a:extLst>
          </p:cNvPr>
          <p:cNvCxnSpPr>
            <a:cxnSpLocks/>
            <a:endCxn id="19" idx="0"/>
          </p:cNvCxnSpPr>
          <p:nvPr/>
        </p:nvCxnSpPr>
        <p:spPr>
          <a:xfrm flipH="1">
            <a:off x="6819047" y="2572587"/>
            <a:ext cx="2721" cy="7689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FE90A049-A81E-F473-78F8-6A99D91644C9}"/>
              </a:ext>
            </a:extLst>
          </p:cNvPr>
          <p:cNvCxnSpPr>
            <a:cxnSpLocks/>
            <a:stCxn id="9" idx="5"/>
            <a:endCxn id="24" idx="1"/>
          </p:cNvCxnSpPr>
          <p:nvPr/>
        </p:nvCxnSpPr>
        <p:spPr>
          <a:xfrm>
            <a:off x="6994162" y="2502244"/>
            <a:ext cx="1033200" cy="9096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F97C9DA3-BAC3-14D8-3697-97BA8F0F6C0F}"/>
              </a:ext>
            </a:extLst>
          </p:cNvPr>
          <p:cNvCxnSpPr>
            <a:cxnSpLocks/>
          </p:cNvCxnSpPr>
          <p:nvPr/>
        </p:nvCxnSpPr>
        <p:spPr>
          <a:xfrm flipH="1">
            <a:off x="6809105" y="3821857"/>
            <a:ext cx="2721" cy="7689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乘号 29">
            <a:extLst>
              <a:ext uri="{FF2B5EF4-FFF2-40B4-BE49-F238E27FC236}">
                <a16:creationId xmlns:a16="http://schemas.microsoft.com/office/drawing/2014/main" id="{8DBEDD29-2B1D-5FD6-AFE0-38DEEC96D921}"/>
              </a:ext>
            </a:extLst>
          </p:cNvPr>
          <p:cNvSpPr/>
          <p:nvPr/>
        </p:nvSpPr>
        <p:spPr>
          <a:xfrm>
            <a:off x="6635587" y="4424069"/>
            <a:ext cx="338582" cy="343812"/>
          </a:xfrm>
          <a:prstGeom prst="mathMultiply">
            <a:avLst>
              <a:gd name="adj1" fmla="val 1036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87A39EB0-A183-BF42-6714-A877FA9AEA67}"/>
              </a:ext>
            </a:extLst>
          </p:cNvPr>
          <p:cNvCxnSpPr>
            <a:cxnSpLocks/>
          </p:cNvCxnSpPr>
          <p:nvPr/>
        </p:nvCxnSpPr>
        <p:spPr>
          <a:xfrm flipH="1">
            <a:off x="5259669" y="3821857"/>
            <a:ext cx="2721" cy="7689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64C7EE7A-E936-F3FB-D519-3E8FAB1959A2}"/>
              </a:ext>
            </a:extLst>
          </p:cNvPr>
          <p:cNvCxnSpPr>
            <a:cxnSpLocks/>
          </p:cNvCxnSpPr>
          <p:nvPr/>
        </p:nvCxnSpPr>
        <p:spPr>
          <a:xfrm flipH="1">
            <a:off x="8192244" y="3821857"/>
            <a:ext cx="2721" cy="7689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495BF7F0-6842-5757-F149-0943C3753441}"/>
              </a:ext>
            </a:extLst>
          </p:cNvPr>
          <p:cNvCxnSpPr>
            <a:cxnSpLocks/>
            <a:stCxn id="36" idx="7"/>
            <a:endCxn id="15" idx="3"/>
          </p:cNvCxnSpPr>
          <p:nvPr/>
        </p:nvCxnSpPr>
        <p:spPr>
          <a:xfrm flipV="1">
            <a:off x="4166127" y="3751515"/>
            <a:ext cx="918427" cy="9096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392DD672-3579-46EE-E02A-AE6C87670E71}"/>
              </a:ext>
            </a:extLst>
          </p:cNvPr>
          <p:cNvCxnSpPr>
            <a:cxnSpLocks/>
          </p:cNvCxnSpPr>
          <p:nvPr/>
        </p:nvCxnSpPr>
        <p:spPr>
          <a:xfrm flipH="1">
            <a:off x="3991012" y="5071127"/>
            <a:ext cx="2721" cy="7689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乘号 40">
            <a:extLst>
              <a:ext uri="{FF2B5EF4-FFF2-40B4-BE49-F238E27FC236}">
                <a16:creationId xmlns:a16="http://schemas.microsoft.com/office/drawing/2014/main" id="{C8334BED-A52D-FC5A-71BE-354367540859}"/>
              </a:ext>
            </a:extLst>
          </p:cNvPr>
          <p:cNvSpPr/>
          <p:nvPr/>
        </p:nvSpPr>
        <p:spPr>
          <a:xfrm>
            <a:off x="3827545" y="5668163"/>
            <a:ext cx="338582" cy="343812"/>
          </a:xfrm>
          <a:prstGeom prst="mathMultiply">
            <a:avLst>
              <a:gd name="adj1" fmla="val 1036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0279C4FA-6248-540D-9461-A98F78B21203}"/>
              </a:ext>
            </a:extLst>
          </p:cNvPr>
          <p:cNvCxnSpPr>
            <a:cxnSpLocks/>
          </p:cNvCxnSpPr>
          <p:nvPr/>
        </p:nvCxnSpPr>
        <p:spPr>
          <a:xfrm flipH="1">
            <a:off x="5256948" y="5071127"/>
            <a:ext cx="2721" cy="7689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781BB59A-5AED-0333-90C2-B553A3F631F3}"/>
              </a:ext>
            </a:extLst>
          </p:cNvPr>
          <p:cNvCxnSpPr>
            <a:cxnSpLocks/>
          </p:cNvCxnSpPr>
          <p:nvPr/>
        </p:nvCxnSpPr>
        <p:spPr>
          <a:xfrm flipH="1">
            <a:off x="8181178" y="5071127"/>
            <a:ext cx="2721" cy="7689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>
            <a:extLst>
              <a:ext uri="{FF2B5EF4-FFF2-40B4-BE49-F238E27FC236}">
                <a16:creationId xmlns:a16="http://schemas.microsoft.com/office/drawing/2014/main" id="{DC819A55-967E-16A3-C1FA-66119D692BA1}"/>
              </a:ext>
            </a:extLst>
          </p:cNvPr>
          <p:cNvSpPr txBox="1"/>
          <p:nvPr/>
        </p:nvSpPr>
        <p:spPr>
          <a:xfrm rot="5400000">
            <a:off x="5122786" y="5771235"/>
            <a:ext cx="609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/>
              <a:t>…</a:t>
            </a:r>
            <a:endParaRPr lang="zh-CN" altLang="en-US" sz="4800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91D6BF6F-1871-EE61-DD85-9BD07F6BB782}"/>
              </a:ext>
            </a:extLst>
          </p:cNvPr>
          <p:cNvSpPr txBox="1"/>
          <p:nvPr/>
        </p:nvSpPr>
        <p:spPr>
          <a:xfrm rot="5400000">
            <a:off x="8065596" y="5771234"/>
            <a:ext cx="609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/>
              <a:t>…</a:t>
            </a:r>
            <a:endParaRPr lang="zh-CN" altLang="en-US" sz="4800" dirty="0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605B490C-5A90-DF6B-8EC2-376673AC3BD5}"/>
              </a:ext>
            </a:extLst>
          </p:cNvPr>
          <p:cNvSpPr txBox="1"/>
          <p:nvPr/>
        </p:nvSpPr>
        <p:spPr>
          <a:xfrm rot="5400000">
            <a:off x="9296986" y="5771234"/>
            <a:ext cx="609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/>
              <a:t>…</a:t>
            </a:r>
            <a:endParaRPr lang="zh-CN" altLang="en-US" sz="4800" dirty="0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71302007-2C5F-2B01-2487-3A7875238536}"/>
              </a:ext>
            </a:extLst>
          </p:cNvPr>
          <p:cNvSpPr txBox="1"/>
          <p:nvPr/>
        </p:nvSpPr>
        <p:spPr>
          <a:xfrm>
            <a:off x="736653" y="1932312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Depth1: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59FEC6D3-0C45-64F9-27E6-9F2EEB6C8E46}"/>
              </a:ext>
            </a:extLst>
          </p:cNvPr>
          <p:cNvSpPr txBox="1"/>
          <p:nvPr/>
        </p:nvSpPr>
        <p:spPr>
          <a:xfrm>
            <a:off x="736651" y="3250069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Depth2: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1EC851C5-3979-3729-4195-DE7F08EE47D5}"/>
              </a:ext>
            </a:extLst>
          </p:cNvPr>
          <p:cNvSpPr txBox="1"/>
          <p:nvPr/>
        </p:nvSpPr>
        <p:spPr>
          <a:xfrm>
            <a:off x="736652" y="4567826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Depth3: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08A4C04-B3E2-17E1-44B4-D678CB7A5570}"/>
              </a:ext>
            </a:extLst>
          </p:cNvPr>
          <p:cNvSpPr txBox="1"/>
          <p:nvPr/>
        </p:nvSpPr>
        <p:spPr>
          <a:xfrm>
            <a:off x="1309420" y="2618503"/>
            <a:ext cx="8654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Score</a:t>
            </a: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D1E718C9-CC3F-3BF3-E3AC-64EB237AC497}"/>
              </a:ext>
            </a:extLst>
          </p:cNvPr>
          <p:cNvCxnSpPr/>
          <p:nvPr/>
        </p:nvCxnSpPr>
        <p:spPr>
          <a:xfrm>
            <a:off x="1201302" y="2459769"/>
            <a:ext cx="0" cy="6456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2D84EBA2-41DC-B9FE-560C-85700878B309}"/>
              </a:ext>
            </a:extLst>
          </p:cNvPr>
          <p:cNvSpPr txBox="1"/>
          <p:nvPr/>
        </p:nvSpPr>
        <p:spPr>
          <a:xfrm>
            <a:off x="1309420" y="3939725"/>
            <a:ext cx="8654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Score</a:t>
            </a: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1747F444-B014-9004-0EF0-7D1911CC1142}"/>
              </a:ext>
            </a:extLst>
          </p:cNvPr>
          <p:cNvCxnSpPr/>
          <p:nvPr/>
        </p:nvCxnSpPr>
        <p:spPr>
          <a:xfrm>
            <a:off x="1201302" y="3780991"/>
            <a:ext cx="0" cy="6456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ECA999CE-F2D4-3359-7C69-38B609C9FFBE}"/>
              </a:ext>
            </a:extLst>
          </p:cNvPr>
          <p:cNvSpPr txBox="1"/>
          <p:nvPr/>
        </p:nvSpPr>
        <p:spPr>
          <a:xfrm>
            <a:off x="1309420" y="5257483"/>
            <a:ext cx="8654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Score</a:t>
            </a: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5E5D505D-8419-9704-9A37-CEA66A31AF24}"/>
              </a:ext>
            </a:extLst>
          </p:cNvPr>
          <p:cNvCxnSpPr/>
          <p:nvPr/>
        </p:nvCxnSpPr>
        <p:spPr>
          <a:xfrm>
            <a:off x="1201302" y="5098749"/>
            <a:ext cx="0" cy="6456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85E80E52-16D0-9F62-F8E6-DC9B794F130B}"/>
              </a:ext>
            </a:extLst>
          </p:cNvPr>
          <p:cNvSpPr txBox="1"/>
          <p:nvPr/>
        </p:nvSpPr>
        <p:spPr>
          <a:xfrm rot="5400000">
            <a:off x="1084342" y="5771235"/>
            <a:ext cx="609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/>
              <a:t>…</a:t>
            </a:r>
            <a:endParaRPr lang="zh-CN" altLang="en-US" sz="4800" dirty="0"/>
          </a:p>
        </p:txBody>
      </p: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DC2AA719-B20E-BD1F-D6EB-9D4342C414AB}"/>
              </a:ext>
            </a:extLst>
          </p:cNvPr>
          <p:cNvCxnSpPr>
            <a:cxnSpLocks/>
          </p:cNvCxnSpPr>
          <p:nvPr/>
        </p:nvCxnSpPr>
        <p:spPr>
          <a:xfrm>
            <a:off x="1193280" y="1473130"/>
            <a:ext cx="0" cy="4591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椭圆 5">
            <a:extLst>
              <a:ext uri="{FF2B5EF4-FFF2-40B4-BE49-F238E27FC236}">
                <a16:creationId xmlns:a16="http://schemas.microsoft.com/office/drawing/2014/main" id="{4D65DE32-95C0-C035-3789-1958C0AF81E1}"/>
              </a:ext>
            </a:extLst>
          </p:cNvPr>
          <p:cNvSpPr/>
          <p:nvPr/>
        </p:nvSpPr>
        <p:spPr>
          <a:xfrm>
            <a:off x="5776740" y="992801"/>
            <a:ext cx="495300" cy="48032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</a:rPr>
              <a:t>0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8BFA7709-748C-C5EE-DE99-DF8ED17A86B3}"/>
              </a:ext>
            </a:extLst>
          </p:cNvPr>
          <p:cNvSpPr/>
          <p:nvPr/>
        </p:nvSpPr>
        <p:spPr>
          <a:xfrm>
            <a:off x="5014740" y="2092258"/>
            <a:ext cx="495300" cy="48032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</a:rPr>
              <a:t>1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386F2362-D1AC-7F1B-A491-B8BF39DF540E}"/>
              </a:ext>
            </a:extLst>
          </p:cNvPr>
          <p:cNvSpPr/>
          <p:nvPr/>
        </p:nvSpPr>
        <p:spPr>
          <a:xfrm>
            <a:off x="6571397" y="2092258"/>
            <a:ext cx="495300" cy="48032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</a:rPr>
              <a:t>2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B895C712-B444-0C2F-5708-B6BAB8708669}"/>
              </a:ext>
            </a:extLst>
          </p:cNvPr>
          <p:cNvSpPr/>
          <p:nvPr/>
        </p:nvSpPr>
        <p:spPr>
          <a:xfrm>
            <a:off x="5012019" y="3341529"/>
            <a:ext cx="495300" cy="48032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</a:rPr>
              <a:t>3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20065FC4-5CA2-F37D-ED88-8C314FBD6E6E}"/>
              </a:ext>
            </a:extLst>
          </p:cNvPr>
          <p:cNvSpPr/>
          <p:nvPr/>
        </p:nvSpPr>
        <p:spPr>
          <a:xfrm>
            <a:off x="6571397" y="3341529"/>
            <a:ext cx="495300" cy="48032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</a:rPr>
              <a:t>4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C83B7D95-6F0B-BCC3-C51F-3BCF8B782CFE}"/>
              </a:ext>
            </a:extLst>
          </p:cNvPr>
          <p:cNvSpPr/>
          <p:nvPr/>
        </p:nvSpPr>
        <p:spPr>
          <a:xfrm>
            <a:off x="7954827" y="3341528"/>
            <a:ext cx="495300" cy="48032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</a:rPr>
              <a:t>5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23E2A0EC-6618-2CF6-2801-4F58F6A082E8}"/>
              </a:ext>
            </a:extLst>
          </p:cNvPr>
          <p:cNvSpPr/>
          <p:nvPr/>
        </p:nvSpPr>
        <p:spPr>
          <a:xfrm>
            <a:off x="5012019" y="4590799"/>
            <a:ext cx="495300" cy="48032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</a:rPr>
              <a:t>7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8C8A4D18-2FC7-BD0E-72A8-D6E7FCE6BFFA}"/>
              </a:ext>
            </a:extLst>
          </p:cNvPr>
          <p:cNvSpPr/>
          <p:nvPr/>
        </p:nvSpPr>
        <p:spPr>
          <a:xfrm>
            <a:off x="3743362" y="4590798"/>
            <a:ext cx="495300" cy="48032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</a:rPr>
              <a:t>6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12F685CD-2A2B-CA59-95C6-F1C17426082C}"/>
              </a:ext>
            </a:extLst>
          </p:cNvPr>
          <p:cNvSpPr/>
          <p:nvPr/>
        </p:nvSpPr>
        <p:spPr>
          <a:xfrm>
            <a:off x="7954827" y="4590798"/>
            <a:ext cx="495300" cy="48032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</a:rPr>
              <a:t>8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2" name="任意多边形: 形状 31">
            <a:extLst>
              <a:ext uri="{FF2B5EF4-FFF2-40B4-BE49-F238E27FC236}">
                <a16:creationId xmlns:a16="http://schemas.microsoft.com/office/drawing/2014/main" id="{21655F9D-CFF3-9EA3-0BDB-5571B6CE23D0}"/>
              </a:ext>
            </a:extLst>
          </p:cNvPr>
          <p:cNvSpPr/>
          <p:nvPr/>
        </p:nvSpPr>
        <p:spPr>
          <a:xfrm>
            <a:off x="4772443" y="6398872"/>
            <a:ext cx="2982189" cy="459128"/>
          </a:xfrm>
          <a:custGeom>
            <a:avLst/>
            <a:gdLst>
              <a:gd name="connsiteX0" fmla="*/ 0 w 4397834"/>
              <a:gd name="connsiteY0" fmla="*/ 0 h 476576"/>
              <a:gd name="connsiteX1" fmla="*/ 339647 w 4397834"/>
              <a:gd name="connsiteY1" fmla="*/ 0 h 476576"/>
              <a:gd name="connsiteX2" fmla="*/ 447315 w 4397834"/>
              <a:gd name="connsiteY2" fmla="*/ 0 h 476576"/>
              <a:gd name="connsiteX3" fmla="*/ 463211 w 4397834"/>
              <a:gd name="connsiteY3" fmla="*/ 0 h 476576"/>
              <a:gd name="connsiteX4" fmla="*/ 679295 w 4397834"/>
              <a:gd name="connsiteY4" fmla="*/ 0 h 476576"/>
              <a:gd name="connsiteX5" fmla="*/ 753859 w 4397834"/>
              <a:gd name="connsiteY5" fmla="*/ 0 h 476576"/>
              <a:gd name="connsiteX6" fmla="*/ 786962 w 4397834"/>
              <a:gd name="connsiteY6" fmla="*/ 0 h 476576"/>
              <a:gd name="connsiteX7" fmla="*/ 802859 w 4397834"/>
              <a:gd name="connsiteY7" fmla="*/ 0 h 476576"/>
              <a:gd name="connsiteX8" fmla="*/ 910526 w 4397834"/>
              <a:gd name="connsiteY8" fmla="*/ 0 h 476576"/>
              <a:gd name="connsiteX9" fmla="*/ 1018942 w 4397834"/>
              <a:gd name="connsiteY9" fmla="*/ 0 h 476576"/>
              <a:gd name="connsiteX10" fmla="*/ 1093506 w 4397834"/>
              <a:gd name="connsiteY10" fmla="*/ 0 h 476576"/>
              <a:gd name="connsiteX11" fmla="*/ 1126610 w 4397834"/>
              <a:gd name="connsiteY11" fmla="*/ 0 h 476576"/>
              <a:gd name="connsiteX12" fmla="*/ 1142506 w 4397834"/>
              <a:gd name="connsiteY12" fmla="*/ 0 h 476576"/>
              <a:gd name="connsiteX13" fmla="*/ 1217070 w 4397834"/>
              <a:gd name="connsiteY13" fmla="*/ 0 h 476576"/>
              <a:gd name="connsiteX14" fmla="*/ 1250174 w 4397834"/>
              <a:gd name="connsiteY14" fmla="*/ 0 h 476576"/>
              <a:gd name="connsiteX15" fmla="*/ 1266443 w 4397834"/>
              <a:gd name="connsiteY15" fmla="*/ 0 h 476576"/>
              <a:gd name="connsiteX16" fmla="*/ 1358590 w 4397834"/>
              <a:gd name="connsiteY16" fmla="*/ 0 h 476576"/>
              <a:gd name="connsiteX17" fmla="*/ 1433154 w 4397834"/>
              <a:gd name="connsiteY17" fmla="*/ 0 h 476576"/>
              <a:gd name="connsiteX18" fmla="*/ 1466257 w 4397834"/>
              <a:gd name="connsiteY18" fmla="*/ 0 h 476576"/>
              <a:gd name="connsiteX19" fmla="*/ 1482154 w 4397834"/>
              <a:gd name="connsiteY19" fmla="*/ 0 h 476576"/>
              <a:gd name="connsiteX20" fmla="*/ 1556718 w 4397834"/>
              <a:gd name="connsiteY20" fmla="*/ 0 h 476576"/>
              <a:gd name="connsiteX21" fmla="*/ 1589821 w 4397834"/>
              <a:gd name="connsiteY21" fmla="*/ 0 h 476576"/>
              <a:gd name="connsiteX22" fmla="*/ 1606091 w 4397834"/>
              <a:gd name="connsiteY22" fmla="*/ 0 h 476576"/>
              <a:gd name="connsiteX23" fmla="*/ 1698237 w 4397834"/>
              <a:gd name="connsiteY23" fmla="*/ 0 h 476576"/>
              <a:gd name="connsiteX24" fmla="*/ 1713758 w 4397834"/>
              <a:gd name="connsiteY24" fmla="*/ 0 h 476576"/>
              <a:gd name="connsiteX25" fmla="*/ 1729654 w 4397834"/>
              <a:gd name="connsiteY25" fmla="*/ 0 h 476576"/>
              <a:gd name="connsiteX26" fmla="*/ 1772801 w 4397834"/>
              <a:gd name="connsiteY26" fmla="*/ 0 h 476576"/>
              <a:gd name="connsiteX27" fmla="*/ 1805905 w 4397834"/>
              <a:gd name="connsiteY27" fmla="*/ 0 h 476576"/>
              <a:gd name="connsiteX28" fmla="*/ 1821801 w 4397834"/>
              <a:gd name="connsiteY28" fmla="*/ 0 h 476576"/>
              <a:gd name="connsiteX29" fmla="*/ 1896365 w 4397834"/>
              <a:gd name="connsiteY29" fmla="*/ 0 h 476576"/>
              <a:gd name="connsiteX30" fmla="*/ 1929469 w 4397834"/>
              <a:gd name="connsiteY30" fmla="*/ 0 h 476576"/>
              <a:gd name="connsiteX31" fmla="*/ 1945738 w 4397834"/>
              <a:gd name="connsiteY31" fmla="*/ 0 h 476576"/>
              <a:gd name="connsiteX32" fmla="*/ 2020302 w 4397834"/>
              <a:gd name="connsiteY32" fmla="*/ 0 h 476576"/>
              <a:gd name="connsiteX33" fmla="*/ 2053405 w 4397834"/>
              <a:gd name="connsiteY33" fmla="*/ 0 h 476576"/>
              <a:gd name="connsiteX34" fmla="*/ 2069302 w 4397834"/>
              <a:gd name="connsiteY34" fmla="*/ 0 h 476576"/>
              <a:gd name="connsiteX35" fmla="*/ 2112449 w 4397834"/>
              <a:gd name="connsiteY35" fmla="*/ 0 h 476576"/>
              <a:gd name="connsiteX36" fmla="*/ 2145552 w 4397834"/>
              <a:gd name="connsiteY36" fmla="*/ 0 h 476576"/>
              <a:gd name="connsiteX37" fmla="*/ 2161449 w 4397834"/>
              <a:gd name="connsiteY37" fmla="*/ 0 h 476576"/>
              <a:gd name="connsiteX38" fmla="*/ 2176969 w 4397834"/>
              <a:gd name="connsiteY38" fmla="*/ 0 h 476576"/>
              <a:gd name="connsiteX39" fmla="*/ 2236013 w 4397834"/>
              <a:gd name="connsiteY39" fmla="*/ 0 h 476576"/>
              <a:gd name="connsiteX40" fmla="*/ 2269116 w 4397834"/>
              <a:gd name="connsiteY40" fmla="*/ 0 h 476576"/>
              <a:gd name="connsiteX41" fmla="*/ 2285386 w 4397834"/>
              <a:gd name="connsiteY41" fmla="*/ 0 h 476576"/>
              <a:gd name="connsiteX42" fmla="*/ 2359950 w 4397834"/>
              <a:gd name="connsiteY42" fmla="*/ 0 h 476576"/>
              <a:gd name="connsiteX43" fmla="*/ 2393053 w 4397834"/>
              <a:gd name="connsiteY43" fmla="*/ 0 h 476576"/>
              <a:gd name="connsiteX44" fmla="*/ 2408949 w 4397834"/>
              <a:gd name="connsiteY44" fmla="*/ 0 h 476576"/>
              <a:gd name="connsiteX45" fmla="*/ 2452096 w 4397834"/>
              <a:gd name="connsiteY45" fmla="*/ 0 h 476576"/>
              <a:gd name="connsiteX46" fmla="*/ 2483513 w 4397834"/>
              <a:gd name="connsiteY46" fmla="*/ 0 h 476576"/>
              <a:gd name="connsiteX47" fmla="*/ 2516617 w 4397834"/>
              <a:gd name="connsiteY47" fmla="*/ 0 h 476576"/>
              <a:gd name="connsiteX48" fmla="*/ 2575660 w 4397834"/>
              <a:gd name="connsiteY48" fmla="*/ 0 h 476576"/>
              <a:gd name="connsiteX49" fmla="*/ 2608764 w 4397834"/>
              <a:gd name="connsiteY49" fmla="*/ 0 h 476576"/>
              <a:gd name="connsiteX50" fmla="*/ 2625033 w 4397834"/>
              <a:gd name="connsiteY50" fmla="*/ 0 h 476576"/>
              <a:gd name="connsiteX51" fmla="*/ 2699597 w 4397834"/>
              <a:gd name="connsiteY51" fmla="*/ 0 h 476576"/>
              <a:gd name="connsiteX52" fmla="*/ 2732700 w 4397834"/>
              <a:gd name="connsiteY52" fmla="*/ 0 h 476576"/>
              <a:gd name="connsiteX53" fmla="*/ 2748597 w 4397834"/>
              <a:gd name="connsiteY53" fmla="*/ 0 h 476576"/>
              <a:gd name="connsiteX54" fmla="*/ 2823161 w 4397834"/>
              <a:gd name="connsiteY54" fmla="*/ 0 h 476576"/>
              <a:gd name="connsiteX55" fmla="*/ 2856264 w 4397834"/>
              <a:gd name="connsiteY55" fmla="*/ 0 h 476576"/>
              <a:gd name="connsiteX56" fmla="*/ 2915308 w 4397834"/>
              <a:gd name="connsiteY56" fmla="*/ 0 h 476576"/>
              <a:gd name="connsiteX57" fmla="*/ 2964680 w 4397834"/>
              <a:gd name="connsiteY57" fmla="*/ 0 h 476576"/>
              <a:gd name="connsiteX58" fmla="*/ 3039244 w 4397834"/>
              <a:gd name="connsiteY58" fmla="*/ 0 h 476576"/>
              <a:gd name="connsiteX59" fmla="*/ 3072348 w 4397834"/>
              <a:gd name="connsiteY59" fmla="*/ 0 h 476576"/>
              <a:gd name="connsiteX60" fmla="*/ 3088244 w 4397834"/>
              <a:gd name="connsiteY60" fmla="*/ 0 h 476576"/>
              <a:gd name="connsiteX61" fmla="*/ 3162808 w 4397834"/>
              <a:gd name="connsiteY61" fmla="*/ 0 h 476576"/>
              <a:gd name="connsiteX62" fmla="*/ 3195912 w 4397834"/>
              <a:gd name="connsiteY62" fmla="*/ 0 h 476576"/>
              <a:gd name="connsiteX63" fmla="*/ 3378892 w 4397834"/>
              <a:gd name="connsiteY63" fmla="*/ 0 h 476576"/>
              <a:gd name="connsiteX64" fmla="*/ 3411995 w 4397834"/>
              <a:gd name="connsiteY64" fmla="*/ 0 h 476576"/>
              <a:gd name="connsiteX65" fmla="*/ 3427892 w 4397834"/>
              <a:gd name="connsiteY65" fmla="*/ 0 h 476576"/>
              <a:gd name="connsiteX66" fmla="*/ 3502456 w 4397834"/>
              <a:gd name="connsiteY66" fmla="*/ 0 h 476576"/>
              <a:gd name="connsiteX67" fmla="*/ 3535559 w 4397834"/>
              <a:gd name="connsiteY67" fmla="*/ 0 h 476576"/>
              <a:gd name="connsiteX68" fmla="*/ 3718539 w 4397834"/>
              <a:gd name="connsiteY68" fmla="*/ 0 h 476576"/>
              <a:gd name="connsiteX69" fmla="*/ 3842103 w 4397834"/>
              <a:gd name="connsiteY69" fmla="*/ 0 h 476576"/>
              <a:gd name="connsiteX70" fmla="*/ 3875207 w 4397834"/>
              <a:gd name="connsiteY70" fmla="*/ 0 h 476576"/>
              <a:gd name="connsiteX71" fmla="*/ 4181751 w 4397834"/>
              <a:gd name="connsiteY71" fmla="*/ 0 h 476576"/>
              <a:gd name="connsiteX72" fmla="*/ 4208110 w 4397834"/>
              <a:gd name="connsiteY72" fmla="*/ 11822 h 476576"/>
              <a:gd name="connsiteX73" fmla="*/ 4388897 w 4397834"/>
              <a:gd name="connsiteY73" fmla="*/ 214812 h 476576"/>
              <a:gd name="connsiteX74" fmla="*/ 4388897 w 4397834"/>
              <a:gd name="connsiteY74" fmla="*/ 261765 h 476576"/>
              <a:gd name="connsiteX75" fmla="*/ 4208110 w 4397834"/>
              <a:gd name="connsiteY75" fmla="*/ 464754 h 476576"/>
              <a:gd name="connsiteX76" fmla="*/ 4181751 w 4397834"/>
              <a:gd name="connsiteY76" fmla="*/ 476576 h 476576"/>
              <a:gd name="connsiteX77" fmla="*/ 3875207 w 4397834"/>
              <a:gd name="connsiteY77" fmla="*/ 476576 h 476576"/>
              <a:gd name="connsiteX78" fmla="*/ 3842103 w 4397834"/>
              <a:gd name="connsiteY78" fmla="*/ 476576 h 476576"/>
              <a:gd name="connsiteX79" fmla="*/ 3718539 w 4397834"/>
              <a:gd name="connsiteY79" fmla="*/ 476576 h 476576"/>
              <a:gd name="connsiteX80" fmla="*/ 3535559 w 4397834"/>
              <a:gd name="connsiteY80" fmla="*/ 476576 h 476576"/>
              <a:gd name="connsiteX81" fmla="*/ 3502456 w 4397834"/>
              <a:gd name="connsiteY81" fmla="*/ 476576 h 476576"/>
              <a:gd name="connsiteX82" fmla="*/ 3427892 w 4397834"/>
              <a:gd name="connsiteY82" fmla="*/ 476576 h 476576"/>
              <a:gd name="connsiteX83" fmla="*/ 3411995 w 4397834"/>
              <a:gd name="connsiteY83" fmla="*/ 476576 h 476576"/>
              <a:gd name="connsiteX84" fmla="*/ 3378892 w 4397834"/>
              <a:gd name="connsiteY84" fmla="*/ 476576 h 476576"/>
              <a:gd name="connsiteX85" fmla="*/ 3195912 w 4397834"/>
              <a:gd name="connsiteY85" fmla="*/ 476576 h 476576"/>
              <a:gd name="connsiteX86" fmla="*/ 3162808 w 4397834"/>
              <a:gd name="connsiteY86" fmla="*/ 476576 h 476576"/>
              <a:gd name="connsiteX87" fmla="*/ 3088244 w 4397834"/>
              <a:gd name="connsiteY87" fmla="*/ 476576 h 476576"/>
              <a:gd name="connsiteX88" fmla="*/ 3072348 w 4397834"/>
              <a:gd name="connsiteY88" fmla="*/ 476576 h 476576"/>
              <a:gd name="connsiteX89" fmla="*/ 3039244 w 4397834"/>
              <a:gd name="connsiteY89" fmla="*/ 476576 h 476576"/>
              <a:gd name="connsiteX90" fmla="*/ 2964680 w 4397834"/>
              <a:gd name="connsiteY90" fmla="*/ 476576 h 476576"/>
              <a:gd name="connsiteX91" fmla="*/ 2915308 w 4397834"/>
              <a:gd name="connsiteY91" fmla="*/ 476576 h 476576"/>
              <a:gd name="connsiteX92" fmla="*/ 2856264 w 4397834"/>
              <a:gd name="connsiteY92" fmla="*/ 476576 h 476576"/>
              <a:gd name="connsiteX93" fmla="*/ 2823161 w 4397834"/>
              <a:gd name="connsiteY93" fmla="*/ 476576 h 476576"/>
              <a:gd name="connsiteX94" fmla="*/ 2748597 w 4397834"/>
              <a:gd name="connsiteY94" fmla="*/ 476576 h 476576"/>
              <a:gd name="connsiteX95" fmla="*/ 2732700 w 4397834"/>
              <a:gd name="connsiteY95" fmla="*/ 476576 h 476576"/>
              <a:gd name="connsiteX96" fmla="*/ 2699597 w 4397834"/>
              <a:gd name="connsiteY96" fmla="*/ 476576 h 476576"/>
              <a:gd name="connsiteX97" fmla="*/ 2625033 w 4397834"/>
              <a:gd name="connsiteY97" fmla="*/ 476576 h 476576"/>
              <a:gd name="connsiteX98" fmla="*/ 2608764 w 4397834"/>
              <a:gd name="connsiteY98" fmla="*/ 476576 h 476576"/>
              <a:gd name="connsiteX99" fmla="*/ 2575660 w 4397834"/>
              <a:gd name="connsiteY99" fmla="*/ 476576 h 476576"/>
              <a:gd name="connsiteX100" fmla="*/ 2516617 w 4397834"/>
              <a:gd name="connsiteY100" fmla="*/ 476576 h 476576"/>
              <a:gd name="connsiteX101" fmla="*/ 2483513 w 4397834"/>
              <a:gd name="connsiteY101" fmla="*/ 476576 h 476576"/>
              <a:gd name="connsiteX102" fmla="*/ 2452096 w 4397834"/>
              <a:gd name="connsiteY102" fmla="*/ 476576 h 476576"/>
              <a:gd name="connsiteX103" fmla="*/ 2408949 w 4397834"/>
              <a:gd name="connsiteY103" fmla="*/ 476576 h 476576"/>
              <a:gd name="connsiteX104" fmla="*/ 2393053 w 4397834"/>
              <a:gd name="connsiteY104" fmla="*/ 476576 h 476576"/>
              <a:gd name="connsiteX105" fmla="*/ 2359950 w 4397834"/>
              <a:gd name="connsiteY105" fmla="*/ 476576 h 476576"/>
              <a:gd name="connsiteX106" fmla="*/ 2285386 w 4397834"/>
              <a:gd name="connsiteY106" fmla="*/ 476576 h 476576"/>
              <a:gd name="connsiteX107" fmla="*/ 2269116 w 4397834"/>
              <a:gd name="connsiteY107" fmla="*/ 476576 h 476576"/>
              <a:gd name="connsiteX108" fmla="*/ 2236013 w 4397834"/>
              <a:gd name="connsiteY108" fmla="*/ 476576 h 476576"/>
              <a:gd name="connsiteX109" fmla="*/ 2176969 w 4397834"/>
              <a:gd name="connsiteY109" fmla="*/ 476576 h 476576"/>
              <a:gd name="connsiteX110" fmla="*/ 2161449 w 4397834"/>
              <a:gd name="connsiteY110" fmla="*/ 476576 h 476576"/>
              <a:gd name="connsiteX111" fmla="*/ 2145552 w 4397834"/>
              <a:gd name="connsiteY111" fmla="*/ 476576 h 476576"/>
              <a:gd name="connsiteX112" fmla="*/ 2112449 w 4397834"/>
              <a:gd name="connsiteY112" fmla="*/ 476576 h 476576"/>
              <a:gd name="connsiteX113" fmla="*/ 2069302 w 4397834"/>
              <a:gd name="connsiteY113" fmla="*/ 476576 h 476576"/>
              <a:gd name="connsiteX114" fmla="*/ 2053405 w 4397834"/>
              <a:gd name="connsiteY114" fmla="*/ 476576 h 476576"/>
              <a:gd name="connsiteX115" fmla="*/ 2020302 w 4397834"/>
              <a:gd name="connsiteY115" fmla="*/ 476576 h 476576"/>
              <a:gd name="connsiteX116" fmla="*/ 1945738 w 4397834"/>
              <a:gd name="connsiteY116" fmla="*/ 476576 h 476576"/>
              <a:gd name="connsiteX117" fmla="*/ 1929469 w 4397834"/>
              <a:gd name="connsiteY117" fmla="*/ 476576 h 476576"/>
              <a:gd name="connsiteX118" fmla="*/ 1896365 w 4397834"/>
              <a:gd name="connsiteY118" fmla="*/ 476576 h 476576"/>
              <a:gd name="connsiteX119" fmla="*/ 1821801 w 4397834"/>
              <a:gd name="connsiteY119" fmla="*/ 476576 h 476576"/>
              <a:gd name="connsiteX120" fmla="*/ 1805905 w 4397834"/>
              <a:gd name="connsiteY120" fmla="*/ 476576 h 476576"/>
              <a:gd name="connsiteX121" fmla="*/ 1772801 w 4397834"/>
              <a:gd name="connsiteY121" fmla="*/ 476576 h 476576"/>
              <a:gd name="connsiteX122" fmla="*/ 1729654 w 4397834"/>
              <a:gd name="connsiteY122" fmla="*/ 476576 h 476576"/>
              <a:gd name="connsiteX123" fmla="*/ 1713758 w 4397834"/>
              <a:gd name="connsiteY123" fmla="*/ 476576 h 476576"/>
              <a:gd name="connsiteX124" fmla="*/ 1698237 w 4397834"/>
              <a:gd name="connsiteY124" fmla="*/ 476576 h 476576"/>
              <a:gd name="connsiteX125" fmla="*/ 1606091 w 4397834"/>
              <a:gd name="connsiteY125" fmla="*/ 476576 h 476576"/>
              <a:gd name="connsiteX126" fmla="*/ 1589821 w 4397834"/>
              <a:gd name="connsiteY126" fmla="*/ 476576 h 476576"/>
              <a:gd name="connsiteX127" fmla="*/ 1556718 w 4397834"/>
              <a:gd name="connsiteY127" fmla="*/ 476576 h 476576"/>
              <a:gd name="connsiteX128" fmla="*/ 1482154 w 4397834"/>
              <a:gd name="connsiteY128" fmla="*/ 476576 h 476576"/>
              <a:gd name="connsiteX129" fmla="*/ 1466257 w 4397834"/>
              <a:gd name="connsiteY129" fmla="*/ 476576 h 476576"/>
              <a:gd name="connsiteX130" fmla="*/ 1433154 w 4397834"/>
              <a:gd name="connsiteY130" fmla="*/ 476576 h 476576"/>
              <a:gd name="connsiteX131" fmla="*/ 1358590 w 4397834"/>
              <a:gd name="connsiteY131" fmla="*/ 476576 h 476576"/>
              <a:gd name="connsiteX132" fmla="*/ 1266443 w 4397834"/>
              <a:gd name="connsiteY132" fmla="*/ 476576 h 476576"/>
              <a:gd name="connsiteX133" fmla="*/ 1250174 w 4397834"/>
              <a:gd name="connsiteY133" fmla="*/ 476576 h 476576"/>
              <a:gd name="connsiteX134" fmla="*/ 1217070 w 4397834"/>
              <a:gd name="connsiteY134" fmla="*/ 476576 h 476576"/>
              <a:gd name="connsiteX135" fmla="*/ 1142506 w 4397834"/>
              <a:gd name="connsiteY135" fmla="*/ 476576 h 476576"/>
              <a:gd name="connsiteX136" fmla="*/ 1126610 w 4397834"/>
              <a:gd name="connsiteY136" fmla="*/ 476576 h 476576"/>
              <a:gd name="connsiteX137" fmla="*/ 1093506 w 4397834"/>
              <a:gd name="connsiteY137" fmla="*/ 476576 h 476576"/>
              <a:gd name="connsiteX138" fmla="*/ 1018942 w 4397834"/>
              <a:gd name="connsiteY138" fmla="*/ 476576 h 476576"/>
              <a:gd name="connsiteX139" fmla="*/ 910526 w 4397834"/>
              <a:gd name="connsiteY139" fmla="*/ 476576 h 476576"/>
              <a:gd name="connsiteX140" fmla="*/ 802859 w 4397834"/>
              <a:gd name="connsiteY140" fmla="*/ 476576 h 476576"/>
              <a:gd name="connsiteX141" fmla="*/ 786962 w 4397834"/>
              <a:gd name="connsiteY141" fmla="*/ 476576 h 476576"/>
              <a:gd name="connsiteX142" fmla="*/ 753859 w 4397834"/>
              <a:gd name="connsiteY142" fmla="*/ 476576 h 476576"/>
              <a:gd name="connsiteX143" fmla="*/ 679295 w 4397834"/>
              <a:gd name="connsiteY143" fmla="*/ 476576 h 476576"/>
              <a:gd name="connsiteX144" fmla="*/ 463211 w 4397834"/>
              <a:gd name="connsiteY144" fmla="*/ 476576 h 476576"/>
              <a:gd name="connsiteX145" fmla="*/ 447315 w 4397834"/>
              <a:gd name="connsiteY145" fmla="*/ 476576 h 476576"/>
              <a:gd name="connsiteX146" fmla="*/ 339647 w 4397834"/>
              <a:gd name="connsiteY146" fmla="*/ 476576 h 476576"/>
              <a:gd name="connsiteX147" fmla="*/ 0 w 4397834"/>
              <a:gd name="connsiteY147" fmla="*/ 476576 h 47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4397834" h="476576">
                <a:moveTo>
                  <a:pt x="0" y="0"/>
                </a:moveTo>
                <a:lnTo>
                  <a:pt x="339647" y="0"/>
                </a:lnTo>
                <a:lnTo>
                  <a:pt x="447315" y="0"/>
                </a:lnTo>
                <a:lnTo>
                  <a:pt x="463211" y="0"/>
                </a:lnTo>
                <a:lnTo>
                  <a:pt x="679295" y="0"/>
                </a:lnTo>
                <a:lnTo>
                  <a:pt x="753859" y="0"/>
                </a:lnTo>
                <a:lnTo>
                  <a:pt x="786962" y="0"/>
                </a:lnTo>
                <a:lnTo>
                  <a:pt x="802859" y="0"/>
                </a:lnTo>
                <a:lnTo>
                  <a:pt x="910526" y="0"/>
                </a:lnTo>
                <a:lnTo>
                  <a:pt x="1018942" y="0"/>
                </a:lnTo>
                <a:lnTo>
                  <a:pt x="1093506" y="0"/>
                </a:lnTo>
                <a:lnTo>
                  <a:pt x="1126610" y="0"/>
                </a:lnTo>
                <a:lnTo>
                  <a:pt x="1142506" y="0"/>
                </a:lnTo>
                <a:lnTo>
                  <a:pt x="1217070" y="0"/>
                </a:lnTo>
                <a:lnTo>
                  <a:pt x="1250174" y="0"/>
                </a:lnTo>
                <a:lnTo>
                  <a:pt x="1266443" y="0"/>
                </a:lnTo>
                <a:lnTo>
                  <a:pt x="1358590" y="0"/>
                </a:lnTo>
                <a:lnTo>
                  <a:pt x="1433154" y="0"/>
                </a:lnTo>
                <a:lnTo>
                  <a:pt x="1466257" y="0"/>
                </a:lnTo>
                <a:lnTo>
                  <a:pt x="1482154" y="0"/>
                </a:lnTo>
                <a:lnTo>
                  <a:pt x="1556718" y="0"/>
                </a:lnTo>
                <a:lnTo>
                  <a:pt x="1589821" y="0"/>
                </a:lnTo>
                <a:lnTo>
                  <a:pt x="1606091" y="0"/>
                </a:lnTo>
                <a:lnTo>
                  <a:pt x="1698237" y="0"/>
                </a:lnTo>
                <a:lnTo>
                  <a:pt x="1713758" y="0"/>
                </a:lnTo>
                <a:lnTo>
                  <a:pt x="1729654" y="0"/>
                </a:lnTo>
                <a:lnTo>
                  <a:pt x="1772801" y="0"/>
                </a:lnTo>
                <a:lnTo>
                  <a:pt x="1805905" y="0"/>
                </a:lnTo>
                <a:lnTo>
                  <a:pt x="1821801" y="0"/>
                </a:lnTo>
                <a:lnTo>
                  <a:pt x="1896365" y="0"/>
                </a:lnTo>
                <a:lnTo>
                  <a:pt x="1929469" y="0"/>
                </a:lnTo>
                <a:lnTo>
                  <a:pt x="1945738" y="0"/>
                </a:lnTo>
                <a:lnTo>
                  <a:pt x="2020302" y="0"/>
                </a:lnTo>
                <a:lnTo>
                  <a:pt x="2053405" y="0"/>
                </a:lnTo>
                <a:lnTo>
                  <a:pt x="2069302" y="0"/>
                </a:lnTo>
                <a:lnTo>
                  <a:pt x="2112449" y="0"/>
                </a:lnTo>
                <a:lnTo>
                  <a:pt x="2145552" y="0"/>
                </a:lnTo>
                <a:lnTo>
                  <a:pt x="2161449" y="0"/>
                </a:lnTo>
                <a:lnTo>
                  <a:pt x="2176969" y="0"/>
                </a:lnTo>
                <a:lnTo>
                  <a:pt x="2236013" y="0"/>
                </a:lnTo>
                <a:lnTo>
                  <a:pt x="2269116" y="0"/>
                </a:lnTo>
                <a:lnTo>
                  <a:pt x="2285386" y="0"/>
                </a:lnTo>
                <a:lnTo>
                  <a:pt x="2359950" y="0"/>
                </a:lnTo>
                <a:lnTo>
                  <a:pt x="2393053" y="0"/>
                </a:lnTo>
                <a:lnTo>
                  <a:pt x="2408949" y="0"/>
                </a:lnTo>
                <a:lnTo>
                  <a:pt x="2452096" y="0"/>
                </a:lnTo>
                <a:lnTo>
                  <a:pt x="2483513" y="0"/>
                </a:lnTo>
                <a:lnTo>
                  <a:pt x="2516617" y="0"/>
                </a:lnTo>
                <a:lnTo>
                  <a:pt x="2575660" y="0"/>
                </a:lnTo>
                <a:lnTo>
                  <a:pt x="2608764" y="0"/>
                </a:lnTo>
                <a:lnTo>
                  <a:pt x="2625033" y="0"/>
                </a:lnTo>
                <a:lnTo>
                  <a:pt x="2699597" y="0"/>
                </a:lnTo>
                <a:lnTo>
                  <a:pt x="2732700" y="0"/>
                </a:lnTo>
                <a:lnTo>
                  <a:pt x="2748597" y="0"/>
                </a:lnTo>
                <a:lnTo>
                  <a:pt x="2823161" y="0"/>
                </a:lnTo>
                <a:lnTo>
                  <a:pt x="2856264" y="0"/>
                </a:lnTo>
                <a:lnTo>
                  <a:pt x="2915308" y="0"/>
                </a:lnTo>
                <a:lnTo>
                  <a:pt x="2964680" y="0"/>
                </a:lnTo>
                <a:lnTo>
                  <a:pt x="3039244" y="0"/>
                </a:lnTo>
                <a:lnTo>
                  <a:pt x="3072348" y="0"/>
                </a:lnTo>
                <a:lnTo>
                  <a:pt x="3088244" y="0"/>
                </a:lnTo>
                <a:lnTo>
                  <a:pt x="3162808" y="0"/>
                </a:lnTo>
                <a:lnTo>
                  <a:pt x="3195912" y="0"/>
                </a:lnTo>
                <a:lnTo>
                  <a:pt x="3378892" y="0"/>
                </a:lnTo>
                <a:lnTo>
                  <a:pt x="3411995" y="0"/>
                </a:lnTo>
                <a:lnTo>
                  <a:pt x="3427892" y="0"/>
                </a:lnTo>
                <a:lnTo>
                  <a:pt x="3502456" y="0"/>
                </a:lnTo>
                <a:lnTo>
                  <a:pt x="3535559" y="0"/>
                </a:lnTo>
                <a:lnTo>
                  <a:pt x="3718539" y="0"/>
                </a:lnTo>
                <a:lnTo>
                  <a:pt x="3842103" y="0"/>
                </a:lnTo>
                <a:lnTo>
                  <a:pt x="3875207" y="0"/>
                </a:lnTo>
                <a:lnTo>
                  <a:pt x="4181751" y="0"/>
                </a:lnTo>
                <a:cubicBezTo>
                  <a:pt x="4191820" y="0"/>
                  <a:pt x="4201414" y="4303"/>
                  <a:pt x="4208110" y="11822"/>
                </a:cubicBezTo>
                <a:lnTo>
                  <a:pt x="4388897" y="214812"/>
                </a:lnTo>
                <a:cubicBezTo>
                  <a:pt x="4400814" y="228193"/>
                  <a:pt x="4400814" y="248383"/>
                  <a:pt x="4388897" y="261765"/>
                </a:cubicBezTo>
                <a:lnTo>
                  <a:pt x="4208110" y="464754"/>
                </a:lnTo>
                <a:cubicBezTo>
                  <a:pt x="4201414" y="472273"/>
                  <a:pt x="4191820" y="476576"/>
                  <a:pt x="4181751" y="476576"/>
                </a:cubicBezTo>
                <a:lnTo>
                  <a:pt x="3875207" y="476576"/>
                </a:lnTo>
                <a:lnTo>
                  <a:pt x="3842103" y="476576"/>
                </a:lnTo>
                <a:lnTo>
                  <a:pt x="3718539" y="476576"/>
                </a:lnTo>
                <a:lnTo>
                  <a:pt x="3535559" y="476576"/>
                </a:lnTo>
                <a:lnTo>
                  <a:pt x="3502456" y="476576"/>
                </a:lnTo>
                <a:lnTo>
                  <a:pt x="3427892" y="476576"/>
                </a:lnTo>
                <a:lnTo>
                  <a:pt x="3411995" y="476576"/>
                </a:lnTo>
                <a:lnTo>
                  <a:pt x="3378892" y="476576"/>
                </a:lnTo>
                <a:lnTo>
                  <a:pt x="3195912" y="476576"/>
                </a:lnTo>
                <a:lnTo>
                  <a:pt x="3162808" y="476576"/>
                </a:lnTo>
                <a:lnTo>
                  <a:pt x="3088244" y="476576"/>
                </a:lnTo>
                <a:lnTo>
                  <a:pt x="3072348" y="476576"/>
                </a:lnTo>
                <a:lnTo>
                  <a:pt x="3039244" y="476576"/>
                </a:lnTo>
                <a:lnTo>
                  <a:pt x="2964680" y="476576"/>
                </a:lnTo>
                <a:lnTo>
                  <a:pt x="2915308" y="476576"/>
                </a:lnTo>
                <a:lnTo>
                  <a:pt x="2856264" y="476576"/>
                </a:lnTo>
                <a:lnTo>
                  <a:pt x="2823161" y="476576"/>
                </a:lnTo>
                <a:lnTo>
                  <a:pt x="2748597" y="476576"/>
                </a:lnTo>
                <a:lnTo>
                  <a:pt x="2732700" y="476576"/>
                </a:lnTo>
                <a:lnTo>
                  <a:pt x="2699597" y="476576"/>
                </a:lnTo>
                <a:lnTo>
                  <a:pt x="2625033" y="476576"/>
                </a:lnTo>
                <a:lnTo>
                  <a:pt x="2608764" y="476576"/>
                </a:lnTo>
                <a:lnTo>
                  <a:pt x="2575660" y="476576"/>
                </a:lnTo>
                <a:lnTo>
                  <a:pt x="2516617" y="476576"/>
                </a:lnTo>
                <a:lnTo>
                  <a:pt x="2483513" y="476576"/>
                </a:lnTo>
                <a:lnTo>
                  <a:pt x="2452096" y="476576"/>
                </a:lnTo>
                <a:lnTo>
                  <a:pt x="2408949" y="476576"/>
                </a:lnTo>
                <a:lnTo>
                  <a:pt x="2393053" y="476576"/>
                </a:lnTo>
                <a:lnTo>
                  <a:pt x="2359950" y="476576"/>
                </a:lnTo>
                <a:lnTo>
                  <a:pt x="2285386" y="476576"/>
                </a:lnTo>
                <a:lnTo>
                  <a:pt x="2269116" y="476576"/>
                </a:lnTo>
                <a:lnTo>
                  <a:pt x="2236013" y="476576"/>
                </a:lnTo>
                <a:lnTo>
                  <a:pt x="2176969" y="476576"/>
                </a:lnTo>
                <a:lnTo>
                  <a:pt x="2161449" y="476576"/>
                </a:lnTo>
                <a:lnTo>
                  <a:pt x="2145552" y="476576"/>
                </a:lnTo>
                <a:lnTo>
                  <a:pt x="2112449" y="476576"/>
                </a:lnTo>
                <a:lnTo>
                  <a:pt x="2069302" y="476576"/>
                </a:lnTo>
                <a:lnTo>
                  <a:pt x="2053405" y="476576"/>
                </a:lnTo>
                <a:lnTo>
                  <a:pt x="2020302" y="476576"/>
                </a:lnTo>
                <a:lnTo>
                  <a:pt x="1945738" y="476576"/>
                </a:lnTo>
                <a:lnTo>
                  <a:pt x="1929469" y="476576"/>
                </a:lnTo>
                <a:lnTo>
                  <a:pt x="1896365" y="476576"/>
                </a:lnTo>
                <a:lnTo>
                  <a:pt x="1821801" y="476576"/>
                </a:lnTo>
                <a:lnTo>
                  <a:pt x="1805905" y="476576"/>
                </a:lnTo>
                <a:lnTo>
                  <a:pt x="1772801" y="476576"/>
                </a:lnTo>
                <a:lnTo>
                  <a:pt x="1729654" y="476576"/>
                </a:lnTo>
                <a:lnTo>
                  <a:pt x="1713758" y="476576"/>
                </a:lnTo>
                <a:lnTo>
                  <a:pt x="1698237" y="476576"/>
                </a:lnTo>
                <a:lnTo>
                  <a:pt x="1606091" y="476576"/>
                </a:lnTo>
                <a:lnTo>
                  <a:pt x="1589821" y="476576"/>
                </a:lnTo>
                <a:lnTo>
                  <a:pt x="1556718" y="476576"/>
                </a:lnTo>
                <a:lnTo>
                  <a:pt x="1482154" y="476576"/>
                </a:lnTo>
                <a:lnTo>
                  <a:pt x="1466257" y="476576"/>
                </a:lnTo>
                <a:lnTo>
                  <a:pt x="1433154" y="476576"/>
                </a:lnTo>
                <a:lnTo>
                  <a:pt x="1358590" y="476576"/>
                </a:lnTo>
                <a:lnTo>
                  <a:pt x="1266443" y="476576"/>
                </a:lnTo>
                <a:lnTo>
                  <a:pt x="1250174" y="476576"/>
                </a:lnTo>
                <a:lnTo>
                  <a:pt x="1217070" y="476576"/>
                </a:lnTo>
                <a:lnTo>
                  <a:pt x="1142506" y="476576"/>
                </a:lnTo>
                <a:lnTo>
                  <a:pt x="1126610" y="476576"/>
                </a:lnTo>
                <a:lnTo>
                  <a:pt x="1093506" y="476576"/>
                </a:lnTo>
                <a:lnTo>
                  <a:pt x="1018942" y="476576"/>
                </a:lnTo>
                <a:lnTo>
                  <a:pt x="910526" y="476576"/>
                </a:lnTo>
                <a:lnTo>
                  <a:pt x="802859" y="476576"/>
                </a:lnTo>
                <a:lnTo>
                  <a:pt x="786962" y="476576"/>
                </a:lnTo>
                <a:lnTo>
                  <a:pt x="753859" y="476576"/>
                </a:lnTo>
                <a:lnTo>
                  <a:pt x="679295" y="476576"/>
                </a:lnTo>
                <a:lnTo>
                  <a:pt x="463211" y="476576"/>
                </a:lnTo>
                <a:lnTo>
                  <a:pt x="447315" y="476576"/>
                </a:lnTo>
                <a:lnTo>
                  <a:pt x="339647" y="476576"/>
                </a:lnTo>
                <a:lnTo>
                  <a:pt x="0" y="476576"/>
                </a:lnTo>
                <a:close/>
              </a:path>
            </a:pathLst>
          </a:custGeom>
          <a:solidFill>
            <a:srgbClr val="00507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Slides from </a:t>
            </a:r>
            <a:r>
              <a:rPr lang="zh-CN" altLang="en-US" dirty="0"/>
              <a:t>陈思衡</a:t>
            </a:r>
          </a:p>
        </p:txBody>
      </p:sp>
    </p:spTree>
    <p:extLst>
      <p:ext uri="{BB962C8B-B14F-4D97-AF65-F5344CB8AC3E}">
        <p14:creationId xmlns:p14="http://schemas.microsoft.com/office/powerpoint/2010/main" val="12114667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1586F-1571-D1E4-C8C5-36C20553C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D3D4AA8A-DDA5-F36C-5853-A4978C66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80" y="157237"/>
            <a:ext cx="5710541" cy="552522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Phys</a:t>
            </a:r>
            <a:r>
              <a:rPr lang="e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Master</a:t>
            </a:r>
            <a:r>
              <a:rPr lang="zh-CN" alt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：输入自然语言描述</a:t>
            </a:r>
            <a:endParaRPr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  <a:cs typeface="Gill Sans MT" panose="020B0502020104020203" charset="0"/>
              <a:sym typeface="+mn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10C12D9-06E1-60BB-C35A-43E7C6659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973" y="1173023"/>
            <a:ext cx="7239000" cy="445555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B4C16D3-42BA-36A8-E286-B936F07F4326}"/>
              </a:ext>
            </a:extLst>
          </p:cNvPr>
          <p:cNvSpPr/>
          <p:nvPr/>
        </p:nvSpPr>
        <p:spPr>
          <a:xfrm>
            <a:off x="4396674" y="1315036"/>
            <a:ext cx="2713809" cy="3002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469D2E3-5DF4-AD39-58DB-0FB0C6E3BA94}"/>
              </a:ext>
            </a:extLst>
          </p:cNvPr>
          <p:cNvSpPr/>
          <p:nvPr/>
        </p:nvSpPr>
        <p:spPr>
          <a:xfrm>
            <a:off x="4396675" y="2241601"/>
            <a:ext cx="4770071" cy="6292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F39D9EA-81A3-D316-E865-7A1C276D70C5}"/>
              </a:ext>
            </a:extLst>
          </p:cNvPr>
          <p:cNvSpPr/>
          <p:nvPr/>
        </p:nvSpPr>
        <p:spPr>
          <a:xfrm>
            <a:off x="4396675" y="2919044"/>
            <a:ext cx="4770071" cy="7616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D1D5B91-C8B1-1A6D-3311-E27AD0A5EE2E}"/>
              </a:ext>
            </a:extLst>
          </p:cNvPr>
          <p:cNvSpPr/>
          <p:nvPr/>
        </p:nvSpPr>
        <p:spPr>
          <a:xfrm>
            <a:off x="4448993" y="4491207"/>
            <a:ext cx="3926184" cy="6292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F103A78-02A6-D660-C76F-F47BD6461A3D}"/>
              </a:ext>
            </a:extLst>
          </p:cNvPr>
          <p:cNvSpPr/>
          <p:nvPr/>
        </p:nvSpPr>
        <p:spPr>
          <a:xfrm>
            <a:off x="4396675" y="5253658"/>
            <a:ext cx="4522135" cy="3194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F942077D-8408-5558-AA6B-EA2846806568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2433786" y="1136935"/>
            <a:ext cx="1962888" cy="328226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92C1A2E0-3D9F-4DAE-93ED-A51A555E3CC5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2952025" y="2109500"/>
            <a:ext cx="1444649" cy="431366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D3B19E9A-017F-5538-D5A7-38ACEA868D5E}"/>
              </a:ext>
            </a:extLst>
          </p:cNvPr>
          <p:cNvSpPr txBox="1"/>
          <p:nvPr/>
        </p:nvSpPr>
        <p:spPr>
          <a:xfrm>
            <a:off x="1223198" y="93688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理论背景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9A3EB4D-7186-53EF-79D2-B466F91F29AA}"/>
              </a:ext>
            </a:extLst>
          </p:cNvPr>
          <p:cNvSpPr txBox="1"/>
          <p:nvPr/>
        </p:nvSpPr>
        <p:spPr>
          <a:xfrm>
            <a:off x="971996" y="1909445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需要强调的定义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01D4021-4FF6-2341-9B57-86BE5CECFA86}"/>
              </a:ext>
            </a:extLst>
          </p:cNvPr>
          <p:cNvSpPr txBox="1"/>
          <p:nvPr/>
        </p:nvSpPr>
        <p:spPr>
          <a:xfrm>
            <a:off x="1069553" y="3069309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细化子任务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BCB5B1D5-670B-2E1C-9220-934D9DDC49D2}"/>
              </a:ext>
            </a:extLst>
          </p:cNvPr>
          <p:cNvSpPr txBox="1"/>
          <p:nvPr/>
        </p:nvSpPr>
        <p:spPr>
          <a:xfrm>
            <a:off x="784027" y="4168632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描述原始数据信息</a:t>
            </a:r>
          </a:p>
        </p:txBody>
      </p: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BB60F292-214C-A2D2-9142-B5F2B6A7D5D0}"/>
              </a:ext>
            </a:extLst>
          </p:cNvPr>
          <p:cNvCxnSpPr>
            <a:cxnSpLocks/>
          </p:cNvCxnSpPr>
          <p:nvPr/>
        </p:nvCxnSpPr>
        <p:spPr>
          <a:xfrm>
            <a:off x="1803087" y="2409589"/>
            <a:ext cx="0" cy="5910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EB50B206-10D0-8499-A97F-1815BBCB806D}"/>
              </a:ext>
            </a:extLst>
          </p:cNvPr>
          <p:cNvCxnSpPr>
            <a:cxnSpLocks/>
          </p:cNvCxnSpPr>
          <p:nvPr/>
        </p:nvCxnSpPr>
        <p:spPr>
          <a:xfrm>
            <a:off x="1795065" y="3495162"/>
            <a:ext cx="0" cy="5571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直接箭头连接符 53">
            <a:extLst>
              <a:ext uri="{FF2B5EF4-FFF2-40B4-BE49-F238E27FC236}">
                <a16:creationId xmlns:a16="http://schemas.microsoft.com/office/drawing/2014/main" id="{96613271-8587-321B-47D6-B5D362EF2E8A}"/>
              </a:ext>
            </a:extLst>
          </p:cNvPr>
          <p:cNvCxnSpPr>
            <a:cxnSpLocks/>
          </p:cNvCxnSpPr>
          <p:nvPr/>
        </p:nvCxnSpPr>
        <p:spPr>
          <a:xfrm>
            <a:off x="1795065" y="4663341"/>
            <a:ext cx="0" cy="5601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直接箭头连接符 54">
            <a:extLst>
              <a:ext uri="{FF2B5EF4-FFF2-40B4-BE49-F238E27FC236}">
                <a16:creationId xmlns:a16="http://schemas.microsoft.com/office/drawing/2014/main" id="{CAD98A93-B064-3D92-DD7B-E7F769E18467}"/>
              </a:ext>
            </a:extLst>
          </p:cNvPr>
          <p:cNvCxnSpPr>
            <a:cxnSpLocks/>
          </p:cNvCxnSpPr>
          <p:nvPr/>
        </p:nvCxnSpPr>
        <p:spPr>
          <a:xfrm>
            <a:off x="1795065" y="1422950"/>
            <a:ext cx="0" cy="4591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文本框 55">
            <a:extLst>
              <a:ext uri="{FF2B5EF4-FFF2-40B4-BE49-F238E27FC236}">
                <a16:creationId xmlns:a16="http://schemas.microsoft.com/office/drawing/2014/main" id="{DE27340D-980D-734E-3774-AB5AED51F53B}"/>
              </a:ext>
            </a:extLst>
          </p:cNvPr>
          <p:cNvSpPr txBox="1"/>
          <p:nvPr/>
        </p:nvSpPr>
        <p:spPr>
          <a:xfrm>
            <a:off x="1223198" y="526592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结果要求</a:t>
            </a:r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4D756FC4-FB1A-FCE1-DA84-545EFC3AAA98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2536621" y="3269364"/>
            <a:ext cx="1860053" cy="30482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49452A11-5EC1-46DF-A695-02DCC9062690}"/>
              </a:ext>
            </a:extLst>
          </p:cNvPr>
          <p:cNvCxnSpPr>
            <a:cxnSpLocks/>
            <a:stCxn id="35" idx="3"/>
            <a:endCxn id="14" idx="1"/>
          </p:cNvCxnSpPr>
          <p:nvPr/>
        </p:nvCxnSpPr>
        <p:spPr>
          <a:xfrm>
            <a:off x="3020537" y="4368687"/>
            <a:ext cx="1428456" cy="43716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5EF86CC3-E035-3F33-1E7D-06F4879B7397}"/>
              </a:ext>
            </a:extLst>
          </p:cNvPr>
          <p:cNvCxnSpPr>
            <a:cxnSpLocks/>
            <a:stCxn id="56" idx="3"/>
          </p:cNvCxnSpPr>
          <p:nvPr/>
        </p:nvCxnSpPr>
        <p:spPr>
          <a:xfrm flipV="1">
            <a:off x="2433786" y="5413399"/>
            <a:ext cx="1874357" cy="5258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Line 2">
            <a:extLst>
              <a:ext uri="{FF2B5EF4-FFF2-40B4-BE49-F238E27FC236}">
                <a16:creationId xmlns:a16="http://schemas.microsoft.com/office/drawing/2014/main" id="{A86608CD-01AD-F8A5-0302-9CEE04B9862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-6803" y="916984"/>
            <a:ext cx="12192000" cy="3175"/>
          </a:xfrm>
          <a:prstGeom prst="line">
            <a:avLst/>
          </a:prstGeom>
          <a:noFill/>
          <a:ln w="57150">
            <a:solidFill>
              <a:schemeClr val="accent6">
                <a:lumMod val="5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38EBE92-906A-2540-3AF2-4254EAA9C912}"/>
              </a:ext>
            </a:extLst>
          </p:cNvPr>
          <p:cNvSpPr txBox="1"/>
          <p:nvPr/>
        </p:nvSpPr>
        <p:spPr>
          <a:xfrm>
            <a:off x="784027" y="5958895"/>
            <a:ext cx="10615663" cy="83099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从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2020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年到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2025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年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,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CS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演化核一直是格点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QCD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研究的热点</a:t>
            </a:r>
            <a:endParaRPr lang="en-US" altLang="zh-CN" sz="2400" b="1" dirty="0">
              <a:solidFill>
                <a:schemeClr val="bg1"/>
              </a:solidFill>
              <a:latin typeface="+mn-ea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核心困难就是其中的多维度和高复杂度</a:t>
            </a:r>
          </a:p>
        </p:txBody>
      </p:sp>
      <p:sp>
        <p:nvSpPr>
          <p:cNvPr id="8" name="灯片编号占位符 4">
            <a:extLst>
              <a:ext uri="{FF2B5EF4-FFF2-40B4-BE49-F238E27FC236}">
                <a16:creationId xmlns:a16="http://schemas.microsoft.com/office/drawing/2014/main" id="{72C5DDFF-133D-07CD-DE90-AF46E67E2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48</a:t>
            </a:fld>
            <a:endParaRPr kumimoji="0" lang="zh-CN" altLang="en-US" sz="2800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E10B5070-A605-4FB0-8CF7-74B618E38F6A}"/>
              </a:ext>
            </a:extLst>
          </p:cNvPr>
          <p:cNvSpPr/>
          <p:nvPr/>
        </p:nvSpPr>
        <p:spPr>
          <a:xfrm>
            <a:off x="204187" y="328474"/>
            <a:ext cx="292964" cy="31619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8661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665519" y="800464"/>
            <a:ext cx="10860961" cy="170456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输入格点规范场数值模拟的原始数据，通过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</a:rPr>
              <a:t>拟合</a:t>
            </a:r>
            <a:r>
              <a:rPr lang="zh-CN" altLang="en-US" dirty="0"/>
              <a:t>数据之间的比值可以抽取物理可观测量；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为了得到完整可靠的分布，需要对多个空间维度、不同组态下的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</a:rPr>
              <a:t>多维度</a:t>
            </a:r>
            <a:r>
              <a:rPr lang="zh-CN" altLang="en-US" dirty="0"/>
              <a:t>数据进行处理；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以最新相关成果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arXiv:2511.22547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为例，需要重复拟合步骤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超过</a:t>
            </a:r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6000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次：</a:t>
            </a:r>
            <a:endParaRPr lang="en-US" altLang="zh-CN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5519" y="6195887"/>
            <a:ext cx="10860961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PhysMaster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仅仅用</a:t>
            </a:r>
            <a:r>
              <a:rPr lang="zh-CN" altLang="en-US" sz="2400" b="1" dirty="0">
                <a:solidFill>
                  <a:srgbClr val="FFFF00"/>
                </a:solidFill>
                <a:latin typeface="+mn-ea"/>
                <a:cs typeface="Times New Roman" panose="02020603050405020304" pitchFamily="18" charset="0"/>
              </a:rPr>
              <a:t>几</a:t>
            </a:r>
            <a:r>
              <a:rPr lang="zh-CN" altLang="en-US" sz="2400" b="1" dirty="0">
                <a:solidFill>
                  <a:srgbClr val="FFFF00"/>
                </a:solidFill>
                <a:latin typeface="+mn-ea"/>
              </a:rPr>
              <a:t>个小时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可以得到真实工作</a:t>
            </a:r>
            <a:r>
              <a:rPr lang="zh-CN" altLang="en-US" sz="2400" b="1" dirty="0">
                <a:solidFill>
                  <a:srgbClr val="FFFF00"/>
                </a:solidFill>
                <a:latin typeface="+mn-ea"/>
              </a:rPr>
              <a:t>约一个月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的相同结果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arXiv:2511.22547</a:t>
            </a:r>
            <a:endParaRPr kumimoji="0" lang="zh-CN" altLang="zh-CN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/>
            </p:nvSpPr>
            <p:spPr>
              <a:xfrm>
                <a:off x="2072645" y="2057156"/>
                <a:ext cx="87231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b="1" dirty="0"/>
                  <a:t>拟合次数 </a:t>
                </a:r>
                <a:r>
                  <a:rPr lang="en-US" altLang="zh-CN" sz="2000" dirty="0"/>
                  <a:t>= </a:t>
                </a:r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</a:t>
                </a:r>
                <a:r>
                  <a:rPr lang="zh-CN" alt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个纵向距离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个纵向方向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</a:t>
                </a:r>
                <a:r>
                  <a:rPr lang="zh-CN" alt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个横向距离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zh-CN" alt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个动量</a:t>
                </a:r>
                <a14:m>
                  <m:oMath xmlns:m="http://schemas.openxmlformats.org/officeDocument/2006/math">
                    <m:r>
                      <a:rPr lang="en-US" altLang="zh-CN" b="1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zh-CN" altLang="en-US" sz="1400" dirty="0"/>
                  <a:t>套组态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6750</a:t>
                </a:r>
                <a:r>
                  <a:rPr lang="en-US" altLang="zh-CN" sz="2000" b="1" dirty="0"/>
                  <a:t>	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645" y="2057156"/>
                <a:ext cx="8723157" cy="400110"/>
              </a:xfrm>
              <a:prstGeom prst="rect">
                <a:avLst/>
              </a:prstGeom>
              <a:blipFill>
                <a:blip r:embed="rId4"/>
                <a:stretch>
                  <a:fillRect l="-727" t="-6061" b="-242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Line 2">
            <a:extLst>
              <a:ext uri="{FF2B5EF4-FFF2-40B4-BE49-F238E27FC236}">
                <a16:creationId xmlns:a16="http://schemas.microsoft.com/office/drawing/2014/main" id="{C7A4C6D1-7FB2-9B1D-36EE-F9863240A0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-6803" y="710160"/>
            <a:ext cx="12192000" cy="3175"/>
          </a:xfrm>
          <a:prstGeom prst="line">
            <a:avLst/>
          </a:prstGeom>
          <a:noFill/>
          <a:ln w="57150">
            <a:solidFill>
              <a:schemeClr val="accent6">
                <a:lumMod val="5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CBC4B696-D7F0-7477-F8D4-2DFB53BDA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715" y="182491"/>
            <a:ext cx="10515600" cy="552522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Phys</a:t>
            </a:r>
            <a:r>
              <a:rPr lang="e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Master</a:t>
            </a:r>
            <a:r>
              <a:rPr lang="zh-CN" alt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：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多维度数据的高效化处理</a:t>
            </a:r>
            <a:endParaRPr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  <a:cs typeface="Gill Sans MT" panose="020B0502020104020203" charset="0"/>
              <a:sym typeface="+mn-e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02AF253-3A8C-DDAB-2537-5951B251F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315" y="2592162"/>
            <a:ext cx="7772400" cy="3472235"/>
          </a:xfrm>
          <a:prstGeom prst="rect">
            <a:avLst/>
          </a:prstGeom>
        </p:spPr>
      </p:pic>
      <p:sp>
        <p:nvSpPr>
          <p:cNvPr id="10" name="灯片编号占位符 4">
            <a:extLst>
              <a:ext uri="{FF2B5EF4-FFF2-40B4-BE49-F238E27FC236}">
                <a16:creationId xmlns:a16="http://schemas.microsoft.com/office/drawing/2014/main" id="{90C7D0C4-3C0D-E7CD-51A9-F2F4EE4EA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49</a:t>
            </a:fld>
            <a:endParaRPr kumimoji="0" lang="zh-CN" altLang="en-US" sz="28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6E752C4-D7D3-4217-9AFF-A5DAE4516DB7}"/>
              </a:ext>
            </a:extLst>
          </p:cNvPr>
          <p:cNvSpPr/>
          <p:nvPr/>
        </p:nvSpPr>
        <p:spPr>
          <a:xfrm>
            <a:off x="204187" y="328474"/>
            <a:ext cx="292964" cy="31619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2">
            <a:extLst>
              <a:ext uri="{FF2B5EF4-FFF2-40B4-BE49-F238E27FC236}">
                <a16:creationId xmlns:a16="http://schemas.microsoft.com/office/drawing/2014/main" id="{8A6DA4FB-57F1-6EB2-2109-B8816831D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燕尾形箭头 14">
            <a:extLst>
              <a:ext uri="{FF2B5EF4-FFF2-40B4-BE49-F238E27FC236}">
                <a16:creationId xmlns:a16="http://schemas.microsoft.com/office/drawing/2014/main" id="{6CF8D369-E1AF-DA42-1955-F0DAB4BB015B}"/>
              </a:ext>
            </a:extLst>
          </p:cNvPr>
          <p:cNvSpPr/>
          <p:nvPr/>
        </p:nvSpPr>
        <p:spPr>
          <a:xfrm>
            <a:off x="396303" y="5632616"/>
            <a:ext cx="10758488" cy="430869"/>
          </a:xfrm>
          <a:prstGeom prst="notchedRightArrow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F17E2C5-7BBC-5E0A-4A0C-69F8CE2F2812}"/>
              </a:ext>
            </a:extLst>
          </p:cNvPr>
          <p:cNvSpPr/>
          <p:nvPr/>
        </p:nvSpPr>
        <p:spPr>
          <a:xfrm>
            <a:off x="690214" y="5782255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CE1FFC1E-B5EA-6E6B-6516-1F17CB40EAA9}"/>
              </a:ext>
            </a:extLst>
          </p:cNvPr>
          <p:cNvSpPr/>
          <p:nvPr/>
        </p:nvSpPr>
        <p:spPr>
          <a:xfrm>
            <a:off x="324863" y="4860684"/>
            <a:ext cx="1143000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795F26BF-5561-DEFA-BE96-680BB1EA70D1}"/>
              </a:ext>
            </a:extLst>
          </p:cNvPr>
          <p:cNvSpPr/>
          <p:nvPr/>
        </p:nvSpPr>
        <p:spPr>
          <a:xfrm>
            <a:off x="1914186" y="5777487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/>
              <p:nvPr/>
            </p:nvSpPr>
            <p:spPr>
              <a:xfrm>
                <a:off x="1553591" y="6027003"/>
                <a:ext cx="1143000" cy="830997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</m:oMath>
                  </m:oMathPara>
                </a14:m>
                <a:endParaRPr lang="zh-CN" alt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1974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591" y="6027003"/>
                <a:ext cx="1143000" cy="830997"/>
              </a:xfrm>
              <a:prstGeom prst="roundRect">
                <a:avLst/>
              </a:prstGeom>
              <a:blipFill>
                <a:blip r:embed="rId2"/>
                <a:stretch>
                  <a:fillRect b="-134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椭圆 5">
            <a:extLst>
              <a:ext uri="{FF2B5EF4-FFF2-40B4-BE49-F238E27FC236}">
                <a16:creationId xmlns:a16="http://schemas.microsoft.com/office/drawing/2014/main" id="{403B17AC-829F-DE6D-8CED-2E338A3D8D6D}"/>
              </a:ext>
            </a:extLst>
          </p:cNvPr>
          <p:cNvSpPr/>
          <p:nvPr/>
        </p:nvSpPr>
        <p:spPr>
          <a:xfrm>
            <a:off x="1544076" y="5775510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7D02F715-6454-BA1F-31BB-45B6873F0283}"/>
              </a:ext>
            </a:extLst>
          </p:cNvPr>
          <p:cNvSpPr/>
          <p:nvPr/>
        </p:nvSpPr>
        <p:spPr>
          <a:xfrm>
            <a:off x="1534167" y="4870580"/>
            <a:ext cx="982624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/>
              <p:nvPr/>
            </p:nvSpPr>
            <p:spPr>
              <a:xfrm>
                <a:off x="2905399" y="6027860"/>
                <a:ext cx="1143000" cy="830997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3200" b="0" i="1" kern="12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Υ</m:t>
                      </m:r>
                    </m:oMath>
                  </m:oMathPara>
                </a14:m>
                <a:endParaRPr lang="en-US" altLang="zh-CN" sz="3200" b="0" kern="12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1977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399" y="6027860"/>
                <a:ext cx="1143000" cy="830997"/>
              </a:xfrm>
              <a:prstGeom prst="roundRect">
                <a:avLst/>
              </a:prstGeom>
              <a:blipFill>
                <a:blip r:embed="rId3"/>
                <a:stretch>
                  <a:fillRect t="-4478" b="-208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BECCD796-F13C-A3A6-BB01-6B2A37E92AF6}"/>
              </a:ext>
            </a:extLst>
          </p:cNvPr>
          <p:cNvSpPr txBox="1"/>
          <p:nvPr/>
        </p:nvSpPr>
        <p:spPr>
          <a:xfrm>
            <a:off x="7726746" y="4571922"/>
            <a:ext cx="3909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0" i="1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PRL</a:t>
            </a:r>
            <a:r>
              <a:rPr lang="en-US" altLang="zh-C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39 (1977) 252-255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D04FB2A-3131-684B-5063-4F8351315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1734" y="2719080"/>
            <a:ext cx="4994403" cy="182463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397D20D-9800-B2F0-4134-CDEF45B185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5479" y="1066550"/>
            <a:ext cx="4727548" cy="3530888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EF41B05D-1C1B-8A92-A973-488F537CF992}"/>
              </a:ext>
            </a:extLst>
          </p:cNvPr>
          <p:cNvSpPr/>
          <p:nvPr/>
        </p:nvSpPr>
        <p:spPr>
          <a:xfrm>
            <a:off x="3351775" y="57592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2" name="灯片编号占位符 4">
            <a:extLst>
              <a:ext uri="{FF2B5EF4-FFF2-40B4-BE49-F238E27FC236}">
                <a16:creationId xmlns:a16="http://schemas.microsoft.com/office/drawing/2014/main" id="{0B235E32-B9D1-195A-2557-B450054F1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5</a:t>
            </a:fld>
            <a:endParaRPr kumimoji="0" lang="zh-CN" altLang="en-US" sz="28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37CB7CD-E141-9C88-17F6-EA41B8420F9F}"/>
              </a:ext>
            </a:extLst>
          </p:cNvPr>
          <p:cNvSpPr txBox="1"/>
          <p:nvPr/>
        </p:nvSpPr>
        <p:spPr>
          <a:xfrm>
            <a:off x="560338" y="148184"/>
            <a:ext cx="4427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重味物理的部分历史</a:t>
            </a:r>
          </a:p>
        </p:txBody>
      </p:sp>
    </p:spTree>
    <p:extLst>
      <p:ext uri="{BB962C8B-B14F-4D97-AF65-F5344CB8AC3E}">
        <p14:creationId xmlns:p14="http://schemas.microsoft.com/office/powerpoint/2010/main" val="33476678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/>
          <p:cNvSpPr/>
          <p:nvPr/>
        </p:nvSpPr>
        <p:spPr>
          <a:xfrm>
            <a:off x="900748" y="2680024"/>
            <a:ext cx="2115403" cy="72569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箭头连接符 6"/>
          <p:cNvCxnSpPr>
            <a:cxnSpLocks/>
          </p:cNvCxnSpPr>
          <p:nvPr/>
        </p:nvCxnSpPr>
        <p:spPr>
          <a:xfrm>
            <a:off x="3487001" y="3042869"/>
            <a:ext cx="620975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: 圆角 8"/>
          <p:cNvSpPr/>
          <p:nvPr/>
        </p:nvSpPr>
        <p:spPr>
          <a:xfrm>
            <a:off x="4694829" y="2680024"/>
            <a:ext cx="2115403" cy="72569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>
            <a:cxnSpLocks/>
          </p:cNvCxnSpPr>
          <p:nvPr/>
        </p:nvCxnSpPr>
        <p:spPr>
          <a:xfrm>
            <a:off x="7390262" y="3042869"/>
            <a:ext cx="620975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: 圆角 10"/>
          <p:cNvSpPr/>
          <p:nvPr/>
        </p:nvSpPr>
        <p:spPr>
          <a:xfrm>
            <a:off x="8702720" y="2680024"/>
            <a:ext cx="2115403" cy="72569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/>
          <p:cNvCxnSpPr>
            <a:cxnSpLocks/>
          </p:cNvCxnSpPr>
          <p:nvPr/>
        </p:nvCxnSpPr>
        <p:spPr>
          <a:xfrm>
            <a:off x="9760422" y="3469110"/>
            <a:ext cx="0" cy="40273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: 圆角 15"/>
          <p:cNvSpPr/>
          <p:nvPr/>
        </p:nvSpPr>
        <p:spPr>
          <a:xfrm>
            <a:off x="8702720" y="3947615"/>
            <a:ext cx="2115403" cy="72569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/>
          <p:cNvSpPr/>
          <p:nvPr/>
        </p:nvSpPr>
        <p:spPr>
          <a:xfrm>
            <a:off x="4694829" y="3947615"/>
            <a:ext cx="2115403" cy="72569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箭头连接符 18"/>
          <p:cNvCxnSpPr>
            <a:cxnSpLocks/>
          </p:cNvCxnSpPr>
          <p:nvPr/>
        </p:nvCxnSpPr>
        <p:spPr>
          <a:xfrm flipH="1">
            <a:off x="7390263" y="4310460"/>
            <a:ext cx="620975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: 圆角 21"/>
          <p:cNvSpPr/>
          <p:nvPr/>
        </p:nvSpPr>
        <p:spPr>
          <a:xfrm>
            <a:off x="900751" y="3947615"/>
            <a:ext cx="2115403" cy="72569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" name="直接箭头连接符 22"/>
          <p:cNvCxnSpPr>
            <a:cxnSpLocks/>
          </p:cNvCxnSpPr>
          <p:nvPr/>
        </p:nvCxnSpPr>
        <p:spPr>
          <a:xfrm flipH="1">
            <a:off x="3487002" y="4296854"/>
            <a:ext cx="620975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1037229" y="2719703"/>
            <a:ext cx="1862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重复拟合高维度原始数据的比值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85" y="779022"/>
            <a:ext cx="2148246" cy="1800000"/>
          </a:xfrm>
          <a:prstGeom prst="rect">
            <a:avLst/>
          </a:prstGeom>
          <a:ln w="22225" cap="rnd" cmpd="sng">
            <a:solidFill>
              <a:srgbClr val="C00000"/>
            </a:solidFill>
            <a:prstDash val="dash"/>
          </a:ln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586" y="739343"/>
            <a:ext cx="2144680" cy="1800000"/>
          </a:xfrm>
          <a:prstGeom prst="rect">
            <a:avLst/>
          </a:prstGeom>
          <a:ln w="25400">
            <a:solidFill>
              <a:schemeClr val="accent2"/>
            </a:solidFill>
            <a:prstDash val="dash"/>
          </a:ln>
        </p:spPr>
      </p:pic>
      <p:sp>
        <p:nvSpPr>
          <p:cNvPr id="28" name="文本框 27"/>
          <p:cNvSpPr txBox="1"/>
          <p:nvPr/>
        </p:nvSpPr>
        <p:spPr>
          <a:xfrm>
            <a:off x="4792636" y="2724590"/>
            <a:ext cx="1862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得到完整的坐标空间分布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1598" y="739343"/>
            <a:ext cx="2116525" cy="1800000"/>
          </a:xfrm>
          <a:prstGeom prst="rect">
            <a:avLst/>
          </a:prstGeom>
          <a:ln w="25400">
            <a:solidFill>
              <a:schemeClr val="accent2"/>
            </a:solidFill>
            <a:prstDash val="dash"/>
          </a:ln>
        </p:spPr>
      </p:pic>
      <p:sp>
        <p:nvSpPr>
          <p:cNvPr id="31" name="文本框 30"/>
          <p:cNvSpPr txBox="1"/>
          <p:nvPr/>
        </p:nvSpPr>
        <p:spPr>
          <a:xfrm>
            <a:off x="8876202" y="2719703"/>
            <a:ext cx="1931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对坐标空间分布重整化消除发散</a:t>
            </a:r>
            <a:endParaRPr lang="zh-CN" altLang="en-US" dirty="0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1541" y="4789186"/>
            <a:ext cx="2106382" cy="1800000"/>
          </a:xfrm>
          <a:prstGeom prst="rect">
            <a:avLst/>
          </a:prstGeom>
          <a:ln w="25400">
            <a:solidFill>
              <a:schemeClr val="accent2"/>
            </a:solidFill>
            <a:prstDash val="dash"/>
          </a:ln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871" y="4820623"/>
            <a:ext cx="2232618" cy="1800000"/>
          </a:xfrm>
          <a:prstGeom prst="rect">
            <a:avLst/>
          </a:prstGeom>
          <a:ln w="25400">
            <a:solidFill>
              <a:srgbClr val="00B050"/>
            </a:solidFill>
            <a:prstDash val="dash"/>
          </a:ln>
        </p:spPr>
      </p:pic>
      <p:sp>
        <p:nvSpPr>
          <p:cNvPr id="36" name="文本框 35"/>
          <p:cNvSpPr txBox="1"/>
          <p:nvPr/>
        </p:nvSpPr>
        <p:spPr>
          <a:xfrm>
            <a:off x="8728591" y="3987294"/>
            <a:ext cx="20522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对分布中的硬截断做物理渐进的外推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4821336" y="3987293"/>
            <a:ext cx="18055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/>
              <a:t>傅里叶变换得到动量空间分布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942545" y="3993931"/>
            <a:ext cx="2031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用动量空间下的分布去抽取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 kernel</a:t>
            </a:r>
          </a:p>
        </p:txBody>
      </p:sp>
      <p:sp>
        <p:nvSpPr>
          <p:cNvPr id="3" name="Line 2">
            <a:extLst>
              <a:ext uri="{FF2B5EF4-FFF2-40B4-BE49-F238E27FC236}">
                <a16:creationId xmlns:a16="http://schemas.microsoft.com/office/drawing/2014/main" id="{9748CF28-9A69-9742-A1F7-F8C66CB351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-6803" y="710160"/>
            <a:ext cx="12192000" cy="3175"/>
          </a:xfrm>
          <a:prstGeom prst="line">
            <a:avLst/>
          </a:prstGeom>
          <a:noFill/>
          <a:ln w="57150">
            <a:solidFill>
              <a:schemeClr val="accent6">
                <a:lumMod val="5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8197D5C0-3B47-80C2-F5DD-F2F0E8730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295" y="113537"/>
            <a:ext cx="10515600" cy="552522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Phys</a:t>
            </a:r>
            <a:r>
              <a:rPr lang="e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Master</a:t>
            </a:r>
            <a:r>
              <a:rPr lang="zh-CN" alt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：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高复杂度流程的全链条实现</a:t>
            </a:r>
            <a:endParaRPr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  <a:cs typeface="Gill Sans MT" panose="020B0502020104020203" charset="0"/>
              <a:sym typeface="+mn-ea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5852717-CBD7-E423-A700-9F84755B9C99}"/>
              </a:ext>
            </a:extLst>
          </p:cNvPr>
          <p:cNvSpPr txBox="1"/>
          <p:nvPr/>
        </p:nvSpPr>
        <p:spPr>
          <a:xfrm>
            <a:off x="942545" y="3354680"/>
            <a:ext cx="9989030" cy="95410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PhysMaster</a:t>
            </a:r>
            <a:r>
              <a:rPr lang="zh-CN" altLang="en-US" sz="2800" b="1" dirty="0">
                <a:solidFill>
                  <a:srgbClr val="FFFF00"/>
                </a:solidFill>
              </a:rPr>
              <a:t>一次运行</a:t>
            </a:r>
            <a:r>
              <a:rPr lang="zh-CN" altLang="en-US" sz="2800" b="1" dirty="0">
                <a:solidFill>
                  <a:schemeClr val="bg1"/>
                </a:solidFill>
              </a:rPr>
              <a:t>可以得到</a:t>
            </a:r>
            <a:r>
              <a:rPr lang="en-GB" altLang="zh-CN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PRL125,192001 (2020)</a:t>
            </a:r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中的格点结果</a:t>
            </a:r>
            <a:endParaRPr lang="en-US" altLang="zh-CN" sz="2800" b="1" dirty="0">
              <a:solidFill>
                <a:schemeClr val="bg1"/>
              </a:solidFill>
            </a:endParaRPr>
          </a:p>
          <a:p>
            <a:pPr algn="ctr"/>
            <a:r>
              <a:rPr lang="zh-CN" altLang="en-US" sz="2800" b="1" dirty="0">
                <a:solidFill>
                  <a:srgbClr val="FFFF00"/>
                </a:solidFill>
              </a:rPr>
              <a:t>多次运行</a:t>
            </a:r>
            <a:r>
              <a:rPr lang="zh-CN" altLang="en-US" sz="2800" b="1" dirty="0">
                <a:solidFill>
                  <a:schemeClr val="bg1"/>
                </a:solidFill>
              </a:rPr>
              <a:t>可以得到目前精度最高</a:t>
            </a:r>
            <a:r>
              <a:rPr lang="en-US" altLang="zh-CN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arXiv:2511.22547</a:t>
            </a:r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中的格点结果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970FDC5-4710-5933-C159-6FCEBC9E6E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102" y="4850688"/>
            <a:ext cx="2090835" cy="1717134"/>
          </a:xfrm>
          <a:prstGeom prst="rect">
            <a:avLst/>
          </a:prstGeom>
          <a:ln w="38100">
            <a:solidFill>
              <a:schemeClr val="accent2"/>
            </a:solidFill>
            <a:prstDash val="sysDot"/>
          </a:ln>
        </p:spPr>
      </p:pic>
      <p:sp>
        <p:nvSpPr>
          <p:cNvPr id="13" name="灯片编号占位符 4">
            <a:extLst>
              <a:ext uri="{FF2B5EF4-FFF2-40B4-BE49-F238E27FC236}">
                <a16:creationId xmlns:a16="http://schemas.microsoft.com/office/drawing/2014/main" id="{E1EF260B-25DC-FE6B-5A27-E2F153FB9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50</a:t>
            </a:fld>
            <a:endParaRPr kumimoji="0" lang="zh-CN" altLang="en-US" sz="280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9041E10B-C869-4346-802C-CE407856E297}"/>
              </a:ext>
            </a:extLst>
          </p:cNvPr>
          <p:cNvSpPr/>
          <p:nvPr/>
        </p:nvSpPr>
        <p:spPr>
          <a:xfrm>
            <a:off x="204187" y="328474"/>
            <a:ext cx="292964" cy="31619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">
            <a:extLst>
              <a:ext uri="{FF2B5EF4-FFF2-40B4-BE49-F238E27FC236}">
                <a16:creationId xmlns:a16="http://schemas.microsoft.com/office/drawing/2014/main" id="{4BFB2A87-C866-87C4-713A-3D8D1E005A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-6803" y="612186"/>
            <a:ext cx="12192000" cy="3175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2D692C6-41D6-8E09-53BF-9F029413DF1C}"/>
              </a:ext>
            </a:extLst>
          </p:cNvPr>
          <p:cNvSpPr txBox="1"/>
          <p:nvPr/>
        </p:nvSpPr>
        <p:spPr>
          <a:xfrm>
            <a:off x="2257809" y="756537"/>
            <a:ext cx="9669381" cy="5344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300" dirty="0"/>
              <a:t>粒子物理中存在6种不同味道的夸克，轻味道的三种夸克质量都很轻，被称为轻夸克，具有味道对称性，可以认为构成味道SU(3)群的三重态。粲和底夸克质量很大，被称为重夸克，可以认为是SU(3)的单态。重夸克可以弱衰变到轻味道的三重态，衰变振幅除了CKM矩阵元外，也具有SU(3)对称性，</a:t>
            </a:r>
            <a:endParaRPr lang="en-US" altLang="zh-CN" sz="2300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2300" dirty="0"/>
              <a:t>半轻衰变中，重味粲夸克衰变到轻夸克、电子以及反电子中微子，末态轻夸克视为三重态。</a:t>
            </a:r>
            <a:endParaRPr lang="en-US" altLang="zh-CN" sz="2300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2300" dirty="0"/>
              <a:t>粲介子由一个重夸克和一个反轻夸克构成，构成SU(3)的反三重态</a:t>
            </a:r>
            <a:endParaRPr lang="en-US" altLang="zh-CN" sz="2300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2300" dirty="0"/>
              <a:t>轻介子由一个轻夸克和反轻夸克构成，基态轻介子可以构成SU(3)八重态。</a:t>
            </a:r>
            <a:endParaRPr lang="en-US" altLang="zh-CN" sz="2300" dirty="0"/>
          </a:p>
          <a:p>
            <a:pPr>
              <a:lnSpc>
                <a:spcPct val="150000"/>
              </a:lnSpc>
            </a:pPr>
            <a:r>
              <a:rPr lang="zh-CN" altLang="en-US" sz="2300" dirty="0">
                <a:solidFill>
                  <a:srgbClr val="C00000"/>
                </a:solidFill>
              </a:rPr>
              <a:t>请构造粲介子半轻衰变的SU(3)强子哈密顿量，并进行预言粲介子半轻衰变的衰变振幅。</a:t>
            </a: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38B0DA92-CF92-7ECB-D470-D2734F0EA60D}"/>
              </a:ext>
            </a:extLst>
          </p:cNvPr>
          <p:cNvSpPr txBox="1">
            <a:spLocks/>
          </p:cNvSpPr>
          <p:nvPr/>
        </p:nvSpPr>
        <p:spPr>
          <a:xfrm>
            <a:off x="466295" y="113537"/>
            <a:ext cx="10515600" cy="5525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Phys</a:t>
            </a:r>
            <a:r>
              <a:rPr lang="e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Master</a:t>
            </a:r>
            <a:r>
              <a:rPr lang="zh-CN" alt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：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味道对称性的实现</a:t>
            </a:r>
            <a:endParaRPr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  <a:cs typeface="Gill Sans MT" panose="020B0502020104020203" charset="0"/>
              <a:sym typeface="+mn-ea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16AC141A-6C42-FB85-97BD-3A329682C54C}"/>
              </a:ext>
            </a:extLst>
          </p:cNvPr>
          <p:cNvGrpSpPr/>
          <p:nvPr/>
        </p:nvGrpSpPr>
        <p:grpSpPr>
          <a:xfrm>
            <a:off x="105561" y="4920046"/>
            <a:ext cx="1996486" cy="1566313"/>
            <a:chOff x="2231408" y="825690"/>
            <a:chExt cx="4586619" cy="3598362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531D6E99-DF3B-2BDF-DED0-3F8E0199FE75}"/>
                </a:ext>
              </a:extLst>
            </p:cNvPr>
            <p:cNvGrpSpPr/>
            <p:nvPr/>
          </p:nvGrpSpPr>
          <p:grpSpPr>
            <a:xfrm>
              <a:off x="2231408" y="825690"/>
              <a:ext cx="4586619" cy="3598362"/>
              <a:chOff x="805036" y="1821914"/>
              <a:chExt cx="3600708" cy="3257878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D565BBE6-A37B-7EEF-B1FC-8402F2CB2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05036" y="1904752"/>
                <a:ext cx="3533925" cy="317504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文本框 8">
                    <a:extLst>
                      <a:ext uri="{FF2B5EF4-FFF2-40B4-BE49-F238E27FC236}">
                        <a16:creationId xmlns:a16="http://schemas.microsoft.com/office/drawing/2014/main" id="{54931DD3-BEE2-7C92-D6B4-9E71ABA8E6DB}"/>
                      </a:ext>
                    </a:extLst>
                  </p:cNvPr>
                  <p:cNvSpPr txBox="1"/>
                  <p:nvPr/>
                </p:nvSpPr>
                <p:spPr>
                  <a:xfrm>
                    <a:off x="936085" y="3766905"/>
                    <a:ext cx="430766" cy="3840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sz="1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en-US" altLang="zh-CN" sz="1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sz="14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文本框 13">
                    <a:extLst>
                      <a:ext uri="{FF2B5EF4-FFF2-40B4-BE49-F238E27FC236}">
                        <a16:creationId xmlns:a16="http://schemas.microsoft.com/office/drawing/2014/main" id="{EDB6BAEB-E836-6E90-17DE-0C745A83A05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6085" y="3766905"/>
                    <a:ext cx="430766" cy="3840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5385" r="-5128" b="-6667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文本框 9">
                    <a:extLst>
                      <a:ext uri="{FF2B5EF4-FFF2-40B4-BE49-F238E27FC236}">
                        <a16:creationId xmlns:a16="http://schemas.microsoft.com/office/drawing/2014/main" id="{1509D204-225A-6F79-A7A3-CAE1C82741D6}"/>
                      </a:ext>
                    </a:extLst>
                  </p:cNvPr>
                  <p:cNvSpPr txBox="1"/>
                  <p:nvPr/>
                </p:nvSpPr>
                <p:spPr>
                  <a:xfrm>
                    <a:off x="3891017" y="3766905"/>
                    <a:ext cx="413422" cy="3840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sz="1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lang="en-US" altLang="zh-CN" sz="1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sz="12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" name="文本框 14">
                    <a:extLst>
                      <a:ext uri="{FF2B5EF4-FFF2-40B4-BE49-F238E27FC236}">
                        <a16:creationId xmlns:a16="http://schemas.microsoft.com/office/drawing/2014/main" id="{E453EB02-ECF6-02D0-28E1-57EB3079C0D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91017" y="3766905"/>
                    <a:ext cx="413422" cy="3840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0526" r="-2632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文本框 10">
                    <a:extLst>
                      <a:ext uri="{FF2B5EF4-FFF2-40B4-BE49-F238E27FC236}">
                        <a16:creationId xmlns:a16="http://schemas.microsoft.com/office/drawing/2014/main" id="{8DC2EF18-60F6-21CE-2383-8B540A02152F}"/>
                      </a:ext>
                    </a:extLst>
                  </p:cNvPr>
                  <p:cNvSpPr txBox="1"/>
                  <p:nvPr/>
                </p:nvSpPr>
                <p:spPr>
                  <a:xfrm>
                    <a:off x="2040518" y="2582535"/>
                    <a:ext cx="477025" cy="41877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en-US" altLang="zh-CN" sz="1200" b="1" i="1" smtClean="0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1200" b="1" dirty="0"/>
                  </a:p>
                </p:txBody>
              </p:sp>
            </mc:Choice>
            <mc:Fallback xmlns="">
              <p:sp>
                <p:nvSpPr>
                  <p:cNvPr id="16" name="文本框 15">
                    <a:extLst>
                      <a:ext uri="{FF2B5EF4-FFF2-40B4-BE49-F238E27FC236}">
                        <a16:creationId xmlns:a16="http://schemas.microsoft.com/office/drawing/2014/main" id="{AE9360C6-98C6-3ACA-DEF2-2086082EE68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40518" y="2582535"/>
                    <a:ext cx="477025" cy="41877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3953" r="-6977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232E9C54-A84D-9C20-96EB-D29D57BCDC71}"/>
                      </a:ext>
                    </a:extLst>
                  </p:cNvPr>
                  <p:cNvSpPr txBox="1"/>
                  <p:nvPr/>
                </p:nvSpPr>
                <p:spPr>
                  <a:xfrm>
                    <a:off x="4124849" y="1821914"/>
                    <a:ext cx="280895" cy="33608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sz="105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sz="2000" dirty="0"/>
                  </a:p>
                </p:txBody>
              </p:sp>
            </mc:Choice>
            <mc:Fallback xmlns="">
              <p:sp>
                <p:nvSpPr>
                  <p:cNvPr id="16" name="文本框 15">
                    <a:extLst>
                      <a:ext uri="{FF2B5EF4-FFF2-40B4-BE49-F238E27FC236}">
                        <a16:creationId xmlns:a16="http://schemas.microsoft.com/office/drawing/2014/main" id="{A0ABD9F9-2CBB-D51E-4E61-DE2A4B2F8EA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24849" y="1821914"/>
                    <a:ext cx="280895" cy="33608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9231" b="-1153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0D9900ED-91F0-8F86-C835-D37BBDE410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00717" y="2334042"/>
                <a:ext cx="287046" cy="277225"/>
              </a:xfrm>
              <a:prstGeom prst="rect">
                <a:avLst/>
              </a:prstGeom>
            </p:spPr>
          </p:pic>
        </p:grpSp>
        <p:sp>
          <p:nvSpPr>
            <p:cNvPr id="7" name="矩形: 圆角 10">
              <a:extLst>
                <a:ext uri="{FF2B5EF4-FFF2-40B4-BE49-F238E27FC236}">
                  <a16:creationId xmlns:a16="http://schemas.microsoft.com/office/drawing/2014/main" id="{9D53AE9F-BCFF-C1D5-9229-088336FACCCC}"/>
                </a:ext>
              </a:extLst>
            </p:cNvPr>
            <p:cNvSpPr/>
            <p:nvPr/>
          </p:nvSpPr>
          <p:spPr>
            <a:xfrm>
              <a:off x="2341637" y="1766521"/>
              <a:ext cx="451104" cy="46939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zh-CN" altLang="en-US" sz="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48355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4">
            <a:extLst>
              <a:ext uri="{FF2B5EF4-FFF2-40B4-BE49-F238E27FC236}">
                <a16:creationId xmlns:a16="http://schemas.microsoft.com/office/drawing/2014/main" id="{D9F322E2-0642-4767-D1A7-0C7F579FB219}"/>
              </a:ext>
            </a:extLst>
          </p:cNvPr>
          <p:cNvSpPr txBox="1"/>
          <p:nvPr/>
        </p:nvSpPr>
        <p:spPr>
          <a:xfrm>
            <a:off x="3226523" y="1414040"/>
            <a:ext cx="8535278" cy="4847446"/>
          </a:xfrm>
          <a:prstGeom prst="rect">
            <a:avLst/>
          </a:prstGeom>
          <a:solidFill>
            <a:schemeClr val="bg1"/>
          </a:solidFill>
          <a:ln w="28575">
            <a:solidFill>
              <a:srgbClr val="33669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>
              <a:lnSpc>
                <a:spcPct val="110000"/>
              </a:lnSpc>
              <a:buClr>
                <a:schemeClr val="tx1"/>
              </a:buClr>
            </a:pPr>
            <a:endParaRPr kumimoji="1" lang="zh-CN" altLang="en-US" sz="1800" b="1" dirty="0">
              <a:solidFill>
                <a:srgbClr val="00507A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j-lt"/>
              <a:sym typeface="+mn-ea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CDFB14FB-DB42-AEF5-92D4-8067E8AF9513}"/>
              </a:ext>
            </a:extLst>
          </p:cNvPr>
          <p:cNvSpPr/>
          <p:nvPr/>
        </p:nvSpPr>
        <p:spPr>
          <a:xfrm>
            <a:off x="8086484" y="3038332"/>
            <a:ext cx="3408306" cy="3050960"/>
          </a:xfrm>
          <a:prstGeom prst="rect">
            <a:avLst/>
          </a:prstGeom>
          <a:solidFill>
            <a:schemeClr val="bg1"/>
          </a:solidFill>
          <a:ln w="28575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6CADE69D-E40A-DEBE-449F-B02D132BBB70}"/>
              </a:ext>
            </a:extLst>
          </p:cNvPr>
          <p:cNvSpPr/>
          <p:nvPr/>
        </p:nvSpPr>
        <p:spPr>
          <a:xfrm>
            <a:off x="3396503" y="3057877"/>
            <a:ext cx="4565221" cy="3050960"/>
          </a:xfrm>
          <a:prstGeom prst="rect">
            <a:avLst/>
          </a:prstGeom>
          <a:solidFill>
            <a:schemeClr val="bg1"/>
          </a:solidFill>
          <a:ln w="28575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840C0161-F9E0-5117-7E87-3EEAFF5D7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arXiv:2511.22547</a:t>
            </a:r>
            <a:endParaRPr kumimoji="0" lang="zh-CN" altLang="zh-CN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DB369B7-5E98-4D52-48AC-6289077E40AC}"/>
              </a:ext>
            </a:extLst>
          </p:cNvPr>
          <p:cNvGrpSpPr/>
          <p:nvPr/>
        </p:nvGrpSpPr>
        <p:grpSpPr>
          <a:xfrm>
            <a:off x="519079" y="5240887"/>
            <a:ext cx="1996486" cy="1566313"/>
            <a:chOff x="2231408" y="825690"/>
            <a:chExt cx="4586619" cy="3598362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E03D23C1-8278-C279-48A9-45016FE6C275}"/>
                </a:ext>
              </a:extLst>
            </p:cNvPr>
            <p:cNvGrpSpPr/>
            <p:nvPr/>
          </p:nvGrpSpPr>
          <p:grpSpPr>
            <a:xfrm>
              <a:off x="2231408" y="825690"/>
              <a:ext cx="4586619" cy="3598362"/>
              <a:chOff x="805036" y="1821914"/>
              <a:chExt cx="3600708" cy="3257878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103A7EF2-E413-2F1D-E376-72311C0A1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05036" y="1904752"/>
                <a:ext cx="3533925" cy="317504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13017851-A212-D21E-3A2A-CC09AB245E99}"/>
                      </a:ext>
                    </a:extLst>
                  </p:cNvPr>
                  <p:cNvSpPr txBox="1"/>
                  <p:nvPr/>
                </p:nvSpPr>
                <p:spPr>
                  <a:xfrm>
                    <a:off x="936085" y="3766905"/>
                    <a:ext cx="430766" cy="3840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sz="1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en-US" altLang="zh-CN" sz="1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sz="14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文本框 13">
                    <a:extLst>
                      <a:ext uri="{FF2B5EF4-FFF2-40B4-BE49-F238E27FC236}">
                        <a16:creationId xmlns:a16="http://schemas.microsoft.com/office/drawing/2014/main" id="{EDB6BAEB-E836-6E90-17DE-0C745A83A05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6085" y="3766905"/>
                    <a:ext cx="430766" cy="3840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5385" r="-5128" b="-6667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文本框 13">
                    <a:extLst>
                      <a:ext uri="{FF2B5EF4-FFF2-40B4-BE49-F238E27FC236}">
                        <a16:creationId xmlns:a16="http://schemas.microsoft.com/office/drawing/2014/main" id="{B78A8F60-CE36-4726-47EE-02891E1107B4}"/>
                      </a:ext>
                    </a:extLst>
                  </p:cNvPr>
                  <p:cNvSpPr txBox="1"/>
                  <p:nvPr/>
                </p:nvSpPr>
                <p:spPr>
                  <a:xfrm>
                    <a:off x="3891017" y="3766905"/>
                    <a:ext cx="413422" cy="3840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sz="1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lang="en-US" altLang="zh-CN" sz="1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sz="12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" name="文本框 14">
                    <a:extLst>
                      <a:ext uri="{FF2B5EF4-FFF2-40B4-BE49-F238E27FC236}">
                        <a16:creationId xmlns:a16="http://schemas.microsoft.com/office/drawing/2014/main" id="{E453EB02-ECF6-02D0-28E1-57EB3079C0D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91017" y="3766905"/>
                    <a:ext cx="413422" cy="3840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0526" r="-2632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文本框 14">
                    <a:extLst>
                      <a:ext uri="{FF2B5EF4-FFF2-40B4-BE49-F238E27FC236}">
                        <a16:creationId xmlns:a16="http://schemas.microsoft.com/office/drawing/2014/main" id="{0C54B996-A196-D331-5D9E-5BB7B18E5608}"/>
                      </a:ext>
                    </a:extLst>
                  </p:cNvPr>
                  <p:cNvSpPr txBox="1"/>
                  <p:nvPr/>
                </p:nvSpPr>
                <p:spPr>
                  <a:xfrm>
                    <a:off x="2040518" y="2582535"/>
                    <a:ext cx="477025" cy="41877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en-US" altLang="zh-CN" sz="1200" b="1" i="1" smtClean="0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1200" b="1" dirty="0"/>
                  </a:p>
                </p:txBody>
              </p:sp>
            </mc:Choice>
            <mc:Fallback xmlns="">
              <p:sp>
                <p:nvSpPr>
                  <p:cNvPr id="16" name="文本框 15">
                    <a:extLst>
                      <a:ext uri="{FF2B5EF4-FFF2-40B4-BE49-F238E27FC236}">
                        <a16:creationId xmlns:a16="http://schemas.microsoft.com/office/drawing/2014/main" id="{AE9360C6-98C6-3ACA-DEF2-2086082EE68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40518" y="2582535"/>
                    <a:ext cx="477025" cy="41877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3953" r="-6977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文本框 15">
                    <a:extLst>
                      <a:ext uri="{FF2B5EF4-FFF2-40B4-BE49-F238E27FC236}">
                        <a16:creationId xmlns:a16="http://schemas.microsoft.com/office/drawing/2014/main" id="{A0ABD9F9-2CBB-D51E-4E61-DE2A4B2F8EA3}"/>
                      </a:ext>
                    </a:extLst>
                  </p:cNvPr>
                  <p:cNvSpPr txBox="1"/>
                  <p:nvPr/>
                </p:nvSpPr>
                <p:spPr>
                  <a:xfrm>
                    <a:off x="4124849" y="1821914"/>
                    <a:ext cx="280895" cy="33608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sz="105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sz="2000" dirty="0"/>
                  </a:p>
                </p:txBody>
              </p:sp>
            </mc:Choice>
            <mc:Fallback xmlns="">
              <p:sp>
                <p:nvSpPr>
                  <p:cNvPr id="16" name="文本框 15">
                    <a:extLst>
                      <a:ext uri="{FF2B5EF4-FFF2-40B4-BE49-F238E27FC236}">
                        <a16:creationId xmlns:a16="http://schemas.microsoft.com/office/drawing/2014/main" id="{A0ABD9F9-2CBB-D51E-4E61-DE2A4B2F8EA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24849" y="1821914"/>
                    <a:ext cx="280895" cy="33608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9231" b="-1153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91B043A0-ED96-AD9C-99A9-972FDC6B52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00717" y="2334042"/>
                <a:ext cx="287046" cy="277225"/>
              </a:xfrm>
              <a:prstGeom prst="rect">
                <a:avLst/>
              </a:prstGeom>
            </p:spPr>
          </p:pic>
        </p:grpSp>
        <p:sp>
          <p:nvSpPr>
            <p:cNvPr id="7" name="矩形: 圆角 10">
              <a:extLst>
                <a:ext uri="{FF2B5EF4-FFF2-40B4-BE49-F238E27FC236}">
                  <a16:creationId xmlns:a16="http://schemas.microsoft.com/office/drawing/2014/main" id="{FCEA26F0-88CF-729A-560B-E71D2C23C265}"/>
                </a:ext>
              </a:extLst>
            </p:cNvPr>
            <p:cNvSpPr/>
            <p:nvPr/>
          </p:nvSpPr>
          <p:spPr>
            <a:xfrm>
              <a:off x="2341637" y="1766521"/>
              <a:ext cx="451104" cy="46939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zh-CN" altLang="en-US" sz="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092C62B1-3698-2A67-7286-B8867183FDE3}"/>
                  </a:ext>
                </a:extLst>
              </p:cNvPr>
              <p:cNvSpPr txBox="1"/>
              <p:nvPr/>
            </p:nvSpPr>
            <p:spPr>
              <a:xfrm>
                <a:off x="3819679" y="3066907"/>
                <a:ext cx="4060908" cy="8154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dirty="0">
                    <a:latin typeface="+mj-ea"/>
                    <a:ea typeface="+mj-ea"/>
                  </a:rPr>
                  <a:t>粲介子半轻衰变的</a:t>
                </a:r>
                <a:r>
                  <a:rPr lang="en-US" altLang="zh-CN" dirty="0">
                    <a:latin typeface="+mj-ea"/>
                    <a:ea typeface="+mj-ea"/>
                  </a:rPr>
                  <a:t>SU(3)</a:t>
                </a:r>
                <a:r>
                  <a:rPr lang="zh-CN" altLang="en-US" dirty="0">
                    <a:latin typeface="+mj-ea"/>
                    <a:ea typeface="+mj-ea"/>
                  </a:rPr>
                  <a:t>哈密顿量：</a:t>
                </a:r>
                <a:endParaRPr lang="en-US" altLang="zh-CN" dirty="0">
                  <a:latin typeface="+mj-ea"/>
                  <a:ea typeface="+mj-ea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Sup>
                      <m:sSubSupPr>
                        <m:ctrlP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en-US" altLang="zh-CN" sz="24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</m:oMath>
                </a14:m>
                <a:endParaRPr lang="zh-CN" alt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092C62B1-3698-2A67-7286-B8867183FD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9679" y="3066907"/>
                <a:ext cx="4060908" cy="815480"/>
              </a:xfrm>
              <a:prstGeom prst="rect">
                <a:avLst/>
              </a:prstGeom>
              <a:blipFill>
                <a:blip r:embed="rId9"/>
                <a:stretch>
                  <a:fillRect t="-3077" b="-46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23">
            <a:extLst>
              <a:ext uri="{FF2B5EF4-FFF2-40B4-BE49-F238E27FC236}">
                <a16:creationId xmlns:a16="http://schemas.microsoft.com/office/drawing/2014/main" id="{73E6FA8E-2228-A4C6-A0CE-2A0C7BAA11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9679" y="1531069"/>
            <a:ext cx="7453045" cy="12948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5" name="表格 24">
                <a:extLst>
                  <a:ext uri="{FF2B5EF4-FFF2-40B4-BE49-F238E27FC236}">
                    <a16:creationId xmlns:a16="http://schemas.microsoft.com/office/drawing/2014/main" id="{034E8667-4ED7-61BC-FDAE-8FBE1F4C3DD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817130" y="3185494"/>
              <a:ext cx="2303652" cy="277920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1826">
                      <a:extLst>
                        <a:ext uri="{9D8B030D-6E8A-4147-A177-3AD203B41FA5}">
                          <a16:colId xmlns:a16="http://schemas.microsoft.com/office/drawing/2014/main" val="3973071115"/>
                        </a:ext>
                      </a:extLst>
                    </a:gridCol>
                    <a:gridCol w="1151826">
                      <a:extLst>
                        <a:ext uri="{9D8B030D-6E8A-4147-A177-3AD203B41FA5}">
                          <a16:colId xmlns:a16="http://schemas.microsoft.com/office/drawing/2014/main" val="800270006"/>
                        </a:ext>
                      </a:extLst>
                    </a:gridCol>
                  </a:tblGrid>
                  <a:tr h="2373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dirty="0"/>
                            <a:t>衰变道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dirty="0"/>
                            <a:t>衰变振幅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18417916"/>
                      </a:ext>
                    </a:extLst>
                  </a:tr>
                  <a:tr h="23737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𝑐𝑑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76371685"/>
                      </a:ext>
                    </a:extLst>
                  </a:tr>
                  <a:tr h="23737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𝑐𝑠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84688275"/>
                      </a:ext>
                    </a:extLst>
                  </a:tr>
                  <a:tr h="41441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𝑐𝑑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2952120"/>
                      </a:ext>
                    </a:extLst>
                  </a:tr>
                  <a:tr h="41441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e>
                                    </m:rad>
                                  </m:den>
                                </m:f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𝑐𝑑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28404748"/>
                      </a:ext>
                    </a:extLst>
                  </a:tr>
                  <a:tr h="23737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𝐾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𝑐𝑠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77398469"/>
                      </a:ext>
                    </a:extLst>
                  </a:tr>
                  <a:tr h="23737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𝑐𝑑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00369017"/>
                      </a:ext>
                    </a:extLst>
                  </a:tr>
                  <a:tr h="41441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e>
                                    </m:rad>
                                  </m:den>
                                </m:f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𝑐𝑠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7796823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5" name="表格 24">
                <a:extLst>
                  <a:ext uri="{FF2B5EF4-FFF2-40B4-BE49-F238E27FC236}">
                    <a16:creationId xmlns:a16="http://schemas.microsoft.com/office/drawing/2014/main" id="{034E8667-4ED7-61BC-FDAE-8FBE1F4C3DD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4927685"/>
                  </p:ext>
                </p:extLst>
              </p:nvPr>
            </p:nvGraphicFramePr>
            <p:xfrm>
              <a:off x="8817130" y="3185494"/>
              <a:ext cx="2303652" cy="277920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1826">
                      <a:extLst>
                        <a:ext uri="{9D8B030D-6E8A-4147-A177-3AD203B41FA5}">
                          <a16:colId xmlns:a16="http://schemas.microsoft.com/office/drawing/2014/main" val="3973071115"/>
                        </a:ext>
                      </a:extLst>
                    </a:gridCol>
                    <a:gridCol w="1151826">
                      <a:extLst>
                        <a:ext uri="{9D8B030D-6E8A-4147-A177-3AD203B41FA5}">
                          <a16:colId xmlns:a16="http://schemas.microsoft.com/office/drawing/2014/main" val="800270006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dirty="0"/>
                            <a:t>衰变道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dirty="0"/>
                            <a:t>衰变振幅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1841791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99" t="-109524" r="-102198" b="-8476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1099" t="-109524" r="-2198" b="-84761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7637168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99" t="-200000" r="-102198" b="-70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1099" t="-200000" r="-2198" b="-7090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4688275"/>
                      </a:ext>
                    </a:extLst>
                  </a:tr>
                  <a:tr h="46920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99" t="-178378" r="-102198" b="-3216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1099" t="-178378" r="-2198" b="-3216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952120"/>
                      </a:ext>
                    </a:extLst>
                  </a:tr>
                  <a:tr h="46920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99" t="-278378" r="-102198" b="-2216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1099" t="-278378" r="-2198" b="-2216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2840474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99" t="-636364" r="-102198" b="-27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1099" t="-636364" r="-2198" b="-27272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739846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99" t="-736364" r="-102198" b="-17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1099" t="-736364" r="-2198" b="-17272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0369017"/>
                      </a:ext>
                    </a:extLst>
                  </a:tr>
                  <a:tr h="46920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99" t="-497297" r="-102198" b="-27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1099" t="-497297" r="-2198" b="-27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7796823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98CE18A2-F18F-519C-87A5-B3D440DF633F}"/>
                  </a:ext>
                </a:extLst>
              </p:cNvPr>
              <p:cNvSpPr txBox="1"/>
              <p:nvPr/>
            </p:nvSpPr>
            <p:spPr>
              <a:xfrm>
                <a:off x="4135999" y="5526224"/>
                <a:ext cx="1623586" cy="254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98CE18A2-F18F-519C-87A5-B3D440DF63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5999" y="5526224"/>
                <a:ext cx="1623586" cy="254237"/>
              </a:xfrm>
              <a:prstGeom prst="rect">
                <a:avLst/>
              </a:prstGeom>
              <a:blipFill>
                <a:blip r:embed="rId12"/>
                <a:stretch>
                  <a:fillRect l="-2247" t="-4878" b="-121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05D5C572-5AE4-460F-F1C3-36A359879AB1}"/>
                  </a:ext>
                </a:extLst>
              </p:cNvPr>
              <p:cNvSpPr txBox="1"/>
              <p:nvPr/>
            </p:nvSpPr>
            <p:spPr>
              <a:xfrm>
                <a:off x="4136096" y="4085567"/>
                <a:ext cx="3145186" cy="12147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1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√2</m:t>
                                    </m:r>
                                  </m:den>
                                </m:f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𝜂</m:t>
                                        </m:r>
                                      </m:e>
                                      <m:sub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8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√6</m:t>
                                    </m:r>
                                  </m:den>
                                </m:f>
                              </m:e>
                              <m:e>
                                <m:sSup>
                                  <m:sSup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  <m:e>
                                <m:sSup>
                                  <m:sSup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√2</m:t>
                                    </m:r>
                                  </m:den>
                                </m:f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𝜂</m:t>
                                        </m:r>
                                      </m:e>
                                      <m:sub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8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√6</m:t>
                                    </m:r>
                                  </m:den>
                                </m:f>
                              </m:e>
                              <m:e>
                                <m:sSup>
                                  <m:sSup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e>
                              <m:e>
                                <m:sSup>
                                  <m:sSup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𝐾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en-US" altLang="zh-CN" sz="12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𝜂</m:t>
                                        </m:r>
                                      </m:e>
                                      <m:sub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8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√6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CN" altLang="en-US" sz="1200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05D5C572-5AE4-460F-F1C3-36A359879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096" y="4085567"/>
                <a:ext cx="3145186" cy="1214756"/>
              </a:xfrm>
              <a:prstGeom prst="rect">
                <a:avLst/>
              </a:prstGeom>
              <a:blipFill>
                <a:blip r:embed="rId13"/>
                <a:stretch>
                  <a:fillRect b="-61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组合 32">
            <a:extLst>
              <a:ext uri="{FF2B5EF4-FFF2-40B4-BE49-F238E27FC236}">
                <a16:creationId xmlns:a16="http://schemas.microsoft.com/office/drawing/2014/main" id="{A573B614-89BA-2AA4-EE78-6FF89F4650CC}"/>
              </a:ext>
            </a:extLst>
          </p:cNvPr>
          <p:cNvGrpSpPr/>
          <p:nvPr/>
        </p:nvGrpSpPr>
        <p:grpSpPr>
          <a:xfrm>
            <a:off x="3371183" y="1531069"/>
            <a:ext cx="279400" cy="247651"/>
            <a:chOff x="3262301" y="862037"/>
            <a:chExt cx="5663221" cy="5138426"/>
          </a:xfrm>
          <a:solidFill>
            <a:srgbClr val="00507A"/>
          </a:solidFill>
        </p:grpSpPr>
        <p:sp>
          <p:nvSpPr>
            <p:cNvPr id="34" name="任意多边形: 形状 46">
              <a:extLst>
                <a:ext uri="{FF2B5EF4-FFF2-40B4-BE49-F238E27FC236}">
                  <a16:creationId xmlns:a16="http://schemas.microsoft.com/office/drawing/2014/main" id="{7B7908DF-CF25-EE28-4AD0-5325F3009413}"/>
                </a:ext>
              </a:extLst>
            </p:cNvPr>
            <p:cNvSpPr/>
            <p:nvPr/>
          </p:nvSpPr>
          <p:spPr>
            <a:xfrm>
              <a:off x="3262301" y="948498"/>
              <a:ext cx="4974253" cy="5051965"/>
            </a:xfrm>
            <a:custGeom>
              <a:avLst/>
              <a:gdLst>
                <a:gd name="connsiteX0" fmla="*/ 997469 w 4974253"/>
                <a:gd name="connsiteY0" fmla="*/ 5051965 h 5051965"/>
                <a:gd name="connsiteX1" fmla="*/ 973561 w 4974253"/>
                <a:gd name="connsiteY1" fmla="*/ 5048347 h 5051965"/>
                <a:gd name="connsiteX2" fmla="*/ 811636 w 4974253"/>
                <a:gd name="connsiteY2" fmla="*/ 5047013 h 5051965"/>
                <a:gd name="connsiteX3" fmla="*/ 436160 w 4974253"/>
                <a:gd name="connsiteY3" fmla="*/ 4962050 h 5051965"/>
                <a:gd name="connsiteX4" fmla="*/ 110691 w 4974253"/>
                <a:gd name="connsiteY4" fmla="*/ 4659155 h 5051965"/>
                <a:gd name="connsiteX5" fmla="*/ 13727 w 4974253"/>
                <a:gd name="connsiteY5" fmla="*/ 4361213 h 5051965"/>
                <a:gd name="connsiteX6" fmla="*/ 1630 w 4974253"/>
                <a:gd name="connsiteY6" fmla="*/ 4152234 h 5051965"/>
                <a:gd name="connsiteX7" fmla="*/ 868 w 4974253"/>
                <a:gd name="connsiteY7" fmla="*/ 3805619 h 5051965"/>
                <a:gd name="connsiteX8" fmla="*/ 11 w 4974253"/>
                <a:gd name="connsiteY8" fmla="*/ 3232691 h 5051965"/>
                <a:gd name="connsiteX9" fmla="*/ 1249 w 4974253"/>
                <a:gd name="connsiteY9" fmla="*/ 2296574 h 5051965"/>
                <a:gd name="connsiteX10" fmla="*/ 868 w 4974253"/>
                <a:gd name="connsiteY10" fmla="*/ 1152907 h 5051965"/>
                <a:gd name="connsiteX11" fmla="*/ 1820 w 4974253"/>
                <a:gd name="connsiteY11" fmla="*/ 862299 h 5051965"/>
                <a:gd name="connsiteX12" fmla="*/ 79259 w 4974253"/>
                <a:gd name="connsiteY12" fmla="*/ 463868 h 5051965"/>
                <a:gd name="connsiteX13" fmla="*/ 513789 w 4974253"/>
                <a:gd name="connsiteY13" fmla="*/ 59627 h 5051965"/>
                <a:gd name="connsiteX14" fmla="*/ 747914 w 4974253"/>
                <a:gd name="connsiteY14" fmla="*/ 8192 h 5051965"/>
                <a:gd name="connsiteX15" fmla="*/ 913553 w 4974253"/>
                <a:gd name="connsiteY15" fmla="*/ 477 h 5051965"/>
                <a:gd name="connsiteX16" fmla="*/ 2379260 w 4974253"/>
                <a:gd name="connsiteY16" fmla="*/ 286 h 5051965"/>
                <a:gd name="connsiteX17" fmla="*/ 3317663 w 4974253"/>
                <a:gd name="connsiteY17" fmla="*/ 1 h 5051965"/>
                <a:gd name="connsiteX18" fmla="*/ 3464729 w 4974253"/>
                <a:gd name="connsiteY18" fmla="*/ 29814 h 5051965"/>
                <a:gd name="connsiteX19" fmla="*/ 3567980 w 4974253"/>
                <a:gd name="connsiteY19" fmla="*/ 150877 h 5051965"/>
                <a:gd name="connsiteX20" fmla="*/ 3543787 w 4974253"/>
                <a:gd name="connsiteY20" fmla="*/ 307468 h 5051965"/>
                <a:gd name="connsiteX21" fmla="*/ 3410532 w 4974253"/>
                <a:gd name="connsiteY21" fmla="*/ 388430 h 5051965"/>
                <a:gd name="connsiteX22" fmla="*/ 3342238 w 4974253"/>
                <a:gd name="connsiteY22" fmla="*/ 392240 h 5051965"/>
                <a:gd name="connsiteX23" fmla="*/ 1116722 w 4974253"/>
                <a:gd name="connsiteY23" fmla="*/ 393002 h 5051965"/>
                <a:gd name="connsiteX24" fmla="*/ 892503 w 4974253"/>
                <a:gd name="connsiteY24" fmla="*/ 393669 h 5051965"/>
                <a:gd name="connsiteX25" fmla="*/ 653045 w 4974253"/>
                <a:gd name="connsiteY25" fmla="*/ 426435 h 5051965"/>
                <a:gd name="connsiteX26" fmla="*/ 472736 w 4974253"/>
                <a:gd name="connsiteY26" fmla="*/ 545879 h 5051965"/>
                <a:gd name="connsiteX27" fmla="*/ 402537 w 4974253"/>
                <a:gd name="connsiteY27" fmla="*/ 703898 h 5051965"/>
                <a:gd name="connsiteX28" fmla="*/ 381201 w 4974253"/>
                <a:gd name="connsiteY28" fmla="*/ 918020 h 5051965"/>
                <a:gd name="connsiteX29" fmla="*/ 381201 w 4974253"/>
                <a:gd name="connsiteY29" fmla="*/ 926307 h 5051965"/>
                <a:gd name="connsiteX30" fmla="*/ 380915 w 4974253"/>
                <a:gd name="connsiteY30" fmla="*/ 3425381 h 5051965"/>
                <a:gd name="connsiteX31" fmla="*/ 381201 w 4974253"/>
                <a:gd name="connsiteY31" fmla="*/ 4128993 h 5051965"/>
                <a:gd name="connsiteX32" fmla="*/ 406823 w 4974253"/>
                <a:gd name="connsiteY32" fmla="*/ 4365499 h 5051965"/>
                <a:gd name="connsiteX33" fmla="*/ 450638 w 4974253"/>
                <a:gd name="connsiteY33" fmla="*/ 4474941 h 5051965"/>
                <a:gd name="connsiteX34" fmla="*/ 630375 w 4974253"/>
                <a:gd name="connsiteY34" fmla="*/ 4620674 h 5051965"/>
                <a:gd name="connsiteX35" fmla="*/ 800396 w 4974253"/>
                <a:gd name="connsiteY35" fmla="*/ 4654678 h 5051965"/>
                <a:gd name="connsiteX36" fmla="*/ 962131 w 4974253"/>
                <a:gd name="connsiteY36" fmla="*/ 4659060 h 5051965"/>
                <a:gd name="connsiteX37" fmla="*/ 1939967 w 4974253"/>
                <a:gd name="connsiteY37" fmla="*/ 4659250 h 5051965"/>
                <a:gd name="connsiteX38" fmla="*/ 2861702 w 4974253"/>
                <a:gd name="connsiteY38" fmla="*/ 4659726 h 5051965"/>
                <a:gd name="connsiteX39" fmla="*/ 4103190 w 4974253"/>
                <a:gd name="connsiteY39" fmla="*/ 4658964 h 5051965"/>
                <a:gd name="connsiteX40" fmla="*/ 4333981 w 4974253"/>
                <a:gd name="connsiteY40" fmla="*/ 4625341 h 5051965"/>
                <a:gd name="connsiteX41" fmla="*/ 4560771 w 4974253"/>
                <a:gd name="connsiteY41" fmla="*/ 4393598 h 5051965"/>
                <a:gd name="connsiteX42" fmla="*/ 4590013 w 4974253"/>
                <a:gd name="connsiteY42" fmla="*/ 4220338 h 5051965"/>
                <a:gd name="connsiteX43" fmla="*/ 4593061 w 4974253"/>
                <a:gd name="connsiteY43" fmla="*/ 4062699 h 5051965"/>
                <a:gd name="connsiteX44" fmla="*/ 4593728 w 4974253"/>
                <a:gd name="connsiteY44" fmla="*/ 1806512 h 5051965"/>
                <a:gd name="connsiteX45" fmla="*/ 4594585 w 4974253"/>
                <a:gd name="connsiteY45" fmla="*/ 1675829 h 5051965"/>
                <a:gd name="connsiteX46" fmla="*/ 4627446 w 4974253"/>
                <a:gd name="connsiteY46" fmla="*/ 1522763 h 5051965"/>
                <a:gd name="connsiteX47" fmla="*/ 4811755 w 4974253"/>
                <a:gd name="connsiteY47" fmla="*/ 1426655 h 5051965"/>
                <a:gd name="connsiteX48" fmla="*/ 4953678 w 4974253"/>
                <a:gd name="connsiteY48" fmla="*/ 1548194 h 5051965"/>
                <a:gd name="connsiteX49" fmla="*/ 4973490 w 4974253"/>
                <a:gd name="connsiteY49" fmla="*/ 1681068 h 5051965"/>
                <a:gd name="connsiteX50" fmla="*/ 4973966 w 4974253"/>
                <a:gd name="connsiteY50" fmla="*/ 1737075 h 5051965"/>
                <a:gd name="connsiteX51" fmla="*/ 4974251 w 4974253"/>
                <a:gd name="connsiteY51" fmla="*/ 3594736 h 5051965"/>
                <a:gd name="connsiteX52" fmla="*/ 4973394 w 4974253"/>
                <a:gd name="connsiteY52" fmla="*/ 4196621 h 5051965"/>
                <a:gd name="connsiteX53" fmla="*/ 4914053 w 4974253"/>
                <a:gd name="connsiteY53" fmla="*/ 4550570 h 5051965"/>
                <a:gd name="connsiteX54" fmla="*/ 4593156 w 4974253"/>
                <a:gd name="connsiteY54" fmla="*/ 4933665 h 5051965"/>
                <a:gd name="connsiteX55" fmla="*/ 4341315 w 4974253"/>
                <a:gd name="connsiteY55" fmla="*/ 5026058 h 5051965"/>
                <a:gd name="connsiteX56" fmla="*/ 4106429 w 4974253"/>
                <a:gd name="connsiteY56" fmla="*/ 5048251 h 5051965"/>
                <a:gd name="connsiteX57" fmla="*/ 3902975 w 4974253"/>
                <a:gd name="connsiteY57" fmla="*/ 5048347 h 5051965"/>
                <a:gd name="connsiteX58" fmla="*/ 3879067 w 4974253"/>
                <a:gd name="connsiteY58" fmla="*/ 5051965 h 5051965"/>
                <a:gd name="connsiteX59" fmla="*/ 997469 w 4974253"/>
                <a:gd name="connsiteY59" fmla="*/ 5051965 h 505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974253" h="5051965">
                  <a:moveTo>
                    <a:pt x="997469" y="5051965"/>
                  </a:moveTo>
                  <a:cubicBezTo>
                    <a:pt x="989468" y="5050728"/>
                    <a:pt x="981562" y="5048441"/>
                    <a:pt x="973561" y="5048347"/>
                  </a:cubicBezTo>
                  <a:cubicBezTo>
                    <a:pt x="919554" y="5047775"/>
                    <a:pt x="865547" y="5049394"/>
                    <a:pt x="811636" y="5047013"/>
                  </a:cubicBezTo>
                  <a:cubicBezTo>
                    <a:pt x="681524" y="5041393"/>
                    <a:pt x="555032" y="5017962"/>
                    <a:pt x="436160" y="4962050"/>
                  </a:cubicBezTo>
                  <a:cubicBezTo>
                    <a:pt x="295381" y="4895756"/>
                    <a:pt x="186224" y="4795457"/>
                    <a:pt x="110691" y="4659155"/>
                  </a:cubicBezTo>
                  <a:cubicBezTo>
                    <a:pt x="59161" y="4566095"/>
                    <a:pt x="29252" y="4466083"/>
                    <a:pt x="13727" y="4361213"/>
                  </a:cubicBezTo>
                  <a:cubicBezTo>
                    <a:pt x="3440" y="4291871"/>
                    <a:pt x="1535" y="4222148"/>
                    <a:pt x="1630" y="4152234"/>
                  </a:cubicBezTo>
                  <a:cubicBezTo>
                    <a:pt x="1630" y="4036696"/>
                    <a:pt x="1058" y="3921158"/>
                    <a:pt x="868" y="3805619"/>
                  </a:cubicBezTo>
                  <a:cubicBezTo>
                    <a:pt x="487" y="3614548"/>
                    <a:pt x="-85" y="3423667"/>
                    <a:pt x="11" y="3232691"/>
                  </a:cubicBezTo>
                  <a:cubicBezTo>
                    <a:pt x="201" y="2920652"/>
                    <a:pt x="1154" y="2608613"/>
                    <a:pt x="1249" y="2296574"/>
                  </a:cubicBezTo>
                  <a:cubicBezTo>
                    <a:pt x="1344" y="1915383"/>
                    <a:pt x="868" y="1534097"/>
                    <a:pt x="868" y="1152907"/>
                  </a:cubicBezTo>
                  <a:cubicBezTo>
                    <a:pt x="868" y="1056038"/>
                    <a:pt x="677" y="959168"/>
                    <a:pt x="1820" y="862299"/>
                  </a:cubicBezTo>
                  <a:cubicBezTo>
                    <a:pt x="3440" y="724853"/>
                    <a:pt x="25061" y="591027"/>
                    <a:pt x="79259" y="463868"/>
                  </a:cubicBezTo>
                  <a:cubicBezTo>
                    <a:pt x="164126" y="264986"/>
                    <a:pt x="310907" y="131827"/>
                    <a:pt x="513789" y="59627"/>
                  </a:cubicBezTo>
                  <a:cubicBezTo>
                    <a:pt x="589608" y="32672"/>
                    <a:pt x="667904" y="16670"/>
                    <a:pt x="747914" y="8192"/>
                  </a:cubicBezTo>
                  <a:cubicBezTo>
                    <a:pt x="803063" y="2382"/>
                    <a:pt x="858213" y="477"/>
                    <a:pt x="913553" y="477"/>
                  </a:cubicBezTo>
                  <a:cubicBezTo>
                    <a:pt x="1402091" y="477"/>
                    <a:pt x="1890723" y="382"/>
                    <a:pt x="2379260" y="286"/>
                  </a:cubicBezTo>
                  <a:cubicBezTo>
                    <a:pt x="2692061" y="286"/>
                    <a:pt x="3004862" y="572"/>
                    <a:pt x="3317663" y="1"/>
                  </a:cubicBezTo>
                  <a:cubicBezTo>
                    <a:pt x="3369003" y="-95"/>
                    <a:pt x="3418057" y="8859"/>
                    <a:pt x="3464729" y="29814"/>
                  </a:cubicBezTo>
                  <a:cubicBezTo>
                    <a:pt x="3518069" y="53817"/>
                    <a:pt x="3557217" y="91250"/>
                    <a:pt x="3567980" y="150877"/>
                  </a:cubicBezTo>
                  <a:cubicBezTo>
                    <a:pt x="3577886" y="205360"/>
                    <a:pt x="3572171" y="258700"/>
                    <a:pt x="3543787" y="307468"/>
                  </a:cubicBezTo>
                  <a:cubicBezTo>
                    <a:pt x="3514260" y="358141"/>
                    <a:pt x="3466444" y="380810"/>
                    <a:pt x="3410532" y="388430"/>
                  </a:cubicBezTo>
                  <a:cubicBezTo>
                    <a:pt x="3387958" y="391478"/>
                    <a:pt x="3365003" y="392240"/>
                    <a:pt x="3342238" y="392240"/>
                  </a:cubicBezTo>
                  <a:cubicBezTo>
                    <a:pt x="2600431" y="392621"/>
                    <a:pt x="1858529" y="392812"/>
                    <a:pt x="1116722" y="393002"/>
                  </a:cubicBezTo>
                  <a:cubicBezTo>
                    <a:pt x="1041950" y="393002"/>
                    <a:pt x="967274" y="392336"/>
                    <a:pt x="892503" y="393669"/>
                  </a:cubicBezTo>
                  <a:cubicBezTo>
                    <a:pt x="811445" y="395098"/>
                    <a:pt x="730959" y="402337"/>
                    <a:pt x="653045" y="426435"/>
                  </a:cubicBezTo>
                  <a:cubicBezTo>
                    <a:pt x="581512" y="448819"/>
                    <a:pt x="518837" y="485014"/>
                    <a:pt x="472736" y="545879"/>
                  </a:cubicBezTo>
                  <a:cubicBezTo>
                    <a:pt x="437018" y="593027"/>
                    <a:pt x="415682" y="646653"/>
                    <a:pt x="402537" y="703898"/>
                  </a:cubicBezTo>
                  <a:cubicBezTo>
                    <a:pt x="386345" y="774383"/>
                    <a:pt x="381201" y="845916"/>
                    <a:pt x="381201" y="918020"/>
                  </a:cubicBezTo>
                  <a:cubicBezTo>
                    <a:pt x="381201" y="920783"/>
                    <a:pt x="381201" y="923545"/>
                    <a:pt x="381201" y="926307"/>
                  </a:cubicBezTo>
                  <a:cubicBezTo>
                    <a:pt x="381106" y="1759364"/>
                    <a:pt x="380915" y="2592325"/>
                    <a:pt x="380915" y="3425381"/>
                  </a:cubicBezTo>
                  <a:cubicBezTo>
                    <a:pt x="380915" y="3659887"/>
                    <a:pt x="381201" y="3894488"/>
                    <a:pt x="381201" y="4128993"/>
                  </a:cubicBezTo>
                  <a:cubicBezTo>
                    <a:pt x="381201" y="4208718"/>
                    <a:pt x="386726" y="4287870"/>
                    <a:pt x="406823" y="4365499"/>
                  </a:cubicBezTo>
                  <a:cubicBezTo>
                    <a:pt x="416729" y="4403885"/>
                    <a:pt x="430922" y="4440461"/>
                    <a:pt x="450638" y="4474941"/>
                  </a:cubicBezTo>
                  <a:cubicBezTo>
                    <a:pt x="491786" y="4546665"/>
                    <a:pt x="553794" y="4592956"/>
                    <a:pt x="630375" y="4620674"/>
                  </a:cubicBezTo>
                  <a:cubicBezTo>
                    <a:pt x="685239" y="4640486"/>
                    <a:pt x="742199" y="4651820"/>
                    <a:pt x="800396" y="4654678"/>
                  </a:cubicBezTo>
                  <a:cubicBezTo>
                    <a:pt x="854213" y="4657345"/>
                    <a:pt x="908219" y="4658964"/>
                    <a:pt x="962131" y="4659060"/>
                  </a:cubicBezTo>
                  <a:cubicBezTo>
                    <a:pt x="1288076" y="4659441"/>
                    <a:pt x="1614022" y="4659155"/>
                    <a:pt x="1939967" y="4659250"/>
                  </a:cubicBezTo>
                  <a:cubicBezTo>
                    <a:pt x="2247244" y="4659345"/>
                    <a:pt x="2554520" y="4659821"/>
                    <a:pt x="2861702" y="4659726"/>
                  </a:cubicBezTo>
                  <a:cubicBezTo>
                    <a:pt x="3275563" y="4659631"/>
                    <a:pt x="3689329" y="4659345"/>
                    <a:pt x="4103190" y="4658964"/>
                  </a:cubicBezTo>
                  <a:cubicBezTo>
                    <a:pt x="4181676" y="4658869"/>
                    <a:pt x="4259019" y="4649916"/>
                    <a:pt x="4333981" y="4625341"/>
                  </a:cubicBezTo>
                  <a:cubicBezTo>
                    <a:pt x="4449900" y="4587432"/>
                    <a:pt x="4524576" y="4509327"/>
                    <a:pt x="4560771" y="4393598"/>
                  </a:cubicBezTo>
                  <a:cubicBezTo>
                    <a:pt x="4578393" y="4337210"/>
                    <a:pt x="4587632" y="4279202"/>
                    <a:pt x="4590013" y="4220338"/>
                  </a:cubicBezTo>
                  <a:cubicBezTo>
                    <a:pt x="4592108" y="4167855"/>
                    <a:pt x="4593061" y="4115277"/>
                    <a:pt x="4593061" y="4062699"/>
                  </a:cubicBezTo>
                  <a:cubicBezTo>
                    <a:pt x="4593442" y="3310605"/>
                    <a:pt x="4593537" y="2558606"/>
                    <a:pt x="4593728" y="1806512"/>
                  </a:cubicBezTo>
                  <a:cubicBezTo>
                    <a:pt x="4593728" y="1762888"/>
                    <a:pt x="4592966" y="1719263"/>
                    <a:pt x="4594585" y="1675829"/>
                  </a:cubicBezTo>
                  <a:cubicBezTo>
                    <a:pt x="4596585" y="1623061"/>
                    <a:pt x="4604967" y="1571435"/>
                    <a:pt x="4627446" y="1522763"/>
                  </a:cubicBezTo>
                  <a:cubicBezTo>
                    <a:pt x="4663737" y="1444467"/>
                    <a:pt x="4732983" y="1417892"/>
                    <a:pt x="4811755" y="1426655"/>
                  </a:cubicBezTo>
                  <a:cubicBezTo>
                    <a:pt x="4886431" y="1435037"/>
                    <a:pt x="4931008" y="1478852"/>
                    <a:pt x="4953678" y="1548194"/>
                  </a:cubicBezTo>
                  <a:cubicBezTo>
                    <a:pt x="4967774" y="1591343"/>
                    <a:pt x="4971680" y="1636110"/>
                    <a:pt x="4973490" y="1681068"/>
                  </a:cubicBezTo>
                  <a:cubicBezTo>
                    <a:pt x="4974251" y="1699737"/>
                    <a:pt x="4973966" y="1718406"/>
                    <a:pt x="4973966" y="1737075"/>
                  </a:cubicBezTo>
                  <a:cubicBezTo>
                    <a:pt x="4974061" y="2356295"/>
                    <a:pt x="4974251" y="2975516"/>
                    <a:pt x="4974251" y="3594736"/>
                  </a:cubicBezTo>
                  <a:cubicBezTo>
                    <a:pt x="4974251" y="3795332"/>
                    <a:pt x="4974347" y="3996024"/>
                    <a:pt x="4973394" y="4196621"/>
                  </a:cubicBezTo>
                  <a:cubicBezTo>
                    <a:pt x="4972823" y="4317684"/>
                    <a:pt x="4956630" y="4436460"/>
                    <a:pt x="4914053" y="4550570"/>
                  </a:cubicBezTo>
                  <a:cubicBezTo>
                    <a:pt x="4852236" y="4716114"/>
                    <a:pt x="4746985" y="4845273"/>
                    <a:pt x="4593156" y="4933665"/>
                  </a:cubicBezTo>
                  <a:cubicBezTo>
                    <a:pt x="4514575" y="4978814"/>
                    <a:pt x="4430088" y="5008437"/>
                    <a:pt x="4341315" y="5026058"/>
                  </a:cubicBezTo>
                  <a:cubicBezTo>
                    <a:pt x="4263782" y="5041488"/>
                    <a:pt x="4185486" y="5048537"/>
                    <a:pt x="4106429" y="5048251"/>
                  </a:cubicBezTo>
                  <a:cubicBezTo>
                    <a:pt x="4038611" y="5048060"/>
                    <a:pt x="3970793" y="5048060"/>
                    <a:pt x="3902975" y="5048347"/>
                  </a:cubicBezTo>
                  <a:cubicBezTo>
                    <a:pt x="3894974" y="5048347"/>
                    <a:pt x="3887068" y="5050728"/>
                    <a:pt x="3879067" y="5051965"/>
                  </a:cubicBezTo>
                  <a:cubicBezTo>
                    <a:pt x="2918566" y="5051965"/>
                    <a:pt x="1957970" y="5051965"/>
                    <a:pt x="997469" y="5051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35" name="任意多边形: 形状 47">
              <a:extLst>
                <a:ext uri="{FF2B5EF4-FFF2-40B4-BE49-F238E27FC236}">
                  <a16:creationId xmlns:a16="http://schemas.microsoft.com/office/drawing/2014/main" id="{43245657-67B6-D882-FFD2-151137948B26}"/>
                </a:ext>
              </a:extLst>
            </p:cNvPr>
            <p:cNvSpPr/>
            <p:nvPr/>
          </p:nvSpPr>
          <p:spPr>
            <a:xfrm>
              <a:off x="4169525" y="862037"/>
              <a:ext cx="4755997" cy="4008782"/>
            </a:xfrm>
            <a:custGeom>
              <a:avLst/>
              <a:gdLst>
                <a:gd name="connsiteX0" fmla="*/ 1525662 w 4755997"/>
                <a:gd name="connsiteY0" fmla="*/ 2615730 h 4008782"/>
                <a:gd name="connsiteX1" fmla="*/ 1539092 w 4755997"/>
                <a:gd name="connsiteY1" fmla="*/ 2593918 h 4008782"/>
                <a:gd name="connsiteX2" fmla="*/ 1810460 w 4755997"/>
                <a:gd name="connsiteY2" fmla="*/ 2111286 h 4008782"/>
                <a:gd name="connsiteX3" fmla="*/ 2218606 w 4755997"/>
                <a:gd name="connsiteY3" fmla="*/ 1456823 h 4008782"/>
                <a:gd name="connsiteX4" fmla="*/ 2554648 w 4755997"/>
                <a:gd name="connsiteY4" fmla="*/ 1035247 h 4008782"/>
                <a:gd name="connsiteX5" fmla="*/ 3093573 w 4755997"/>
                <a:gd name="connsiteY5" fmla="*/ 550424 h 4008782"/>
                <a:gd name="connsiteX6" fmla="*/ 3638117 w 4755997"/>
                <a:gd name="connsiteY6" fmla="*/ 243529 h 4008782"/>
                <a:gd name="connsiteX7" fmla="*/ 4134369 w 4755997"/>
                <a:gd name="connsiteY7" fmla="*/ 91891 h 4008782"/>
                <a:gd name="connsiteX8" fmla="*/ 4474507 w 4755997"/>
                <a:gd name="connsiteY8" fmla="*/ 28835 h 4008782"/>
                <a:gd name="connsiteX9" fmla="*/ 4614906 w 4755997"/>
                <a:gd name="connsiteY9" fmla="*/ 2451 h 4008782"/>
                <a:gd name="connsiteX10" fmla="*/ 4669389 w 4755997"/>
                <a:gd name="connsiteY10" fmla="*/ 7880 h 4008782"/>
                <a:gd name="connsiteX11" fmla="*/ 4755686 w 4755997"/>
                <a:gd name="connsiteY11" fmla="*/ 58267 h 4008782"/>
                <a:gd name="connsiteX12" fmla="*/ 4755590 w 4755997"/>
                <a:gd name="connsiteY12" fmla="*/ 66745 h 4008782"/>
                <a:gd name="connsiteX13" fmla="*/ 4714156 w 4755997"/>
                <a:gd name="connsiteY13" fmla="*/ 147993 h 4008782"/>
                <a:gd name="connsiteX14" fmla="*/ 4673580 w 4755997"/>
                <a:gd name="connsiteY14" fmla="*/ 185140 h 4008782"/>
                <a:gd name="connsiteX15" fmla="*/ 4393926 w 4755997"/>
                <a:gd name="connsiteY15" fmla="*/ 334778 h 4008782"/>
                <a:gd name="connsiteX16" fmla="*/ 3932535 w 4755997"/>
                <a:gd name="connsiteY16" fmla="*/ 658628 h 4008782"/>
                <a:gd name="connsiteX17" fmla="*/ 3542676 w 4755997"/>
                <a:gd name="connsiteY17" fmla="*/ 1030865 h 4008782"/>
                <a:gd name="connsiteX18" fmla="*/ 3014706 w 4755997"/>
                <a:gd name="connsiteY18" fmla="*/ 1743049 h 4008782"/>
                <a:gd name="connsiteX19" fmla="*/ 2708286 w 4755997"/>
                <a:gd name="connsiteY19" fmla="*/ 2310168 h 4008782"/>
                <a:gd name="connsiteX20" fmla="*/ 2449873 w 4755997"/>
                <a:gd name="connsiteY20" fmla="*/ 2898432 h 4008782"/>
                <a:gd name="connsiteX21" fmla="*/ 2314999 w 4755997"/>
                <a:gd name="connsiteY21" fmla="*/ 3333629 h 4008782"/>
                <a:gd name="connsiteX22" fmla="*/ 2244419 w 4755997"/>
                <a:gd name="connsiteY22" fmla="*/ 3640620 h 4008782"/>
                <a:gd name="connsiteX23" fmla="*/ 2210700 w 4755997"/>
                <a:gd name="connsiteY23" fmla="*/ 3736060 h 4008782"/>
                <a:gd name="connsiteX24" fmla="*/ 2084875 w 4755997"/>
                <a:gd name="connsiteY24" fmla="*/ 3833311 h 4008782"/>
                <a:gd name="connsiteX25" fmla="*/ 1954859 w 4755997"/>
                <a:gd name="connsiteY25" fmla="*/ 3858552 h 4008782"/>
                <a:gd name="connsiteX26" fmla="*/ 1708066 w 4755997"/>
                <a:gd name="connsiteY26" fmla="*/ 3902367 h 4008782"/>
                <a:gd name="connsiteX27" fmla="*/ 1329733 w 4755997"/>
                <a:gd name="connsiteY27" fmla="*/ 3975138 h 4008782"/>
                <a:gd name="connsiteX28" fmla="*/ 1171142 w 4755997"/>
                <a:gd name="connsiteY28" fmla="*/ 4005523 h 4008782"/>
                <a:gd name="connsiteX29" fmla="*/ 1107134 w 4755997"/>
                <a:gd name="connsiteY29" fmla="*/ 4007523 h 4008782"/>
                <a:gd name="connsiteX30" fmla="*/ 1029124 w 4755997"/>
                <a:gd name="connsiteY30" fmla="*/ 3952278 h 4008782"/>
                <a:gd name="connsiteX31" fmla="*/ 1001216 w 4755997"/>
                <a:gd name="connsiteY31" fmla="*/ 3872268 h 4008782"/>
                <a:gd name="connsiteX32" fmla="*/ 779474 w 4755997"/>
                <a:gd name="connsiteY32" fmla="*/ 3245904 h 4008782"/>
                <a:gd name="connsiteX33" fmla="*/ 494391 w 4755997"/>
                <a:gd name="connsiteY33" fmla="*/ 2731173 h 4008782"/>
                <a:gd name="connsiteX34" fmla="*/ 78243 w 4755997"/>
                <a:gd name="connsiteY34" fmla="*/ 2185486 h 4008782"/>
                <a:gd name="connsiteX35" fmla="*/ 25189 w 4755997"/>
                <a:gd name="connsiteY35" fmla="*/ 2116525 h 4008782"/>
                <a:gd name="connsiteX36" fmla="*/ 6330 w 4755997"/>
                <a:gd name="connsiteY36" fmla="*/ 2079758 h 4008782"/>
                <a:gd name="connsiteX37" fmla="*/ 31285 w 4755997"/>
                <a:gd name="connsiteY37" fmla="*/ 1991366 h 4008782"/>
                <a:gd name="connsiteX38" fmla="*/ 117486 w 4755997"/>
                <a:gd name="connsiteY38" fmla="*/ 1946789 h 4008782"/>
                <a:gd name="connsiteX39" fmla="*/ 295604 w 4755997"/>
                <a:gd name="connsiteY39" fmla="*/ 1884972 h 4008782"/>
                <a:gd name="connsiteX40" fmla="*/ 835290 w 4755997"/>
                <a:gd name="connsiteY40" fmla="*/ 1696186 h 4008782"/>
                <a:gd name="connsiteX41" fmla="*/ 907490 w 4755997"/>
                <a:gd name="connsiteY41" fmla="*/ 1678660 h 4008782"/>
                <a:gd name="connsiteX42" fmla="*/ 1014741 w 4755997"/>
                <a:gd name="connsiteY42" fmla="*/ 1721237 h 4008782"/>
                <a:gd name="connsiteX43" fmla="*/ 1056461 w 4755997"/>
                <a:gd name="connsiteY43" fmla="*/ 1782864 h 4008782"/>
                <a:gd name="connsiteX44" fmla="*/ 1405838 w 4755997"/>
                <a:gd name="connsiteY44" fmla="*/ 2416657 h 4008782"/>
                <a:gd name="connsiteX45" fmla="*/ 1513756 w 4755997"/>
                <a:gd name="connsiteY45" fmla="*/ 2598585 h 4008782"/>
                <a:gd name="connsiteX46" fmla="*/ 1525662 w 4755997"/>
                <a:gd name="connsiteY46" fmla="*/ 2615730 h 400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755997" h="4008782">
                  <a:moveTo>
                    <a:pt x="1525662" y="2615730"/>
                  </a:moveTo>
                  <a:cubicBezTo>
                    <a:pt x="1531282" y="2606586"/>
                    <a:pt x="1535473" y="2600395"/>
                    <a:pt x="1539092" y="2593918"/>
                  </a:cubicBezTo>
                  <a:cubicBezTo>
                    <a:pt x="1629580" y="2433041"/>
                    <a:pt x="1719782" y="2272068"/>
                    <a:pt x="1810460" y="2111286"/>
                  </a:cubicBezTo>
                  <a:cubicBezTo>
                    <a:pt x="1936857" y="1887067"/>
                    <a:pt x="2069921" y="1667135"/>
                    <a:pt x="2218606" y="1456823"/>
                  </a:cubicBezTo>
                  <a:cubicBezTo>
                    <a:pt x="2322524" y="1309852"/>
                    <a:pt x="2433871" y="1168787"/>
                    <a:pt x="2554648" y="1035247"/>
                  </a:cubicBezTo>
                  <a:cubicBezTo>
                    <a:pt x="2717526" y="855034"/>
                    <a:pt x="2895739" y="691775"/>
                    <a:pt x="3093573" y="550424"/>
                  </a:cubicBezTo>
                  <a:cubicBezTo>
                    <a:pt x="3263975" y="428599"/>
                    <a:pt x="3445617" y="326682"/>
                    <a:pt x="3638117" y="243529"/>
                  </a:cubicBezTo>
                  <a:cubicBezTo>
                    <a:pt x="3798042" y="174472"/>
                    <a:pt x="3963967" y="125800"/>
                    <a:pt x="4134369" y="91891"/>
                  </a:cubicBezTo>
                  <a:cubicBezTo>
                    <a:pt x="4247431" y="69412"/>
                    <a:pt x="4361064" y="49790"/>
                    <a:pt x="4474507" y="28835"/>
                  </a:cubicBezTo>
                  <a:cubicBezTo>
                    <a:pt x="4521370" y="20167"/>
                    <a:pt x="4568233" y="11785"/>
                    <a:pt x="4614906" y="2451"/>
                  </a:cubicBezTo>
                  <a:cubicBezTo>
                    <a:pt x="4633956" y="-1359"/>
                    <a:pt x="4652434" y="-1550"/>
                    <a:pt x="4669389" y="7880"/>
                  </a:cubicBezTo>
                  <a:cubicBezTo>
                    <a:pt x="4698916" y="24263"/>
                    <a:pt x="4727682" y="41789"/>
                    <a:pt x="4755686" y="58267"/>
                  </a:cubicBezTo>
                  <a:cubicBezTo>
                    <a:pt x="4755686" y="62744"/>
                    <a:pt x="4756447" y="65125"/>
                    <a:pt x="4755590" y="66745"/>
                  </a:cubicBezTo>
                  <a:cubicBezTo>
                    <a:pt x="4741970" y="93891"/>
                    <a:pt x="4728444" y="121132"/>
                    <a:pt x="4714156" y="147993"/>
                  </a:cubicBezTo>
                  <a:cubicBezTo>
                    <a:pt x="4705107" y="164947"/>
                    <a:pt x="4691106" y="176663"/>
                    <a:pt x="4673580" y="185140"/>
                  </a:cubicBezTo>
                  <a:cubicBezTo>
                    <a:pt x="4578330" y="231241"/>
                    <a:pt x="4484985" y="280771"/>
                    <a:pt x="4393926" y="334778"/>
                  </a:cubicBezTo>
                  <a:cubicBezTo>
                    <a:pt x="4231905" y="430981"/>
                    <a:pt x="4077886" y="538613"/>
                    <a:pt x="3932535" y="658628"/>
                  </a:cubicBezTo>
                  <a:cubicBezTo>
                    <a:pt x="3793565" y="773309"/>
                    <a:pt x="3664025" y="897801"/>
                    <a:pt x="3542676" y="1030865"/>
                  </a:cubicBezTo>
                  <a:cubicBezTo>
                    <a:pt x="3342556" y="1250416"/>
                    <a:pt x="3169201" y="1489684"/>
                    <a:pt x="3014706" y="1743049"/>
                  </a:cubicBezTo>
                  <a:cubicBezTo>
                    <a:pt x="2902692" y="1926787"/>
                    <a:pt x="2801822" y="2116525"/>
                    <a:pt x="2708286" y="2310168"/>
                  </a:cubicBezTo>
                  <a:cubicBezTo>
                    <a:pt x="2615037" y="2503144"/>
                    <a:pt x="2529883" y="2699645"/>
                    <a:pt x="2449873" y="2898432"/>
                  </a:cubicBezTo>
                  <a:cubicBezTo>
                    <a:pt x="2393009" y="3039688"/>
                    <a:pt x="2350623" y="3185706"/>
                    <a:pt x="2314999" y="3333629"/>
                  </a:cubicBezTo>
                  <a:cubicBezTo>
                    <a:pt x="2290425" y="3435737"/>
                    <a:pt x="2267946" y="3538322"/>
                    <a:pt x="2244419" y="3640620"/>
                  </a:cubicBezTo>
                  <a:cubicBezTo>
                    <a:pt x="2236799" y="3673672"/>
                    <a:pt x="2226988" y="3706057"/>
                    <a:pt x="2210700" y="3736060"/>
                  </a:cubicBezTo>
                  <a:cubicBezTo>
                    <a:pt x="2183078" y="3787115"/>
                    <a:pt x="2140120" y="3819404"/>
                    <a:pt x="2084875" y="3833311"/>
                  </a:cubicBezTo>
                  <a:cubicBezTo>
                    <a:pt x="2042108" y="3844169"/>
                    <a:pt x="1998293" y="3850741"/>
                    <a:pt x="1954859" y="3858552"/>
                  </a:cubicBezTo>
                  <a:cubicBezTo>
                    <a:pt x="1872658" y="3873316"/>
                    <a:pt x="1790172" y="3886936"/>
                    <a:pt x="1708066" y="3902367"/>
                  </a:cubicBezTo>
                  <a:cubicBezTo>
                    <a:pt x="1581860" y="3926084"/>
                    <a:pt x="1455844" y="3950754"/>
                    <a:pt x="1329733" y="3975138"/>
                  </a:cubicBezTo>
                  <a:cubicBezTo>
                    <a:pt x="1276869" y="3985330"/>
                    <a:pt x="1224196" y="3996665"/>
                    <a:pt x="1171142" y="4005523"/>
                  </a:cubicBezTo>
                  <a:cubicBezTo>
                    <a:pt x="1150282" y="4009047"/>
                    <a:pt x="1128279" y="4009714"/>
                    <a:pt x="1107134" y="4007523"/>
                  </a:cubicBezTo>
                  <a:cubicBezTo>
                    <a:pt x="1071701" y="4003808"/>
                    <a:pt x="1046460" y="3983139"/>
                    <a:pt x="1029124" y="3952278"/>
                  </a:cubicBezTo>
                  <a:cubicBezTo>
                    <a:pt x="1015027" y="3927227"/>
                    <a:pt x="1008169" y="3899700"/>
                    <a:pt x="1001216" y="3872268"/>
                  </a:cubicBezTo>
                  <a:cubicBezTo>
                    <a:pt x="946733" y="3656622"/>
                    <a:pt x="872152" y="3448024"/>
                    <a:pt x="779474" y="3245904"/>
                  </a:cubicBezTo>
                  <a:cubicBezTo>
                    <a:pt x="697464" y="3067120"/>
                    <a:pt x="601928" y="2895956"/>
                    <a:pt x="494391" y="2731173"/>
                  </a:cubicBezTo>
                  <a:cubicBezTo>
                    <a:pt x="369042" y="2539054"/>
                    <a:pt x="228834" y="2358365"/>
                    <a:pt x="78243" y="2185486"/>
                  </a:cubicBezTo>
                  <a:cubicBezTo>
                    <a:pt x="59193" y="2163674"/>
                    <a:pt x="41953" y="2140147"/>
                    <a:pt x="25189" y="2116525"/>
                  </a:cubicBezTo>
                  <a:cubicBezTo>
                    <a:pt x="17283" y="2105380"/>
                    <a:pt x="11187" y="2092617"/>
                    <a:pt x="6330" y="2079758"/>
                  </a:cubicBezTo>
                  <a:cubicBezTo>
                    <a:pt x="-7291" y="2043849"/>
                    <a:pt x="1091" y="2015464"/>
                    <a:pt x="31285" y="1991366"/>
                  </a:cubicBezTo>
                  <a:cubicBezTo>
                    <a:pt x="57098" y="1970887"/>
                    <a:pt x="86816" y="1957743"/>
                    <a:pt x="117486" y="1946789"/>
                  </a:cubicBezTo>
                  <a:cubicBezTo>
                    <a:pt x="176732" y="1925739"/>
                    <a:pt x="236263" y="1905736"/>
                    <a:pt x="295604" y="1884972"/>
                  </a:cubicBezTo>
                  <a:cubicBezTo>
                    <a:pt x="475531" y="1822012"/>
                    <a:pt x="655268" y="1758670"/>
                    <a:pt x="835290" y="1696186"/>
                  </a:cubicBezTo>
                  <a:cubicBezTo>
                    <a:pt x="858627" y="1688090"/>
                    <a:pt x="883106" y="1681708"/>
                    <a:pt x="907490" y="1678660"/>
                  </a:cubicBezTo>
                  <a:cubicBezTo>
                    <a:pt x="950162" y="1673422"/>
                    <a:pt x="987024" y="1688566"/>
                    <a:pt x="1014741" y="1721237"/>
                  </a:cubicBezTo>
                  <a:cubicBezTo>
                    <a:pt x="1030743" y="1740097"/>
                    <a:pt x="1044459" y="1761242"/>
                    <a:pt x="1056461" y="1782864"/>
                  </a:cubicBezTo>
                  <a:cubicBezTo>
                    <a:pt x="1173142" y="1994033"/>
                    <a:pt x="1288871" y="2205774"/>
                    <a:pt x="1405838" y="2416657"/>
                  </a:cubicBezTo>
                  <a:cubicBezTo>
                    <a:pt x="1440033" y="2478284"/>
                    <a:pt x="1477656" y="2538006"/>
                    <a:pt x="1513756" y="2598585"/>
                  </a:cubicBezTo>
                  <a:cubicBezTo>
                    <a:pt x="1516518" y="2603443"/>
                    <a:pt x="1520043" y="2607729"/>
                    <a:pt x="1525662" y="26157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/>
                <a:ea typeface="Microsoft YaHei" panose="020B0503020204020204" pitchFamily="34" charset="-122"/>
                <a:cs typeface="+mn-cs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E3D92C6E-8F93-6461-E945-70B23D177374}"/>
              </a:ext>
            </a:extLst>
          </p:cNvPr>
          <p:cNvGrpSpPr/>
          <p:nvPr/>
        </p:nvGrpSpPr>
        <p:grpSpPr>
          <a:xfrm>
            <a:off x="3476504" y="3088891"/>
            <a:ext cx="279400" cy="247651"/>
            <a:chOff x="3262301" y="862037"/>
            <a:chExt cx="5663221" cy="5138426"/>
          </a:xfrm>
          <a:solidFill>
            <a:srgbClr val="00507A"/>
          </a:solidFill>
        </p:grpSpPr>
        <p:sp>
          <p:nvSpPr>
            <p:cNvPr id="37" name="任意多边形: 形状 46">
              <a:extLst>
                <a:ext uri="{FF2B5EF4-FFF2-40B4-BE49-F238E27FC236}">
                  <a16:creationId xmlns:a16="http://schemas.microsoft.com/office/drawing/2014/main" id="{4EA5CC25-C226-4E27-0683-AD2D7BFC51BC}"/>
                </a:ext>
              </a:extLst>
            </p:cNvPr>
            <p:cNvSpPr/>
            <p:nvPr/>
          </p:nvSpPr>
          <p:spPr>
            <a:xfrm>
              <a:off x="3262301" y="948498"/>
              <a:ext cx="4974253" cy="5051965"/>
            </a:xfrm>
            <a:custGeom>
              <a:avLst/>
              <a:gdLst>
                <a:gd name="connsiteX0" fmla="*/ 997469 w 4974253"/>
                <a:gd name="connsiteY0" fmla="*/ 5051965 h 5051965"/>
                <a:gd name="connsiteX1" fmla="*/ 973561 w 4974253"/>
                <a:gd name="connsiteY1" fmla="*/ 5048347 h 5051965"/>
                <a:gd name="connsiteX2" fmla="*/ 811636 w 4974253"/>
                <a:gd name="connsiteY2" fmla="*/ 5047013 h 5051965"/>
                <a:gd name="connsiteX3" fmla="*/ 436160 w 4974253"/>
                <a:gd name="connsiteY3" fmla="*/ 4962050 h 5051965"/>
                <a:gd name="connsiteX4" fmla="*/ 110691 w 4974253"/>
                <a:gd name="connsiteY4" fmla="*/ 4659155 h 5051965"/>
                <a:gd name="connsiteX5" fmla="*/ 13727 w 4974253"/>
                <a:gd name="connsiteY5" fmla="*/ 4361213 h 5051965"/>
                <a:gd name="connsiteX6" fmla="*/ 1630 w 4974253"/>
                <a:gd name="connsiteY6" fmla="*/ 4152234 h 5051965"/>
                <a:gd name="connsiteX7" fmla="*/ 868 w 4974253"/>
                <a:gd name="connsiteY7" fmla="*/ 3805619 h 5051965"/>
                <a:gd name="connsiteX8" fmla="*/ 11 w 4974253"/>
                <a:gd name="connsiteY8" fmla="*/ 3232691 h 5051965"/>
                <a:gd name="connsiteX9" fmla="*/ 1249 w 4974253"/>
                <a:gd name="connsiteY9" fmla="*/ 2296574 h 5051965"/>
                <a:gd name="connsiteX10" fmla="*/ 868 w 4974253"/>
                <a:gd name="connsiteY10" fmla="*/ 1152907 h 5051965"/>
                <a:gd name="connsiteX11" fmla="*/ 1820 w 4974253"/>
                <a:gd name="connsiteY11" fmla="*/ 862299 h 5051965"/>
                <a:gd name="connsiteX12" fmla="*/ 79259 w 4974253"/>
                <a:gd name="connsiteY12" fmla="*/ 463868 h 5051965"/>
                <a:gd name="connsiteX13" fmla="*/ 513789 w 4974253"/>
                <a:gd name="connsiteY13" fmla="*/ 59627 h 5051965"/>
                <a:gd name="connsiteX14" fmla="*/ 747914 w 4974253"/>
                <a:gd name="connsiteY14" fmla="*/ 8192 h 5051965"/>
                <a:gd name="connsiteX15" fmla="*/ 913553 w 4974253"/>
                <a:gd name="connsiteY15" fmla="*/ 477 h 5051965"/>
                <a:gd name="connsiteX16" fmla="*/ 2379260 w 4974253"/>
                <a:gd name="connsiteY16" fmla="*/ 286 h 5051965"/>
                <a:gd name="connsiteX17" fmla="*/ 3317663 w 4974253"/>
                <a:gd name="connsiteY17" fmla="*/ 1 h 5051965"/>
                <a:gd name="connsiteX18" fmla="*/ 3464729 w 4974253"/>
                <a:gd name="connsiteY18" fmla="*/ 29814 h 5051965"/>
                <a:gd name="connsiteX19" fmla="*/ 3567980 w 4974253"/>
                <a:gd name="connsiteY19" fmla="*/ 150877 h 5051965"/>
                <a:gd name="connsiteX20" fmla="*/ 3543787 w 4974253"/>
                <a:gd name="connsiteY20" fmla="*/ 307468 h 5051965"/>
                <a:gd name="connsiteX21" fmla="*/ 3410532 w 4974253"/>
                <a:gd name="connsiteY21" fmla="*/ 388430 h 5051965"/>
                <a:gd name="connsiteX22" fmla="*/ 3342238 w 4974253"/>
                <a:gd name="connsiteY22" fmla="*/ 392240 h 5051965"/>
                <a:gd name="connsiteX23" fmla="*/ 1116722 w 4974253"/>
                <a:gd name="connsiteY23" fmla="*/ 393002 h 5051965"/>
                <a:gd name="connsiteX24" fmla="*/ 892503 w 4974253"/>
                <a:gd name="connsiteY24" fmla="*/ 393669 h 5051965"/>
                <a:gd name="connsiteX25" fmla="*/ 653045 w 4974253"/>
                <a:gd name="connsiteY25" fmla="*/ 426435 h 5051965"/>
                <a:gd name="connsiteX26" fmla="*/ 472736 w 4974253"/>
                <a:gd name="connsiteY26" fmla="*/ 545879 h 5051965"/>
                <a:gd name="connsiteX27" fmla="*/ 402537 w 4974253"/>
                <a:gd name="connsiteY27" fmla="*/ 703898 h 5051965"/>
                <a:gd name="connsiteX28" fmla="*/ 381201 w 4974253"/>
                <a:gd name="connsiteY28" fmla="*/ 918020 h 5051965"/>
                <a:gd name="connsiteX29" fmla="*/ 381201 w 4974253"/>
                <a:gd name="connsiteY29" fmla="*/ 926307 h 5051965"/>
                <a:gd name="connsiteX30" fmla="*/ 380915 w 4974253"/>
                <a:gd name="connsiteY30" fmla="*/ 3425381 h 5051965"/>
                <a:gd name="connsiteX31" fmla="*/ 381201 w 4974253"/>
                <a:gd name="connsiteY31" fmla="*/ 4128993 h 5051965"/>
                <a:gd name="connsiteX32" fmla="*/ 406823 w 4974253"/>
                <a:gd name="connsiteY32" fmla="*/ 4365499 h 5051965"/>
                <a:gd name="connsiteX33" fmla="*/ 450638 w 4974253"/>
                <a:gd name="connsiteY33" fmla="*/ 4474941 h 5051965"/>
                <a:gd name="connsiteX34" fmla="*/ 630375 w 4974253"/>
                <a:gd name="connsiteY34" fmla="*/ 4620674 h 5051965"/>
                <a:gd name="connsiteX35" fmla="*/ 800396 w 4974253"/>
                <a:gd name="connsiteY35" fmla="*/ 4654678 h 5051965"/>
                <a:gd name="connsiteX36" fmla="*/ 962131 w 4974253"/>
                <a:gd name="connsiteY36" fmla="*/ 4659060 h 5051965"/>
                <a:gd name="connsiteX37" fmla="*/ 1939967 w 4974253"/>
                <a:gd name="connsiteY37" fmla="*/ 4659250 h 5051965"/>
                <a:gd name="connsiteX38" fmla="*/ 2861702 w 4974253"/>
                <a:gd name="connsiteY38" fmla="*/ 4659726 h 5051965"/>
                <a:gd name="connsiteX39" fmla="*/ 4103190 w 4974253"/>
                <a:gd name="connsiteY39" fmla="*/ 4658964 h 5051965"/>
                <a:gd name="connsiteX40" fmla="*/ 4333981 w 4974253"/>
                <a:gd name="connsiteY40" fmla="*/ 4625341 h 5051965"/>
                <a:gd name="connsiteX41" fmla="*/ 4560771 w 4974253"/>
                <a:gd name="connsiteY41" fmla="*/ 4393598 h 5051965"/>
                <a:gd name="connsiteX42" fmla="*/ 4590013 w 4974253"/>
                <a:gd name="connsiteY42" fmla="*/ 4220338 h 5051965"/>
                <a:gd name="connsiteX43" fmla="*/ 4593061 w 4974253"/>
                <a:gd name="connsiteY43" fmla="*/ 4062699 h 5051965"/>
                <a:gd name="connsiteX44" fmla="*/ 4593728 w 4974253"/>
                <a:gd name="connsiteY44" fmla="*/ 1806512 h 5051965"/>
                <a:gd name="connsiteX45" fmla="*/ 4594585 w 4974253"/>
                <a:gd name="connsiteY45" fmla="*/ 1675829 h 5051965"/>
                <a:gd name="connsiteX46" fmla="*/ 4627446 w 4974253"/>
                <a:gd name="connsiteY46" fmla="*/ 1522763 h 5051965"/>
                <a:gd name="connsiteX47" fmla="*/ 4811755 w 4974253"/>
                <a:gd name="connsiteY47" fmla="*/ 1426655 h 5051965"/>
                <a:gd name="connsiteX48" fmla="*/ 4953678 w 4974253"/>
                <a:gd name="connsiteY48" fmla="*/ 1548194 h 5051965"/>
                <a:gd name="connsiteX49" fmla="*/ 4973490 w 4974253"/>
                <a:gd name="connsiteY49" fmla="*/ 1681068 h 5051965"/>
                <a:gd name="connsiteX50" fmla="*/ 4973966 w 4974253"/>
                <a:gd name="connsiteY50" fmla="*/ 1737075 h 5051965"/>
                <a:gd name="connsiteX51" fmla="*/ 4974251 w 4974253"/>
                <a:gd name="connsiteY51" fmla="*/ 3594736 h 5051965"/>
                <a:gd name="connsiteX52" fmla="*/ 4973394 w 4974253"/>
                <a:gd name="connsiteY52" fmla="*/ 4196621 h 5051965"/>
                <a:gd name="connsiteX53" fmla="*/ 4914053 w 4974253"/>
                <a:gd name="connsiteY53" fmla="*/ 4550570 h 5051965"/>
                <a:gd name="connsiteX54" fmla="*/ 4593156 w 4974253"/>
                <a:gd name="connsiteY54" fmla="*/ 4933665 h 5051965"/>
                <a:gd name="connsiteX55" fmla="*/ 4341315 w 4974253"/>
                <a:gd name="connsiteY55" fmla="*/ 5026058 h 5051965"/>
                <a:gd name="connsiteX56" fmla="*/ 4106429 w 4974253"/>
                <a:gd name="connsiteY56" fmla="*/ 5048251 h 5051965"/>
                <a:gd name="connsiteX57" fmla="*/ 3902975 w 4974253"/>
                <a:gd name="connsiteY57" fmla="*/ 5048347 h 5051965"/>
                <a:gd name="connsiteX58" fmla="*/ 3879067 w 4974253"/>
                <a:gd name="connsiteY58" fmla="*/ 5051965 h 5051965"/>
                <a:gd name="connsiteX59" fmla="*/ 997469 w 4974253"/>
                <a:gd name="connsiteY59" fmla="*/ 5051965 h 505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974253" h="5051965">
                  <a:moveTo>
                    <a:pt x="997469" y="5051965"/>
                  </a:moveTo>
                  <a:cubicBezTo>
                    <a:pt x="989468" y="5050728"/>
                    <a:pt x="981562" y="5048441"/>
                    <a:pt x="973561" y="5048347"/>
                  </a:cubicBezTo>
                  <a:cubicBezTo>
                    <a:pt x="919554" y="5047775"/>
                    <a:pt x="865547" y="5049394"/>
                    <a:pt x="811636" y="5047013"/>
                  </a:cubicBezTo>
                  <a:cubicBezTo>
                    <a:pt x="681524" y="5041393"/>
                    <a:pt x="555032" y="5017962"/>
                    <a:pt x="436160" y="4962050"/>
                  </a:cubicBezTo>
                  <a:cubicBezTo>
                    <a:pt x="295381" y="4895756"/>
                    <a:pt x="186224" y="4795457"/>
                    <a:pt x="110691" y="4659155"/>
                  </a:cubicBezTo>
                  <a:cubicBezTo>
                    <a:pt x="59161" y="4566095"/>
                    <a:pt x="29252" y="4466083"/>
                    <a:pt x="13727" y="4361213"/>
                  </a:cubicBezTo>
                  <a:cubicBezTo>
                    <a:pt x="3440" y="4291871"/>
                    <a:pt x="1535" y="4222148"/>
                    <a:pt x="1630" y="4152234"/>
                  </a:cubicBezTo>
                  <a:cubicBezTo>
                    <a:pt x="1630" y="4036696"/>
                    <a:pt x="1058" y="3921158"/>
                    <a:pt x="868" y="3805619"/>
                  </a:cubicBezTo>
                  <a:cubicBezTo>
                    <a:pt x="487" y="3614548"/>
                    <a:pt x="-85" y="3423667"/>
                    <a:pt x="11" y="3232691"/>
                  </a:cubicBezTo>
                  <a:cubicBezTo>
                    <a:pt x="201" y="2920652"/>
                    <a:pt x="1154" y="2608613"/>
                    <a:pt x="1249" y="2296574"/>
                  </a:cubicBezTo>
                  <a:cubicBezTo>
                    <a:pt x="1344" y="1915383"/>
                    <a:pt x="868" y="1534097"/>
                    <a:pt x="868" y="1152907"/>
                  </a:cubicBezTo>
                  <a:cubicBezTo>
                    <a:pt x="868" y="1056038"/>
                    <a:pt x="677" y="959168"/>
                    <a:pt x="1820" y="862299"/>
                  </a:cubicBezTo>
                  <a:cubicBezTo>
                    <a:pt x="3440" y="724853"/>
                    <a:pt x="25061" y="591027"/>
                    <a:pt x="79259" y="463868"/>
                  </a:cubicBezTo>
                  <a:cubicBezTo>
                    <a:pt x="164126" y="264986"/>
                    <a:pt x="310907" y="131827"/>
                    <a:pt x="513789" y="59627"/>
                  </a:cubicBezTo>
                  <a:cubicBezTo>
                    <a:pt x="589608" y="32672"/>
                    <a:pt x="667904" y="16670"/>
                    <a:pt x="747914" y="8192"/>
                  </a:cubicBezTo>
                  <a:cubicBezTo>
                    <a:pt x="803063" y="2382"/>
                    <a:pt x="858213" y="477"/>
                    <a:pt x="913553" y="477"/>
                  </a:cubicBezTo>
                  <a:cubicBezTo>
                    <a:pt x="1402091" y="477"/>
                    <a:pt x="1890723" y="382"/>
                    <a:pt x="2379260" y="286"/>
                  </a:cubicBezTo>
                  <a:cubicBezTo>
                    <a:pt x="2692061" y="286"/>
                    <a:pt x="3004862" y="572"/>
                    <a:pt x="3317663" y="1"/>
                  </a:cubicBezTo>
                  <a:cubicBezTo>
                    <a:pt x="3369003" y="-95"/>
                    <a:pt x="3418057" y="8859"/>
                    <a:pt x="3464729" y="29814"/>
                  </a:cubicBezTo>
                  <a:cubicBezTo>
                    <a:pt x="3518069" y="53817"/>
                    <a:pt x="3557217" y="91250"/>
                    <a:pt x="3567980" y="150877"/>
                  </a:cubicBezTo>
                  <a:cubicBezTo>
                    <a:pt x="3577886" y="205360"/>
                    <a:pt x="3572171" y="258700"/>
                    <a:pt x="3543787" y="307468"/>
                  </a:cubicBezTo>
                  <a:cubicBezTo>
                    <a:pt x="3514260" y="358141"/>
                    <a:pt x="3466444" y="380810"/>
                    <a:pt x="3410532" y="388430"/>
                  </a:cubicBezTo>
                  <a:cubicBezTo>
                    <a:pt x="3387958" y="391478"/>
                    <a:pt x="3365003" y="392240"/>
                    <a:pt x="3342238" y="392240"/>
                  </a:cubicBezTo>
                  <a:cubicBezTo>
                    <a:pt x="2600431" y="392621"/>
                    <a:pt x="1858529" y="392812"/>
                    <a:pt x="1116722" y="393002"/>
                  </a:cubicBezTo>
                  <a:cubicBezTo>
                    <a:pt x="1041950" y="393002"/>
                    <a:pt x="967274" y="392336"/>
                    <a:pt x="892503" y="393669"/>
                  </a:cubicBezTo>
                  <a:cubicBezTo>
                    <a:pt x="811445" y="395098"/>
                    <a:pt x="730959" y="402337"/>
                    <a:pt x="653045" y="426435"/>
                  </a:cubicBezTo>
                  <a:cubicBezTo>
                    <a:pt x="581512" y="448819"/>
                    <a:pt x="518837" y="485014"/>
                    <a:pt x="472736" y="545879"/>
                  </a:cubicBezTo>
                  <a:cubicBezTo>
                    <a:pt x="437018" y="593027"/>
                    <a:pt x="415682" y="646653"/>
                    <a:pt x="402537" y="703898"/>
                  </a:cubicBezTo>
                  <a:cubicBezTo>
                    <a:pt x="386345" y="774383"/>
                    <a:pt x="381201" y="845916"/>
                    <a:pt x="381201" y="918020"/>
                  </a:cubicBezTo>
                  <a:cubicBezTo>
                    <a:pt x="381201" y="920783"/>
                    <a:pt x="381201" y="923545"/>
                    <a:pt x="381201" y="926307"/>
                  </a:cubicBezTo>
                  <a:cubicBezTo>
                    <a:pt x="381106" y="1759364"/>
                    <a:pt x="380915" y="2592325"/>
                    <a:pt x="380915" y="3425381"/>
                  </a:cubicBezTo>
                  <a:cubicBezTo>
                    <a:pt x="380915" y="3659887"/>
                    <a:pt x="381201" y="3894488"/>
                    <a:pt x="381201" y="4128993"/>
                  </a:cubicBezTo>
                  <a:cubicBezTo>
                    <a:pt x="381201" y="4208718"/>
                    <a:pt x="386726" y="4287870"/>
                    <a:pt x="406823" y="4365499"/>
                  </a:cubicBezTo>
                  <a:cubicBezTo>
                    <a:pt x="416729" y="4403885"/>
                    <a:pt x="430922" y="4440461"/>
                    <a:pt x="450638" y="4474941"/>
                  </a:cubicBezTo>
                  <a:cubicBezTo>
                    <a:pt x="491786" y="4546665"/>
                    <a:pt x="553794" y="4592956"/>
                    <a:pt x="630375" y="4620674"/>
                  </a:cubicBezTo>
                  <a:cubicBezTo>
                    <a:pt x="685239" y="4640486"/>
                    <a:pt x="742199" y="4651820"/>
                    <a:pt x="800396" y="4654678"/>
                  </a:cubicBezTo>
                  <a:cubicBezTo>
                    <a:pt x="854213" y="4657345"/>
                    <a:pt x="908219" y="4658964"/>
                    <a:pt x="962131" y="4659060"/>
                  </a:cubicBezTo>
                  <a:cubicBezTo>
                    <a:pt x="1288076" y="4659441"/>
                    <a:pt x="1614022" y="4659155"/>
                    <a:pt x="1939967" y="4659250"/>
                  </a:cubicBezTo>
                  <a:cubicBezTo>
                    <a:pt x="2247244" y="4659345"/>
                    <a:pt x="2554520" y="4659821"/>
                    <a:pt x="2861702" y="4659726"/>
                  </a:cubicBezTo>
                  <a:cubicBezTo>
                    <a:pt x="3275563" y="4659631"/>
                    <a:pt x="3689329" y="4659345"/>
                    <a:pt x="4103190" y="4658964"/>
                  </a:cubicBezTo>
                  <a:cubicBezTo>
                    <a:pt x="4181676" y="4658869"/>
                    <a:pt x="4259019" y="4649916"/>
                    <a:pt x="4333981" y="4625341"/>
                  </a:cubicBezTo>
                  <a:cubicBezTo>
                    <a:pt x="4449900" y="4587432"/>
                    <a:pt x="4524576" y="4509327"/>
                    <a:pt x="4560771" y="4393598"/>
                  </a:cubicBezTo>
                  <a:cubicBezTo>
                    <a:pt x="4578393" y="4337210"/>
                    <a:pt x="4587632" y="4279202"/>
                    <a:pt x="4590013" y="4220338"/>
                  </a:cubicBezTo>
                  <a:cubicBezTo>
                    <a:pt x="4592108" y="4167855"/>
                    <a:pt x="4593061" y="4115277"/>
                    <a:pt x="4593061" y="4062699"/>
                  </a:cubicBezTo>
                  <a:cubicBezTo>
                    <a:pt x="4593442" y="3310605"/>
                    <a:pt x="4593537" y="2558606"/>
                    <a:pt x="4593728" y="1806512"/>
                  </a:cubicBezTo>
                  <a:cubicBezTo>
                    <a:pt x="4593728" y="1762888"/>
                    <a:pt x="4592966" y="1719263"/>
                    <a:pt x="4594585" y="1675829"/>
                  </a:cubicBezTo>
                  <a:cubicBezTo>
                    <a:pt x="4596585" y="1623061"/>
                    <a:pt x="4604967" y="1571435"/>
                    <a:pt x="4627446" y="1522763"/>
                  </a:cubicBezTo>
                  <a:cubicBezTo>
                    <a:pt x="4663737" y="1444467"/>
                    <a:pt x="4732983" y="1417892"/>
                    <a:pt x="4811755" y="1426655"/>
                  </a:cubicBezTo>
                  <a:cubicBezTo>
                    <a:pt x="4886431" y="1435037"/>
                    <a:pt x="4931008" y="1478852"/>
                    <a:pt x="4953678" y="1548194"/>
                  </a:cubicBezTo>
                  <a:cubicBezTo>
                    <a:pt x="4967774" y="1591343"/>
                    <a:pt x="4971680" y="1636110"/>
                    <a:pt x="4973490" y="1681068"/>
                  </a:cubicBezTo>
                  <a:cubicBezTo>
                    <a:pt x="4974251" y="1699737"/>
                    <a:pt x="4973966" y="1718406"/>
                    <a:pt x="4973966" y="1737075"/>
                  </a:cubicBezTo>
                  <a:cubicBezTo>
                    <a:pt x="4974061" y="2356295"/>
                    <a:pt x="4974251" y="2975516"/>
                    <a:pt x="4974251" y="3594736"/>
                  </a:cubicBezTo>
                  <a:cubicBezTo>
                    <a:pt x="4974251" y="3795332"/>
                    <a:pt x="4974347" y="3996024"/>
                    <a:pt x="4973394" y="4196621"/>
                  </a:cubicBezTo>
                  <a:cubicBezTo>
                    <a:pt x="4972823" y="4317684"/>
                    <a:pt x="4956630" y="4436460"/>
                    <a:pt x="4914053" y="4550570"/>
                  </a:cubicBezTo>
                  <a:cubicBezTo>
                    <a:pt x="4852236" y="4716114"/>
                    <a:pt x="4746985" y="4845273"/>
                    <a:pt x="4593156" y="4933665"/>
                  </a:cubicBezTo>
                  <a:cubicBezTo>
                    <a:pt x="4514575" y="4978814"/>
                    <a:pt x="4430088" y="5008437"/>
                    <a:pt x="4341315" y="5026058"/>
                  </a:cubicBezTo>
                  <a:cubicBezTo>
                    <a:pt x="4263782" y="5041488"/>
                    <a:pt x="4185486" y="5048537"/>
                    <a:pt x="4106429" y="5048251"/>
                  </a:cubicBezTo>
                  <a:cubicBezTo>
                    <a:pt x="4038611" y="5048060"/>
                    <a:pt x="3970793" y="5048060"/>
                    <a:pt x="3902975" y="5048347"/>
                  </a:cubicBezTo>
                  <a:cubicBezTo>
                    <a:pt x="3894974" y="5048347"/>
                    <a:pt x="3887068" y="5050728"/>
                    <a:pt x="3879067" y="5051965"/>
                  </a:cubicBezTo>
                  <a:cubicBezTo>
                    <a:pt x="2918566" y="5051965"/>
                    <a:pt x="1957970" y="5051965"/>
                    <a:pt x="997469" y="5051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38" name="任意多边形: 形状 47">
              <a:extLst>
                <a:ext uri="{FF2B5EF4-FFF2-40B4-BE49-F238E27FC236}">
                  <a16:creationId xmlns:a16="http://schemas.microsoft.com/office/drawing/2014/main" id="{110D0657-A651-2AB1-56CC-22B35D001378}"/>
                </a:ext>
              </a:extLst>
            </p:cNvPr>
            <p:cNvSpPr/>
            <p:nvPr/>
          </p:nvSpPr>
          <p:spPr>
            <a:xfrm>
              <a:off x="4169525" y="862037"/>
              <a:ext cx="4755997" cy="4008782"/>
            </a:xfrm>
            <a:custGeom>
              <a:avLst/>
              <a:gdLst>
                <a:gd name="connsiteX0" fmla="*/ 1525662 w 4755997"/>
                <a:gd name="connsiteY0" fmla="*/ 2615730 h 4008782"/>
                <a:gd name="connsiteX1" fmla="*/ 1539092 w 4755997"/>
                <a:gd name="connsiteY1" fmla="*/ 2593918 h 4008782"/>
                <a:gd name="connsiteX2" fmla="*/ 1810460 w 4755997"/>
                <a:gd name="connsiteY2" fmla="*/ 2111286 h 4008782"/>
                <a:gd name="connsiteX3" fmla="*/ 2218606 w 4755997"/>
                <a:gd name="connsiteY3" fmla="*/ 1456823 h 4008782"/>
                <a:gd name="connsiteX4" fmla="*/ 2554648 w 4755997"/>
                <a:gd name="connsiteY4" fmla="*/ 1035247 h 4008782"/>
                <a:gd name="connsiteX5" fmla="*/ 3093573 w 4755997"/>
                <a:gd name="connsiteY5" fmla="*/ 550424 h 4008782"/>
                <a:gd name="connsiteX6" fmla="*/ 3638117 w 4755997"/>
                <a:gd name="connsiteY6" fmla="*/ 243529 h 4008782"/>
                <a:gd name="connsiteX7" fmla="*/ 4134369 w 4755997"/>
                <a:gd name="connsiteY7" fmla="*/ 91891 h 4008782"/>
                <a:gd name="connsiteX8" fmla="*/ 4474507 w 4755997"/>
                <a:gd name="connsiteY8" fmla="*/ 28835 h 4008782"/>
                <a:gd name="connsiteX9" fmla="*/ 4614906 w 4755997"/>
                <a:gd name="connsiteY9" fmla="*/ 2451 h 4008782"/>
                <a:gd name="connsiteX10" fmla="*/ 4669389 w 4755997"/>
                <a:gd name="connsiteY10" fmla="*/ 7880 h 4008782"/>
                <a:gd name="connsiteX11" fmla="*/ 4755686 w 4755997"/>
                <a:gd name="connsiteY11" fmla="*/ 58267 h 4008782"/>
                <a:gd name="connsiteX12" fmla="*/ 4755590 w 4755997"/>
                <a:gd name="connsiteY12" fmla="*/ 66745 h 4008782"/>
                <a:gd name="connsiteX13" fmla="*/ 4714156 w 4755997"/>
                <a:gd name="connsiteY13" fmla="*/ 147993 h 4008782"/>
                <a:gd name="connsiteX14" fmla="*/ 4673580 w 4755997"/>
                <a:gd name="connsiteY14" fmla="*/ 185140 h 4008782"/>
                <a:gd name="connsiteX15" fmla="*/ 4393926 w 4755997"/>
                <a:gd name="connsiteY15" fmla="*/ 334778 h 4008782"/>
                <a:gd name="connsiteX16" fmla="*/ 3932535 w 4755997"/>
                <a:gd name="connsiteY16" fmla="*/ 658628 h 4008782"/>
                <a:gd name="connsiteX17" fmla="*/ 3542676 w 4755997"/>
                <a:gd name="connsiteY17" fmla="*/ 1030865 h 4008782"/>
                <a:gd name="connsiteX18" fmla="*/ 3014706 w 4755997"/>
                <a:gd name="connsiteY18" fmla="*/ 1743049 h 4008782"/>
                <a:gd name="connsiteX19" fmla="*/ 2708286 w 4755997"/>
                <a:gd name="connsiteY19" fmla="*/ 2310168 h 4008782"/>
                <a:gd name="connsiteX20" fmla="*/ 2449873 w 4755997"/>
                <a:gd name="connsiteY20" fmla="*/ 2898432 h 4008782"/>
                <a:gd name="connsiteX21" fmla="*/ 2314999 w 4755997"/>
                <a:gd name="connsiteY21" fmla="*/ 3333629 h 4008782"/>
                <a:gd name="connsiteX22" fmla="*/ 2244419 w 4755997"/>
                <a:gd name="connsiteY22" fmla="*/ 3640620 h 4008782"/>
                <a:gd name="connsiteX23" fmla="*/ 2210700 w 4755997"/>
                <a:gd name="connsiteY23" fmla="*/ 3736060 h 4008782"/>
                <a:gd name="connsiteX24" fmla="*/ 2084875 w 4755997"/>
                <a:gd name="connsiteY24" fmla="*/ 3833311 h 4008782"/>
                <a:gd name="connsiteX25" fmla="*/ 1954859 w 4755997"/>
                <a:gd name="connsiteY25" fmla="*/ 3858552 h 4008782"/>
                <a:gd name="connsiteX26" fmla="*/ 1708066 w 4755997"/>
                <a:gd name="connsiteY26" fmla="*/ 3902367 h 4008782"/>
                <a:gd name="connsiteX27" fmla="*/ 1329733 w 4755997"/>
                <a:gd name="connsiteY27" fmla="*/ 3975138 h 4008782"/>
                <a:gd name="connsiteX28" fmla="*/ 1171142 w 4755997"/>
                <a:gd name="connsiteY28" fmla="*/ 4005523 h 4008782"/>
                <a:gd name="connsiteX29" fmla="*/ 1107134 w 4755997"/>
                <a:gd name="connsiteY29" fmla="*/ 4007523 h 4008782"/>
                <a:gd name="connsiteX30" fmla="*/ 1029124 w 4755997"/>
                <a:gd name="connsiteY30" fmla="*/ 3952278 h 4008782"/>
                <a:gd name="connsiteX31" fmla="*/ 1001216 w 4755997"/>
                <a:gd name="connsiteY31" fmla="*/ 3872268 h 4008782"/>
                <a:gd name="connsiteX32" fmla="*/ 779474 w 4755997"/>
                <a:gd name="connsiteY32" fmla="*/ 3245904 h 4008782"/>
                <a:gd name="connsiteX33" fmla="*/ 494391 w 4755997"/>
                <a:gd name="connsiteY33" fmla="*/ 2731173 h 4008782"/>
                <a:gd name="connsiteX34" fmla="*/ 78243 w 4755997"/>
                <a:gd name="connsiteY34" fmla="*/ 2185486 h 4008782"/>
                <a:gd name="connsiteX35" fmla="*/ 25189 w 4755997"/>
                <a:gd name="connsiteY35" fmla="*/ 2116525 h 4008782"/>
                <a:gd name="connsiteX36" fmla="*/ 6330 w 4755997"/>
                <a:gd name="connsiteY36" fmla="*/ 2079758 h 4008782"/>
                <a:gd name="connsiteX37" fmla="*/ 31285 w 4755997"/>
                <a:gd name="connsiteY37" fmla="*/ 1991366 h 4008782"/>
                <a:gd name="connsiteX38" fmla="*/ 117486 w 4755997"/>
                <a:gd name="connsiteY38" fmla="*/ 1946789 h 4008782"/>
                <a:gd name="connsiteX39" fmla="*/ 295604 w 4755997"/>
                <a:gd name="connsiteY39" fmla="*/ 1884972 h 4008782"/>
                <a:gd name="connsiteX40" fmla="*/ 835290 w 4755997"/>
                <a:gd name="connsiteY40" fmla="*/ 1696186 h 4008782"/>
                <a:gd name="connsiteX41" fmla="*/ 907490 w 4755997"/>
                <a:gd name="connsiteY41" fmla="*/ 1678660 h 4008782"/>
                <a:gd name="connsiteX42" fmla="*/ 1014741 w 4755997"/>
                <a:gd name="connsiteY42" fmla="*/ 1721237 h 4008782"/>
                <a:gd name="connsiteX43" fmla="*/ 1056461 w 4755997"/>
                <a:gd name="connsiteY43" fmla="*/ 1782864 h 4008782"/>
                <a:gd name="connsiteX44" fmla="*/ 1405838 w 4755997"/>
                <a:gd name="connsiteY44" fmla="*/ 2416657 h 4008782"/>
                <a:gd name="connsiteX45" fmla="*/ 1513756 w 4755997"/>
                <a:gd name="connsiteY45" fmla="*/ 2598585 h 4008782"/>
                <a:gd name="connsiteX46" fmla="*/ 1525662 w 4755997"/>
                <a:gd name="connsiteY46" fmla="*/ 2615730 h 400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755997" h="4008782">
                  <a:moveTo>
                    <a:pt x="1525662" y="2615730"/>
                  </a:moveTo>
                  <a:cubicBezTo>
                    <a:pt x="1531282" y="2606586"/>
                    <a:pt x="1535473" y="2600395"/>
                    <a:pt x="1539092" y="2593918"/>
                  </a:cubicBezTo>
                  <a:cubicBezTo>
                    <a:pt x="1629580" y="2433041"/>
                    <a:pt x="1719782" y="2272068"/>
                    <a:pt x="1810460" y="2111286"/>
                  </a:cubicBezTo>
                  <a:cubicBezTo>
                    <a:pt x="1936857" y="1887067"/>
                    <a:pt x="2069921" y="1667135"/>
                    <a:pt x="2218606" y="1456823"/>
                  </a:cubicBezTo>
                  <a:cubicBezTo>
                    <a:pt x="2322524" y="1309852"/>
                    <a:pt x="2433871" y="1168787"/>
                    <a:pt x="2554648" y="1035247"/>
                  </a:cubicBezTo>
                  <a:cubicBezTo>
                    <a:pt x="2717526" y="855034"/>
                    <a:pt x="2895739" y="691775"/>
                    <a:pt x="3093573" y="550424"/>
                  </a:cubicBezTo>
                  <a:cubicBezTo>
                    <a:pt x="3263975" y="428599"/>
                    <a:pt x="3445617" y="326682"/>
                    <a:pt x="3638117" y="243529"/>
                  </a:cubicBezTo>
                  <a:cubicBezTo>
                    <a:pt x="3798042" y="174472"/>
                    <a:pt x="3963967" y="125800"/>
                    <a:pt x="4134369" y="91891"/>
                  </a:cubicBezTo>
                  <a:cubicBezTo>
                    <a:pt x="4247431" y="69412"/>
                    <a:pt x="4361064" y="49790"/>
                    <a:pt x="4474507" y="28835"/>
                  </a:cubicBezTo>
                  <a:cubicBezTo>
                    <a:pt x="4521370" y="20167"/>
                    <a:pt x="4568233" y="11785"/>
                    <a:pt x="4614906" y="2451"/>
                  </a:cubicBezTo>
                  <a:cubicBezTo>
                    <a:pt x="4633956" y="-1359"/>
                    <a:pt x="4652434" y="-1550"/>
                    <a:pt x="4669389" y="7880"/>
                  </a:cubicBezTo>
                  <a:cubicBezTo>
                    <a:pt x="4698916" y="24263"/>
                    <a:pt x="4727682" y="41789"/>
                    <a:pt x="4755686" y="58267"/>
                  </a:cubicBezTo>
                  <a:cubicBezTo>
                    <a:pt x="4755686" y="62744"/>
                    <a:pt x="4756447" y="65125"/>
                    <a:pt x="4755590" y="66745"/>
                  </a:cubicBezTo>
                  <a:cubicBezTo>
                    <a:pt x="4741970" y="93891"/>
                    <a:pt x="4728444" y="121132"/>
                    <a:pt x="4714156" y="147993"/>
                  </a:cubicBezTo>
                  <a:cubicBezTo>
                    <a:pt x="4705107" y="164947"/>
                    <a:pt x="4691106" y="176663"/>
                    <a:pt x="4673580" y="185140"/>
                  </a:cubicBezTo>
                  <a:cubicBezTo>
                    <a:pt x="4578330" y="231241"/>
                    <a:pt x="4484985" y="280771"/>
                    <a:pt x="4393926" y="334778"/>
                  </a:cubicBezTo>
                  <a:cubicBezTo>
                    <a:pt x="4231905" y="430981"/>
                    <a:pt x="4077886" y="538613"/>
                    <a:pt x="3932535" y="658628"/>
                  </a:cubicBezTo>
                  <a:cubicBezTo>
                    <a:pt x="3793565" y="773309"/>
                    <a:pt x="3664025" y="897801"/>
                    <a:pt x="3542676" y="1030865"/>
                  </a:cubicBezTo>
                  <a:cubicBezTo>
                    <a:pt x="3342556" y="1250416"/>
                    <a:pt x="3169201" y="1489684"/>
                    <a:pt x="3014706" y="1743049"/>
                  </a:cubicBezTo>
                  <a:cubicBezTo>
                    <a:pt x="2902692" y="1926787"/>
                    <a:pt x="2801822" y="2116525"/>
                    <a:pt x="2708286" y="2310168"/>
                  </a:cubicBezTo>
                  <a:cubicBezTo>
                    <a:pt x="2615037" y="2503144"/>
                    <a:pt x="2529883" y="2699645"/>
                    <a:pt x="2449873" y="2898432"/>
                  </a:cubicBezTo>
                  <a:cubicBezTo>
                    <a:pt x="2393009" y="3039688"/>
                    <a:pt x="2350623" y="3185706"/>
                    <a:pt x="2314999" y="3333629"/>
                  </a:cubicBezTo>
                  <a:cubicBezTo>
                    <a:pt x="2290425" y="3435737"/>
                    <a:pt x="2267946" y="3538322"/>
                    <a:pt x="2244419" y="3640620"/>
                  </a:cubicBezTo>
                  <a:cubicBezTo>
                    <a:pt x="2236799" y="3673672"/>
                    <a:pt x="2226988" y="3706057"/>
                    <a:pt x="2210700" y="3736060"/>
                  </a:cubicBezTo>
                  <a:cubicBezTo>
                    <a:pt x="2183078" y="3787115"/>
                    <a:pt x="2140120" y="3819404"/>
                    <a:pt x="2084875" y="3833311"/>
                  </a:cubicBezTo>
                  <a:cubicBezTo>
                    <a:pt x="2042108" y="3844169"/>
                    <a:pt x="1998293" y="3850741"/>
                    <a:pt x="1954859" y="3858552"/>
                  </a:cubicBezTo>
                  <a:cubicBezTo>
                    <a:pt x="1872658" y="3873316"/>
                    <a:pt x="1790172" y="3886936"/>
                    <a:pt x="1708066" y="3902367"/>
                  </a:cubicBezTo>
                  <a:cubicBezTo>
                    <a:pt x="1581860" y="3926084"/>
                    <a:pt x="1455844" y="3950754"/>
                    <a:pt x="1329733" y="3975138"/>
                  </a:cubicBezTo>
                  <a:cubicBezTo>
                    <a:pt x="1276869" y="3985330"/>
                    <a:pt x="1224196" y="3996665"/>
                    <a:pt x="1171142" y="4005523"/>
                  </a:cubicBezTo>
                  <a:cubicBezTo>
                    <a:pt x="1150282" y="4009047"/>
                    <a:pt x="1128279" y="4009714"/>
                    <a:pt x="1107134" y="4007523"/>
                  </a:cubicBezTo>
                  <a:cubicBezTo>
                    <a:pt x="1071701" y="4003808"/>
                    <a:pt x="1046460" y="3983139"/>
                    <a:pt x="1029124" y="3952278"/>
                  </a:cubicBezTo>
                  <a:cubicBezTo>
                    <a:pt x="1015027" y="3927227"/>
                    <a:pt x="1008169" y="3899700"/>
                    <a:pt x="1001216" y="3872268"/>
                  </a:cubicBezTo>
                  <a:cubicBezTo>
                    <a:pt x="946733" y="3656622"/>
                    <a:pt x="872152" y="3448024"/>
                    <a:pt x="779474" y="3245904"/>
                  </a:cubicBezTo>
                  <a:cubicBezTo>
                    <a:pt x="697464" y="3067120"/>
                    <a:pt x="601928" y="2895956"/>
                    <a:pt x="494391" y="2731173"/>
                  </a:cubicBezTo>
                  <a:cubicBezTo>
                    <a:pt x="369042" y="2539054"/>
                    <a:pt x="228834" y="2358365"/>
                    <a:pt x="78243" y="2185486"/>
                  </a:cubicBezTo>
                  <a:cubicBezTo>
                    <a:pt x="59193" y="2163674"/>
                    <a:pt x="41953" y="2140147"/>
                    <a:pt x="25189" y="2116525"/>
                  </a:cubicBezTo>
                  <a:cubicBezTo>
                    <a:pt x="17283" y="2105380"/>
                    <a:pt x="11187" y="2092617"/>
                    <a:pt x="6330" y="2079758"/>
                  </a:cubicBezTo>
                  <a:cubicBezTo>
                    <a:pt x="-7291" y="2043849"/>
                    <a:pt x="1091" y="2015464"/>
                    <a:pt x="31285" y="1991366"/>
                  </a:cubicBezTo>
                  <a:cubicBezTo>
                    <a:pt x="57098" y="1970887"/>
                    <a:pt x="86816" y="1957743"/>
                    <a:pt x="117486" y="1946789"/>
                  </a:cubicBezTo>
                  <a:cubicBezTo>
                    <a:pt x="176732" y="1925739"/>
                    <a:pt x="236263" y="1905736"/>
                    <a:pt x="295604" y="1884972"/>
                  </a:cubicBezTo>
                  <a:cubicBezTo>
                    <a:pt x="475531" y="1822012"/>
                    <a:pt x="655268" y="1758670"/>
                    <a:pt x="835290" y="1696186"/>
                  </a:cubicBezTo>
                  <a:cubicBezTo>
                    <a:pt x="858627" y="1688090"/>
                    <a:pt x="883106" y="1681708"/>
                    <a:pt x="907490" y="1678660"/>
                  </a:cubicBezTo>
                  <a:cubicBezTo>
                    <a:pt x="950162" y="1673422"/>
                    <a:pt x="987024" y="1688566"/>
                    <a:pt x="1014741" y="1721237"/>
                  </a:cubicBezTo>
                  <a:cubicBezTo>
                    <a:pt x="1030743" y="1740097"/>
                    <a:pt x="1044459" y="1761242"/>
                    <a:pt x="1056461" y="1782864"/>
                  </a:cubicBezTo>
                  <a:cubicBezTo>
                    <a:pt x="1173142" y="1994033"/>
                    <a:pt x="1288871" y="2205774"/>
                    <a:pt x="1405838" y="2416657"/>
                  </a:cubicBezTo>
                  <a:cubicBezTo>
                    <a:pt x="1440033" y="2478284"/>
                    <a:pt x="1477656" y="2538006"/>
                    <a:pt x="1513756" y="2598585"/>
                  </a:cubicBezTo>
                  <a:cubicBezTo>
                    <a:pt x="1516518" y="2603443"/>
                    <a:pt x="1520043" y="2607729"/>
                    <a:pt x="1525662" y="26157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/>
                <a:ea typeface="Microsoft YaHei" panose="020B0503020204020204" pitchFamily="34" charset="-122"/>
                <a:cs typeface="+mn-cs"/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E02D6402-AF3C-6D7B-A43F-CD36D35276F3}"/>
              </a:ext>
            </a:extLst>
          </p:cNvPr>
          <p:cNvGrpSpPr/>
          <p:nvPr/>
        </p:nvGrpSpPr>
        <p:grpSpPr>
          <a:xfrm>
            <a:off x="8254866" y="3094555"/>
            <a:ext cx="279400" cy="247651"/>
            <a:chOff x="3262301" y="862037"/>
            <a:chExt cx="5663221" cy="5138426"/>
          </a:xfrm>
          <a:solidFill>
            <a:srgbClr val="00507A"/>
          </a:solidFill>
        </p:grpSpPr>
        <p:sp>
          <p:nvSpPr>
            <p:cNvPr id="40" name="任意多边形: 形状 46">
              <a:extLst>
                <a:ext uri="{FF2B5EF4-FFF2-40B4-BE49-F238E27FC236}">
                  <a16:creationId xmlns:a16="http://schemas.microsoft.com/office/drawing/2014/main" id="{9B2BE8C2-FC41-ADE8-41EE-525955F19424}"/>
                </a:ext>
              </a:extLst>
            </p:cNvPr>
            <p:cNvSpPr/>
            <p:nvPr/>
          </p:nvSpPr>
          <p:spPr>
            <a:xfrm>
              <a:off x="3262301" y="948498"/>
              <a:ext cx="4974253" cy="5051965"/>
            </a:xfrm>
            <a:custGeom>
              <a:avLst/>
              <a:gdLst>
                <a:gd name="connsiteX0" fmla="*/ 997469 w 4974253"/>
                <a:gd name="connsiteY0" fmla="*/ 5051965 h 5051965"/>
                <a:gd name="connsiteX1" fmla="*/ 973561 w 4974253"/>
                <a:gd name="connsiteY1" fmla="*/ 5048347 h 5051965"/>
                <a:gd name="connsiteX2" fmla="*/ 811636 w 4974253"/>
                <a:gd name="connsiteY2" fmla="*/ 5047013 h 5051965"/>
                <a:gd name="connsiteX3" fmla="*/ 436160 w 4974253"/>
                <a:gd name="connsiteY3" fmla="*/ 4962050 h 5051965"/>
                <a:gd name="connsiteX4" fmla="*/ 110691 w 4974253"/>
                <a:gd name="connsiteY4" fmla="*/ 4659155 h 5051965"/>
                <a:gd name="connsiteX5" fmla="*/ 13727 w 4974253"/>
                <a:gd name="connsiteY5" fmla="*/ 4361213 h 5051965"/>
                <a:gd name="connsiteX6" fmla="*/ 1630 w 4974253"/>
                <a:gd name="connsiteY6" fmla="*/ 4152234 h 5051965"/>
                <a:gd name="connsiteX7" fmla="*/ 868 w 4974253"/>
                <a:gd name="connsiteY7" fmla="*/ 3805619 h 5051965"/>
                <a:gd name="connsiteX8" fmla="*/ 11 w 4974253"/>
                <a:gd name="connsiteY8" fmla="*/ 3232691 h 5051965"/>
                <a:gd name="connsiteX9" fmla="*/ 1249 w 4974253"/>
                <a:gd name="connsiteY9" fmla="*/ 2296574 h 5051965"/>
                <a:gd name="connsiteX10" fmla="*/ 868 w 4974253"/>
                <a:gd name="connsiteY10" fmla="*/ 1152907 h 5051965"/>
                <a:gd name="connsiteX11" fmla="*/ 1820 w 4974253"/>
                <a:gd name="connsiteY11" fmla="*/ 862299 h 5051965"/>
                <a:gd name="connsiteX12" fmla="*/ 79259 w 4974253"/>
                <a:gd name="connsiteY12" fmla="*/ 463868 h 5051965"/>
                <a:gd name="connsiteX13" fmla="*/ 513789 w 4974253"/>
                <a:gd name="connsiteY13" fmla="*/ 59627 h 5051965"/>
                <a:gd name="connsiteX14" fmla="*/ 747914 w 4974253"/>
                <a:gd name="connsiteY14" fmla="*/ 8192 h 5051965"/>
                <a:gd name="connsiteX15" fmla="*/ 913553 w 4974253"/>
                <a:gd name="connsiteY15" fmla="*/ 477 h 5051965"/>
                <a:gd name="connsiteX16" fmla="*/ 2379260 w 4974253"/>
                <a:gd name="connsiteY16" fmla="*/ 286 h 5051965"/>
                <a:gd name="connsiteX17" fmla="*/ 3317663 w 4974253"/>
                <a:gd name="connsiteY17" fmla="*/ 1 h 5051965"/>
                <a:gd name="connsiteX18" fmla="*/ 3464729 w 4974253"/>
                <a:gd name="connsiteY18" fmla="*/ 29814 h 5051965"/>
                <a:gd name="connsiteX19" fmla="*/ 3567980 w 4974253"/>
                <a:gd name="connsiteY19" fmla="*/ 150877 h 5051965"/>
                <a:gd name="connsiteX20" fmla="*/ 3543787 w 4974253"/>
                <a:gd name="connsiteY20" fmla="*/ 307468 h 5051965"/>
                <a:gd name="connsiteX21" fmla="*/ 3410532 w 4974253"/>
                <a:gd name="connsiteY21" fmla="*/ 388430 h 5051965"/>
                <a:gd name="connsiteX22" fmla="*/ 3342238 w 4974253"/>
                <a:gd name="connsiteY22" fmla="*/ 392240 h 5051965"/>
                <a:gd name="connsiteX23" fmla="*/ 1116722 w 4974253"/>
                <a:gd name="connsiteY23" fmla="*/ 393002 h 5051965"/>
                <a:gd name="connsiteX24" fmla="*/ 892503 w 4974253"/>
                <a:gd name="connsiteY24" fmla="*/ 393669 h 5051965"/>
                <a:gd name="connsiteX25" fmla="*/ 653045 w 4974253"/>
                <a:gd name="connsiteY25" fmla="*/ 426435 h 5051965"/>
                <a:gd name="connsiteX26" fmla="*/ 472736 w 4974253"/>
                <a:gd name="connsiteY26" fmla="*/ 545879 h 5051965"/>
                <a:gd name="connsiteX27" fmla="*/ 402537 w 4974253"/>
                <a:gd name="connsiteY27" fmla="*/ 703898 h 5051965"/>
                <a:gd name="connsiteX28" fmla="*/ 381201 w 4974253"/>
                <a:gd name="connsiteY28" fmla="*/ 918020 h 5051965"/>
                <a:gd name="connsiteX29" fmla="*/ 381201 w 4974253"/>
                <a:gd name="connsiteY29" fmla="*/ 926307 h 5051965"/>
                <a:gd name="connsiteX30" fmla="*/ 380915 w 4974253"/>
                <a:gd name="connsiteY30" fmla="*/ 3425381 h 5051965"/>
                <a:gd name="connsiteX31" fmla="*/ 381201 w 4974253"/>
                <a:gd name="connsiteY31" fmla="*/ 4128993 h 5051965"/>
                <a:gd name="connsiteX32" fmla="*/ 406823 w 4974253"/>
                <a:gd name="connsiteY32" fmla="*/ 4365499 h 5051965"/>
                <a:gd name="connsiteX33" fmla="*/ 450638 w 4974253"/>
                <a:gd name="connsiteY33" fmla="*/ 4474941 h 5051965"/>
                <a:gd name="connsiteX34" fmla="*/ 630375 w 4974253"/>
                <a:gd name="connsiteY34" fmla="*/ 4620674 h 5051965"/>
                <a:gd name="connsiteX35" fmla="*/ 800396 w 4974253"/>
                <a:gd name="connsiteY35" fmla="*/ 4654678 h 5051965"/>
                <a:gd name="connsiteX36" fmla="*/ 962131 w 4974253"/>
                <a:gd name="connsiteY36" fmla="*/ 4659060 h 5051965"/>
                <a:gd name="connsiteX37" fmla="*/ 1939967 w 4974253"/>
                <a:gd name="connsiteY37" fmla="*/ 4659250 h 5051965"/>
                <a:gd name="connsiteX38" fmla="*/ 2861702 w 4974253"/>
                <a:gd name="connsiteY38" fmla="*/ 4659726 h 5051965"/>
                <a:gd name="connsiteX39" fmla="*/ 4103190 w 4974253"/>
                <a:gd name="connsiteY39" fmla="*/ 4658964 h 5051965"/>
                <a:gd name="connsiteX40" fmla="*/ 4333981 w 4974253"/>
                <a:gd name="connsiteY40" fmla="*/ 4625341 h 5051965"/>
                <a:gd name="connsiteX41" fmla="*/ 4560771 w 4974253"/>
                <a:gd name="connsiteY41" fmla="*/ 4393598 h 5051965"/>
                <a:gd name="connsiteX42" fmla="*/ 4590013 w 4974253"/>
                <a:gd name="connsiteY42" fmla="*/ 4220338 h 5051965"/>
                <a:gd name="connsiteX43" fmla="*/ 4593061 w 4974253"/>
                <a:gd name="connsiteY43" fmla="*/ 4062699 h 5051965"/>
                <a:gd name="connsiteX44" fmla="*/ 4593728 w 4974253"/>
                <a:gd name="connsiteY44" fmla="*/ 1806512 h 5051965"/>
                <a:gd name="connsiteX45" fmla="*/ 4594585 w 4974253"/>
                <a:gd name="connsiteY45" fmla="*/ 1675829 h 5051965"/>
                <a:gd name="connsiteX46" fmla="*/ 4627446 w 4974253"/>
                <a:gd name="connsiteY46" fmla="*/ 1522763 h 5051965"/>
                <a:gd name="connsiteX47" fmla="*/ 4811755 w 4974253"/>
                <a:gd name="connsiteY47" fmla="*/ 1426655 h 5051965"/>
                <a:gd name="connsiteX48" fmla="*/ 4953678 w 4974253"/>
                <a:gd name="connsiteY48" fmla="*/ 1548194 h 5051965"/>
                <a:gd name="connsiteX49" fmla="*/ 4973490 w 4974253"/>
                <a:gd name="connsiteY49" fmla="*/ 1681068 h 5051965"/>
                <a:gd name="connsiteX50" fmla="*/ 4973966 w 4974253"/>
                <a:gd name="connsiteY50" fmla="*/ 1737075 h 5051965"/>
                <a:gd name="connsiteX51" fmla="*/ 4974251 w 4974253"/>
                <a:gd name="connsiteY51" fmla="*/ 3594736 h 5051965"/>
                <a:gd name="connsiteX52" fmla="*/ 4973394 w 4974253"/>
                <a:gd name="connsiteY52" fmla="*/ 4196621 h 5051965"/>
                <a:gd name="connsiteX53" fmla="*/ 4914053 w 4974253"/>
                <a:gd name="connsiteY53" fmla="*/ 4550570 h 5051965"/>
                <a:gd name="connsiteX54" fmla="*/ 4593156 w 4974253"/>
                <a:gd name="connsiteY54" fmla="*/ 4933665 h 5051965"/>
                <a:gd name="connsiteX55" fmla="*/ 4341315 w 4974253"/>
                <a:gd name="connsiteY55" fmla="*/ 5026058 h 5051965"/>
                <a:gd name="connsiteX56" fmla="*/ 4106429 w 4974253"/>
                <a:gd name="connsiteY56" fmla="*/ 5048251 h 5051965"/>
                <a:gd name="connsiteX57" fmla="*/ 3902975 w 4974253"/>
                <a:gd name="connsiteY57" fmla="*/ 5048347 h 5051965"/>
                <a:gd name="connsiteX58" fmla="*/ 3879067 w 4974253"/>
                <a:gd name="connsiteY58" fmla="*/ 5051965 h 5051965"/>
                <a:gd name="connsiteX59" fmla="*/ 997469 w 4974253"/>
                <a:gd name="connsiteY59" fmla="*/ 5051965 h 505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974253" h="5051965">
                  <a:moveTo>
                    <a:pt x="997469" y="5051965"/>
                  </a:moveTo>
                  <a:cubicBezTo>
                    <a:pt x="989468" y="5050728"/>
                    <a:pt x="981562" y="5048441"/>
                    <a:pt x="973561" y="5048347"/>
                  </a:cubicBezTo>
                  <a:cubicBezTo>
                    <a:pt x="919554" y="5047775"/>
                    <a:pt x="865547" y="5049394"/>
                    <a:pt x="811636" y="5047013"/>
                  </a:cubicBezTo>
                  <a:cubicBezTo>
                    <a:pt x="681524" y="5041393"/>
                    <a:pt x="555032" y="5017962"/>
                    <a:pt x="436160" y="4962050"/>
                  </a:cubicBezTo>
                  <a:cubicBezTo>
                    <a:pt x="295381" y="4895756"/>
                    <a:pt x="186224" y="4795457"/>
                    <a:pt x="110691" y="4659155"/>
                  </a:cubicBezTo>
                  <a:cubicBezTo>
                    <a:pt x="59161" y="4566095"/>
                    <a:pt x="29252" y="4466083"/>
                    <a:pt x="13727" y="4361213"/>
                  </a:cubicBezTo>
                  <a:cubicBezTo>
                    <a:pt x="3440" y="4291871"/>
                    <a:pt x="1535" y="4222148"/>
                    <a:pt x="1630" y="4152234"/>
                  </a:cubicBezTo>
                  <a:cubicBezTo>
                    <a:pt x="1630" y="4036696"/>
                    <a:pt x="1058" y="3921158"/>
                    <a:pt x="868" y="3805619"/>
                  </a:cubicBezTo>
                  <a:cubicBezTo>
                    <a:pt x="487" y="3614548"/>
                    <a:pt x="-85" y="3423667"/>
                    <a:pt x="11" y="3232691"/>
                  </a:cubicBezTo>
                  <a:cubicBezTo>
                    <a:pt x="201" y="2920652"/>
                    <a:pt x="1154" y="2608613"/>
                    <a:pt x="1249" y="2296574"/>
                  </a:cubicBezTo>
                  <a:cubicBezTo>
                    <a:pt x="1344" y="1915383"/>
                    <a:pt x="868" y="1534097"/>
                    <a:pt x="868" y="1152907"/>
                  </a:cubicBezTo>
                  <a:cubicBezTo>
                    <a:pt x="868" y="1056038"/>
                    <a:pt x="677" y="959168"/>
                    <a:pt x="1820" y="862299"/>
                  </a:cubicBezTo>
                  <a:cubicBezTo>
                    <a:pt x="3440" y="724853"/>
                    <a:pt x="25061" y="591027"/>
                    <a:pt x="79259" y="463868"/>
                  </a:cubicBezTo>
                  <a:cubicBezTo>
                    <a:pt x="164126" y="264986"/>
                    <a:pt x="310907" y="131827"/>
                    <a:pt x="513789" y="59627"/>
                  </a:cubicBezTo>
                  <a:cubicBezTo>
                    <a:pt x="589608" y="32672"/>
                    <a:pt x="667904" y="16670"/>
                    <a:pt x="747914" y="8192"/>
                  </a:cubicBezTo>
                  <a:cubicBezTo>
                    <a:pt x="803063" y="2382"/>
                    <a:pt x="858213" y="477"/>
                    <a:pt x="913553" y="477"/>
                  </a:cubicBezTo>
                  <a:cubicBezTo>
                    <a:pt x="1402091" y="477"/>
                    <a:pt x="1890723" y="382"/>
                    <a:pt x="2379260" y="286"/>
                  </a:cubicBezTo>
                  <a:cubicBezTo>
                    <a:pt x="2692061" y="286"/>
                    <a:pt x="3004862" y="572"/>
                    <a:pt x="3317663" y="1"/>
                  </a:cubicBezTo>
                  <a:cubicBezTo>
                    <a:pt x="3369003" y="-95"/>
                    <a:pt x="3418057" y="8859"/>
                    <a:pt x="3464729" y="29814"/>
                  </a:cubicBezTo>
                  <a:cubicBezTo>
                    <a:pt x="3518069" y="53817"/>
                    <a:pt x="3557217" y="91250"/>
                    <a:pt x="3567980" y="150877"/>
                  </a:cubicBezTo>
                  <a:cubicBezTo>
                    <a:pt x="3577886" y="205360"/>
                    <a:pt x="3572171" y="258700"/>
                    <a:pt x="3543787" y="307468"/>
                  </a:cubicBezTo>
                  <a:cubicBezTo>
                    <a:pt x="3514260" y="358141"/>
                    <a:pt x="3466444" y="380810"/>
                    <a:pt x="3410532" y="388430"/>
                  </a:cubicBezTo>
                  <a:cubicBezTo>
                    <a:pt x="3387958" y="391478"/>
                    <a:pt x="3365003" y="392240"/>
                    <a:pt x="3342238" y="392240"/>
                  </a:cubicBezTo>
                  <a:cubicBezTo>
                    <a:pt x="2600431" y="392621"/>
                    <a:pt x="1858529" y="392812"/>
                    <a:pt x="1116722" y="393002"/>
                  </a:cubicBezTo>
                  <a:cubicBezTo>
                    <a:pt x="1041950" y="393002"/>
                    <a:pt x="967274" y="392336"/>
                    <a:pt x="892503" y="393669"/>
                  </a:cubicBezTo>
                  <a:cubicBezTo>
                    <a:pt x="811445" y="395098"/>
                    <a:pt x="730959" y="402337"/>
                    <a:pt x="653045" y="426435"/>
                  </a:cubicBezTo>
                  <a:cubicBezTo>
                    <a:pt x="581512" y="448819"/>
                    <a:pt x="518837" y="485014"/>
                    <a:pt x="472736" y="545879"/>
                  </a:cubicBezTo>
                  <a:cubicBezTo>
                    <a:pt x="437018" y="593027"/>
                    <a:pt x="415682" y="646653"/>
                    <a:pt x="402537" y="703898"/>
                  </a:cubicBezTo>
                  <a:cubicBezTo>
                    <a:pt x="386345" y="774383"/>
                    <a:pt x="381201" y="845916"/>
                    <a:pt x="381201" y="918020"/>
                  </a:cubicBezTo>
                  <a:cubicBezTo>
                    <a:pt x="381201" y="920783"/>
                    <a:pt x="381201" y="923545"/>
                    <a:pt x="381201" y="926307"/>
                  </a:cubicBezTo>
                  <a:cubicBezTo>
                    <a:pt x="381106" y="1759364"/>
                    <a:pt x="380915" y="2592325"/>
                    <a:pt x="380915" y="3425381"/>
                  </a:cubicBezTo>
                  <a:cubicBezTo>
                    <a:pt x="380915" y="3659887"/>
                    <a:pt x="381201" y="3894488"/>
                    <a:pt x="381201" y="4128993"/>
                  </a:cubicBezTo>
                  <a:cubicBezTo>
                    <a:pt x="381201" y="4208718"/>
                    <a:pt x="386726" y="4287870"/>
                    <a:pt x="406823" y="4365499"/>
                  </a:cubicBezTo>
                  <a:cubicBezTo>
                    <a:pt x="416729" y="4403885"/>
                    <a:pt x="430922" y="4440461"/>
                    <a:pt x="450638" y="4474941"/>
                  </a:cubicBezTo>
                  <a:cubicBezTo>
                    <a:pt x="491786" y="4546665"/>
                    <a:pt x="553794" y="4592956"/>
                    <a:pt x="630375" y="4620674"/>
                  </a:cubicBezTo>
                  <a:cubicBezTo>
                    <a:pt x="685239" y="4640486"/>
                    <a:pt x="742199" y="4651820"/>
                    <a:pt x="800396" y="4654678"/>
                  </a:cubicBezTo>
                  <a:cubicBezTo>
                    <a:pt x="854213" y="4657345"/>
                    <a:pt x="908219" y="4658964"/>
                    <a:pt x="962131" y="4659060"/>
                  </a:cubicBezTo>
                  <a:cubicBezTo>
                    <a:pt x="1288076" y="4659441"/>
                    <a:pt x="1614022" y="4659155"/>
                    <a:pt x="1939967" y="4659250"/>
                  </a:cubicBezTo>
                  <a:cubicBezTo>
                    <a:pt x="2247244" y="4659345"/>
                    <a:pt x="2554520" y="4659821"/>
                    <a:pt x="2861702" y="4659726"/>
                  </a:cubicBezTo>
                  <a:cubicBezTo>
                    <a:pt x="3275563" y="4659631"/>
                    <a:pt x="3689329" y="4659345"/>
                    <a:pt x="4103190" y="4658964"/>
                  </a:cubicBezTo>
                  <a:cubicBezTo>
                    <a:pt x="4181676" y="4658869"/>
                    <a:pt x="4259019" y="4649916"/>
                    <a:pt x="4333981" y="4625341"/>
                  </a:cubicBezTo>
                  <a:cubicBezTo>
                    <a:pt x="4449900" y="4587432"/>
                    <a:pt x="4524576" y="4509327"/>
                    <a:pt x="4560771" y="4393598"/>
                  </a:cubicBezTo>
                  <a:cubicBezTo>
                    <a:pt x="4578393" y="4337210"/>
                    <a:pt x="4587632" y="4279202"/>
                    <a:pt x="4590013" y="4220338"/>
                  </a:cubicBezTo>
                  <a:cubicBezTo>
                    <a:pt x="4592108" y="4167855"/>
                    <a:pt x="4593061" y="4115277"/>
                    <a:pt x="4593061" y="4062699"/>
                  </a:cubicBezTo>
                  <a:cubicBezTo>
                    <a:pt x="4593442" y="3310605"/>
                    <a:pt x="4593537" y="2558606"/>
                    <a:pt x="4593728" y="1806512"/>
                  </a:cubicBezTo>
                  <a:cubicBezTo>
                    <a:pt x="4593728" y="1762888"/>
                    <a:pt x="4592966" y="1719263"/>
                    <a:pt x="4594585" y="1675829"/>
                  </a:cubicBezTo>
                  <a:cubicBezTo>
                    <a:pt x="4596585" y="1623061"/>
                    <a:pt x="4604967" y="1571435"/>
                    <a:pt x="4627446" y="1522763"/>
                  </a:cubicBezTo>
                  <a:cubicBezTo>
                    <a:pt x="4663737" y="1444467"/>
                    <a:pt x="4732983" y="1417892"/>
                    <a:pt x="4811755" y="1426655"/>
                  </a:cubicBezTo>
                  <a:cubicBezTo>
                    <a:pt x="4886431" y="1435037"/>
                    <a:pt x="4931008" y="1478852"/>
                    <a:pt x="4953678" y="1548194"/>
                  </a:cubicBezTo>
                  <a:cubicBezTo>
                    <a:pt x="4967774" y="1591343"/>
                    <a:pt x="4971680" y="1636110"/>
                    <a:pt x="4973490" y="1681068"/>
                  </a:cubicBezTo>
                  <a:cubicBezTo>
                    <a:pt x="4974251" y="1699737"/>
                    <a:pt x="4973966" y="1718406"/>
                    <a:pt x="4973966" y="1737075"/>
                  </a:cubicBezTo>
                  <a:cubicBezTo>
                    <a:pt x="4974061" y="2356295"/>
                    <a:pt x="4974251" y="2975516"/>
                    <a:pt x="4974251" y="3594736"/>
                  </a:cubicBezTo>
                  <a:cubicBezTo>
                    <a:pt x="4974251" y="3795332"/>
                    <a:pt x="4974347" y="3996024"/>
                    <a:pt x="4973394" y="4196621"/>
                  </a:cubicBezTo>
                  <a:cubicBezTo>
                    <a:pt x="4972823" y="4317684"/>
                    <a:pt x="4956630" y="4436460"/>
                    <a:pt x="4914053" y="4550570"/>
                  </a:cubicBezTo>
                  <a:cubicBezTo>
                    <a:pt x="4852236" y="4716114"/>
                    <a:pt x="4746985" y="4845273"/>
                    <a:pt x="4593156" y="4933665"/>
                  </a:cubicBezTo>
                  <a:cubicBezTo>
                    <a:pt x="4514575" y="4978814"/>
                    <a:pt x="4430088" y="5008437"/>
                    <a:pt x="4341315" y="5026058"/>
                  </a:cubicBezTo>
                  <a:cubicBezTo>
                    <a:pt x="4263782" y="5041488"/>
                    <a:pt x="4185486" y="5048537"/>
                    <a:pt x="4106429" y="5048251"/>
                  </a:cubicBezTo>
                  <a:cubicBezTo>
                    <a:pt x="4038611" y="5048060"/>
                    <a:pt x="3970793" y="5048060"/>
                    <a:pt x="3902975" y="5048347"/>
                  </a:cubicBezTo>
                  <a:cubicBezTo>
                    <a:pt x="3894974" y="5048347"/>
                    <a:pt x="3887068" y="5050728"/>
                    <a:pt x="3879067" y="5051965"/>
                  </a:cubicBezTo>
                  <a:cubicBezTo>
                    <a:pt x="2918566" y="5051965"/>
                    <a:pt x="1957970" y="5051965"/>
                    <a:pt x="997469" y="5051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41" name="任意多边形: 形状 47">
              <a:extLst>
                <a:ext uri="{FF2B5EF4-FFF2-40B4-BE49-F238E27FC236}">
                  <a16:creationId xmlns:a16="http://schemas.microsoft.com/office/drawing/2014/main" id="{66395FB9-E30E-75BA-9234-09206EC13F21}"/>
                </a:ext>
              </a:extLst>
            </p:cNvPr>
            <p:cNvSpPr/>
            <p:nvPr/>
          </p:nvSpPr>
          <p:spPr>
            <a:xfrm>
              <a:off x="4169525" y="862037"/>
              <a:ext cx="4755997" cy="4008782"/>
            </a:xfrm>
            <a:custGeom>
              <a:avLst/>
              <a:gdLst>
                <a:gd name="connsiteX0" fmla="*/ 1525662 w 4755997"/>
                <a:gd name="connsiteY0" fmla="*/ 2615730 h 4008782"/>
                <a:gd name="connsiteX1" fmla="*/ 1539092 w 4755997"/>
                <a:gd name="connsiteY1" fmla="*/ 2593918 h 4008782"/>
                <a:gd name="connsiteX2" fmla="*/ 1810460 w 4755997"/>
                <a:gd name="connsiteY2" fmla="*/ 2111286 h 4008782"/>
                <a:gd name="connsiteX3" fmla="*/ 2218606 w 4755997"/>
                <a:gd name="connsiteY3" fmla="*/ 1456823 h 4008782"/>
                <a:gd name="connsiteX4" fmla="*/ 2554648 w 4755997"/>
                <a:gd name="connsiteY4" fmla="*/ 1035247 h 4008782"/>
                <a:gd name="connsiteX5" fmla="*/ 3093573 w 4755997"/>
                <a:gd name="connsiteY5" fmla="*/ 550424 h 4008782"/>
                <a:gd name="connsiteX6" fmla="*/ 3638117 w 4755997"/>
                <a:gd name="connsiteY6" fmla="*/ 243529 h 4008782"/>
                <a:gd name="connsiteX7" fmla="*/ 4134369 w 4755997"/>
                <a:gd name="connsiteY7" fmla="*/ 91891 h 4008782"/>
                <a:gd name="connsiteX8" fmla="*/ 4474507 w 4755997"/>
                <a:gd name="connsiteY8" fmla="*/ 28835 h 4008782"/>
                <a:gd name="connsiteX9" fmla="*/ 4614906 w 4755997"/>
                <a:gd name="connsiteY9" fmla="*/ 2451 h 4008782"/>
                <a:gd name="connsiteX10" fmla="*/ 4669389 w 4755997"/>
                <a:gd name="connsiteY10" fmla="*/ 7880 h 4008782"/>
                <a:gd name="connsiteX11" fmla="*/ 4755686 w 4755997"/>
                <a:gd name="connsiteY11" fmla="*/ 58267 h 4008782"/>
                <a:gd name="connsiteX12" fmla="*/ 4755590 w 4755997"/>
                <a:gd name="connsiteY12" fmla="*/ 66745 h 4008782"/>
                <a:gd name="connsiteX13" fmla="*/ 4714156 w 4755997"/>
                <a:gd name="connsiteY13" fmla="*/ 147993 h 4008782"/>
                <a:gd name="connsiteX14" fmla="*/ 4673580 w 4755997"/>
                <a:gd name="connsiteY14" fmla="*/ 185140 h 4008782"/>
                <a:gd name="connsiteX15" fmla="*/ 4393926 w 4755997"/>
                <a:gd name="connsiteY15" fmla="*/ 334778 h 4008782"/>
                <a:gd name="connsiteX16" fmla="*/ 3932535 w 4755997"/>
                <a:gd name="connsiteY16" fmla="*/ 658628 h 4008782"/>
                <a:gd name="connsiteX17" fmla="*/ 3542676 w 4755997"/>
                <a:gd name="connsiteY17" fmla="*/ 1030865 h 4008782"/>
                <a:gd name="connsiteX18" fmla="*/ 3014706 w 4755997"/>
                <a:gd name="connsiteY18" fmla="*/ 1743049 h 4008782"/>
                <a:gd name="connsiteX19" fmla="*/ 2708286 w 4755997"/>
                <a:gd name="connsiteY19" fmla="*/ 2310168 h 4008782"/>
                <a:gd name="connsiteX20" fmla="*/ 2449873 w 4755997"/>
                <a:gd name="connsiteY20" fmla="*/ 2898432 h 4008782"/>
                <a:gd name="connsiteX21" fmla="*/ 2314999 w 4755997"/>
                <a:gd name="connsiteY21" fmla="*/ 3333629 h 4008782"/>
                <a:gd name="connsiteX22" fmla="*/ 2244419 w 4755997"/>
                <a:gd name="connsiteY22" fmla="*/ 3640620 h 4008782"/>
                <a:gd name="connsiteX23" fmla="*/ 2210700 w 4755997"/>
                <a:gd name="connsiteY23" fmla="*/ 3736060 h 4008782"/>
                <a:gd name="connsiteX24" fmla="*/ 2084875 w 4755997"/>
                <a:gd name="connsiteY24" fmla="*/ 3833311 h 4008782"/>
                <a:gd name="connsiteX25" fmla="*/ 1954859 w 4755997"/>
                <a:gd name="connsiteY25" fmla="*/ 3858552 h 4008782"/>
                <a:gd name="connsiteX26" fmla="*/ 1708066 w 4755997"/>
                <a:gd name="connsiteY26" fmla="*/ 3902367 h 4008782"/>
                <a:gd name="connsiteX27" fmla="*/ 1329733 w 4755997"/>
                <a:gd name="connsiteY27" fmla="*/ 3975138 h 4008782"/>
                <a:gd name="connsiteX28" fmla="*/ 1171142 w 4755997"/>
                <a:gd name="connsiteY28" fmla="*/ 4005523 h 4008782"/>
                <a:gd name="connsiteX29" fmla="*/ 1107134 w 4755997"/>
                <a:gd name="connsiteY29" fmla="*/ 4007523 h 4008782"/>
                <a:gd name="connsiteX30" fmla="*/ 1029124 w 4755997"/>
                <a:gd name="connsiteY30" fmla="*/ 3952278 h 4008782"/>
                <a:gd name="connsiteX31" fmla="*/ 1001216 w 4755997"/>
                <a:gd name="connsiteY31" fmla="*/ 3872268 h 4008782"/>
                <a:gd name="connsiteX32" fmla="*/ 779474 w 4755997"/>
                <a:gd name="connsiteY32" fmla="*/ 3245904 h 4008782"/>
                <a:gd name="connsiteX33" fmla="*/ 494391 w 4755997"/>
                <a:gd name="connsiteY33" fmla="*/ 2731173 h 4008782"/>
                <a:gd name="connsiteX34" fmla="*/ 78243 w 4755997"/>
                <a:gd name="connsiteY34" fmla="*/ 2185486 h 4008782"/>
                <a:gd name="connsiteX35" fmla="*/ 25189 w 4755997"/>
                <a:gd name="connsiteY35" fmla="*/ 2116525 h 4008782"/>
                <a:gd name="connsiteX36" fmla="*/ 6330 w 4755997"/>
                <a:gd name="connsiteY36" fmla="*/ 2079758 h 4008782"/>
                <a:gd name="connsiteX37" fmla="*/ 31285 w 4755997"/>
                <a:gd name="connsiteY37" fmla="*/ 1991366 h 4008782"/>
                <a:gd name="connsiteX38" fmla="*/ 117486 w 4755997"/>
                <a:gd name="connsiteY38" fmla="*/ 1946789 h 4008782"/>
                <a:gd name="connsiteX39" fmla="*/ 295604 w 4755997"/>
                <a:gd name="connsiteY39" fmla="*/ 1884972 h 4008782"/>
                <a:gd name="connsiteX40" fmla="*/ 835290 w 4755997"/>
                <a:gd name="connsiteY40" fmla="*/ 1696186 h 4008782"/>
                <a:gd name="connsiteX41" fmla="*/ 907490 w 4755997"/>
                <a:gd name="connsiteY41" fmla="*/ 1678660 h 4008782"/>
                <a:gd name="connsiteX42" fmla="*/ 1014741 w 4755997"/>
                <a:gd name="connsiteY42" fmla="*/ 1721237 h 4008782"/>
                <a:gd name="connsiteX43" fmla="*/ 1056461 w 4755997"/>
                <a:gd name="connsiteY43" fmla="*/ 1782864 h 4008782"/>
                <a:gd name="connsiteX44" fmla="*/ 1405838 w 4755997"/>
                <a:gd name="connsiteY44" fmla="*/ 2416657 h 4008782"/>
                <a:gd name="connsiteX45" fmla="*/ 1513756 w 4755997"/>
                <a:gd name="connsiteY45" fmla="*/ 2598585 h 4008782"/>
                <a:gd name="connsiteX46" fmla="*/ 1525662 w 4755997"/>
                <a:gd name="connsiteY46" fmla="*/ 2615730 h 400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755997" h="4008782">
                  <a:moveTo>
                    <a:pt x="1525662" y="2615730"/>
                  </a:moveTo>
                  <a:cubicBezTo>
                    <a:pt x="1531282" y="2606586"/>
                    <a:pt x="1535473" y="2600395"/>
                    <a:pt x="1539092" y="2593918"/>
                  </a:cubicBezTo>
                  <a:cubicBezTo>
                    <a:pt x="1629580" y="2433041"/>
                    <a:pt x="1719782" y="2272068"/>
                    <a:pt x="1810460" y="2111286"/>
                  </a:cubicBezTo>
                  <a:cubicBezTo>
                    <a:pt x="1936857" y="1887067"/>
                    <a:pt x="2069921" y="1667135"/>
                    <a:pt x="2218606" y="1456823"/>
                  </a:cubicBezTo>
                  <a:cubicBezTo>
                    <a:pt x="2322524" y="1309852"/>
                    <a:pt x="2433871" y="1168787"/>
                    <a:pt x="2554648" y="1035247"/>
                  </a:cubicBezTo>
                  <a:cubicBezTo>
                    <a:pt x="2717526" y="855034"/>
                    <a:pt x="2895739" y="691775"/>
                    <a:pt x="3093573" y="550424"/>
                  </a:cubicBezTo>
                  <a:cubicBezTo>
                    <a:pt x="3263975" y="428599"/>
                    <a:pt x="3445617" y="326682"/>
                    <a:pt x="3638117" y="243529"/>
                  </a:cubicBezTo>
                  <a:cubicBezTo>
                    <a:pt x="3798042" y="174472"/>
                    <a:pt x="3963967" y="125800"/>
                    <a:pt x="4134369" y="91891"/>
                  </a:cubicBezTo>
                  <a:cubicBezTo>
                    <a:pt x="4247431" y="69412"/>
                    <a:pt x="4361064" y="49790"/>
                    <a:pt x="4474507" y="28835"/>
                  </a:cubicBezTo>
                  <a:cubicBezTo>
                    <a:pt x="4521370" y="20167"/>
                    <a:pt x="4568233" y="11785"/>
                    <a:pt x="4614906" y="2451"/>
                  </a:cubicBezTo>
                  <a:cubicBezTo>
                    <a:pt x="4633956" y="-1359"/>
                    <a:pt x="4652434" y="-1550"/>
                    <a:pt x="4669389" y="7880"/>
                  </a:cubicBezTo>
                  <a:cubicBezTo>
                    <a:pt x="4698916" y="24263"/>
                    <a:pt x="4727682" y="41789"/>
                    <a:pt x="4755686" y="58267"/>
                  </a:cubicBezTo>
                  <a:cubicBezTo>
                    <a:pt x="4755686" y="62744"/>
                    <a:pt x="4756447" y="65125"/>
                    <a:pt x="4755590" y="66745"/>
                  </a:cubicBezTo>
                  <a:cubicBezTo>
                    <a:pt x="4741970" y="93891"/>
                    <a:pt x="4728444" y="121132"/>
                    <a:pt x="4714156" y="147993"/>
                  </a:cubicBezTo>
                  <a:cubicBezTo>
                    <a:pt x="4705107" y="164947"/>
                    <a:pt x="4691106" y="176663"/>
                    <a:pt x="4673580" y="185140"/>
                  </a:cubicBezTo>
                  <a:cubicBezTo>
                    <a:pt x="4578330" y="231241"/>
                    <a:pt x="4484985" y="280771"/>
                    <a:pt x="4393926" y="334778"/>
                  </a:cubicBezTo>
                  <a:cubicBezTo>
                    <a:pt x="4231905" y="430981"/>
                    <a:pt x="4077886" y="538613"/>
                    <a:pt x="3932535" y="658628"/>
                  </a:cubicBezTo>
                  <a:cubicBezTo>
                    <a:pt x="3793565" y="773309"/>
                    <a:pt x="3664025" y="897801"/>
                    <a:pt x="3542676" y="1030865"/>
                  </a:cubicBezTo>
                  <a:cubicBezTo>
                    <a:pt x="3342556" y="1250416"/>
                    <a:pt x="3169201" y="1489684"/>
                    <a:pt x="3014706" y="1743049"/>
                  </a:cubicBezTo>
                  <a:cubicBezTo>
                    <a:pt x="2902692" y="1926787"/>
                    <a:pt x="2801822" y="2116525"/>
                    <a:pt x="2708286" y="2310168"/>
                  </a:cubicBezTo>
                  <a:cubicBezTo>
                    <a:pt x="2615037" y="2503144"/>
                    <a:pt x="2529883" y="2699645"/>
                    <a:pt x="2449873" y="2898432"/>
                  </a:cubicBezTo>
                  <a:cubicBezTo>
                    <a:pt x="2393009" y="3039688"/>
                    <a:pt x="2350623" y="3185706"/>
                    <a:pt x="2314999" y="3333629"/>
                  </a:cubicBezTo>
                  <a:cubicBezTo>
                    <a:pt x="2290425" y="3435737"/>
                    <a:pt x="2267946" y="3538322"/>
                    <a:pt x="2244419" y="3640620"/>
                  </a:cubicBezTo>
                  <a:cubicBezTo>
                    <a:pt x="2236799" y="3673672"/>
                    <a:pt x="2226988" y="3706057"/>
                    <a:pt x="2210700" y="3736060"/>
                  </a:cubicBezTo>
                  <a:cubicBezTo>
                    <a:pt x="2183078" y="3787115"/>
                    <a:pt x="2140120" y="3819404"/>
                    <a:pt x="2084875" y="3833311"/>
                  </a:cubicBezTo>
                  <a:cubicBezTo>
                    <a:pt x="2042108" y="3844169"/>
                    <a:pt x="1998293" y="3850741"/>
                    <a:pt x="1954859" y="3858552"/>
                  </a:cubicBezTo>
                  <a:cubicBezTo>
                    <a:pt x="1872658" y="3873316"/>
                    <a:pt x="1790172" y="3886936"/>
                    <a:pt x="1708066" y="3902367"/>
                  </a:cubicBezTo>
                  <a:cubicBezTo>
                    <a:pt x="1581860" y="3926084"/>
                    <a:pt x="1455844" y="3950754"/>
                    <a:pt x="1329733" y="3975138"/>
                  </a:cubicBezTo>
                  <a:cubicBezTo>
                    <a:pt x="1276869" y="3985330"/>
                    <a:pt x="1224196" y="3996665"/>
                    <a:pt x="1171142" y="4005523"/>
                  </a:cubicBezTo>
                  <a:cubicBezTo>
                    <a:pt x="1150282" y="4009047"/>
                    <a:pt x="1128279" y="4009714"/>
                    <a:pt x="1107134" y="4007523"/>
                  </a:cubicBezTo>
                  <a:cubicBezTo>
                    <a:pt x="1071701" y="4003808"/>
                    <a:pt x="1046460" y="3983139"/>
                    <a:pt x="1029124" y="3952278"/>
                  </a:cubicBezTo>
                  <a:cubicBezTo>
                    <a:pt x="1015027" y="3927227"/>
                    <a:pt x="1008169" y="3899700"/>
                    <a:pt x="1001216" y="3872268"/>
                  </a:cubicBezTo>
                  <a:cubicBezTo>
                    <a:pt x="946733" y="3656622"/>
                    <a:pt x="872152" y="3448024"/>
                    <a:pt x="779474" y="3245904"/>
                  </a:cubicBezTo>
                  <a:cubicBezTo>
                    <a:pt x="697464" y="3067120"/>
                    <a:pt x="601928" y="2895956"/>
                    <a:pt x="494391" y="2731173"/>
                  </a:cubicBezTo>
                  <a:cubicBezTo>
                    <a:pt x="369042" y="2539054"/>
                    <a:pt x="228834" y="2358365"/>
                    <a:pt x="78243" y="2185486"/>
                  </a:cubicBezTo>
                  <a:cubicBezTo>
                    <a:pt x="59193" y="2163674"/>
                    <a:pt x="41953" y="2140147"/>
                    <a:pt x="25189" y="2116525"/>
                  </a:cubicBezTo>
                  <a:cubicBezTo>
                    <a:pt x="17283" y="2105380"/>
                    <a:pt x="11187" y="2092617"/>
                    <a:pt x="6330" y="2079758"/>
                  </a:cubicBezTo>
                  <a:cubicBezTo>
                    <a:pt x="-7291" y="2043849"/>
                    <a:pt x="1091" y="2015464"/>
                    <a:pt x="31285" y="1991366"/>
                  </a:cubicBezTo>
                  <a:cubicBezTo>
                    <a:pt x="57098" y="1970887"/>
                    <a:pt x="86816" y="1957743"/>
                    <a:pt x="117486" y="1946789"/>
                  </a:cubicBezTo>
                  <a:cubicBezTo>
                    <a:pt x="176732" y="1925739"/>
                    <a:pt x="236263" y="1905736"/>
                    <a:pt x="295604" y="1884972"/>
                  </a:cubicBezTo>
                  <a:cubicBezTo>
                    <a:pt x="475531" y="1822012"/>
                    <a:pt x="655268" y="1758670"/>
                    <a:pt x="835290" y="1696186"/>
                  </a:cubicBezTo>
                  <a:cubicBezTo>
                    <a:pt x="858627" y="1688090"/>
                    <a:pt x="883106" y="1681708"/>
                    <a:pt x="907490" y="1678660"/>
                  </a:cubicBezTo>
                  <a:cubicBezTo>
                    <a:pt x="950162" y="1673422"/>
                    <a:pt x="987024" y="1688566"/>
                    <a:pt x="1014741" y="1721237"/>
                  </a:cubicBezTo>
                  <a:cubicBezTo>
                    <a:pt x="1030743" y="1740097"/>
                    <a:pt x="1044459" y="1761242"/>
                    <a:pt x="1056461" y="1782864"/>
                  </a:cubicBezTo>
                  <a:cubicBezTo>
                    <a:pt x="1173142" y="1994033"/>
                    <a:pt x="1288871" y="2205774"/>
                    <a:pt x="1405838" y="2416657"/>
                  </a:cubicBezTo>
                  <a:cubicBezTo>
                    <a:pt x="1440033" y="2478284"/>
                    <a:pt x="1477656" y="2538006"/>
                    <a:pt x="1513756" y="2598585"/>
                  </a:cubicBezTo>
                  <a:cubicBezTo>
                    <a:pt x="1516518" y="2603443"/>
                    <a:pt x="1520043" y="2607729"/>
                    <a:pt x="1525662" y="26157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/>
                <a:ea typeface="Microsoft YaHei" panose="020B0503020204020204" pitchFamily="34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195879B-29B2-FE3A-347C-BE795913C732}"/>
                  </a:ext>
                </a:extLst>
              </p:cNvPr>
              <p:cNvSpPr txBox="1"/>
              <p:nvPr/>
            </p:nvSpPr>
            <p:spPr>
              <a:xfrm>
                <a:off x="5995751" y="5525124"/>
                <a:ext cx="163737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0,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𝑐𝑑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𝑐𝑠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195879B-29B2-FE3A-347C-BE795913C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5751" y="5525124"/>
                <a:ext cx="1637371" cy="276999"/>
              </a:xfrm>
              <a:prstGeom prst="rect">
                <a:avLst/>
              </a:prstGeom>
              <a:blipFill>
                <a:blip r:embed="rId14"/>
                <a:stretch>
                  <a:fillRect l="-2985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Line 2">
            <a:extLst>
              <a:ext uri="{FF2B5EF4-FFF2-40B4-BE49-F238E27FC236}">
                <a16:creationId xmlns:a16="http://schemas.microsoft.com/office/drawing/2014/main" id="{A7BEE149-2C6A-D007-FCE1-7680D766F6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-6803" y="612186"/>
            <a:ext cx="12192000" cy="3175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21F727B-CE97-F051-F7D7-06CC57494FA2}"/>
              </a:ext>
            </a:extLst>
          </p:cNvPr>
          <p:cNvSpPr txBox="1">
            <a:spLocks/>
          </p:cNvSpPr>
          <p:nvPr/>
        </p:nvSpPr>
        <p:spPr>
          <a:xfrm>
            <a:off x="466295" y="113537"/>
            <a:ext cx="10515600" cy="5525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Phys</a:t>
            </a:r>
            <a:r>
              <a:rPr lang="e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Master</a:t>
            </a:r>
            <a:r>
              <a:rPr lang="zh-CN" alt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：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味道对称性的实现</a:t>
            </a:r>
            <a:endParaRPr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  <a:cs typeface="Gill Sans MT" panose="020B0502020104020203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053192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4">
            <a:extLst>
              <a:ext uri="{FF2B5EF4-FFF2-40B4-BE49-F238E27FC236}">
                <a16:creationId xmlns:a16="http://schemas.microsoft.com/office/drawing/2014/main" id="{D9F322E2-0642-4767-D1A7-0C7F579FB219}"/>
              </a:ext>
            </a:extLst>
          </p:cNvPr>
          <p:cNvSpPr txBox="1"/>
          <p:nvPr/>
        </p:nvSpPr>
        <p:spPr>
          <a:xfrm>
            <a:off x="3226523" y="1414040"/>
            <a:ext cx="8535278" cy="4847446"/>
          </a:xfrm>
          <a:prstGeom prst="rect">
            <a:avLst/>
          </a:prstGeom>
          <a:solidFill>
            <a:schemeClr val="bg1"/>
          </a:solidFill>
          <a:ln w="28575">
            <a:solidFill>
              <a:srgbClr val="33669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>
              <a:lnSpc>
                <a:spcPct val="110000"/>
              </a:lnSpc>
              <a:buClr>
                <a:schemeClr val="tx1"/>
              </a:buClr>
            </a:pPr>
            <a:endParaRPr kumimoji="1" lang="zh-CN" altLang="en-US" sz="1800" b="1" dirty="0">
              <a:solidFill>
                <a:srgbClr val="00507A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j-lt"/>
              <a:sym typeface="+mn-ea"/>
            </a:endParaRPr>
          </a:p>
        </p:txBody>
      </p:sp>
      <p:sp>
        <p:nvSpPr>
          <p:cNvPr id="45" name="任意多边形: 形状 31">
            <a:extLst>
              <a:ext uri="{FF2B5EF4-FFF2-40B4-BE49-F238E27FC236}">
                <a16:creationId xmlns:a16="http://schemas.microsoft.com/office/drawing/2014/main" id="{04A873D6-5DBB-26C7-8FE3-62798541FF80}"/>
              </a:ext>
            </a:extLst>
          </p:cNvPr>
          <p:cNvSpPr/>
          <p:nvPr/>
        </p:nvSpPr>
        <p:spPr>
          <a:xfrm>
            <a:off x="3371183" y="807005"/>
            <a:ext cx="2187154" cy="459128"/>
          </a:xfrm>
          <a:custGeom>
            <a:avLst/>
            <a:gdLst>
              <a:gd name="connsiteX0" fmla="*/ 0 w 4397834"/>
              <a:gd name="connsiteY0" fmla="*/ 0 h 476576"/>
              <a:gd name="connsiteX1" fmla="*/ 339647 w 4397834"/>
              <a:gd name="connsiteY1" fmla="*/ 0 h 476576"/>
              <a:gd name="connsiteX2" fmla="*/ 447315 w 4397834"/>
              <a:gd name="connsiteY2" fmla="*/ 0 h 476576"/>
              <a:gd name="connsiteX3" fmla="*/ 463211 w 4397834"/>
              <a:gd name="connsiteY3" fmla="*/ 0 h 476576"/>
              <a:gd name="connsiteX4" fmla="*/ 679295 w 4397834"/>
              <a:gd name="connsiteY4" fmla="*/ 0 h 476576"/>
              <a:gd name="connsiteX5" fmla="*/ 753859 w 4397834"/>
              <a:gd name="connsiteY5" fmla="*/ 0 h 476576"/>
              <a:gd name="connsiteX6" fmla="*/ 786962 w 4397834"/>
              <a:gd name="connsiteY6" fmla="*/ 0 h 476576"/>
              <a:gd name="connsiteX7" fmla="*/ 802859 w 4397834"/>
              <a:gd name="connsiteY7" fmla="*/ 0 h 476576"/>
              <a:gd name="connsiteX8" fmla="*/ 910526 w 4397834"/>
              <a:gd name="connsiteY8" fmla="*/ 0 h 476576"/>
              <a:gd name="connsiteX9" fmla="*/ 1018942 w 4397834"/>
              <a:gd name="connsiteY9" fmla="*/ 0 h 476576"/>
              <a:gd name="connsiteX10" fmla="*/ 1093506 w 4397834"/>
              <a:gd name="connsiteY10" fmla="*/ 0 h 476576"/>
              <a:gd name="connsiteX11" fmla="*/ 1126610 w 4397834"/>
              <a:gd name="connsiteY11" fmla="*/ 0 h 476576"/>
              <a:gd name="connsiteX12" fmla="*/ 1142506 w 4397834"/>
              <a:gd name="connsiteY12" fmla="*/ 0 h 476576"/>
              <a:gd name="connsiteX13" fmla="*/ 1217070 w 4397834"/>
              <a:gd name="connsiteY13" fmla="*/ 0 h 476576"/>
              <a:gd name="connsiteX14" fmla="*/ 1250174 w 4397834"/>
              <a:gd name="connsiteY14" fmla="*/ 0 h 476576"/>
              <a:gd name="connsiteX15" fmla="*/ 1266443 w 4397834"/>
              <a:gd name="connsiteY15" fmla="*/ 0 h 476576"/>
              <a:gd name="connsiteX16" fmla="*/ 1358590 w 4397834"/>
              <a:gd name="connsiteY16" fmla="*/ 0 h 476576"/>
              <a:gd name="connsiteX17" fmla="*/ 1433154 w 4397834"/>
              <a:gd name="connsiteY17" fmla="*/ 0 h 476576"/>
              <a:gd name="connsiteX18" fmla="*/ 1466257 w 4397834"/>
              <a:gd name="connsiteY18" fmla="*/ 0 h 476576"/>
              <a:gd name="connsiteX19" fmla="*/ 1482154 w 4397834"/>
              <a:gd name="connsiteY19" fmla="*/ 0 h 476576"/>
              <a:gd name="connsiteX20" fmla="*/ 1556718 w 4397834"/>
              <a:gd name="connsiteY20" fmla="*/ 0 h 476576"/>
              <a:gd name="connsiteX21" fmla="*/ 1589821 w 4397834"/>
              <a:gd name="connsiteY21" fmla="*/ 0 h 476576"/>
              <a:gd name="connsiteX22" fmla="*/ 1606091 w 4397834"/>
              <a:gd name="connsiteY22" fmla="*/ 0 h 476576"/>
              <a:gd name="connsiteX23" fmla="*/ 1698237 w 4397834"/>
              <a:gd name="connsiteY23" fmla="*/ 0 h 476576"/>
              <a:gd name="connsiteX24" fmla="*/ 1713758 w 4397834"/>
              <a:gd name="connsiteY24" fmla="*/ 0 h 476576"/>
              <a:gd name="connsiteX25" fmla="*/ 1729654 w 4397834"/>
              <a:gd name="connsiteY25" fmla="*/ 0 h 476576"/>
              <a:gd name="connsiteX26" fmla="*/ 1772801 w 4397834"/>
              <a:gd name="connsiteY26" fmla="*/ 0 h 476576"/>
              <a:gd name="connsiteX27" fmla="*/ 1805905 w 4397834"/>
              <a:gd name="connsiteY27" fmla="*/ 0 h 476576"/>
              <a:gd name="connsiteX28" fmla="*/ 1821801 w 4397834"/>
              <a:gd name="connsiteY28" fmla="*/ 0 h 476576"/>
              <a:gd name="connsiteX29" fmla="*/ 1896365 w 4397834"/>
              <a:gd name="connsiteY29" fmla="*/ 0 h 476576"/>
              <a:gd name="connsiteX30" fmla="*/ 1929469 w 4397834"/>
              <a:gd name="connsiteY30" fmla="*/ 0 h 476576"/>
              <a:gd name="connsiteX31" fmla="*/ 1945738 w 4397834"/>
              <a:gd name="connsiteY31" fmla="*/ 0 h 476576"/>
              <a:gd name="connsiteX32" fmla="*/ 2020302 w 4397834"/>
              <a:gd name="connsiteY32" fmla="*/ 0 h 476576"/>
              <a:gd name="connsiteX33" fmla="*/ 2053405 w 4397834"/>
              <a:gd name="connsiteY33" fmla="*/ 0 h 476576"/>
              <a:gd name="connsiteX34" fmla="*/ 2069302 w 4397834"/>
              <a:gd name="connsiteY34" fmla="*/ 0 h 476576"/>
              <a:gd name="connsiteX35" fmla="*/ 2112449 w 4397834"/>
              <a:gd name="connsiteY35" fmla="*/ 0 h 476576"/>
              <a:gd name="connsiteX36" fmla="*/ 2145552 w 4397834"/>
              <a:gd name="connsiteY36" fmla="*/ 0 h 476576"/>
              <a:gd name="connsiteX37" fmla="*/ 2161449 w 4397834"/>
              <a:gd name="connsiteY37" fmla="*/ 0 h 476576"/>
              <a:gd name="connsiteX38" fmla="*/ 2176969 w 4397834"/>
              <a:gd name="connsiteY38" fmla="*/ 0 h 476576"/>
              <a:gd name="connsiteX39" fmla="*/ 2236013 w 4397834"/>
              <a:gd name="connsiteY39" fmla="*/ 0 h 476576"/>
              <a:gd name="connsiteX40" fmla="*/ 2269116 w 4397834"/>
              <a:gd name="connsiteY40" fmla="*/ 0 h 476576"/>
              <a:gd name="connsiteX41" fmla="*/ 2285386 w 4397834"/>
              <a:gd name="connsiteY41" fmla="*/ 0 h 476576"/>
              <a:gd name="connsiteX42" fmla="*/ 2359950 w 4397834"/>
              <a:gd name="connsiteY42" fmla="*/ 0 h 476576"/>
              <a:gd name="connsiteX43" fmla="*/ 2393053 w 4397834"/>
              <a:gd name="connsiteY43" fmla="*/ 0 h 476576"/>
              <a:gd name="connsiteX44" fmla="*/ 2408949 w 4397834"/>
              <a:gd name="connsiteY44" fmla="*/ 0 h 476576"/>
              <a:gd name="connsiteX45" fmla="*/ 2452096 w 4397834"/>
              <a:gd name="connsiteY45" fmla="*/ 0 h 476576"/>
              <a:gd name="connsiteX46" fmla="*/ 2483513 w 4397834"/>
              <a:gd name="connsiteY46" fmla="*/ 0 h 476576"/>
              <a:gd name="connsiteX47" fmla="*/ 2516617 w 4397834"/>
              <a:gd name="connsiteY47" fmla="*/ 0 h 476576"/>
              <a:gd name="connsiteX48" fmla="*/ 2575660 w 4397834"/>
              <a:gd name="connsiteY48" fmla="*/ 0 h 476576"/>
              <a:gd name="connsiteX49" fmla="*/ 2608764 w 4397834"/>
              <a:gd name="connsiteY49" fmla="*/ 0 h 476576"/>
              <a:gd name="connsiteX50" fmla="*/ 2625033 w 4397834"/>
              <a:gd name="connsiteY50" fmla="*/ 0 h 476576"/>
              <a:gd name="connsiteX51" fmla="*/ 2699597 w 4397834"/>
              <a:gd name="connsiteY51" fmla="*/ 0 h 476576"/>
              <a:gd name="connsiteX52" fmla="*/ 2732700 w 4397834"/>
              <a:gd name="connsiteY52" fmla="*/ 0 h 476576"/>
              <a:gd name="connsiteX53" fmla="*/ 2748597 w 4397834"/>
              <a:gd name="connsiteY53" fmla="*/ 0 h 476576"/>
              <a:gd name="connsiteX54" fmla="*/ 2823161 w 4397834"/>
              <a:gd name="connsiteY54" fmla="*/ 0 h 476576"/>
              <a:gd name="connsiteX55" fmla="*/ 2856264 w 4397834"/>
              <a:gd name="connsiteY55" fmla="*/ 0 h 476576"/>
              <a:gd name="connsiteX56" fmla="*/ 2915308 w 4397834"/>
              <a:gd name="connsiteY56" fmla="*/ 0 h 476576"/>
              <a:gd name="connsiteX57" fmla="*/ 2964680 w 4397834"/>
              <a:gd name="connsiteY57" fmla="*/ 0 h 476576"/>
              <a:gd name="connsiteX58" fmla="*/ 3039244 w 4397834"/>
              <a:gd name="connsiteY58" fmla="*/ 0 h 476576"/>
              <a:gd name="connsiteX59" fmla="*/ 3072348 w 4397834"/>
              <a:gd name="connsiteY59" fmla="*/ 0 h 476576"/>
              <a:gd name="connsiteX60" fmla="*/ 3088244 w 4397834"/>
              <a:gd name="connsiteY60" fmla="*/ 0 h 476576"/>
              <a:gd name="connsiteX61" fmla="*/ 3162808 w 4397834"/>
              <a:gd name="connsiteY61" fmla="*/ 0 h 476576"/>
              <a:gd name="connsiteX62" fmla="*/ 3195912 w 4397834"/>
              <a:gd name="connsiteY62" fmla="*/ 0 h 476576"/>
              <a:gd name="connsiteX63" fmla="*/ 3378892 w 4397834"/>
              <a:gd name="connsiteY63" fmla="*/ 0 h 476576"/>
              <a:gd name="connsiteX64" fmla="*/ 3411995 w 4397834"/>
              <a:gd name="connsiteY64" fmla="*/ 0 h 476576"/>
              <a:gd name="connsiteX65" fmla="*/ 3427892 w 4397834"/>
              <a:gd name="connsiteY65" fmla="*/ 0 h 476576"/>
              <a:gd name="connsiteX66" fmla="*/ 3502456 w 4397834"/>
              <a:gd name="connsiteY66" fmla="*/ 0 h 476576"/>
              <a:gd name="connsiteX67" fmla="*/ 3535559 w 4397834"/>
              <a:gd name="connsiteY67" fmla="*/ 0 h 476576"/>
              <a:gd name="connsiteX68" fmla="*/ 3718539 w 4397834"/>
              <a:gd name="connsiteY68" fmla="*/ 0 h 476576"/>
              <a:gd name="connsiteX69" fmla="*/ 3842103 w 4397834"/>
              <a:gd name="connsiteY69" fmla="*/ 0 h 476576"/>
              <a:gd name="connsiteX70" fmla="*/ 3875207 w 4397834"/>
              <a:gd name="connsiteY70" fmla="*/ 0 h 476576"/>
              <a:gd name="connsiteX71" fmla="*/ 4181751 w 4397834"/>
              <a:gd name="connsiteY71" fmla="*/ 0 h 476576"/>
              <a:gd name="connsiteX72" fmla="*/ 4208110 w 4397834"/>
              <a:gd name="connsiteY72" fmla="*/ 11822 h 476576"/>
              <a:gd name="connsiteX73" fmla="*/ 4388897 w 4397834"/>
              <a:gd name="connsiteY73" fmla="*/ 214812 h 476576"/>
              <a:gd name="connsiteX74" fmla="*/ 4388897 w 4397834"/>
              <a:gd name="connsiteY74" fmla="*/ 261765 h 476576"/>
              <a:gd name="connsiteX75" fmla="*/ 4208110 w 4397834"/>
              <a:gd name="connsiteY75" fmla="*/ 464754 h 476576"/>
              <a:gd name="connsiteX76" fmla="*/ 4181751 w 4397834"/>
              <a:gd name="connsiteY76" fmla="*/ 476576 h 476576"/>
              <a:gd name="connsiteX77" fmla="*/ 3875207 w 4397834"/>
              <a:gd name="connsiteY77" fmla="*/ 476576 h 476576"/>
              <a:gd name="connsiteX78" fmla="*/ 3842103 w 4397834"/>
              <a:gd name="connsiteY78" fmla="*/ 476576 h 476576"/>
              <a:gd name="connsiteX79" fmla="*/ 3718539 w 4397834"/>
              <a:gd name="connsiteY79" fmla="*/ 476576 h 476576"/>
              <a:gd name="connsiteX80" fmla="*/ 3535559 w 4397834"/>
              <a:gd name="connsiteY80" fmla="*/ 476576 h 476576"/>
              <a:gd name="connsiteX81" fmla="*/ 3502456 w 4397834"/>
              <a:gd name="connsiteY81" fmla="*/ 476576 h 476576"/>
              <a:gd name="connsiteX82" fmla="*/ 3427892 w 4397834"/>
              <a:gd name="connsiteY82" fmla="*/ 476576 h 476576"/>
              <a:gd name="connsiteX83" fmla="*/ 3411995 w 4397834"/>
              <a:gd name="connsiteY83" fmla="*/ 476576 h 476576"/>
              <a:gd name="connsiteX84" fmla="*/ 3378892 w 4397834"/>
              <a:gd name="connsiteY84" fmla="*/ 476576 h 476576"/>
              <a:gd name="connsiteX85" fmla="*/ 3195912 w 4397834"/>
              <a:gd name="connsiteY85" fmla="*/ 476576 h 476576"/>
              <a:gd name="connsiteX86" fmla="*/ 3162808 w 4397834"/>
              <a:gd name="connsiteY86" fmla="*/ 476576 h 476576"/>
              <a:gd name="connsiteX87" fmla="*/ 3088244 w 4397834"/>
              <a:gd name="connsiteY87" fmla="*/ 476576 h 476576"/>
              <a:gd name="connsiteX88" fmla="*/ 3072348 w 4397834"/>
              <a:gd name="connsiteY88" fmla="*/ 476576 h 476576"/>
              <a:gd name="connsiteX89" fmla="*/ 3039244 w 4397834"/>
              <a:gd name="connsiteY89" fmla="*/ 476576 h 476576"/>
              <a:gd name="connsiteX90" fmla="*/ 2964680 w 4397834"/>
              <a:gd name="connsiteY90" fmla="*/ 476576 h 476576"/>
              <a:gd name="connsiteX91" fmla="*/ 2915308 w 4397834"/>
              <a:gd name="connsiteY91" fmla="*/ 476576 h 476576"/>
              <a:gd name="connsiteX92" fmla="*/ 2856264 w 4397834"/>
              <a:gd name="connsiteY92" fmla="*/ 476576 h 476576"/>
              <a:gd name="connsiteX93" fmla="*/ 2823161 w 4397834"/>
              <a:gd name="connsiteY93" fmla="*/ 476576 h 476576"/>
              <a:gd name="connsiteX94" fmla="*/ 2748597 w 4397834"/>
              <a:gd name="connsiteY94" fmla="*/ 476576 h 476576"/>
              <a:gd name="connsiteX95" fmla="*/ 2732700 w 4397834"/>
              <a:gd name="connsiteY95" fmla="*/ 476576 h 476576"/>
              <a:gd name="connsiteX96" fmla="*/ 2699597 w 4397834"/>
              <a:gd name="connsiteY96" fmla="*/ 476576 h 476576"/>
              <a:gd name="connsiteX97" fmla="*/ 2625033 w 4397834"/>
              <a:gd name="connsiteY97" fmla="*/ 476576 h 476576"/>
              <a:gd name="connsiteX98" fmla="*/ 2608764 w 4397834"/>
              <a:gd name="connsiteY98" fmla="*/ 476576 h 476576"/>
              <a:gd name="connsiteX99" fmla="*/ 2575660 w 4397834"/>
              <a:gd name="connsiteY99" fmla="*/ 476576 h 476576"/>
              <a:gd name="connsiteX100" fmla="*/ 2516617 w 4397834"/>
              <a:gd name="connsiteY100" fmla="*/ 476576 h 476576"/>
              <a:gd name="connsiteX101" fmla="*/ 2483513 w 4397834"/>
              <a:gd name="connsiteY101" fmla="*/ 476576 h 476576"/>
              <a:gd name="connsiteX102" fmla="*/ 2452096 w 4397834"/>
              <a:gd name="connsiteY102" fmla="*/ 476576 h 476576"/>
              <a:gd name="connsiteX103" fmla="*/ 2408949 w 4397834"/>
              <a:gd name="connsiteY103" fmla="*/ 476576 h 476576"/>
              <a:gd name="connsiteX104" fmla="*/ 2393053 w 4397834"/>
              <a:gd name="connsiteY104" fmla="*/ 476576 h 476576"/>
              <a:gd name="connsiteX105" fmla="*/ 2359950 w 4397834"/>
              <a:gd name="connsiteY105" fmla="*/ 476576 h 476576"/>
              <a:gd name="connsiteX106" fmla="*/ 2285386 w 4397834"/>
              <a:gd name="connsiteY106" fmla="*/ 476576 h 476576"/>
              <a:gd name="connsiteX107" fmla="*/ 2269116 w 4397834"/>
              <a:gd name="connsiteY107" fmla="*/ 476576 h 476576"/>
              <a:gd name="connsiteX108" fmla="*/ 2236013 w 4397834"/>
              <a:gd name="connsiteY108" fmla="*/ 476576 h 476576"/>
              <a:gd name="connsiteX109" fmla="*/ 2176969 w 4397834"/>
              <a:gd name="connsiteY109" fmla="*/ 476576 h 476576"/>
              <a:gd name="connsiteX110" fmla="*/ 2161449 w 4397834"/>
              <a:gd name="connsiteY110" fmla="*/ 476576 h 476576"/>
              <a:gd name="connsiteX111" fmla="*/ 2145552 w 4397834"/>
              <a:gd name="connsiteY111" fmla="*/ 476576 h 476576"/>
              <a:gd name="connsiteX112" fmla="*/ 2112449 w 4397834"/>
              <a:gd name="connsiteY112" fmla="*/ 476576 h 476576"/>
              <a:gd name="connsiteX113" fmla="*/ 2069302 w 4397834"/>
              <a:gd name="connsiteY113" fmla="*/ 476576 h 476576"/>
              <a:gd name="connsiteX114" fmla="*/ 2053405 w 4397834"/>
              <a:gd name="connsiteY114" fmla="*/ 476576 h 476576"/>
              <a:gd name="connsiteX115" fmla="*/ 2020302 w 4397834"/>
              <a:gd name="connsiteY115" fmla="*/ 476576 h 476576"/>
              <a:gd name="connsiteX116" fmla="*/ 1945738 w 4397834"/>
              <a:gd name="connsiteY116" fmla="*/ 476576 h 476576"/>
              <a:gd name="connsiteX117" fmla="*/ 1929469 w 4397834"/>
              <a:gd name="connsiteY117" fmla="*/ 476576 h 476576"/>
              <a:gd name="connsiteX118" fmla="*/ 1896365 w 4397834"/>
              <a:gd name="connsiteY118" fmla="*/ 476576 h 476576"/>
              <a:gd name="connsiteX119" fmla="*/ 1821801 w 4397834"/>
              <a:gd name="connsiteY119" fmla="*/ 476576 h 476576"/>
              <a:gd name="connsiteX120" fmla="*/ 1805905 w 4397834"/>
              <a:gd name="connsiteY120" fmla="*/ 476576 h 476576"/>
              <a:gd name="connsiteX121" fmla="*/ 1772801 w 4397834"/>
              <a:gd name="connsiteY121" fmla="*/ 476576 h 476576"/>
              <a:gd name="connsiteX122" fmla="*/ 1729654 w 4397834"/>
              <a:gd name="connsiteY122" fmla="*/ 476576 h 476576"/>
              <a:gd name="connsiteX123" fmla="*/ 1713758 w 4397834"/>
              <a:gd name="connsiteY123" fmla="*/ 476576 h 476576"/>
              <a:gd name="connsiteX124" fmla="*/ 1698237 w 4397834"/>
              <a:gd name="connsiteY124" fmla="*/ 476576 h 476576"/>
              <a:gd name="connsiteX125" fmla="*/ 1606091 w 4397834"/>
              <a:gd name="connsiteY125" fmla="*/ 476576 h 476576"/>
              <a:gd name="connsiteX126" fmla="*/ 1589821 w 4397834"/>
              <a:gd name="connsiteY126" fmla="*/ 476576 h 476576"/>
              <a:gd name="connsiteX127" fmla="*/ 1556718 w 4397834"/>
              <a:gd name="connsiteY127" fmla="*/ 476576 h 476576"/>
              <a:gd name="connsiteX128" fmla="*/ 1482154 w 4397834"/>
              <a:gd name="connsiteY128" fmla="*/ 476576 h 476576"/>
              <a:gd name="connsiteX129" fmla="*/ 1466257 w 4397834"/>
              <a:gd name="connsiteY129" fmla="*/ 476576 h 476576"/>
              <a:gd name="connsiteX130" fmla="*/ 1433154 w 4397834"/>
              <a:gd name="connsiteY130" fmla="*/ 476576 h 476576"/>
              <a:gd name="connsiteX131" fmla="*/ 1358590 w 4397834"/>
              <a:gd name="connsiteY131" fmla="*/ 476576 h 476576"/>
              <a:gd name="connsiteX132" fmla="*/ 1266443 w 4397834"/>
              <a:gd name="connsiteY132" fmla="*/ 476576 h 476576"/>
              <a:gd name="connsiteX133" fmla="*/ 1250174 w 4397834"/>
              <a:gd name="connsiteY133" fmla="*/ 476576 h 476576"/>
              <a:gd name="connsiteX134" fmla="*/ 1217070 w 4397834"/>
              <a:gd name="connsiteY134" fmla="*/ 476576 h 476576"/>
              <a:gd name="connsiteX135" fmla="*/ 1142506 w 4397834"/>
              <a:gd name="connsiteY135" fmla="*/ 476576 h 476576"/>
              <a:gd name="connsiteX136" fmla="*/ 1126610 w 4397834"/>
              <a:gd name="connsiteY136" fmla="*/ 476576 h 476576"/>
              <a:gd name="connsiteX137" fmla="*/ 1093506 w 4397834"/>
              <a:gd name="connsiteY137" fmla="*/ 476576 h 476576"/>
              <a:gd name="connsiteX138" fmla="*/ 1018942 w 4397834"/>
              <a:gd name="connsiteY138" fmla="*/ 476576 h 476576"/>
              <a:gd name="connsiteX139" fmla="*/ 910526 w 4397834"/>
              <a:gd name="connsiteY139" fmla="*/ 476576 h 476576"/>
              <a:gd name="connsiteX140" fmla="*/ 802859 w 4397834"/>
              <a:gd name="connsiteY140" fmla="*/ 476576 h 476576"/>
              <a:gd name="connsiteX141" fmla="*/ 786962 w 4397834"/>
              <a:gd name="connsiteY141" fmla="*/ 476576 h 476576"/>
              <a:gd name="connsiteX142" fmla="*/ 753859 w 4397834"/>
              <a:gd name="connsiteY142" fmla="*/ 476576 h 476576"/>
              <a:gd name="connsiteX143" fmla="*/ 679295 w 4397834"/>
              <a:gd name="connsiteY143" fmla="*/ 476576 h 476576"/>
              <a:gd name="connsiteX144" fmla="*/ 463211 w 4397834"/>
              <a:gd name="connsiteY144" fmla="*/ 476576 h 476576"/>
              <a:gd name="connsiteX145" fmla="*/ 447315 w 4397834"/>
              <a:gd name="connsiteY145" fmla="*/ 476576 h 476576"/>
              <a:gd name="connsiteX146" fmla="*/ 339647 w 4397834"/>
              <a:gd name="connsiteY146" fmla="*/ 476576 h 476576"/>
              <a:gd name="connsiteX147" fmla="*/ 0 w 4397834"/>
              <a:gd name="connsiteY147" fmla="*/ 476576 h 47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4397834" h="476576">
                <a:moveTo>
                  <a:pt x="0" y="0"/>
                </a:moveTo>
                <a:lnTo>
                  <a:pt x="339647" y="0"/>
                </a:lnTo>
                <a:lnTo>
                  <a:pt x="447315" y="0"/>
                </a:lnTo>
                <a:lnTo>
                  <a:pt x="463211" y="0"/>
                </a:lnTo>
                <a:lnTo>
                  <a:pt x="679295" y="0"/>
                </a:lnTo>
                <a:lnTo>
                  <a:pt x="753859" y="0"/>
                </a:lnTo>
                <a:lnTo>
                  <a:pt x="786962" y="0"/>
                </a:lnTo>
                <a:lnTo>
                  <a:pt x="802859" y="0"/>
                </a:lnTo>
                <a:lnTo>
                  <a:pt x="910526" y="0"/>
                </a:lnTo>
                <a:lnTo>
                  <a:pt x="1018942" y="0"/>
                </a:lnTo>
                <a:lnTo>
                  <a:pt x="1093506" y="0"/>
                </a:lnTo>
                <a:lnTo>
                  <a:pt x="1126610" y="0"/>
                </a:lnTo>
                <a:lnTo>
                  <a:pt x="1142506" y="0"/>
                </a:lnTo>
                <a:lnTo>
                  <a:pt x="1217070" y="0"/>
                </a:lnTo>
                <a:lnTo>
                  <a:pt x="1250174" y="0"/>
                </a:lnTo>
                <a:lnTo>
                  <a:pt x="1266443" y="0"/>
                </a:lnTo>
                <a:lnTo>
                  <a:pt x="1358590" y="0"/>
                </a:lnTo>
                <a:lnTo>
                  <a:pt x="1433154" y="0"/>
                </a:lnTo>
                <a:lnTo>
                  <a:pt x="1466257" y="0"/>
                </a:lnTo>
                <a:lnTo>
                  <a:pt x="1482154" y="0"/>
                </a:lnTo>
                <a:lnTo>
                  <a:pt x="1556718" y="0"/>
                </a:lnTo>
                <a:lnTo>
                  <a:pt x="1589821" y="0"/>
                </a:lnTo>
                <a:lnTo>
                  <a:pt x="1606091" y="0"/>
                </a:lnTo>
                <a:lnTo>
                  <a:pt x="1698237" y="0"/>
                </a:lnTo>
                <a:lnTo>
                  <a:pt x="1713758" y="0"/>
                </a:lnTo>
                <a:lnTo>
                  <a:pt x="1729654" y="0"/>
                </a:lnTo>
                <a:lnTo>
                  <a:pt x="1772801" y="0"/>
                </a:lnTo>
                <a:lnTo>
                  <a:pt x="1805905" y="0"/>
                </a:lnTo>
                <a:lnTo>
                  <a:pt x="1821801" y="0"/>
                </a:lnTo>
                <a:lnTo>
                  <a:pt x="1896365" y="0"/>
                </a:lnTo>
                <a:lnTo>
                  <a:pt x="1929469" y="0"/>
                </a:lnTo>
                <a:lnTo>
                  <a:pt x="1945738" y="0"/>
                </a:lnTo>
                <a:lnTo>
                  <a:pt x="2020302" y="0"/>
                </a:lnTo>
                <a:lnTo>
                  <a:pt x="2053405" y="0"/>
                </a:lnTo>
                <a:lnTo>
                  <a:pt x="2069302" y="0"/>
                </a:lnTo>
                <a:lnTo>
                  <a:pt x="2112449" y="0"/>
                </a:lnTo>
                <a:lnTo>
                  <a:pt x="2145552" y="0"/>
                </a:lnTo>
                <a:lnTo>
                  <a:pt x="2161449" y="0"/>
                </a:lnTo>
                <a:lnTo>
                  <a:pt x="2176969" y="0"/>
                </a:lnTo>
                <a:lnTo>
                  <a:pt x="2236013" y="0"/>
                </a:lnTo>
                <a:lnTo>
                  <a:pt x="2269116" y="0"/>
                </a:lnTo>
                <a:lnTo>
                  <a:pt x="2285386" y="0"/>
                </a:lnTo>
                <a:lnTo>
                  <a:pt x="2359950" y="0"/>
                </a:lnTo>
                <a:lnTo>
                  <a:pt x="2393053" y="0"/>
                </a:lnTo>
                <a:lnTo>
                  <a:pt x="2408949" y="0"/>
                </a:lnTo>
                <a:lnTo>
                  <a:pt x="2452096" y="0"/>
                </a:lnTo>
                <a:lnTo>
                  <a:pt x="2483513" y="0"/>
                </a:lnTo>
                <a:lnTo>
                  <a:pt x="2516617" y="0"/>
                </a:lnTo>
                <a:lnTo>
                  <a:pt x="2575660" y="0"/>
                </a:lnTo>
                <a:lnTo>
                  <a:pt x="2608764" y="0"/>
                </a:lnTo>
                <a:lnTo>
                  <a:pt x="2625033" y="0"/>
                </a:lnTo>
                <a:lnTo>
                  <a:pt x="2699597" y="0"/>
                </a:lnTo>
                <a:lnTo>
                  <a:pt x="2732700" y="0"/>
                </a:lnTo>
                <a:lnTo>
                  <a:pt x="2748597" y="0"/>
                </a:lnTo>
                <a:lnTo>
                  <a:pt x="2823161" y="0"/>
                </a:lnTo>
                <a:lnTo>
                  <a:pt x="2856264" y="0"/>
                </a:lnTo>
                <a:lnTo>
                  <a:pt x="2915308" y="0"/>
                </a:lnTo>
                <a:lnTo>
                  <a:pt x="2964680" y="0"/>
                </a:lnTo>
                <a:lnTo>
                  <a:pt x="3039244" y="0"/>
                </a:lnTo>
                <a:lnTo>
                  <a:pt x="3072348" y="0"/>
                </a:lnTo>
                <a:lnTo>
                  <a:pt x="3088244" y="0"/>
                </a:lnTo>
                <a:lnTo>
                  <a:pt x="3162808" y="0"/>
                </a:lnTo>
                <a:lnTo>
                  <a:pt x="3195912" y="0"/>
                </a:lnTo>
                <a:lnTo>
                  <a:pt x="3378892" y="0"/>
                </a:lnTo>
                <a:lnTo>
                  <a:pt x="3411995" y="0"/>
                </a:lnTo>
                <a:lnTo>
                  <a:pt x="3427892" y="0"/>
                </a:lnTo>
                <a:lnTo>
                  <a:pt x="3502456" y="0"/>
                </a:lnTo>
                <a:lnTo>
                  <a:pt x="3535559" y="0"/>
                </a:lnTo>
                <a:lnTo>
                  <a:pt x="3718539" y="0"/>
                </a:lnTo>
                <a:lnTo>
                  <a:pt x="3842103" y="0"/>
                </a:lnTo>
                <a:lnTo>
                  <a:pt x="3875207" y="0"/>
                </a:lnTo>
                <a:lnTo>
                  <a:pt x="4181751" y="0"/>
                </a:lnTo>
                <a:cubicBezTo>
                  <a:pt x="4191820" y="0"/>
                  <a:pt x="4201414" y="4303"/>
                  <a:pt x="4208110" y="11822"/>
                </a:cubicBezTo>
                <a:lnTo>
                  <a:pt x="4388897" y="214812"/>
                </a:lnTo>
                <a:cubicBezTo>
                  <a:pt x="4400814" y="228193"/>
                  <a:pt x="4400814" y="248383"/>
                  <a:pt x="4388897" y="261765"/>
                </a:cubicBezTo>
                <a:lnTo>
                  <a:pt x="4208110" y="464754"/>
                </a:lnTo>
                <a:cubicBezTo>
                  <a:pt x="4201414" y="472273"/>
                  <a:pt x="4191820" y="476576"/>
                  <a:pt x="4181751" y="476576"/>
                </a:cubicBezTo>
                <a:lnTo>
                  <a:pt x="3875207" y="476576"/>
                </a:lnTo>
                <a:lnTo>
                  <a:pt x="3842103" y="476576"/>
                </a:lnTo>
                <a:lnTo>
                  <a:pt x="3718539" y="476576"/>
                </a:lnTo>
                <a:lnTo>
                  <a:pt x="3535559" y="476576"/>
                </a:lnTo>
                <a:lnTo>
                  <a:pt x="3502456" y="476576"/>
                </a:lnTo>
                <a:lnTo>
                  <a:pt x="3427892" y="476576"/>
                </a:lnTo>
                <a:lnTo>
                  <a:pt x="3411995" y="476576"/>
                </a:lnTo>
                <a:lnTo>
                  <a:pt x="3378892" y="476576"/>
                </a:lnTo>
                <a:lnTo>
                  <a:pt x="3195912" y="476576"/>
                </a:lnTo>
                <a:lnTo>
                  <a:pt x="3162808" y="476576"/>
                </a:lnTo>
                <a:lnTo>
                  <a:pt x="3088244" y="476576"/>
                </a:lnTo>
                <a:lnTo>
                  <a:pt x="3072348" y="476576"/>
                </a:lnTo>
                <a:lnTo>
                  <a:pt x="3039244" y="476576"/>
                </a:lnTo>
                <a:lnTo>
                  <a:pt x="2964680" y="476576"/>
                </a:lnTo>
                <a:lnTo>
                  <a:pt x="2915308" y="476576"/>
                </a:lnTo>
                <a:lnTo>
                  <a:pt x="2856264" y="476576"/>
                </a:lnTo>
                <a:lnTo>
                  <a:pt x="2823161" y="476576"/>
                </a:lnTo>
                <a:lnTo>
                  <a:pt x="2748597" y="476576"/>
                </a:lnTo>
                <a:lnTo>
                  <a:pt x="2732700" y="476576"/>
                </a:lnTo>
                <a:lnTo>
                  <a:pt x="2699597" y="476576"/>
                </a:lnTo>
                <a:lnTo>
                  <a:pt x="2625033" y="476576"/>
                </a:lnTo>
                <a:lnTo>
                  <a:pt x="2608764" y="476576"/>
                </a:lnTo>
                <a:lnTo>
                  <a:pt x="2575660" y="476576"/>
                </a:lnTo>
                <a:lnTo>
                  <a:pt x="2516617" y="476576"/>
                </a:lnTo>
                <a:lnTo>
                  <a:pt x="2483513" y="476576"/>
                </a:lnTo>
                <a:lnTo>
                  <a:pt x="2452096" y="476576"/>
                </a:lnTo>
                <a:lnTo>
                  <a:pt x="2408949" y="476576"/>
                </a:lnTo>
                <a:lnTo>
                  <a:pt x="2393053" y="476576"/>
                </a:lnTo>
                <a:lnTo>
                  <a:pt x="2359950" y="476576"/>
                </a:lnTo>
                <a:lnTo>
                  <a:pt x="2285386" y="476576"/>
                </a:lnTo>
                <a:lnTo>
                  <a:pt x="2269116" y="476576"/>
                </a:lnTo>
                <a:lnTo>
                  <a:pt x="2236013" y="476576"/>
                </a:lnTo>
                <a:lnTo>
                  <a:pt x="2176969" y="476576"/>
                </a:lnTo>
                <a:lnTo>
                  <a:pt x="2161449" y="476576"/>
                </a:lnTo>
                <a:lnTo>
                  <a:pt x="2145552" y="476576"/>
                </a:lnTo>
                <a:lnTo>
                  <a:pt x="2112449" y="476576"/>
                </a:lnTo>
                <a:lnTo>
                  <a:pt x="2069302" y="476576"/>
                </a:lnTo>
                <a:lnTo>
                  <a:pt x="2053405" y="476576"/>
                </a:lnTo>
                <a:lnTo>
                  <a:pt x="2020302" y="476576"/>
                </a:lnTo>
                <a:lnTo>
                  <a:pt x="1945738" y="476576"/>
                </a:lnTo>
                <a:lnTo>
                  <a:pt x="1929469" y="476576"/>
                </a:lnTo>
                <a:lnTo>
                  <a:pt x="1896365" y="476576"/>
                </a:lnTo>
                <a:lnTo>
                  <a:pt x="1821801" y="476576"/>
                </a:lnTo>
                <a:lnTo>
                  <a:pt x="1805905" y="476576"/>
                </a:lnTo>
                <a:lnTo>
                  <a:pt x="1772801" y="476576"/>
                </a:lnTo>
                <a:lnTo>
                  <a:pt x="1729654" y="476576"/>
                </a:lnTo>
                <a:lnTo>
                  <a:pt x="1713758" y="476576"/>
                </a:lnTo>
                <a:lnTo>
                  <a:pt x="1698237" y="476576"/>
                </a:lnTo>
                <a:lnTo>
                  <a:pt x="1606091" y="476576"/>
                </a:lnTo>
                <a:lnTo>
                  <a:pt x="1589821" y="476576"/>
                </a:lnTo>
                <a:lnTo>
                  <a:pt x="1556718" y="476576"/>
                </a:lnTo>
                <a:lnTo>
                  <a:pt x="1482154" y="476576"/>
                </a:lnTo>
                <a:lnTo>
                  <a:pt x="1466257" y="476576"/>
                </a:lnTo>
                <a:lnTo>
                  <a:pt x="1433154" y="476576"/>
                </a:lnTo>
                <a:lnTo>
                  <a:pt x="1358590" y="476576"/>
                </a:lnTo>
                <a:lnTo>
                  <a:pt x="1266443" y="476576"/>
                </a:lnTo>
                <a:lnTo>
                  <a:pt x="1250174" y="476576"/>
                </a:lnTo>
                <a:lnTo>
                  <a:pt x="1217070" y="476576"/>
                </a:lnTo>
                <a:lnTo>
                  <a:pt x="1142506" y="476576"/>
                </a:lnTo>
                <a:lnTo>
                  <a:pt x="1126610" y="476576"/>
                </a:lnTo>
                <a:lnTo>
                  <a:pt x="1093506" y="476576"/>
                </a:lnTo>
                <a:lnTo>
                  <a:pt x="1018942" y="476576"/>
                </a:lnTo>
                <a:lnTo>
                  <a:pt x="910526" y="476576"/>
                </a:lnTo>
                <a:lnTo>
                  <a:pt x="802859" y="476576"/>
                </a:lnTo>
                <a:lnTo>
                  <a:pt x="786962" y="476576"/>
                </a:lnTo>
                <a:lnTo>
                  <a:pt x="753859" y="476576"/>
                </a:lnTo>
                <a:lnTo>
                  <a:pt x="679295" y="476576"/>
                </a:lnTo>
                <a:lnTo>
                  <a:pt x="463211" y="476576"/>
                </a:lnTo>
                <a:lnTo>
                  <a:pt x="447315" y="476576"/>
                </a:lnTo>
                <a:lnTo>
                  <a:pt x="339647" y="476576"/>
                </a:lnTo>
                <a:lnTo>
                  <a:pt x="0" y="476576"/>
                </a:lnTo>
                <a:close/>
              </a:path>
            </a:pathLst>
          </a:custGeom>
          <a:solidFill>
            <a:srgbClr val="00507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CDFB14FB-DB42-AEF5-92D4-8067E8AF9513}"/>
              </a:ext>
            </a:extLst>
          </p:cNvPr>
          <p:cNvSpPr/>
          <p:nvPr/>
        </p:nvSpPr>
        <p:spPr>
          <a:xfrm>
            <a:off x="8086484" y="3038332"/>
            <a:ext cx="3408306" cy="3050960"/>
          </a:xfrm>
          <a:prstGeom prst="rect">
            <a:avLst/>
          </a:prstGeom>
          <a:solidFill>
            <a:schemeClr val="bg1"/>
          </a:solidFill>
          <a:ln w="28575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6CADE69D-E40A-DEBE-449F-B02D132BBB70}"/>
              </a:ext>
            </a:extLst>
          </p:cNvPr>
          <p:cNvSpPr/>
          <p:nvPr/>
        </p:nvSpPr>
        <p:spPr>
          <a:xfrm>
            <a:off x="3396503" y="3057877"/>
            <a:ext cx="4565221" cy="3050960"/>
          </a:xfrm>
          <a:prstGeom prst="rect">
            <a:avLst/>
          </a:prstGeom>
          <a:solidFill>
            <a:schemeClr val="bg1"/>
          </a:solidFill>
          <a:ln w="28575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4A7FC3EA-3503-5620-6696-D81590CD7B15}"/>
                  </a:ext>
                </a:extLst>
              </p:cNvPr>
              <p:cNvSpPr txBox="1"/>
              <p:nvPr/>
            </p:nvSpPr>
            <p:spPr>
              <a:xfrm>
                <a:off x="159401" y="956460"/>
                <a:ext cx="2722705" cy="419820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为减少以往文献的污染，选择一类</a:t>
                </a:r>
                <a:r>
                  <a:rPr lang="zh-CN" altLang="en-US" dirty="0">
                    <a:solidFill>
                      <a:srgbClr val="C00000"/>
                    </a:solidFill>
                  </a:rPr>
                  <a:t>简单但未被明确研究</a:t>
                </a:r>
                <a:r>
                  <a:rPr lang="zh-CN" altLang="en-US" dirty="0"/>
                  <a:t>的例子：粲介子的半轻衰变</a:t>
                </a:r>
                <a:endParaRPr lang="en-US" altLang="zh-CN" dirty="0"/>
              </a:p>
              <a:p>
                <a:pPr marL="285750" indent="-285750" algn="just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PhysMaster</a:t>
                </a:r>
                <a:r>
                  <a:rPr lang="zh-CN" altLang="en-US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可根据味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SU</m:t>
                    </m:r>
                    <m:r>
                      <a:rPr lang="en-US" altLang="zh-CN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(3) </m:t>
                    </m:r>
                  </m:oMath>
                </a14:m>
                <a:r>
                  <a:rPr lang="zh-CN" altLang="en-US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对称性，自动构造强子味表示与衰变算符，确定有效哈密顿量，并给出所有衰变道的振幅预言。</a:t>
                </a:r>
              </a:p>
            </p:txBody>
          </p:sp>
        </mc:Choice>
        <mc:Fallback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4A7FC3EA-3503-5620-6696-D81590CD7B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401" y="956460"/>
                <a:ext cx="2722705" cy="419820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A3B862BB-9B28-EF7C-6902-B27FAE40614F}"/>
              </a:ext>
            </a:extLst>
          </p:cNvPr>
          <p:cNvSpPr txBox="1"/>
          <p:nvPr/>
        </p:nvSpPr>
        <p:spPr>
          <a:xfrm>
            <a:off x="3295374" y="6337922"/>
            <a:ext cx="7971815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PhysMaster</a:t>
            </a: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可以</a:t>
            </a:r>
            <a:r>
              <a:rPr lang="zh-CN" altLang="en-US" sz="2000" b="1" dirty="0">
                <a:solidFill>
                  <a:srgbClr val="FF0000"/>
                </a:solidFill>
              </a:rPr>
              <a:t>正确的</a:t>
            </a:r>
            <a:r>
              <a:rPr lang="zh-CN" altLang="en-US" sz="2000" b="1" dirty="0">
                <a:solidFill>
                  <a:schemeClr val="bg1"/>
                </a:solidFill>
              </a:rPr>
              <a:t>给出有效哈密顿量，以及相应的衰变振幅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840C0161-F9E0-5117-7E87-3EEAFF5D7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arXiv:2511.22547</a:t>
            </a:r>
            <a:endParaRPr kumimoji="0" lang="zh-CN" altLang="zh-CN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DB369B7-5E98-4D52-48AC-6289077E40AC}"/>
              </a:ext>
            </a:extLst>
          </p:cNvPr>
          <p:cNvGrpSpPr/>
          <p:nvPr/>
        </p:nvGrpSpPr>
        <p:grpSpPr>
          <a:xfrm>
            <a:off x="519079" y="5240887"/>
            <a:ext cx="1996486" cy="1566313"/>
            <a:chOff x="2231408" y="825690"/>
            <a:chExt cx="4586619" cy="3598362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E03D23C1-8278-C279-48A9-45016FE6C275}"/>
                </a:ext>
              </a:extLst>
            </p:cNvPr>
            <p:cNvGrpSpPr/>
            <p:nvPr/>
          </p:nvGrpSpPr>
          <p:grpSpPr>
            <a:xfrm>
              <a:off x="2231408" y="825690"/>
              <a:ext cx="4586619" cy="3598362"/>
              <a:chOff x="805036" y="1821914"/>
              <a:chExt cx="3600708" cy="3257878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103A7EF2-E413-2F1D-E376-72311C0A1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5036" y="1904752"/>
                <a:ext cx="3533925" cy="317504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13017851-A212-D21E-3A2A-CC09AB245E99}"/>
                      </a:ext>
                    </a:extLst>
                  </p:cNvPr>
                  <p:cNvSpPr txBox="1"/>
                  <p:nvPr/>
                </p:nvSpPr>
                <p:spPr>
                  <a:xfrm>
                    <a:off x="936085" y="3766905"/>
                    <a:ext cx="430766" cy="3840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sz="1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en-US" altLang="zh-CN" sz="1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sz="14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文本框 13">
                    <a:extLst>
                      <a:ext uri="{FF2B5EF4-FFF2-40B4-BE49-F238E27FC236}">
                        <a16:creationId xmlns:a16="http://schemas.microsoft.com/office/drawing/2014/main" id="{EDB6BAEB-E836-6E90-17DE-0C745A83A05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6085" y="3766905"/>
                    <a:ext cx="430766" cy="3840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5385" r="-5128" b="-6667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文本框 13">
                    <a:extLst>
                      <a:ext uri="{FF2B5EF4-FFF2-40B4-BE49-F238E27FC236}">
                        <a16:creationId xmlns:a16="http://schemas.microsoft.com/office/drawing/2014/main" id="{B78A8F60-CE36-4726-47EE-02891E1107B4}"/>
                      </a:ext>
                    </a:extLst>
                  </p:cNvPr>
                  <p:cNvSpPr txBox="1"/>
                  <p:nvPr/>
                </p:nvSpPr>
                <p:spPr>
                  <a:xfrm>
                    <a:off x="3891017" y="3766905"/>
                    <a:ext cx="413422" cy="3840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sz="1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lang="en-US" altLang="zh-CN" sz="1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sz="12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" name="文本框 14">
                    <a:extLst>
                      <a:ext uri="{FF2B5EF4-FFF2-40B4-BE49-F238E27FC236}">
                        <a16:creationId xmlns:a16="http://schemas.microsoft.com/office/drawing/2014/main" id="{E453EB02-ECF6-02D0-28E1-57EB3079C0D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91017" y="3766905"/>
                    <a:ext cx="413422" cy="3840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0526" r="-2632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文本框 14">
                    <a:extLst>
                      <a:ext uri="{FF2B5EF4-FFF2-40B4-BE49-F238E27FC236}">
                        <a16:creationId xmlns:a16="http://schemas.microsoft.com/office/drawing/2014/main" id="{0C54B996-A196-D331-5D9E-5BB7B18E5608}"/>
                      </a:ext>
                    </a:extLst>
                  </p:cNvPr>
                  <p:cNvSpPr txBox="1"/>
                  <p:nvPr/>
                </p:nvSpPr>
                <p:spPr>
                  <a:xfrm>
                    <a:off x="2040518" y="2582535"/>
                    <a:ext cx="477025" cy="41877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en-US" altLang="zh-CN" sz="1200" b="1" i="1" smtClean="0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1200" b="1" dirty="0"/>
                  </a:p>
                </p:txBody>
              </p:sp>
            </mc:Choice>
            <mc:Fallback xmlns="">
              <p:sp>
                <p:nvSpPr>
                  <p:cNvPr id="16" name="文本框 15">
                    <a:extLst>
                      <a:ext uri="{FF2B5EF4-FFF2-40B4-BE49-F238E27FC236}">
                        <a16:creationId xmlns:a16="http://schemas.microsoft.com/office/drawing/2014/main" id="{AE9360C6-98C6-3ACA-DEF2-2086082EE68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40518" y="2582535"/>
                    <a:ext cx="477025" cy="41877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3953" r="-6977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文本框 15">
                    <a:extLst>
                      <a:ext uri="{FF2B5EF4-FFF2-40B4-BE49-F238E27FC236}">
                        <a16:creationId xmlns:a16="http://schemas.microsoft.com/office/drawing/2014/main" id="{A0ABD9F9-2CBB-D51E-4E61-DE2A4B2F8EA3}"/>
                      </a:ext>
                    </a:extLst>
                  </p:cNvPr>
                  <p:cNvSpPr txBox="1"/>
                  <p:nvPr/>
                </p:nvSpPr>
                <p:spPr>
                  <a:xfrm>
                    <a:off x="4124849" y="1821914"/>
                    <a:ext cx="280895" cy="33608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sz="105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sz="2000" dirty="0"/>
                  </a:p>
                </p:txBody>
              </p:sp>
            </mc:Choice>
            <mc:Fallback xmlns="">
              <p:sp>
                <p:nvSpPr>
                  <p:cNvPr id="16" name="文本框 15">
                    <a:extLst>
                      <a:ext uri="{FF2B5EF4-FFF2-40B4-BE49-F238E27FC236}">
                        <a16:creationId xmlns:a16="http://schemas.microsoft.com/office/drawing/2014/main" id="{A0ABD9F9-2CBB-D51E-4E61-DE2A4B2F8EA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24849" y="1821914"/>
                    <a:ext cx="280895" cy="33608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9231" b="-1153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91B043A0-ED96-AD9C-99A9-972FDC6B52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00717" y="2334042"/>
                <a:ext cx="287046" cy="277225"/>
              </a:xfrm>
              <a:prstGeom prst="rect">
                <a:avLst/>
              </a:prstGeom>
            </p:spPr>
          </p:pic>
        </p:grpSp>
        <p:sp>
          <p:nvSpPr>
            <p:cNvPr id="7" name="矩形: 圆角 10">
              <a:extLst>
                <a:ext uri="{FF2B5EF4-FFF2-40B4-BE49-F238E27FC236}">
                  <a16:creationId xmlns:a16="http://schemas.microsoft.com/office/drawing/2014/main" id="{FCEA26F0-88CF-729A-560B-E71D2C23C265}"/>
                </a:ext>
              </a:extLst>
            </p:cNvPr>
            <p:cNvSpPr/>
            <p:nvPr/>
          </p:nvSpPr>
          <p:spPr>
            <a:xfrm>
              <a:off x="2341637" y="1766521"/>
              <a:ext cx="451104" cy="46939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zh-CN" altLang="en-US" sz="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092C62B1-3698-2A67-7286-B8867183FDE3}"/>
                  </a:ext>
                </a:extLst>
              </p:cNvPr>
              <p:cNvSpPr txBox="1"/>
              <p:nvPr/>
            </p:nvSpPr>
            <p:spPr>
              <a:xfrm>
                <a:off x="3819679" y="3066907"/>
                <a:ext cx="4060908" cy="8154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dirty="0">
                    <a:latin typeface="+mj-ea"/>
                    <a:ea typeface="+mj-ea"/>
                  </a:rPr>
                  <a:t>粲介子半轻衰变的</a:t>
                </a:r>
                <a:r>
                  <a:rPr lang="en-US" altLang="zh-CN" dirty="0">
                    <a:latin typeface="+mj-ea"/>
                    <a:ea typeface="+mj-ea"/>
                  </a:rPr>
                  <a:t>SU(3)</a:t>
                </a:r>
                <a:r>
                  <a:rPr lang="zh-CN" altLang="en-US" dirty="0">
                    <a:latin typeface="+mj-ea"/>
                    <a:ea typeface="+mj-ea"/>
                  </a:rPr>
                  <a:t>哈密顿量：</a:t>
                </a:r>
                <a:endParaRPr lang="en-US" altLang="zh-CN" dirty="0">
                  <a:latin typeface="+mj-ea"/>
                  <a:ea typeface="+mj-ea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Sup>
                      <m:sSubSupPr>
                        <m:ctrlP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en-US" altLang="zh-CN" sz="24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</m:oMath>
                </a14:m>
                <a:endParaRPr lang="zh-CN" alt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092C62B1-3698-2A67-7286-B8867183FD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9679" y="3066907"/>
                <a:ext cx="4060908" cy="815480"/>
              </a:xfrm>
              <a:prstGeom prst="rect">
                <a:avLst/>
              </a:prstGeom>
              <a:blipFill>
                <a:blip r:embed="rId9"/>
                <a:stretch>
                  <a:fillRect t="-3077" b="-46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5" name="表格 24">
                <a:extLst>
                  <a:ext uri="{FF2B5EF4-FFF2-40B4-BE49-F238E27FC236}">
                    <a16:creationId xmlns:a16="http://schemas.microsoft.com/office/drawing/2014/main" id="{034E8667-4ED7-61BC-FDAE-8FBE1F4C3DD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817130" y="3185494"/>
              <a:ext cx="2303652" cy="277920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1826">
                      <a:extLst>
                        <a:ext uri="{9D8B030D-6E8A-4147-A177-3AD203B41FA5}">
                          <a16:colId xmlns:a16="http://schemas.microsoft.com/office/drawing/2014/main" val="3973071115"/>
                        </a:ext>
                      </a:extLst>
                    </a:gridCol>
                    <a:gridCol w="1151826">
                      <a:extLst>
                        <a:ext uri="{9D8B030D-6E8A-4147-A177-3AD203B41FA5}">
                          <a16:colId xmlns:a16="http://schemas.microsoft.com/office/drawing/2014/main" val="800270006"/>
                        </a:ext>
                      </a:extLst>
                    </a:gridCol>
                  </a:tblGrid>
                  <a:tr h="2373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dirty="0"/>
                            <a:t>衰变道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dirty="0"/>
                            <a:t>衰变振幅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18417916"/>
                      </a:ext>
                    </a:extLst>
                  </a:tr>
                  <a:tr h="23737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𝑐𝑑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76371685"/>
                      </a:ext>
                    </a:extLst>
                  </a:tr>
                  <a:tr h="23737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𝑐𝑠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84688275"/>
                      </a:ext>
                    </a:extLst>
                  </a:tr>
                  <a:tr h="41441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𝑐𝑑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2952120"/>
                      </a:ext>
                    </a:extLst>
                  </a:tr>
                  <a:tr h="41441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e>
                                    </m:rad>
                                  </m:den>
                                </m:f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𝑐𝑑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28404748"/>
                      </a:ext>
                    </a:extLst>
                  </a:tr>
                  <a:tr h="23737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𝐾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𝑐𝑠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77398469"/>
                      </a:ext>
                    </a:extLst>
                  </a:tr>
                  <a:tr h="23737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𝑐𝑑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00369017"/>
                      </a:ext>
                    </a:extLst>
                  </a:tr>
                  <a:tr h="41441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e>
                                    </m:rad>
                                  </m:den>
                                </m:f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𝑐𝑠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7796823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5" name="表格 24">
                <a:extLst>
                  <a:ext uri="{FF2B5EF4-FFF2-40B4-BE49-F238E27FC236}">
                    <a16:creationId xmlns:a16="http://schemas.microsoft.com/office/drawing/2014/main" id="{034E8667-4ED7-61BC-FDAE-8FBE1F4C3DD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4927685"/>
                  </p:ext>
                </p:extLst>
              </p:nvPr>
            </p:nvGraphicFramePr>
            <p:xfrm>
              <a:off x="8817130" y="3185494"/>
              <a:ext cx="2303652" cy="277920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1826">
                      <a:extLst>
                        <a:ext uri="{9D8B030D-6E8A-4147-A177-3AD203B41FA5}">
                          <a16:colId xmlns:a16="http://schemas.microsoft.com/office/drawing/2014/main" val="3973071115"/>
                        </a:ext>
                      </a:extLst>
                    </a:gridCol>
                    <a:gridCol w="1151826">
                      <a:extLst>
                        <a:ext uri="{9D8B030D-6E8A-4147-A177-3AD203B41FA5}">
                          <a16:colId xmlns:a16="http://schemas.microsoft.com/office/drawing/2014/main" val="800270006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dirty="0"/>
                            <a:t>衰变道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dirty="0"/>
                            <a:t>衰变振幅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1841791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99" t="-109524" r="-102198" b="-8476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1099" t="-109524" r="-2198" b="-84761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7637168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99" t="-200000" r="-102198" b="-70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1099" t="-200000" r="-2198" b="-7090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4688275"/>
                      </a:ext>
                    </a:extLst>
                  </a:tr>
                  <a:tr h="46920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99" t="-178378" r="-102198" b="-3216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1099" t="-178378" r="-2198" b="-3216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952120"/>
                      </a:ext>
                    </a:extLst>
                  </a:tr>
                  <a:tr h="46920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99" t="-278378" r="-102198" b="-2216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1099" t="-278378" r="-2198" b="-2216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2840474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99" t="-636364" r="-102198" b="-27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1099" t="-636364" r="-2198" b="-27272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739846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99" t="-736364" r="-102198" b="-17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1099" t="-736364" r="-2198" b="-17272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0369017"/>
                      </a:ext>
                    </a:extLst>
                  </a:tr>
                  <a:tr h="46920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99" t="-497297" r="-102198" b="-27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1099" t="-497297" r="-2198" b="-27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7796823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98CE18A2-F18F-519C-87A5-B3D440DF633F}"/>
                  </a:ext>
                </a:extLst>
              </p:cNvPr>
              <p:cNvSpPr txBox="1"/>
              <p:nvPr/>
            </p:nvSpPr>
            <p:spPr>
              <a:xfrm>
                <a:off x="4135999" y="5526224"/>
                <a:ext cx="1623586" cy="254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98CE18A2-F18F-519C-87A5-B3D440DF63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5999" y="5526224"/>
                <a:ext cx="1623586" cy="254237"/>
              </a:xfrm>
              <a:prstGeom prst="rect">
                <a:avLst/>
              </a:prstGeom>
              <a:blipFill>
                <a:blip r:embed="rId12"/>
                <a:stretch>
                  <a:fillRect l="-2247" t="-4878" b="-121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05D5C572-5AE4-460F-F1C3-36A359879AB1}"/>
                  </a:ext>
                </a:extLst>
              </p:cNvPr>
              <p:cNvSpPr txBox="1"/>
              <p:nvPr/>
            </p:nvSpPr>
            <p:spPr>
              <a:xfrm>
                <a:off x="4136096" y="4085567"/>
                <a:ext cx="3145186" cy="12147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1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√2</m:t>
                                    </m:r>
                                  </m:den>
                                </m:f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𝜂</m:t>
                                        </m:r>
                                      </m:e>
                                      <m:sub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8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√6</m:t>
                                    </m:r>
                                  </m:den>
                                </m:f>
                              </m:e>
                              <m:e>
                                <m:sSup>
                                  <m:sSup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  <m:e>
                                <m:sSup>
                                  <m:sSup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√2</m:t>
                                    </m:r>
                                  </m:den>
                                </m:f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𝜂</m:t>
                                        </m:r>
                                      </m:e>
                                      <m:sub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8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√6</m:t>
                                    </m:r>
                                  </m:den>
                                </m:f>
                              </m:e>
                              <m:e>
                                <m:sSup>
                                  <m:sSup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e>
                              <m:e>
                                <m:sSup>
                                  <m:sSup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𝐾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en-US" altLang="zh-CN" sz="12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𝜂</m:t>
                                        </m:r>
                                      </m:e>
                                      <m:sub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8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√6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CN" altLang="en-US" sz="1200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05D5C572-5AE4-460F-F1C3-36A359879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096" y="4085567"/>
                <a:ext cx="3145186" cy="1214756"/>
              </a:xfrm>
              <a:prstGeom prst="rect">
                <a:avLst/>
              </a:prstGeom>
              <a:blipFill>
                <a:blip r:embed="rId13"/>
                <a:stretch>
                  <a:fillRect b="-61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文本框 31">
            <a:extLst>
              <a:ext uri="{FF2B5EF4-FFF2-40B4-BE49-F238E27FC236}">
                <a16:creationId xmlns:a16="http://schemas.microsoft.com/office/drawing/2014/main" id="{DDBFCA7E-7EE7-51A4-4BCA-0FF8BADDBD02}"/>
              </a:ext>
            </a:extLst>
          </p:cNvPr>
          <p:cNvSpPr txBox="1"/>
          <p:nvPr/>
        </p:nvSpPr>
        <p:spPr>
          <a:xfrm>
            <a:off x="3415942" y="865264"/>
            <a:ext cx="1995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PhysMaster</a:t>
            </a:r>
            <a:r>
              <a:rPr lang="zh-CN" alt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结果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A573B614-89BA-2AA4-EE78-6FF89F4650CC}"/>
              </a:ext>
            </a:extLst>
          </p:cNvPr>
          <p:cNvGrpSpPr/>
          <p:nvPr/>
        </p:nvGrpSpPr>
        <p:grpSpPr>
          <a:xfrm>
            <a:off x="3371183" y="1531069"/>
            <a:ext cx="279400" cy="247651"/>
            <a:chOff x="3262301" y="862037"/>
            <a:chExt cx="5663221" cy="5138426"/>
          </a:xfrm>
          <a:solidFill>
            <a:srgbClr val="00507A"/>
          </a:solidFill>
        </p:grpSpPr>
        <p:sp>
          <p:nvSpPr>
            <p:cNvPr id="34" name="任意多边形: 形状 46">
              <a:extLst>
                <a:ext uri="{FF2B5EF4-FFF2-40B4-BE49-F238E27FC236}">
                  <a16:creationId xmlns:a16="http://schemas.microsoft.com/office/drawing/2014/main" id="{7B7908DF-CF25-EE28-4AD0-5325F3009413}"/>
                </a:ext>
              </a:extLst>
            </p:cNvPr>
            <p:cNvSpPr/>
            <p:nvPr/>
          </p:nvSpPr>
          <p:spPr>
            <a:xfrm>
              <a:off x="3262301" y="948498"/>
              <a:ext cx="4974253" cy="5051965"/>
            </a:xfrm>
            <a:custGeom>
              <a:avLst/>
              <a:gdLst>
                <a:gd name="connsiteX0" fmla="*/ 997469 w 4974253"/>
                <a:gd name="connsiteY0" fmla="*/ 5051965 h 5051965"/>
                <a:gd name="connsiteX1" fmla="*/ 973561 w 4974253"/>
                <a:gd name="connsiteY1" fmla="*/ 5048347 h 5051965"/>
                <a:gd name="connsiteX2" fmla="*/ 811636 w 4974253"/>
                <a:gd name="connsiteY2" fmla="*/ 5047013 h 5051965"/>
                <a:gd name="connsiteX3" fmla="*/ 436160 w 4974253"/>
                <a:gd name="connsiteY3" fmla="*/ 4962050 h 5051965"/>
                <a:gd name="connsiteX4" fmla="*/ 110691 w 4974253"/>
                <a:gd name="connsiteY4" fmla="*/ 4659155 h 5051965"/>
                <a:gd name="connsiteX5" fmla="*/ 13727 w 4974253"/>
                <a:gd name="connsiteY5" fmla="*/ 4361213 h 5051965"/>
                <a:gd name="connsiteX6" fmla="*/ 1630 w 4974253"/>
                <a:gd name="connsiteY6" fmla="*/ 4152234 h 5051965"/>
                <a:gd name="connsiteX7" fmla="*/ 868 w 4974253"/>
                <a:gd name="connsiteY7" fmla="*/ 3805619 h 5051965"/>
                <a:gd name="connsiteX8" fmla="*/ 11 w 4974253"/>
                <a:gd name="connsiteY8" fmla="*/ 3232691 h 5051965"/>
                <a:gd name="connsiteX9" fmla="*/ 1249 w 4974253"/>
                <a:gd name="connsiteY9" fmla="*/ 2296574 h 5051965"/>
                <a:gd name="connsiteX10" fmla="*/ 868 w 4974253"/>
                <a:gd name="connsiteY10" fmla="*/ 1152907 h 5051965"/>
                <a:gd name="connsiteX11" fmla="*/ 1820 w 4974253"/>
                <a:gd name="connsiteY11" fmla="*/ 862299 h 5051965"/>
                <a:gd name="connsiteX12" fmla="*/ 79259 w 4974253"/>
                <a:gd name="connsiteY12" fmla="*/ 463868 h 5051965"/>
                <a:gd name="connsiteX13" fmla="*/ 513789 w 4974253"/>
                <a:gd name="connsiteY13" fmla="*/ 59627 h 5051965"/>
                <a:gd name="connsiteX14" fmla="*/ 747914 w 4974253"/>
                <a:gd name="connsiteY14" fmla="*/ 8192 h 5051965"/>
                <a:gd name="connsiteX15" fmla="*/ 913553 w 4974253"/>
                <a:gd name="connsiteY15" fmla="*/ 477 h 5051965"/>
                <a:gd name="connsiteX16" fmla="*/ 2379260 w 4974253"/>
                <a:gd name="connsiteY16" fmla="*/ 286 h 5051965"/>
                <a:gd name="connsiteX17" fmla="*/ 3317663 w 4974253"/>
                <a:gd name="connsiteY17" fmla="*/ 1 h 5051965"/>
                <a:gd name="connsiteX18" fmla="*/ 3464729 w 4974253"/>
                <a:gd name="connsiteY18" fmla="*/ 29814 h 5051965"/>
                <a:gd name="connsiteX19" fmla="*/ 3567980 w 4974253"/>
                <a:gd name="connsiteY19" fmla="*/ 150877 h 5051965"/>
                <a:gd name="connsiteX20" fmla="*/ 3543787 w 4974253"/>
                <a:gd name="connsiteY20" fmla="*/ 307468 h 5051965"/>
                <a:gd name="connsiteX21" fmla="*/ 3410532 w 4974253"/>
                <a:gd name="connsiteY21" fmla="*/ 388430 h 5051965"/>
                <a:gd name="connsiteX22" fmla="*/ 3342238 w 4974253"/>
                <a:gd name="connsiteY22" fmla="*/ 392240 h 5051965"/>
                <a:gd name="connsiteX23" fmla="*/ 1116722 w 4974253"/>
                <a:gd name="connsiteY23" fmla="*/ 393002 h 5051965"/>
                <a:gd name="connsiteX24" fmla="*/ 892503 w 4974253"/>
                <a:gd name="connsiteY24" fmla="*/ 393669 h 5051965"/>
                <a:gd name="connsiteX25" fmla="*/ 653045 w 4974253"/>
                <a:gd name="connsiteY25" fmla="*/ 426435 h 5051965"/>
                <a:gd name="connsiteX26" fmla="*/ 472736 w 4974253"/>
                <a:gd name="connsiteY26" fmla="*/ 545879 h 5051965"/>
                <a:gd name="connsiteX27" fmla="*/ 402537 w 4974253"/>
                <a:gd name="connsiteY27" fmla="*/ 703898 h 5051965"/>
                <a:gd name="connsiteX28" fmla="*/ 381201 w 4974253"/>
                <a:gd name="connsiteY28" fmla="*/ 918020 h 5051965"/>
                <a:gd name="connsiteX29" fmla="*/ 381201 w 4974253"/>
                <a:gd name="connsiteY29" fmla="*/ 926307 h 5051965"/>
                <a:gd name="connsiteX30" fmla="*/ 380915 w 4974253"/>
                <a:gd name="connsiteY30" fmla="*/ 3425381 h 5051965"/>
                <a:gd name="connsiteX31" fmla="*/ 381201 w 4974253"/>
                <a:gd name="connsiteY31" fmla="*/ 4128993 h 5051965"/>
                <a:gd name="connsiteX32" fmla="*/ 406823 w 4974253"/>
                <a:gd name="connsiteY32" fmla="*/ 4365499 h 5051965"/>
                <a:gd name="connsiteX33" fmla="*/ 450638 w 4974253"/>
                <a:gd name="connsiteY33" fmla="*/ 4474941 h 5051965"/>
                <a:gd name="connsiteX34" fmla="*/ 630375 w 4974253"/>
                <a:gd name="connsiteY34" fmla="*/ 4620674 h 5051965"/>
                <a:gd name="connsiteX35" fmla="*/ 800396 w 4974253"/>
                <a:gd name="connsiteY35" fmla="*/ 4654678 h 5051965"/>
                <a:gd name="connsiteX36" fmla="*/ 962131 w 4974253"/>
                <a:gd name="connsiteY36" fmla="*/ 4659060 h 5051965"/>
                <a:gd name="connsiteX37" fmla="*/ 1939967 w 4974253"/>
                <a:gd name="connsiteY37" fmla="*/ 4659250 h 5051965"/>
                <a:gd name="connsiteX38" fmla="*/ 2861702 w 4974253"/>
                <a:gd name="connsiteY38" fmla="*/ 4659726 h 5051965"/>
                <a:gd name="connsiteX39" fmla="*/ 4103190 w 4974253"/>
                <a:gd name="connsiteY39" fmla="*/ 4658964 h 5051965"/>
                <a:gd name="connsiteX40" fmla="*/ 4333981 w 4974253"/>
                <a:gd name="connsiteY40" fmla="*/ 4625341 h 5051965"/>
                <a:gd name="connsiteX41" fmla="*/ 4560771 w 4974253"/>
                <a:gd name="connsiteY41" fmla="*/ 4393598 h 5051965"/>
                <a:gd name="connsiteX42" fmla="*/ 4590013 w 4974253"/>
                <a:gd name="connsiteY42" fmla="*/ 4220338 h 5051965"/>
                <a:gd name="connsiteX43" fmla="*/ 4593061 w 4974253"/>
                <a:gd name="connsiteY43" fmla="*/ 4062699 h 5051965"/>
                <a:gd name="connsiteX44" fmla="*/ 4593728 w 4974253"/>
                <a:gd name="connsiteY44" fmla="*/ 1806512 h 5051965"/>
                <a:gd name="connsiteX45" fmla="*/ 4594585 w 4974253"/>
                <a:gd name="connsiteY45" fmla="*/ 1675829 h 5051965"/>
                <a:gd name="connsiteX46" fmla="*/ 4627446 w 4974253"/>
                <a:gd name="connsiteY46" fmla="*/ 1522763 h 5051965"/>
                <a:gd name="connsiteX47" fmla="*/ 4811755 w 4974253"/>
                <a:gd name="connsiteY47" fmla="*/ 1426655 h 5051965"/>
                <a:gd name="connsiteX48" fmla="*/ 4953678 w 4974253"/>
                <a:gd name="connsiteY48" fmla="*/ 1548194 h 5051965"/>
                <a:gd name="connsiteX49" fmla="*/ 4973490 w 4974253"/>
                <a:gd name="connsiteY49" fmla="*/ 1681068 h 5051965"/>
                <a:gd name="connsiteX50" fmla="*/ 4973966 w 4974253"/>
                <a:gd name="connsiteY50" fmla="*/ 1737075 h 5051965"/>
                <a:gd name="connsiteX51" fmla="*/ 4974251 w 4974253"/>
                <a:gd name="connsiteY51" fmla="*/ 3594736 h 5051965"/>
                <a:gd name="connsiteX52" fmla="*/ 4973394 w 4974253"/>
                <a:gd name="connsiteY52" fmla="*/ 4196621 h 5051965"/>
                <a:gd name="connsiteX53" fmla="*/ 4914053 w 4974253"/>
                <a:gd name="connsiteY53" fmla="*/ 4550570 h 5051965"/>
                <a:gd name="connsiteX54" fmla="*/ 4593156 w 4974253"/>
                <a:gd name="connsiteY54" fmla="*/ 4933665 h 5051965"/>
                <a:gd name="connsiteX55" fmla="*/ 4341315 w 4974253"/>
                <a:gd name="connsiteY55" fmla="*/ 5026058 h 5051965"/>
                <a:gd name="connsiteX56" fmla="*/ 4106429 w 4974253"/>
                <a:gd name="connsiteY56" fmla="*/ 5048251 h 5051965"/>
                <a:gd name="connsiteX57" fmla="*/ 3902975 w 4974253"/>
                <a:gd name="connsiteY57" fmla="*/ 5048347 h 5051965"/>
                <a:gd name="connsiteX58" fmla="*/ 3879067 w 4974253"/>
                <a:gd name="connsiteY58" fmla="*/ 5051965 h 5051965"/>
                <a:gd name="connsiteX59" fmla="*/ 997469 w 4974253"/>
                <a:gd name="connsiteY59" fmla="*/ 5051965 h 505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974253" h="5051965">
                  <a:moveTo>
                    <a:pt x="997469" y="5051965"/>
                  </a:moveTo>
                  <a:cubicBezTo>
                    <a:pt x="989468" y="5050728"/>
                    <a:pt x="981562" y="5048441"/>
                    <a:pt x="973561" y="5048347"/>
                  </a:cubicBezTo>
                  <a:cubicBezTo>
                    <a:pt x="919554" y="5047775"/>
                    <a:pt x="865547" y="5049394"/>
                    <a:pt x="811636" y="5047013"/>
                  </a:cubicBezTo>
                  <a:cubicBezTo>
                    <a:pt x="681524" y="5041393"/>
                    <a:pt x="555032" y="5017962"/>
                    <a:pt x="436160" y="4962050"/>
                  </a:cubicBezTo>
                  <a:cubicBezTo>
                    <a:pt x="295381" y="4895756"/>
                    <a:pt x="186224" y="4795457"/>
                    <a:pt x="110691" y="4659155"/>
                  </a:cubicBezTo>
                  <a:cubicBezTo>
                    <a:pt x="59161" y="4566095"/>
                    <a:pt x="29252" y="4466083"/>
                    <a:pt x="13727" y="4361213"/>
                  </a:cubicBezTo>
                  <a:cubicBezTo>
                    <a:pt x="3440" y="4291871"/>
                    <a:pt x="1535" y="4222148"/>
                    <a:pt x="1630" y="4152234"/>
                  </a:cubicBezTo>
                  <a:cubicBezTo>
                    <a:pt x="1630" y="4036696"/>
                    <a:pt x="1058" y="3921158"/>
                    <a:pt x="868" y="3805619"/>
                  </a:cubicBezTo>
                  <a:cubicBezTo>
                    <a:pt x="487" y="3614548"/>
                    <a:pt x="-85" y="3423667"/>
                    <a:pt x="11" y="3232691"/>
                  </a:cubicBezTo>
                  <a:cubicBezTo>
                    <a:pt x="201" y="2920652"/>
                    <a:pt x="1154" y="2608613"/>
                    <a:pt x="1249" y="2296574"/>
                  </a:cubicBezTo>
                  <a:cubicBezTo>
                    <a:pt x="1344" y="1915383"/>
                    <a:pt x="868" y="1534097"/>
                    <a:pt x="868" y="1152907"/>
                  </a:cubicBezTo>
                  <a:cubicBezTo>
                    <a:pt x="868" y="1056038"/>
                    <a:pt x="677" y="959168"/>
                    <a:pt x="1820" y="862299"/>
                  </a:cubicBezTo>
                  <a:cubicBezTo>
                    <a:pt x="3440" y="724853"/>
                    <a:pt x="25061" y="591027"/>
                    <a:pt x="79259" y="463868"/>
                  </a:cubicBezTo>
                  <a:cubicBezTo>
                    <a:pt x="164126" y="264986"/>
                    <a:pt x="310907" y="131827"/>
                    <a:pt x="513789" y="59627"/>
                  </a:cubicBezTo>
                  <a:cubicBezTo>
                    <a:pt x="589608" y="32672"/>
                    <a:pt x="667904" y="16670"/>
                    <a:pt x="747914" y="8192"/>
                  </a:cubicBezTo>
                  <a:cubicBezTo>
                    <a:pt x="803063" y="2382"/>
                    <a:pt x="858213" y="477"/>
                    <a:pt x="913553" y="477"/>
                  </a:cubicBezTo>
                  <a:cubicBezTo>
                    <a:pt x="1402091" y="477"/>
                    <a:pt x="1890723" y="382"/>
                    <a:pt x="2379260" y="286"/>
                  </a:cubicBezTo>
                  <a:cubicBezTo>
                    <a:pt x="2692061" y="286"/>
                    <a:pt x="3004862" y="572"/>
                    <a:pt x="3317663" y="1"/>
                  </a:cubicBezTo>
                  <a:cubicBezTo>
                    <a:pt x="3369003" y="-95"/>
                    <a:pt x="3418057" y="8859"/>
                    <a:pt x="3464729" y="29814"/>
                  </a:cubicBezTo>
                  <a:cubicBezTo>
                    <a:pt x="3518069" y="53817"/>
                    <a:pt x="3557217" y="91250"/>
                    <a:pt x="3567980" y="150877"/>
                  </a:cubicBezTo>
                  <a:cubicBezTo>
                    <a:pt x="3577886" y="205360"/>
                    <a:pt x="3572171" y="258700"/>
                    <a:pt x="3543787" y="307468"/>
                  </a:cubicBezTo>
                  <a:cubicBezTo>
                    <a:pt x="3514260" y="358141"/>
                    <a:pt x="3466444" y="380810"/>
                    <a:pt x="3410532" y="388430"/>
                  </a:cubicBezTo>
                  <a:cubicBezTo>
                    <a:pt x="3387958" y="391478"/>
                    <a:pt x="3365003" y="392240"/>
                    <a:pt x="3342238" y="392240"/>
                  </a:cubicBezTo>
                  <a:cubicBezTo>
                    <a:pt x="2600431" y="392621"/>
                    <a:pt x="1858529" y="392812"/>
                    <a:pt x="1116722" y="393002"/>
                  </a:cubicBezTo>
                  <a:cubicBezTo>
                    <a:pt x="1041950" y="393002"/>
                    <a:pt x="967274" y="392336"/>
                    <a:pt x="892503" y="393669"/>
                  </a:cubicBezTo>
                  <a:cubicBezTo>
                    <a:pt x="811445" y="395098"/>
                    <a:pt x="730959" y="402337"/>
                    <a:pt x="653045" y="426435"/>
                  </a:cubicBezTo>
                  <a:cubicBezTo>
                    <a:pt x="581512" y="448819"/>
                    <a:pt x="518837" y="485014"/>
                    <a:pt x="472736" y="545879"/>
                  </a:cubicBezTo>
                  <a:cubicBezTo>
                    <a:pt x="437018" y="593027"/>
                    <a:pt x="415682" y="646653"/>
                    <a:pt x="402537" y="703898"/>
                  </a:cubicBezTo>
                  <a:cubicBezTo>
                    <a:pt x="386345" y="774383"/>
                    <a:pt x="381201" y="845916"/>
                    <a:pt x="381201" y="918020"/>
                  </a:cubicBezTo>
                  <a:cubicBezTo>
                    <a:pt x="381201" y="920783"/>
                    <a:pt x="381201" y="923545"/>
                    <a:pt x="381201" y="926307"/>
                  </a:cubicBezTo>
                  <a:cubicBezTo>
                    <a:pt x="381106" y="1759364"/>
                    <a:pt x="380915" y="2592325"/>
                    <a:pt x="380915" y="3425381"/>
                  </a:cubicBezTo>
                  <a:cubicBezTo>
                    <a:pt x="380915" y="3659887"/>
                    <a:pt x="381201" y="3894488"/>
                    <a:pt x="381201" y="4128993"/>
                  </a:cubicBezTo>
                  <a:cubicBezTo>
                    <a:pt x="381201" y="4208718"/>
                    <a:pt x="386726" y="4287870"/>
                    <a:pt x="406823" y="4365499"/>
                  </a:cubicBezTo>
                  <a:cubicBezTo>
                    <a:pt x="416729" y="4403885"/>
                    <a:pt x="430922" y="4440461"/>
                    <a:pt x="450638" y="4474941"/>
                  </a:cubicBezTo>
                  <a:cubicBezTo>
                    <a:pt x="491786" y="4546665"/>
                    <a:pt x="553794" y="4592956"/>
                    <a:pt x="630375" y="4620674"/>
                  </a:cubicBezTo>
                  <a:cubicBezTo>
                    <a:pt x="685239" y="4640486"/>
                    <a:pt x="742199" y="4651820"/>
                    <a:pt x="800396" y="4654678"/>
                  </a:cubicBezTo>
                  <a:cubicBezTo>
                    <a:pt x="854213" y="4657345"/>
                    <a:pt x="908219" y="4658964"/>
                    <a:pt x="962131" y="4659060"/>
                  </a:cubicBezTo>
                  <a:cubicBezTo>
                    <a:pt x="1288076" y="4659441"/>
                    <a:pt x="1614022" y="4659155"/>
                    <a:pt x="1939967" y="4659250"/>
                  </a:cubicBezTo>
                  <a:cubicBezTo>
                    <a:pt x="2247244" y="4659345"/>
                    <a:pt x="2554520" y="4659821"/>
                    <a:pt x="2861702" y="4659726"/>
                  </a:cubicBezTo>
                  <a:cubicBezTo>
                    <a:pt x="3275563" y="4659631"/>
                    <a:pt x="3689329" y="4659345"/>
                    <a:pt x="4103190" y="4658964"/>
                  </a:cubicBezTo>
                  <a:cubicBezTo>
                    <a:pt x="4181676" y="4658869"/>
                    <a:pt x="4259019" y="4649916"/>
                    <a:pt x="4333981" y="4625341"/>
                  </a:cubicBezTo>
                  <a:cubicBezTo>
                    <a:pt x="4449900" y="4587432"/>
                    <a:pt x="4524576" y="4509327"/>
                    <a:pt x="4560771" y="4393598"/>
                  </a:cubicBezTo>
                  <a:cubicBezTo>
                    <a:pt x="4578393" y="4337210"/>
                    <a:pt x="4587632" y="4279202"/>
                    <a:pt x="4590013" y="4220338"/>
                  </a:cubicBezTo>
                  <a:cubicBezTo>
                    <a:pt x="4592108" y="4167855"/>
                    <a:pt x="4593061" y="4115277"/>
                    <a:pt x="4593061" y="4062699"/>
                  </a:cubicBezTo>
                  <a:cubicBezTo>
                    <a:pt x="4593442" y="3310605"/>
                    <a:pt x="4593537" y="2558606"/>
                    <a:pt x="4593728" y="1806512"/>
                  </a:cubicBezTo>
                  <a:cubicBezTo>
                    <a:pt x="4593728" y="1762888"/>
                    <a:pt x="4592966" y="1719263"/>
                    <a:pt x="4594585" y="1675829"/>
                  </a:cubicBezTo>
                  <a:cubicBezTo>
                    <a:pt x="4596585" y="1623061"/>
                    <a:pt x="4604967" y="1571435"/>
                    <a:pt x="4627446" y="1522763"/>
                  </a:cubicBezTo>
                  <a:cubicBezTo>
                    <a:pt x="4663737" y="1444467"/>
                    <a:pt x="4732983" y="1417892"/>
                    <a:pt x="4811755" y="1426655"/>
                  </a:cubicBezTo>
                  <a:cubicBezTo>
                    <a:pt x="4886431" y="1435037"/>
                    <a:pt x="4931008" y="1478852"/>
                    <a:pt x="4953678" y="1548194"/>
                  </a:cubicBezTo>
                  <a:cubicBezTo>
                    <a:pt x="4967774" y="1591343"/>
                    <a:pt x="4971680" y="1636110"/>
                    <a:pt x="4973490" y="1681068"/>
                  </a:cubicBezTo>
                  <a:cubicBezTo>
                    <a:pt x="4974251" y="1699737"/>
                    <a:pt x="4973966" y="1718406"/>
                    <a:pt x="4973966" y="1737075"/>
                  </a:cubicBezTo>
                  <a:cubicBezTo>
                    <a:pt x="4974061" y="2356295"/>
                    <a:pt x="4974251" y="2975516"/>
                    <a:pt x="4974251" y="3594736"/>
                  </a:cubicBezTo>
                  <a:cubicBezTo>
                    <a:pt x="4974251" y="3795332"/>
                    <a:pt x="4974347" y="3996024"/>
                    <a:pt x="4973394" y="4196621"/>
                  </a:cubicBezTo>
                  <a:cubicBezTo>
                    <a:pt x="4972823" y="4317684"/>
                    <a:pt x="4956630" y="4436460"/>
                    <a:pt x="4914053" y="4550570"/>
                  </a:cubicBezTo>
                  <a:cubicBezTo>
                    <a:pt x="4852236" y="4716114"/>
                    <a:pt x="4746985" y="4845273"/>
                    <a:pt x="4593156" y="4933665"/>
                  </a:cubicBezTo>
                  <a:cubicBezTo>
                    <a:pt x="4514575" y="4978814"/>
                    <a:pt x="4430088" y="5008437"/>
                    <a:pt x="4341315" y="5026058"/>
                  </a:cubicBezTo>
                  <a:cubicBezTo>
                    <a:pt x="4263782" y="5041488"/>
                    <a:pt x="4185486" y="5048537"/>
                    <a:pt x="4106429" y="5048251"/>
                  </a:cubicBezTo>
                  <a:cubicBezTo>
                    <a:pt x="4038611" y="5048060"/>
                    <a:pt x="3970793" y="5048060"/>
                    <a:pt x="3902975" y="5048347"/>
                  </a:cubicBezTo>
                  <a:cubicBezTo>
                    <a:pt x="3894974" y="5048347"/>
                    <a:pt x="3887068" y="5050728"/>
                    <a:pt x="3879067" y="5051965"/>
                  </a:cubicBezTo>
                  <a:cubicBezTo>
                    <a:pt x="2918566" y="5051965"/>
                    <a:pt x="1957970" y="5051965"/>
                    <a:pt x="997469" y="5051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35" name="任意多边形: 形状 47">
              <a:extLst>
                <a:ext uri="{FF2B5EF4-FFF2-40B4-BE49-F238E27FC236}">
                  <a16:creationId xmlns:a16="http://schemas.microsoft.com/office/drawing/2014/main" id="{43245657-67B6-D882-FFD2-151137948B26}"/>
                </a:ext>
              </a:extLst>
            </p:cNvPr>
            <p:cNvSpPr/>
            <p:nvPr/>
          </p:nvSpPr>
          <p:spPr>
            <a:xfrm>
              <a:off x="4169525" y="862037"/>
              <a:ext cx="4755997" cy="4008782"/>
            </a:xfrm>
            <a:custGeom>
              <a:avLst/>
              <a:gdLst>
                <a:gd name="connsiteX0" fmla="*/ 1525662 w 4755997"/>
                <a:gd name="connsiteY0" fmla="*/ 2615730 h 4008782"/>
                <a:gd name="connsiteX1" fmla="*/ 1539092 w 4755997"/>
                <a:gd name="connsiteY1" fmla="*/ 2593918 h 4008782"/>
                <a:gd name="connsiteX2" fmla="*/ 1810460 w 4755997"/>
                <a:gd name="connsiteY2" fmla="*/ 2111286 h 4008782"/>
                <a:gd name="connsiteX3" fmla="*/ 2218606 w 4755997"/>
                <a:gd name="connsiteY3" fmla="*/ 1456823 h 4008782"/>
                <a:gd name="connsiteX4" fmla="*/ 2554648 w 4755997"/>
                <a:gd name="connsiteY4" fmla="*/ 1035247 h 4008782"/>
                <a:gd name="connsiteX5" fmla="*/ 3093573 w 4755997"/>
                <a:gd name="connsiteY5" fmla="*/ 550424 h 4008782"/>
                <a:gd name="connsiteX6" fmla="*/ 3638117 w 4755997"/>
                <a:gd name="connsiteY6" fmla="*/ 243529 h 4008782"/>
                <a:gd name="connsiteX7" fmla="*/ 4134369 w 4755997"/>
                <a:gd name="connsiteY7" fmla="*/ 91891 h 4008782"/>
                <a:gd name="connsiteX8" fmla="*/ 4474507 w 4755997"/>
                <a:gd name="connsiteY8" fmla="*/ 28835 h 4008782"/>
                <a:gd name="connsiteX9" fmla="*/ 4614906 w 4755997"/>
                <a:gd name="connsiteY9" fmla="*/ 2451 h 4008782"/>
                <a:gd name="connsiteX10" fmla="*/ 4669389 w 4755997"/>
                <a:gd name="connsiteY10" fmla="*/ 7880 h 4008782"/>
                <a:gd name="connsiteX11" fmla="*/ 4755686 w 4755997"/>
                <a:gd name="connsiteY11" fmla="*/ 58267 h 4008782"/>
                <a:gd name="connsiteX12" fmla="*/ 4755590 w 4755997"/>
                <a:gd name="connsiteY12" fmla="*/ 66745 h 4008782"/>
                <a:gd name="connsiteX13" fmla="*/ 4714156 w 4755997"/>
                <a:gd name="connsiteY13" fmla="*/ 147993 h 4008782"/>
                <a:gd name="connsiteX14" fmla="*/ 4673580 w 4755997"/>
                <a:gd name="connsiteY14" fmla="*/ 185140 h 4008782"/>
                <a:gd name="connsiteX15" fmla="*/ 4393926 w 4755997"/>
                <a:gd name="connsiteY15" fmla="*/ 334778 h 4008782"/>
                <a:gd name="connsiteX16" fmla="*/ 3932535 w 4755997"/>
                <a:gd name="connsiteY16" fmla="*/ 658628 h 4008782"/>
                <a:gd name="connsiteX17" fmla="*/ 3542676 w 4755997"/>
                <a:gd name="connsiteY17" fmla="*/ 1030865 h 4008782"/>
                <a:gd name="connsiteX18" fmla="*/ 3014706 w 4755997"/>
                <a:gd name="connsiteY18" fmla="*/ 1743049 h 4008782"/>
                <a:gd name="connsiteX19" fmla="*/ 2708286 w 4755997"/>
                <a:gd name="connsiteY19" fmla="*/ 2310168 h 4008782"/>
                <a:gd name="connsiteX20" fmla="*/ 2449873 w 4755997"/>
                <a:gd name="connsiteY20" fmla="*/ 2898432 h 4008782"/>
                <a:gd name="connsiteX21" fmla="*/ 2314999 w 4755997"/>
                <a:gd name="connsiteY21" fmla="*/ 3333629 h 4008782"/>
                <a:gd name="connsiteX22" fmla="*/ 2244419 w 4755997"/>
                <a:gd name="connsiteY22" fmla="*/ 3640620 h 4008782"/>
                <a:gd name="connsiteX23" fmla="*/ 2210700 w 4755997"/>
                <a:gd name="connsiteY23" fmla="*/ 3736060 h 4008782"/>
                <a:gd name="connsiteX24" fmla="*/ 2084875 w 4755997"/>
                <a:gd name="connsiteY24" fmla="*/ 3833311 h 4008782"/>
                <a:gd name="connsiteX25" fmla="*/ 1954859 w 4755997"/>
                <a:gd name="connsiteY25" fmla="*/ 3858552 h 4008782"/>
                <a:gd name="connsiteX26" fmla="*/ 1708066 w 4755997"/>
                <a:gd name="connsiteY26" fmla="*/ 3902367 h 4008782"/>
                <a:gd name="connsiteX27" fmla="*/ 1329733 w 4755997"/>
                <a:gd name="connsiteY27" fmla="*/ 3975138 h 4008782"/>
                <a:gd name="connsiteX28" fmla="*/ 1171142 w 4755997"/>
                <a:gd name="connsiteY28" fmla="*/ 4005523 h 4008782"/>
                <a:gd name="connsiteX29" fmla="*/ 1107134 w 4755997"/>
                <a:gd name="connsiteY29" fmla="*/ 4007523 h 4008782"/>
                <a:gd name="connsiteX30" fmla="*/ 1029124 w 4755997"/>
                <a:gd name="connsiteY30" fmla="*/ 3952278 h 4008782"/>
                <a:gd name="connsiteX31" fmla="*/ 1001216 w 4755997"/>
                <a:gd name="connsiteY31" fmla="*/ 3872268 h 4008782"/>
                <a:gd name="connsiteX32" fmla="*/ 779474 w 4755997"/>
                <a:gd name="connsiteY32" fmla="*/ 3245904 h 4008782"/>
                <a:gd name="connsiteX33" fmla="*/ 494391 w 4755997"/>
                <a:gd name="connsiteY33" fmla="*/ 2731173 h 4008782"/>
                <a:gd name="connsiteX34" fmla="*/ 78243 w 4755997"/>
                <a:gd name="connsiteY34" fmla="*/ 2185486 h 4008782"/>
                <a:gd name="connsiteX35" fmla="*/ 25189 w 4755997"/>
                <a:gd name="connsiteY35" fmla="*/ 2116525 h 4008782"/>
                <a:gd name="connsiteX36" fmla="*/ 6330 w 4755997"/>
                <a:gd name="connsiteY36" fmla="*/ 2079758 h 4008782"/>
                <a:gd name="connsiteX37" fmla="*/ 31285 w 4755997"/>
                <a:gd name="connsiteY37" fmla="*/ 1991366 h 4008782"/>
                <a:gd name="connsiteX38" fmla="*/ 117486 w 4755997"/>
                <a:gd name="connsiteY38" fmla="*/ 1946789 h 4008782"/>
                <a:gd name="connsiteX39" fmla="*/ 295604 w 4755997"/>
                <a:gd name="connsiteY39" fmla="*/ 1884972 h 4008782"/>
                <a:gd name="connsiteX40" fmla="*/ 835290 w 4755997"/>
                <a:gd name="connsiteY40" fmla="*/ 1696186 h 4008782"/>
                <a:gd name="connsiteX41" fmla="*/ 907490 w 4755997"/>
                <a:gd name="connsiteY41" fmla="*/ 1678660 h 4008782"/>
                <a:gd name="connsiteX42" fmla="*/ 1014741 w 4755997"/>
                <a:gd name="connsiteY42" fmla="*/ 1721237 h 4008782"/>
                <a:gd name="connsiteX43" fmla="*/ 1056461 w 4755997"/>
                <a:gd name="connsiteY43" fmla="*/ 1782864 h 4008782"/>
                <a:gd name="connsiteX44" fmla="*/ 1405838 w 4755997"/>
                <a:gd name="connsiteY44" fmla="*/ 2416657 h 4008782"/>
                <a:gd name="connsiteX45" fmla="*/ 1513756 w 4755997"/>
                <a:gd name="connsiteY45" fmla="*/ 2598585 h 4008782"/>
                <a:gd name="connsiteX46" fmla="*/ 1525662 w 4755997"/>
                <a:gd name="connsiteY46" fmla="*/ 2615730 h 400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755997" h="4008782">
                  <a:moveTo>
                    <a:pt x="1525662" y="2615730"/>
                  </a:moveTo>
                  <a:cubicBezTo>
                    <a:pt x="1531282" y="2606586"/>
                    <a:pt x="1535473" y="2600395"/>
                    <a:pt x="1539092" y="2593918"/>
                  </a:cubicBezTo>
                  <a:cubicBezTo>
                    <a:pt x="1629580" y="2433041"/>
                    <a:pt x="1719782" y="2272068"/>
                    <a:pt x="1810460" y="2111286"/>
                  </a:cubicBezTo>
                  <a:cubicBezTo>
                    <a:pt x="1936857" y="1887067"/>
                    <a:pt x="2069921" y="1667135"/>
                    <a:pt x="2218606" y="1456823"/>
                  </a:cubicBezTo>
                  <a:cubicBezTo>
                    <a:pt x="2322524" y="1309852"/>
                    <a:pt x="2433871" y="1168787"/>
                    <a:pt x="2554648" y="1035247"/>
                  </a:cubicBezTo>
                  <a:cubicBezTo>
                    <a:pt x="2717526" y="855034"/>
                    <a:pt x="2895739" y="691775"/>
                    <a:pt x="3093573" y="550424"/>
                  </a:cubicBezTo>
                  <a:cubicBezTo>
                    <a:pt x="3263975" y="428599"/>
                    <a:pt x="3445617" y="326682"/>
                    <a:pt x="3638117" y="243529"/>
                  </a:cubicBezTo>
                  <a:cubicBezTo>
                    <a:pt x="3798042" y="174472"/>
                    <a:pt x="3963967" y="125800"/>
                    <a:pt x="4134369" y="91891"/>
                  </a:cubicBezTo>
                  <a:cubicBezTo>
                    <a:pt x="4247431" y="69412"/>
                    <a:pt x="4361064" y="49790"/>
                    <a:pt x="4474507" y="28835"/>
                  </a:cubicBezTo>
                  <a:cubicBezTo>
                    <a:pt x="4521370" y="20167"/>
                    <a:pt x="4568233" y="11785"/>
                    <a:pt x="4614906" y="2451"/>
                  </a:cubicBezTo>
                  <a:cubicBezTo>
                    <a:pt x="4633956" y="-1359"/>
                    <a:pt x="4652434" y="-1550"/>
                    <a:pt x="4669389" y="7880"/>
                  </a:cubicBezTo>
                  <a:cubicBezTo>
                    <a:pt x="4698916" y="24263"/>
                    <a:pt x="4727682" y="41789"/>
                    <a:pt x="4755686" y="58267"/>
                  </a:cubicBezTo>
                  <a:cubicBezTo>
                    <a:pt x="4755686" y="62744"/>
                    <a:pt x="4756447" y="65125"/>
                    <a:pt x="4755590" y="66745"/>
                  </a:cubicBezTo>
                  <a:cubicBezTo>
                    <a:pt x="4741970" y="93891"/>
                    <a:pt x="4728444" y="121132"/>
                    <a:pt x="4714156" y="147993"/>
                  </a:cubicBezTo>
                  <a:cubicBezTo>
                    <a:pt x="4705107" y="164947"/>
                    <a:pt x="4691106" y="176663"/>
                    <a:pt x="4673580" y="185140"/>
                  </a:cubicBezTo>
                  <a:cubicBezTo>
                    <a:pt x="4578330" y="231241"/>
                    <a:pt x="4484985" y="280771"/>
                    <a:pt x="4393926" y="334778"/>
                  </a:cubicBezTo>
                  <a:cubicBezTo>
                    <a:pt x="4231905" y="430981"/>
                    <a:pt x="4077886" y="538613"/>
                    <a:pt x="3932535" y="658628"/>
                  </a:cubicBezTo>
                  <a:cubicBezTo>
                    <a:pt x="3793565" y="773309"/>
                    <a:pt x="3664025" y="897801"/>
                    <a:pt x="3542676" y="1030865"/>
                  </a:cubicBezTo>
                  <a:cubicBezTo>
                    <a:pt x="3342556" y="1250416"/>
                    <a:pt x="3169201" y="1489684"/>
                    <a:pt x="3014706" y="1743049"/>
                  </a:cubicBezTo>
                  <a:cubicBezTo>
                    <a:pt x="2902692" y="1926787"/>
                    <a:pt x="2801822" y="2116525"/>
                    <a:pt x="2708286" y="2310168"/>
                  </a:cubicBezTo>
                  <a:cubicBezTo>
                    <a:pt x="2615037" y="2503144"/>
                    <a:pt x="2529883" y="2699645"/>
                    <a:pt x="2449873" y="2898432"/>
                  </a:cubicBezTo>
                  <a:cubicBezTo>
                    <a:pt x="2393009" y="3039688"/>
                    <a:pt x="2350623" y="3185706"/>
                    <a:pt x="2314999" y="3333629"/>
                  </a:cubicBezTo>
                  <a:cubicBezTo>
                    <a:pt x="2290425" y="3435737"/>
                    <a:pt x="2267946" y="3538322"/>
                    <a:pt x="2244419" y="3640620"/>
                  </a:cubicBezTo>
                  <a:cubicBezTo>
                    <a:pt x="2236799" y="3673672"/>
                    <a:pt x="2226988" y="3706057"/>
                    <a:pt x="2210700" y="3736060"/>
                  </a:cubicBezTo>
                  <a:cubicBezTo>
                    <a:pt x="2183078" y="3787115"/>
                    <a:pt x="2140120" y="3819404"/>
                    <a:pt x="2084875" y="3833311"/>
                  </a:cubicBezTo>
                  <a:cubicBezTo>
                    <a:pt x="2042108" y="3844169"/>
                    <a:pt x="1998293" y="3850741"/>
                    <a:pt x="1954859" y="3858552"/>
                  </a:cubicBezTo>
                  <a:cubicBezTo>
                    <a:pt x="1872658" y="3873316"/>
                    <a:pt x="1790172" y="3886936"/>
                    <a:pt x="1708066" y="3902367"/>
                  </a:cubicBezTo>
                  <a:cubicBezTo>
                    <a:pt x="1581860" y="3926084"/>
                    <a:pt x="1455844" y="3950754"/>
                    <a:pt x="1329733" y="3975138"/>
                  </a:cubicBezTo>
                  <a:cubicBezTo>
                    <a:pt x="1276869" y="3985330"/>
                    <a:pt x="1224196" y="3996665"/>
                    <a:pt x="1171142" y="4005523"/>
                  </a:cubicBezTo>
                  <a:cubicBezTo>
                    <a:pt x="1150282" y="4009047"/>
                    <a:pt x="1128279" y="4009714"/>
                    <a:pt x="1107134" y="4007523"/>
                  </a:cubicBezTo>
                  <a:cubicBezTo>
                    <a:pt x="1071701" y="4003808"/>
                    <a:pt x="1046460" y="3983139"/>
                    <a:pt x="1029124" y="3952278"/>
                  </a:cubicBezTo>
                  <a:cubicBezTo>
                    <a:pt x="1015027" y="3927227"/>
                    <a:pt x="1008169" y="3899700"/>
                    <a:pt x="1001216" y="3872268"/>
                  </a:cubicBezTo>
                  <a:cubicBezTo>
                    <a:pt x="946733" y="3656622"/>
                    <a:pt x="872152" y="3448024"/>
                    <a:pt x="779474" y="3245904"/>
                  </a:cubicBezTo>
                  <a:cubicBezTo>
                    <a:pt x="697464" y="3067120"/>
                    <a:pt x="601928" y="2895956"/>
                    <a:pt x="494391" y="2731173"/>
                  </a:cubicBezTo>
                  <a:cubicBezTo>
                    <a:pt x="369042" y="2539054"/>
                    <a:pt x="228834" y="2358365"/>
                    <a:pt x="78243" y="2185486"/>
                  </a:cubicBezTo>
                  <a:cubicBezTo>
                    <a:pt x="59193" y="2163674"/>
                    <a:pt x="41953" y="2140147"/>
                    <a:pt x="25189" y="2116525"/>
                  </a:cubicBezTo>
                  <a:cubicBezTo>
                    <a:pt x="17283" y="2105380"/>
                    <a:pt x="11187" y="2092617"/>
                    <a:pt x="6330" y="2079758"/>
                  </a:cubicBezTo>
                  <a:cubicBezTo>
                    <a:pt x="-7291" y="2043849"/>
                    <a:pt x="1091" y="2015464"/>
                    <a:pt x="31285" y="1991366"/>
                  </a:cubicBezTo>
                  <a:cubicBezTo>
                    <a:pt x="57098" y="1970887"/>
                    <a:pt x="86816" y="1957743"/>
                    <a:pt x="117486" y="1946789"/>
                  </a:cubicBezTo>
                  <a:cubicBezTo>
                    <a:pt x="176732" y="1925739"/>
                    <a:pt x="236263" y="1905736"/>
                    <a:pt x="295604" y="1884972"/>
                  </a:cubicBezTo>
                  <a:cubicBezTo>
                    <a:pt x="475531" y="1822012"/>
                    <a:pt x="655268" y="1758670"/>
                    <a:pt x="835290" y="1696186"/>
                  </a:cubicBezTo>
                  <a:cubicBezTo>
                    <a:pt x="858627" y="1688090"/>
                    <a:pt x="883106" y="1681708"/>
                    <a:pt x="907490" y="1678660"/>
                  </a:cubicBezTo>
                  <a:cubicBezTo>
                    <a:pt x="950162" y="1673422"/>
                    <a:pt x="987024" y="1688566"/>
                    <a:pt x="1014741" y="1721237"/>
                  </a:cubicBezTo>
                  <a:cubicBezTo>
                    <a:pt x="1030743" y="1740097"/>
                    <a:pt x="1044459" y="1761242"/>
                    <a:pt x="1056461" y="1782864"/>
                  </a:cubicBezTo>
                  <a:cubicBezTo>
                    <a:pt x="1173142" y="1994033"/>
                    <a:pt x="1288871" y="2205774"/>
                    <a:pt x="1405838" y="2416657"/>
                  </a:cubicBezTo>
                  <a:cubicBezTo>
                    <a:pt x="1440033" y="2478284"/>
                    <a:pt x="1477656" y="2538006"/>
                    <a:pt x="1513756" y="2598585"/>
                  </a:cubicBezTo>
                  <a:cubicBezTo>
                    <a:pt x="1516518" y="2603443"/>
                    <a:pt x="1520043" y="2607729"/>
                    <a:pt x="1525662" y="26157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/>
                <a:ea typeface="Microsoft YaHei" panose="020B0503020204020204" pitchFamily="34" charset="-122"/>
                <a:cs typeface="+mn-cs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E3D92C6E-8F93-6461-E945-70B23D177374}"/>
              </a:ext>
            </a:extLst>
          </p:cNvPr>
          <p:cNvGrpSpPr/>
          <p:nvPr/>
        </p:nvGrpSpPr>
        <p:grpSpPr>
          <a:xfrm>
            <a:off x="3476504" y="3088891"/>
            <a:ext cx="279400" cy="247651"/>
            <a:chOff x="3262301" y="862037"/>
            <a:chExt cx="5663221" cy="5138426"/>
          </a:xfrm>
          <a:solidFill>
            <a:srgbClr val="00507A"/>
          </a:solidFill>
        </p:grpSpPr>
        <p:sp>
          <p:nvSpPr>
            <p:cNvPr id="37" name="任意多边形: 形状 46">
              <a:extLst>
                <a:ext uri="{FF2B5EF4-FFF2-40B4-BE49-F238E27FC236}">
                  <a16:creationId xmlns:a16="http://schemas.microsoft.com/office/drawing/2014/main" id="{4EA5CC25-C226-4E27-0683-AD2D7BFC51BC}"/>
                </a:ext>
              </a:extLst>
            </p:cNvPr>
            <p:cNvSpPr/>
            <p:nvPr/>
          </p:nvSpPr>
          <p:spPr>
            <a:xfrm>
              <a:off x="3262301" y="948498"/>
              <a:ext cx="4974253" cy="5051965"/>
            </a:xfrm>
            <a:custGeom>
              <a:avLst/>
              <a:gdLst>
                <a:gd name="connsiteX0" fmla="*/ 997469 w 4974253"/>
                <a:gd name="connsiteY0" fmla="*/ 5051965 h 5051965"/>
                <a:gd name="connsiteX1" fmla="*/ 973561 w 4974253"/>
                <a:gd name="connsiteY1" fmla="*/ 5048347 h 5051965"/>
                <a:gd name="connsiteX2" fmla="*/ 811636 w 4974253"/>
                <a:gd name="connsiteY2" fmla="*/ 5047013 h 5051965"/>
                <a:gd name="connsiteX3" fmla="*/ 436160 w 4974253"/>
                <a:gd name="connsiteY3" fmla="*/ 4962050 h 5051965"/>
                <a:gd name="connsiteX4" fmla="*/ 110691 w 4974253"/>
                <a:gd name="connsiteY4" fmla="*/ 4659155 h 5051965"/>
                <a:gd name="connsiteX5" fmla="*/ 13727 w 4974253"/>
                <a:gd name="connsiteY5" fmla="*/ 4361213 h 5051965"/>
                <a:gd name="connsiteX6" fmla="*/ 1630 w 4974253"/>
                <a:gd name="connsiteY6" fmla="*/ 4152234 h 5051965"/>
                <a:gd name="connsiteX7" fmla="*/ 868 w 4974253"/>
                <a:gd name="connsiteY7" fmla="*/ 3805619 h 5051965"/>
                <a:gd name="connsiteX8" fmla="*/ 11 w 4974253"/>
                <a:gd name="connsiteY8" fmla="*/ 3232691 h 5051965"/>
                <a:gd name="connsiteX9" fmla="*/ 1249 w 4974253"/>
                <a:gd name="connsiteY9" fmla="*/ 2296574 h 5051965"/>
                <a:gd name="connsiteX10" fmla="*/ 868 w 4974253"/>
                <a:gd name="connsiteY10" fmla="*/ 1152907 h 5051965"/>
                <a:gd name="connsiteX11" fmla="*/ 1820 w 4974253"/>
                <a:gd name="connsiteY11" fmla="*/ 862299 h 5051965"/>
                <a:gd name="connsiteX12" fmla="*/ 79259 w 4974253"/>
                <a:gd name="connsiteY12" fmla="*/ 463868 h 5051965"/>
                <a:gd name="connsiteX13" fmla="*/ 513789 w 4974253"/>
                <a:gd name="connsiteY13" fmla="*/ 59627 h 5051965"/>
                <a:gd name="connsiteX14" fmla="*/ 747914 w 4974253"/>
                <a:gd name="connsiteY14" fmla="*/ 8192 h 5051965"/>
                <a:gd name="connsiteX15" fmla="*/ 913553 w 4974253"/>
                <a:gd name="connsiteY15" fmla="*/ 477 h 5051965"/>
                <a:gd name="connsiteX16" fmla="*/ 2379260 w 4974253"/>
                <a:gd name="connsiteY16" fmla="*/ 286 h 5051965"/>
                <a:gd name="connsiteX17" fmla="*/ 3317663 w 4974253"/>
                <a:gd name="connsiteY17" fmla="*/ 1 h 5051965"/>
                <a:gd name="connsiteX18" fmla="*/ 3464729 w 4974253"/>
                <a:gd name="connsiteY18" fmla="*/ 29814 h 5051965"/>
                <a:gd name="connsiteX19" fmla="*/ 3567980 w 4974253"/>
                <a:gd name="connsiteY19" fmla="*/ 150877 h 5051965"/>
                <a:gd name="connsiteX20" fmla="*/ 3543787 w 4974253"/>
                <a:gd name="connsiteY20" fmla="*/ 307468 h 5051965"/>
                <a:gd name="connsiteX21" fmla="*/ 3410532 w 4974253"/>
                <a:gd name="connsiteY21" fmla="*/ 388430 h 5051965"/>
                <a:gd name="connsiteX22" fmla="*/ 3342238 w 4974253"/>
                <a:gd name="connsiteY22" fmla="*/ 392240 h 5051965"/>
                <a:gd name="connsiteX23" fmla="*/ 1116722 w 4974253"/>
                <a:gd name="connsiteY23" fmla="*/ 393002 h 5051965"/>
                <a:gd name="connsiteX24" fmla="*/ 892503 w 4974253"/>
                <a:gd name="connsiteY24" fmla="*/ 393669 h 5051965"/>
                <a:gd name="connsiteX25" fmla="*/ 653045 w 4974253"/>
                <a:gd name="connsiteY25" fmla="*/ 426435 h 5051965"/>
                <a:gd name="connsiteX26" fmla="*/ 472736 w 4974253"/>
                <a:gd name="connsiteY26" fmla="*/ 545879 h 5051965"/>
                <a:gd name="connsiteX27" fmla="*/ 402537 w 4974253"/>
                <a:gd name="connsiteY27" fmla="*/ 703898 h 5051965"/>
                <a:gd name="connsiteX28" fmla="*/ 381201 w 4974253"/>
                <a:gd name="connsiteY28" fmla="*/ 918020 h 5051965"/>
                <a:gd name="connsiteX29" fmla="*/ 381201 w 4974253"/>
                <a:gd name="connsiteY29" fmla="*/ 926307 h 5051965"/>
                <a:gd name="connsiteX30" fmla="*/ 380915 w 4974253"/>
                <a:gd name="connsiteY30" fmla="*/ 3425381 h 5051965"/>
                <a:gd name="connsiteX31" fmla="*/ 381201 w 4974253"/>
                <a:gd name="connsiteY31" fmla="*/ 4128993 h 5051965"/>
                <a:gd name="connsiteX32" fmla="*/ 406823 w 4974253"/>
                <a:gd name="connsiteY32" fmla="*/ 4365499 h 5051965"/>
                <a:gd name="connsiteX33" fmla="*/ 450638 w 4974253"/>
                <a:gd name="connsiteY33" fmla="*/ 4474941 h 5051965"/>
                <a:gd name="connsiteX34" fmla="*/ 630375 w 4974253"/>
                <a:gd name="connsiteY34" fmla="*/ 4620674 h 5051965"/>
                <a:gd name="connsiteX35" fmla="*/ 800396 w 4974253"/>
                <a:gd name="connsiteY35" fmla="*/ 4654678 h 5051965"/>
                <a:gd name="connsiteX36" fmla="*/ 962131 w 4974253"/>
                <a:gd name="connsiteY36" fmla="*/ 4659060 h 5051965"/>
                <a:gd name="connsiteX37" fmla="*/ 1939967 w 4974253"/>
                <a:gd name="connsiteY37" fmla="*/ 4659250 h 5051965"/>
                <a:gd name="connsiteX38" fmla="*/ 2861702 w 4974253"/>
                <a:gd name="connsiteY38" fmla="*/ 4659726 h 5051965"/>
                <a:gd name="connsiteX39" fmla="*/ 4103190 w 4974253"/>
                <a:gd name="connsiteY39" fmla="*/ 4658964 h 5051965"/>
                <a:gd name="connsiteX40" fmla="*/ 4333981 w 4974253"/>
                <a:gd name="connsiteY40" fmla="*/ 4625341 h 5051965"/>
                <a:gd name="connsiteX41" fmla="*/ 4560771 w 4974253"/>
                <a:gd name="connsiteY41" fmla="*/ 4393598 h 5051965"/>
                <a:gd name="connsiteX42" fmla="*/ 4590013 w 4974253"/>
                <a:gd name="connsiteY42" fmla="*/ 4220338 h 5051965"/>
                <a:gd name="connsiteX43" fmla="*/ 4593061 w 4974253"/>
                <a:gd name="connsiteY43" fmla="*/ 4062699 h 5051965"/>
                <a:gd name="connsiteX44" fmla="*/ 4593728 w 4974253"/>
                <a:gd name="connsiteY44" fmla="*/ 1806512 h 5051965"/>
                <a:gd name="connsiteX45" fmla="*/ 4594585 w 4974253"/>
                <a:gd name="connsiteY45" fmla="*/ 1675829 h 5051965"/>
                <a:gd name="connsiteX46" fmla="*/ 4627446 w 4974253"/>
                <a:gd name="connsiteY46" fmla="*/ 1522763 h 5051965"/>
                <a:gd name="connsiteX47" fmla="*/ 4811755 w 4974253"/>
                <a:gd name="connsiteY47" fmla="*/ 1426655 h 5051965"/>
                <a:gd name="connsiteX48" fmla="*/ 4953678 w 4974253"/>
                <a:gd name="connsiteY48" fmla="*/ 1548194 h 5051965"/>
                <a:gd name="connsiteX49" fmla="*/ 4973490 w 4974253"/>
                <a:gd name="connsiteY49" fmla="*/ 1681068 h 5051965"/>
                <a:gd name="connsiteX50" fmla="*/ 4973966 w 4974253"/>
                <a:gd name="connsiteY50" fmla="*/ 1737075 h 5051965"/>
                <a:gd name="connsiteX51" fmla="*/ 4974251 w 4974253"/>
                <a:gd name="connsiteY51" fmla="*/ 3594736 h 5051965"/>
                <a:gd name="connsiteX52" fmla="*/ 4973394 w 4974253"/>
                <a:gd name="connsiteY52" fmla="*/ 4196621 h 5051965"/>
                <a:gd name="connsiteX53" fmla="*/ 4914053 w 4974253"/>
                <a:gd name="connsiteY53" fmla="*/ 4550570 h 5051965"/>
                <a:gd name="connsiteX54" fmla="*/ 4593156 w 4974253"/>
                <a:gd name="connsiteY54" fmla="*/ 4933665 h 5051965"/>
                <a:gd name="connsiteX55" fmla="*/ 4341315 w 4974253"/>
                <a:gd name="connsiteY55" fmla="*/ 5026058 h 5051965"/>
                <a:gd name="connsiteX56" fmla="*/ 4106429 w 4974253"/>
                <a:gd name="connsiteY56" fmla="*/ 5048251 h 5051965"/>
                <a:gd name="connsiteX57" fmla="*/ 3902975 w 4974253"/>
                <a:gd name="connsiteY57" fmla="*/ 5048347 h 5051965"/>
                <a:gd name="connsiteX58" fmla="*/ 3879067 w 4974253"/>
                <a:gd name="connsiteY58" fmla="*/ 5051965 h 5051965"/>
                <a:gd name="connsiteX59" fmla="*/ 997469 w 4974253"/>
                <a:gd name="connsiteY59" fmla="*/ 5051965 h 505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974253" h="5051965">
                  <a:moveTo>
                    <a:pt x="997469" y="5051965"/>
                  </a:moveTo>
                  <a:cubicBezTo>
                    <a:pt x="989468" y="5050728"/>
                    <a:pt x="981562" y="5048441"/>
                    <a:pt x="973561" y="5048347"/>
                  </a:cubicBezTo>
                  <a:cubicBezTo>
                    <a:pt x="919554" y="5047775"/>
                    <a:pt x="865547" y="5049394"/>
                    <a:pt x="811636" y="5047013"/>
                  </a:cubicBezTo>
                  <a:cubicBezTo>
                    <a:pt x="681524" y="5041393"/>
                    <a:pt x="555032" y="5017962"/>
                    <a:pt x="436160" y="4962050"/>
                  </a:cubicBezTo>
                  <a:cubicBezTo>
                    <a:pt x="295381" y="4895756"/>
                    <a:pt x="186224" y="4795457"/>
                    <a:pt x="110691" y="4659155"/>
                  </a:cubicBezTo>
                  <a:cubicBezTo>
                    <a:pt x="59161" y="4566095"/>
                    <a:pt x="29252" y="4466083"/>
                    <a:pt x="13727" y="4361213"/>
                  </a:cubicBezTo>
                  <a:cubicBezTo>
                    <a:pt x="3440" y="4291871"/>
                    <a:pt x="1535" y="4222148"/>
                    <a:pt x="1630" y="4152234"/>
                  </a:cubicBezTo>
                  <a:cubicBezTo>
                    <a:pt x="1630" y="4036696"/>
                    <a:pt x="1058" y="3921158"/>
                    <a:pt x="868" y="3805619"/>
                  </a:cubicBezTo>
                  <a:cubicBezTo>
                    <a:pt x="487" y="3614548"/>
                    <a:pt x="-85" y="3423667"/>
                    <a:pt x="11" y="3232691"/>
                  </a:cubicBezTo>
                  <a:cubicBezTo>
                    <a:pt x="201" y="2920652"/>
                    <a:pt x="1154" y="2608613"/>
                    <a:pt x="1249" y="2296574"/>
                  </a:cubicBezTo>
                  <a:cubicBezTo>
                    <a:pt x="1344" y="1915383"/>
                    <a:pt x="868" y="1534097"/>
                    <a:pt x="868" y="1152907"/>
                  </a:cubicBezTo>
                  <a:cubicBezTo>
                    <a:pt x="868" y="1056038"/>
                    <a:pt x="677" y="959168"/>
                    <a:pt x="1820" y="862299"/>
                  </a:cubicBezTo>
                  <a:cubicBezTo>
                    <a:pt x="3440" y="724853"/>
                    <a:pt x="25061" y="591027"/>
                    <a:pt x="79259" y="463868"/>
                  </a:cubicBezTo>
                  <a:cubicBezTo>
                    <a:pt x="164126" y="264986"/>
                    <a:pt x="310907" y="131827"/>
                    <a:pt x="513789" y="59627"/>
                  </a:cubicBezTo>
                  <a:cubicBezTo>
                    <a:pt x="589608" y="32672"/>
                    <a:pt x="667904" y="16670"/>
                    <a:pt x="747914" y="8192"/>
                  </a:cubicBezTo>
                  <a:cubicBezTo>
                    <a:pt x="803063" y="2382"/>
                    <a:pt x="858213" y="477"/>
                    <a:pt x="913553" y="477"/>
                  </a:cubicBezTo>
                  <a:cubicBezTo>
                    <a:pt x="1402091" y="477"/>
                    <a:pt x="1890723" y="382"/>
                    <a:pt x="2379260" y="286"/>
                  </a:cubicBezTo>
                  <a:cubicBezTo>
                    <a:pt x="2692061" y="286"/>
                    <a:pt x="3004862" y="572"/>
                    <a:pt x="3317663" y="1"/>
                  </a:cubicBezTo>
                  <a:cubicBezTo>
                    <a:pt x="3369003" y="-95"/>
                    <a:pt x="3418057" y="8859"/>
                    <a:pt x="3464729" y="29814"/>
                  </a:cubicBezTo>
                  <a:cubicBezTo>
                    <a:pt x="3518069" y="53817"/>
                    <a:pt x="3557217" y="91250"/>
                    <a:pt x="3567980" y="150877"/>
                  </a:cubicBezTo>
                  <a:cubicBezTo>
                    <a:pt x="3577886" y="205360"/>
                    <a:pt x="3572171" y="258700"/>
                    <a:pt x="3543787" y="307468"/>
                  </a:cubicBezTo>
                  <a:cubicBezTo>
                    <a:pt x="3514260" y="358141"/>
                    <a:pt x="3466444" y="380810"/>
                    <a:pt x="3410532" y="388430"/>
                  </a:cubicBezTo>
                  <a:cubicBezTo>
                    <a:pt x="3387958" y="391478"/>
                    <a:pt x="3365003" y="392240"/>
                    <a:pt x="3342238" y="392240"/>
                  </a:cubicBezTo>
                  <a:cubicBezTo>
                    <a:pt x="2600431" y="392621"/>
                    <a:pt x="1858529" y="392812"/>
                    <a:pt x="1116722" y="393002"/>
                  </a:cubicBezTo>
                  <a:cubicBezTo>
                    <a:pt x="1041950" y="393002"/>
                    <a:pt x="967274" y="392336"/>
                    <a:pt x="892503" y="393669"/>
                  </a:cubicBezTo>
                  <a:cubicBezTo>
                    <a:pt x="811445" y="395098"/>
                    <a:pt x="730959" y="402337"/>
                    <a:pt x="653045" y="426435"/>
                  </a:cubicBezTo>
                  <a:cubicBezTo>
                    <a:pt x="581512" y="448819"/>
                    <a:pt x="518837" y="485014"/>
                    <a:pt x="472736" y="545879"/>
                  </a:cubicBezTo>
                  <a:cubicBezTo>
                    <a:pt x="437018" y="593027"/>
                    <a:pt x="415682" y="646653"/>
                    <a:pt x="402537" y="703898"/>
                  </a:cubicBezTo>
                  <a:cubicBezTo>
                    <a:pt x="386345" y="774383"/>
                    <a:pt x="381201" y="845916"/>
                    <a:pt x="381201" y="918020"/>
                  </a:cubicBezTo>
                  <a:cubicBezTo>
                    <a:pt x="381201" y="920783"/>
                    <a:pt x="381201" y="923545"/>
                    <a:pt x="381201" y="926307"/>
                  </a:cubicBezTo>
                  <a:cubicBezTo>
                    <a:pt x="381106" y="1759364"/>
                    <a:pt x="380915" y="2592325"/>
                    <a:pt x="380915" y="3425381"/>
                  </a:cubicBezTo>
                  <a:cubicBezTo>
                    <a:pt x="380915" y="3659887"/>
                    <a:pt x="381201" y="3894488"/>
                    <a:pt x="381201" y="4128993"/>
                  </a:cubicBezTo>
                  <a:cubicBezTo>
                    <a:pt x="381201" y="4208718"/>
                    <a:pt x="386726" y="4287870"/>
                    <a:pt x="406823" y="4365499"/>
                  </a:cubicBezTo>
                  <a:cubicBezTo>
                    <a:pt x="416729" y="4403885"/>
                    <a:pt x="430922" y="4440461"/>
                    <a:pt x="450638" y="4474941"/>
                  </a:cubicBezTo>
                  <a:cubicBezTo>
                    <a:pt x="491786" y="4546665"/>
                    <a:pt x="553794" y="4592956"/>
                    <a:pt x="630375" y="4620674"/>
                  </a:cubicBezTo>
                  <a:cubicBezTo>
                    <a:pt x="685239" y="4640486"/>
                    <a:pt x="742199" y="4651820"/>
                    <a:pt x="800396" y="4654678"/>
                  </a:cubicBezTo>
                  <a:cubicBezTo>
                    <a:pt x="854213" y="4657345"/>
                    <a:pt x="908219" y="4658964"/>
                    <a:pt x="962131" y="4659060"/>
                  </a:cubicBezTo>
                  <a:cubicBezTo>
                    <a:pt x="1288076" y="4659441"/>
                    <a:pt x="1614022" y="4659155"/>
                    <a:pt x="1939967" y="4659250"/>
                  </a:cubicBezTo>
                  <a:cubicBezTo>
                    <a:pt x="2247244" y="4659345"/>
                    <a:pt x="2554520" y="4659821"/>
                    <a:pt x="2861702" y="4659726"/>
                  </a:cubicBezTo>
                  <a:cubicBezTo>
                    <a:pt x="3275563" y="4659631"/>
                    <a:pt x="3689329" y="4659345"/>
                    <a:pt x="4103190" y="4658964"/>
                  </a:cubicBezTo>
                  <a:cubicBezTo>
                    <a:pt x="4181676" y="4658869"/>
                    <a:pt x="4259019" y="4649916"/>
                    <a:pt x="4333981" y="4625341"/>
                  </a:cubicBezTo>
                  <a:cubicBezTo>
                    <a:pt x="4449900" y="4587432"/>
                    <a:pt x="4524576" y="4509327"/>
                    <a:pt x="4560771" y="4393598"/>
                  </a:cubicBezTo>
                  <a:cubicBezTo>
                    <a:pt x="4578393" y="4337210"/>
                    <a:pt x="4587632" y="4279202"/>
                    <a:pt x="4590013" y="4220338"/>
                  </a:cubicBezTo>
                  <a:cubicBezTo>
                    <a:pt x="4592108" y="4167855"/>
                    <a:pt x="4593061" y="4115277"/>
                    <a:pt x="4593061" y="4062699"/>
                  </a:cubicBezTo>
                  <a:cubicBezTo>
                    <a:pt x="4593442" y="3310605"/>
                    <a:pt x="4593537" y="2558606"/>
                    <a:pt x="4593728" y="1806512"/>
                  </a:cubicBezTo>
                  <a:cubicBezTo>
                    <a:pt x="4593728" y="1762888"/>
                    <a:pt x="4592966" y="1719263"/>
                    <a:pt x="4594585" y="1675829"/>
                  </a:cubicBezTo>
                  <a:cubicBezTo>
                    <a:pt x="4596585" y="1623061"/>
                    <a:pt x="4604967" y="1571435"/>
                    <a:pt x="4627446" y="1522763"/>
                  </a:cubicBezTo>
                  <a:cubicBezTo>
                    <a:pt x="4663737" y="1444467"/>
                    <a:pt x="4732983" y="1417892"/>
                    <a:pt x="4811755" y="1426655"/>
                  </a:cubicBezTo>
                  <a:cubicBezTo>
                    <a:pt x="4886431" y="1435037"/>
                    <a:pt x="4931008" y="1478852"/>
                    <a:pt x="4953678" y="1548194"/>
                  </a:cubicBezTo>
                  <a:cubicBezTo>
                    <a:pt x="4967774" y="1591343"/>
                    <a:pt x="4971680" y="1636110"/>
                    <a:pt x="4973490" y="1681068"/>
                  </a:cubicBezTo>
                  <a:cubicBezTo>
                    <a:pt x="4974251" y="1699737"/>
                    <a:pt x="4973966" y="1718406"/>
                    <a:pt x="4973966" y="1737075"/>
                  </a:cubicBezTo>
                  <a:cubicBezTo>
                    <a:pt x="4974061" y="2356295"/>
                    <a:pt x="4974251" y="2975516"/>
                    <a:pt x="4974251" y="3594736"/>
                  </a:cubicBezTo>
                  <a:cubicBezTo>
                    <a:pt x="4974251" y="3795332"/>
                    <a:pt x="4974347" y="3996024"/>
                    <a:pt x="4973394" y="4196621"/>
                  </a:cubicBezTo>
                  <a:cubicBezTo>
                    <a:pt x="4972823" y="4317684"/>
                    <a:pt x="4956630" y="4436460"/>
                    <a:pt x="4914053" y="4550570"/>
                  </a:cubicBezTo>
                  <a:cubicBezTo>
                    <a:pt x="4852236" y="4716114"/>
                    <a:pt x="4746985" y="4845273"/>
                    <a:pt x="4593156" y="4933665"/>
                  </a:cubicBezTo>
                  <a:cubicBezTo>
                    <a:pt x="4514575" y="4978814"/>
                    <a:pt x="4430088" y="5008437"/>
                    <a:pt x="4341315" y="5026058"/>
                  </a:cubicBezTo>
                  <a:cubicBezTo>
                    <a:pt x="4263782" y="5041488"/>
                    <a:pt x="4185486" y="5048537"/>
                    <a:pt x="4106429" y="5048251"/>
                  </a:cubicBezTo>
                  <a:cubicBezTo>
                    <a:pt x="4038611" y="5048060"/>
                    <a:pt x="3970793" y="5048060"/>
                    <a:pt x="3902975" y="5048347"/>
                  </a:cubicBezTo>
                  <a:cubicBezTo>
                    <a:pt x="3894974" y="5048347"/>
                    <a:pt x="3887068" y="5050728"/>
                    <a:pt x="3879067" y="5051965"/>
                  </a:cubicBezTo>
                  <a:cubicBezTo>
                    <a:pt x="2918566" y="5051965"/>
                    <a:pt x="1957970" y="5051965"/>
                    <a:pt x="997469" y="5051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38" name="任意多边形: 形状 47">
              <a:extLst>
                <a:ext uri="{FF2B5EF4-FFF2-40B4-BE49-F238E27FC236}">
                  <a16:creationId xmlns:a16="http://schemas.microsoft.com/office/drawing/2014/main" id="{110D0657-A651-2AB1-56CC-22B35D001378}"/>
                </a:ext>
              </a:extLst>
            </p:cNvPr>
            <p:cNvSpPr/>
            <p:nvPr/>
          </p:nvSpPr>
          <p:spPr>
            <a:xfrm>
              <a:off x="4169525" y="862037"/>
              <a:ext cx="4755997" cy="4008782"/>
            </a:xfrm>
            <a:custGeom>
              <a:avLst/>
              <a:gdLst>
                <a:gd name="connsiteX0" fmla="*/ 1525662 w 4755997"/>
                <a:gd name="connsiteY0" fmla="*/ 2615730 h 4008782"/>
                <a:gd name="connsiteX1" fmla="*/ 1539092 w 4755997"/>
                <a:gd name="connsiteY1" fmla="*/ 2593918 h 4008782"/>
                <a:gd name="connsiteX2" fmla="*/ 1810460 w 4755997"/>
                <a:gd name="connsiteY2" fmla="*/ 2111286 h 4008782"/>
                <a:gd name="connsiteX3" fmla="*/ 2218606 w 4755997"/>
                <a:gd name="connsiteY3" fmla="*/ 1456823 h 4008782"/>
                <a:gd name="connsiteX4" fmla="*/ 2554648 w 4755997"/>
                <a:gd name="connsiteY4" fmla="*/ 1035247 h 4008782"/>
                <a:gd name="connsiteX5" fmla="*/ 3093573 w 4755997"/>
                <a:gd name="connsiteY5" fmla="*/ 550424 h 4008782"/>
                <a:gd name="connsiteX6" fmla="*/ 3638117 w 4755997"/>
                <a:gd name="connsiteY6" fmla="*/ 243529 h 4008782"/>
                <a:gd name="connsiteX7" fmla="*/ 4134369 w 4755997"/>
                <a:gd name="connsiteY7" fmla="*/ 91891 h 4008782"/>
                <a:gd name="connsiteX8" fmla="*/ 4474507 w 4755997"/>
                <a:gd name="connsiteY8" fmla="*/ 28835 h 4008782"/>
                <a:gd name="connsiteX9" fmla="*/ 4614906 w 4755997"/>
                <a:gd name="connsiteY9" fmla="*/ 2451 h 4008782"/>
                <a:gd name="connsiteX10" fmla="*/ 4669389 w 4755997"/>
                <a:gd name="connsiteY10" fmla="*/ 7880 h 4008782"/>
                <a:gd name="connsiteX11" fmla="*/ 4755686 w 4755997"/>
                <a:gd name="connsiteY11" fmla="*/ 58267 h 4008782"/>
                <a:gd name="connsiteX12" fmla="*/ 4755590 w 4755997"/>
                <a:gd name="connsiteY12" fmla="*/ 66745 h 4008782"/>
                <a:gd name="connsiteX13" fmla="*/ 4714156 w 4755997"/>
                <a:gd name="connsiteY13" fmla="*/ 147993 h 4008782"/>
                <a:gd name="connsiteX14" fmla="*/ 4673580 w 4755997"/>
                <a:gd name="connsiteY14" fmla="*/ 185140 h 4008782"/>
                <a:gd name="connsiteX15" fmla="*/ 4393926 w 4755997"/>
                <a:gd name="connsiteY15" fmla="*/ 334778 h 4008782"/>
                <a:gd name="connsiteX16" fmla="*/ 3932535 w 4755997"/>
                <a:gd name="connsiteY16" fmla="*/ 658628 h 4008782"/>
                <a:gd name="connsiteX17" fmla="*/ 3542676 w 4755997"/>
                <a:gd name="connsiteY17" fmla="*/ 1030865 h 4008782"/>
                <a:gd name="connsiteX18" fmla="*/ 3014706 w 4755997"/>
                <a:gd name="connsiteY18" fmla="*/ 1743049 h 4008782"/>
                <a:gd name="connsiteX19" fmla="*/ 2708286 w 4755997"/>
                <a:gd name="connsiteY19" fmla="*/ 2310168 h 4008782"/>
                <a:gd name="connsiteX20" fmla="*/ 2449873 w 4755997"/>
                <a:gd name="connsiteY20" fmla="*/ 2898432 h 4008782"/>
                <a:gd name="connsiteX21" fmla="*/ 2314999 w 4755997"/>
                <a:gd name="connsiteY21" fmla="*/ 3333629 h 4008782"/>
                <a:gd name="connsiteX22" fmla="*/ 2244419 w 4755997"/>
                <a:gd name="connsiteY22" fmla="*/ 3640620 h 4008782"/>
                <a:gd name="connsiteX23" fmla="*/ 2210700 w 4755997"/>
                <a:gd name="connsiteY23" fmla="*/ 3736060 h 4008782"/>
                <a:gd name="connsiteX24" fmla="*/ 2084875 w 4755997"/>
                <a:gd name="connsiteY24" fmla="*/ 3833311 h 4008782"/>
                <a:gd name="connsiteX25" fmla="*/ 1954859 w 4755997"/>
                <a:gd name="connsiteY25" fmla="*/ 3858552 h 4008782"/>
                <a:gd name="connsiteX26" fmla="*/ 1708066 w 4755997"/>
                <a:gd name="connsiteY26" fmla="*/ 3902367 h 4008782"/>
                <a:gd name="connsiteX27" fmla="*/ 1329733 w 4755997"/>
                <a:gd name="connsiteY27" fmla="*/ 3975138 h 4008782"/>
                <a:gd name="connsiteX28" fmla="*/ 1171142 w 4755997"/>
                <a:gd name="connsiteY28" fmla="*/ 4005523 h 4008782"/>
                <a:gd name="connsiteX29" fmla="*/ 1107134 w 4755997"/>
                <a:gd name="connsiteY29" fmla="*/ 4007523 h 4008782"/>
                <a:gd name="connsiteX30" fmla="*/ 1029124 w 4755997"/>
                <a:gd name="connsiteY30" fmla="*/ 3952278 h 4008782"/>
                <a:gd name="connsiteX31" fmla="*/ 1001216 w 4755997"/>
                <a:gd name="connsiteY31" fmla="*/ 3872268 h 4008782"/>
                <a:gd name="connsiteX32" fmla="*/ 779474 w 4755997"/>
                <a:gd name="connsiteY32" fmla="*/ 3245904 h 4008782"/>
                <a:gd name="connsiteX33" fmla="*/ 494391 w 4755997"/>
                <a:gd name="connsiteY33" fmla="*/ 2731173 h 4008782"/>
                <a:gd name="connsiteX34" fmla="*/ 78243 w 4755997"/>
                <a:gd name="connsiteY34" fmla="*/ 2185486 h 4008782"/>
                <a:gd name="connsiteX35" fmla="*/ 25189 w 4755997"/>
                <a:gd name="connsiteY35" fmla="*/ 2116525 h 4008782"/>
                <a:gd name="connsiteX36" fmla="*/ 6330 w 4755997"/>
                <a:gd name="connsiteY36" fmla="*/ 2079758 h 4008782"/>
                <a:gd name="connsiteX37" fmla="*/ 31285 w 4755997"/>
                <a:gd name="connsiteY37" fmla="*/ 1991366 h 4008782"/>
                <a:gd name="connsiteX38" fmla="*/ 117486 w 4755997"/>
                <a:gd name="connsiteY38" fmla="*/ 1946789 h 4008782"/>
                <a:gd name="connsiteX39" fmla="*/ 295604 w 4755997"/>
                <a:gd name="connsiteY39" fmla="*/ 1884972 h 4008782"/>
                <a:gd name="connsiteX40" fmla="*/ 835290 w 4755997"/>
                <a:gd name="connsiteY40" fmla="*/ 1696186 h 4008782"/>
                <a:gd name="connsiteX41" fmla="*/ 907490 w 4755997"/>
                <a:gd name="connsiteY41" fmla="*/ 1678660 h 4008782"/>
                <a:gd name="connsiteX42" fmla="*/ 1014741 w 4755997"/>
                <a:gd name="connsiteY42" fmla="*/ 1721237 h 4008782"/>
                <a:gd name="connsiteX43" fmla="*/ 1056461 w 4755997"/>
                <a:gd name="connsiteY43" fmla="*/ 1782864 h 4008782"/>
                <a:gd name="connsiteX44" fmla="*/ 1405838 w 4755997"/>
                <a:gd name="connsiteY44" fmla="*/ 2416657 h 4008782"/>
                <a:gd name="connsiteX45" fmla="*/ 1513756 w 4755997"/>
                <a:gd name="connsiteY45" fmla="*/ 2598585 h 4008782"/>
                <a:gd name="connsiteX46" fmla="*/ 1525662 w 4755997"/>
                <a:gd name="connsiteY46" fmla="*/ 2615730 h 400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755997" h="4008782">
                  <a:moveTo>
                    <a:pt x="1525662" y="2615730"/>
                  </a:moveTo>
                  <a:cubicBezTo>
                    <a:pt x="1531282" y="2606586"/>
                    <a:pt x="1535473" y="2600395"/>
                    <a:pt x="1539092" y="2593918"/>
                  </a:cubicBezTo>
                  <a:cubicBezTo>
                    <a:pt x="1629580" y="2433041"/>
                    <a:pt x="1719782" y="2272068"/>
                    <a:pt x="1810460" y="2111286"/>
                  </a:cubicBezTo>
                  <a:cubicBezTo>
                    <a:pt x="1936857" y="1887067"/>
                    <a:pt x="2069921" y="1667135"/>
                    <a:pt x="2218606" y="1456823"/>
                  </a:cubicBezTo>
                  <a:cubicBezTo>
                    <a:pt x="2322524" y="1309852"/>
                    <a:pt x="2433871" y="1168787"/>
                    <a:pt x="2554648" y="1035247"/>
                  </a:cubicBezTo>
                  <a:cubicBezTo>
                    <a:pt x="2717526" y="855034"/>
                    <a:pt x="2895739" y="691775"/>
                    <a:pt x="3093573" y="550424"/>
                  </a:cubicBezTo>
                  <a:cubicBezTo>
                    <a:pt x="3263975" y="428599"/>
                    <a:pt x="3445617" y="326682"/>
                    <a:pt x="3638117" y="243529"/>
                  </a:cubicBezTo>
                  <a:cubicBezTo>
                    <a:pt x="3798042" y="174472"/>
                    <a:pt x="3963967" y="125800"/>
                    <a:pt x="4134369" y="91891"/>
                  </a:cubicBezTo>
                  <a:cubicBezTo>
                    <a:pt x="4247431" y="69412"/>
                    <a:pt x="4361064" y="49790"/>
                    <a:pt x="4474507" y="28835"/>
                  </a:cubicBezTo>
                  <a:cubicBezTo>
                    <a:pt x="4521370" y="20167"/>
                    <a:pt x="4568233" y="11785"/>
                    <a:pt x="4614906" y="2451"/>
                  </a:cubicBezTo>
                  <a:cubicBezTo>
                    <a:pt x="4633956" y="-1359"/>
                    <a:pt x="4652434" y="-1550"/>
                    <a:pt x="4669389" y="7880"/>
                  </a:cubicBezTo>
                  <a:cubicBezTo>
                    <a:pt x="4698916" y="24263"/>
                    <a:pt x="4727682" y="41789"/>
                    <a:pt x="4755686" y="58267"/>
                  </a:cubicBezTo>
                  <a:cubicBezTo>
                    <a:pt x="4755686" y="62744"/>
                    <a:pt x="4756447" y="65125"/>
                    <a:pt x="4755590" y="66745"/>
                  </a:cubicBezTo>
                  <a:cubicBezTo>
                    <a:pt x="4741970" y="93891"/>
                    <a:pt x="4728444" y="121132"/>
                    <a:pt x="4714156" y="147993"/>
                  </a:cubicBezTo>
                  <a:cubicBezTo>
                    <a:pt x="4705107" y="164947"/>
                    <a:pt x="4691106" y="176663"/>
                    <a:pt x="4673580" y="185140"/>
                  </a:cubicBezTo>
                  <a:cubicBezTo>
                    <a:pt x="4578330" y="231241"/>
                    <a:pt x="4484985" y="280771"/>
                    <a:pt x="4393926" y="334778"/>
                  </a:cubicBezTo>
                  <a:cubicBezTo>
                    <a:pt x="4231905" y="430981"/>
                    <a:pt x="4077886" y="538613"/>
                    <a:pt x="3932535" y="658628"/>
                  </a:cubicBezTo>
                  <a:cubicBezTo>
                    <a:pt x="3793565" y="773309"/>
                    <a:pt x="3664025" y="897801"/>
                    <a:pt x="3542676" y="1030865"/>
                  </a:cubicBezTo>
                  <a:cubicBezTo>
                    <a:pt x="3342556" y="1250416"/>
                    <a:pt x="3169201" y="1489684"/>
                    <a:pt x="3014706" y="1743049"/>
                  </a:cubicBezTo>
                  <a:cubicBezTo>
                    <a:pt x="2902692" y="1926787"/>
                    <a:pt x="2801822" y="2116525"/>
                    <a:pt x="2708286" y="2310168"/>
                  </a:cubicBezTo>
                  <a:cubicBezTo>
                    <a:pt x="2615037" y="2503144"/>
                    <a:pt x="2529883" y="2699645"/>
                    <a:pt x="2449873" y="2898432"/>
                  </a:cubicBezTo>
                  <a:cubicBezTo>
                    <a:pt x="2393009" y="3039688"/>
                    <a:pt x="2350623" y="3185706"/>
                    <a:pt x="2314999" y="3333629"/>
                  </a:cubicBezTo>
                  <a:cubicBezTo>
                    <a:pt x="2290425" y="3435737"/>
                    <a:pt x="2267946" y="3538322"/>
                    <a:pt x="2244419" y="3640620"/>
                  </a:cubicBezTo>
                  <a:cubicBezTo>
                    <a:pt x="2236799" y="3673672"/>
                    <a:pt x="2226988" y="3706057"/>
                    <a:pt x="2210700" y="3736060"/>
                  </a:cubicBezTo>
                  <a:cubicBezTo>
                    <a:pt x="2183078" y="3787115"/>
                    <a:pt x="2140120" y="3819404"/>
                    <a:pt x="2084875" y="3833311"/>
                  </a:cubicBezTo>
                  <a:cubicBezTo>
                    <a:pt x="2042108" y="3844169"/>
                    <a:pt x="1998293" y="3850741"/>
                    <a:pt x="1954859" y="3858552"/>
                  </a:cubicBezTo>
                  <a:cubicBezTo>
                    <a:pt x="1872658" y="3873316"/>
                    <a:pt x="1790172" y="3886936"/>
                    <a:pt x="1708066" y="3902367"/>
                  </a:cubicBezTo>
                  <a:cubicBezTo>
                    <a:pt x="1581860" y="3926084"/>
                    <a:pt x="1455844" y="3950754"/>
                    <a:pt x="1329733" y="3975138"/>
                  </a:cubicBezTo>
                  <a:cubicBezTo>
                    <a:pt x="1276869" y="3985330"/>
                    <a:pt x="1224196" y="3996665"/>
                    <a:pt x="1171142" y="4005523"/>
                  </a:cubicBezTo>
                  <a:cubicBezTo>
                    <a:pt x="1150282" y="4009047"/>
                    <a:pt x="1128279" y="4009714"/>
                    <a:pt x="1107134" y="4007523"/>
                  </a:cubicBezTo>
                  <a:cubicBezTo>
                    <a:pt x="1071701" y="4003808"/>
                    <a:pt x="1046460" y="3983139"/>
                    <a:pt x="1029124" y="3952278"/>
                  </a:cubicBezTo>
                  <a:cubicBezTo>
                    <a:pt x="1015027" y="3927227"/>
                    <a:pt x="1008169" y="3899700"/>
                    <a:pt x="1001216" y="3872268"/>
                  </a:cubicBezTo>
                  <a:cubicBezTo>
                    <a:pt x="946733" y="3656622"/>
                    <a:pt x="872152" y="3448024"/>
                    <a:pt x="779474" y="3245904"/>
                  </a:cubicBezTo>
                  <a:cubicBezTo>
                    <a:pt x="697464" y="3067120"/>
                    <a:pt x="601928" y="2895956"/>
                    <a:pt x="494391" y="2731173"/>
                  </a:cubicBezTo>
                  <a:cubicBezTo>
                    <a:pt x="369042" y="2539054"/>
                    <a:pt x="228834" y="2358365"/>
                    <a:pt x="78243" y="2185486"/>
                  </a:cubicBezTo>
                  <a:cubicBezTo>
                    <a:pt x="59193" y="2163674"/>
                    <a:pt x="41953" y="2140147"/>
                    <a:pt x="25189" y="2116525"/>
                  </a:cubicBezTo>
                  <a:cubicBezTo>
                    <a:pt x="17283" y="2105380"/>
                    <a:pt x="11187" y="2092617"/>
                    <a:pt x="6330" y="2079758"/>
                  </a:cubicBezTo>
                  <a:cubicBezTo>
                    <a:pt x="-7291" y="2043849"/>
                    <a:pt x="1091" y="2015464"/>
                    <a:pt x="31285" y="1991366"/>
                  </a:cubicBezTo>
                  <a:cubicBezTo>
                    <a:pt x="57098" y="1970887"/>
                    <a:pt x="86816" y="1957743"/>
                    <a:pt x="117486" y="1946789"/>
                  </a:cubicBezTo>
                  <a:cubicBezTo>
                    <a:pt x="176732" y="1925739"/>
                    <a:pt x="236263" y="1905736"/>
                    <a:pt x="295604" y="1884972"/>
                  </a:cubicBezTo>
                  <a:cubicBezTo>
                    <a:pt x="475531" y="1822012"/>
                    <a:pt x="655268" y="1758670"/>
                    <a:pt x="835290" y="1696186"/>
                  </a:cubicBezTo>
                  <a:cubicBezTo>
                    <a:pt x="858627" y="1688090"/>
                    <a:pt x="883106" y="1681708"/>
                    <a:pt x="907490" y="1678660"/>
                  </a:cubicBezTo>
                  <a:cubicBezTo>
                    <a:pt x="950162" y="1673422"/>
                    <a:pt x="987024" y="1688566"/>
                    <a:pt x="1014741" y="1721237"/>
                  </a:cubicBezTo>
                  <a:cubicBezTo>
                    <a:pt x="1030743" y="1740097"/>
                    <a:pt x="1044459" y="1761242"/>
                    <a:pt x="1056461" y="1782864"/>
                  </a:cubicBezTo>
                  <a:cubicBezTo>
                    <a:pt x="1173142" y="1994033"/>
                    <a:pt x="1288871" y="2205774"/>
                    <a:pt x="1405838" y="2416657"/>
                  </a:cubicBezTo>
                  <a:cubicBezTo>
                    <a:pt x="1440033" y="2478284"/>
                    <a:pt x="1477656" y="2538006"/>
                    <a:pt x="1513756" y="2598585"/>
                  </a:cubicBezTo>
                  <a:cubicBezTo>
                    <a:pt x="1516518" y="2603443"/>
                    <a:pt x="1520043" y="2607729"/>
                    <a:pt x="1525662" y="26157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/>
                <a:ea typeface="Microsoft YaHei" panose="020B0503020204020204" pitchFamily="34" charset="-122"/>
                <a:cs typeface="+mn-cs"/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E02D6402-AF3C-6D7B-A43F-CD36D35276F3}"/>
              </a:ext>
            </a:extLst>
          </p:cNvPr>
          <p:cNvGrpSpPr/>
          <p:nvPr/>
        </p:nvGrpSpPr>
        <p:grpSpPr>
          <a:xfrm>
            <a:off x="8254866" y="3094555"/>
            <a:ext cx="279400" cy="247651"/>
            <a:chOff x="3262301" y="862037"/>
            <a:chExt cx="5663221" cy="5138426"/>
          </a:xfrm>
          <a:solidFill>
            <a:srgbClr val="00507A"/>
          </a:solidFill>
        </p:grpSpPr>
        <p:sp>
          <p:nvSpPr>
            <p:cNvPr id="40" name="任意多边形: 形状 46">
              <a:extLst>
                <a:ext uri="{FF2B5EF4-FFF2-40B4-BE49-F238E27FC236}">
                  <a16:creationId xmlns:a16="http://schemas.microsoft.com/office/drawing/2014/main" id="{9B2BE8C2-FC41-ADE8-41EE-525955F19424}"/>
                </a:ext>
              </a:extLst>
            </p:cNvPr>
            <p:cNvSpPr/>
            <p:nvPr/>
          </p:nvSpPr>
          <p:spPr>
            <a:xfrm>
              <a:off x="3262301" y="948498"/>
              <a:ext cx="4974253" cy="5051965"/>
            </a:xfrm>
            <a:custGeom>
              <a:avLst/>
              <a:gdLst>
                <a:gd name="connsiteX0" fmla="*/ 997469 w 4974253"/>
                <a:gd name="connsiteY0" fmla="*/ 5051965 h 5051965"/>
                <a:gd name="connsiteX1" fmla="*/ 973561 w 4974253"/>
                <a:gd name="connsiteY1" fmla="*/ 5048347 h 5051965"/>
                <a:gd name="connsiteX2" fmla="*/ 811636 w 4974253"/>
                <a:gd name="connsiteY2" fmla="*/ 5047013 h 5051965"/>
                <a:gd name="connsiteX3" fmla="*/ 436160 w 4974253"/>
                <a:gd name="connsiteY3" fmla="*/ 4962050 h 5051965"/>
                <a:gd name="connsiteX4" fmla="*/ 110691 w 4974253"/>
                <a:gd name="connsiteY4" fmla="*/ 4659155 h 5051965"/>
                <a:gd name="connsiteX5" fmla="*/ 13727 w 4974253"/>
                <a:gd name="connsiteY5" fmla="*/ 4361213 h 5051965"/>
                <a:gd name="connsiteX6" fmla="*/ 1630 w 4974253"/>
                <a:gd name="connsiteY6" fmla="*/ 4152234 h 5051965"/>
                <a:gd name="connsiteX7" fmla="*/ 868 w 4974253"/>
                <a:gd name="connsiteY7" fmla="*/ 3805619 h 5051965"/>
                <a:gd name="connsiteX8" fmla="*/ 11 w 4974253"/>
                <a:gd name="connsiteY8" fmla="*/ 3232691 h 5051965"/>
                <a:gd name="connsiteX9" fmla="*/ 1249 w 4974253"/>
                <a:gd name="connsiteY9" fmla="*/ 2296574 h 5051965"/>
                <a:gd name="connsiteX10" fmla="*/ 868 w 4974253"/>
                <a:gd name="connsiteY10" fmla="*/ 1152907 h 5051965"/>
                <a:gd name="connsiteX11" fmla="*/ 1820 w 4974253"/>
                <a:gd name="connsiteY11" fmla="*/ 862299 h 5051965"/>
                <a:gd name="connsiteX12" fmla="*/ 79259 w 4974253"/>
                <a:gd name="connsiteY12" fmla="*/ 463868 h 5051965"/>
                <a:gd name="connsiteX13" fmla="*/ 513789 w 4974253"/>
                <a:gd name="connsiteY13" fmla="*/ 59627 h 5051965"/>
                <a:gd name="connsiteX14" fmla="*/ 747914 w 4974253"/>
                <a:gd name="connsiteY14" fmla="*/ 8192 h 5051965"/>
                <a:gd name="connsiteX15" fmla="*/ 913553 w 4974253"/>
                <a:gd name="connsiteY15" fmla="*/ 477 h 5051965"/>
                <a:gd name="connsiteX16" fmla="*/ 2379260 w 4974253"/>
                <a:gd name="connsiteY16" fmla="*/ 286 h 5051965"/>
                <a:gd name="connsiteX17" fmla="*/ 3317663 w 4974253"/>
                <a:gd name="connsiteY17" fmla="*/ 1 h 5051965"/>
                <a:gd name="connsiteX18" fmla="*/ 3464729 w 4974253"/>
                <a:gd name="connsiteY18" fmla="*/ 29814 h 5051965"/>
                <a:gd name="connsiteX19" fmla="*/ 3567980 w 4974253"/>
                <a:gd name="connsiteY19" fmla="*/ 150877 h 5051965"/>
                <a:gd name="connsiteX20" fmla="*/ 3543787 w 4974253"/>
                <a:gd name="connsiteY20" fmla="*/ 307468 h 5051965"/>
                <a:gd name="connsiteX21" fmla="*/ 3410532 w 4974253"/>
                <a:gd name="connsiteY21" fmla="*/ 388430 h 5051965"/>
                <a:gd name="connsiteX22" fmla="*/ 3342238 w 4974253"/>
                <a:gd name="connsiteY22" fmla="*/ 392240 h 5051965"/>
                <a:gd name="connsiteX23" fmla="*/ 1116722 w 4974253"/>
                <a:gd name="connsiteY23" fmla="*/ 393002 h 5051965"/>
                <a:gd name="connsiteX24" fmla="*/ 892503 w 4974253"/>
                <a:gd name="connsiteY24" fmla="*/ 393669 h 5051965"/>
                <a:gd name="connsiteX25" fmla="*/ 653045 w 4974253"/>
                <a:gd name="connsiteY25" fmla="*/ 426435 h 5051965"/>
                <a:gd name="connsiteX26" fmla="*/ 472736 w 4974253"/>
                <a:gd name="connsiteY26" fmla="*/ 545879 h 5051965"/>
                <a:gd name="connsiteX27" fmla="*/ 402537 w 4974253"/>
                <a:gd name="connsiteY27" fmla="*/ 703898 h 5051965"/>
                <a:gd name="connsiteX28" fmla="*/ 381201 w 4974253"/>
                <a:gd name="connsiteY28" fmla="*/ 918020 h 5051965"/>
                <a:gd name="connsiteX29" fmla="*/ 381201 w 4974253"/>
                <a:gd name="connsiteY29" fmla="*/ 926307 h 5051965"/>
                <a:gd name="connsiteX30" fmla="*/ 380915 w 4974253"/>
                <a:gd name="connsiteY30" fmla="*/ 3425381 h 5051965"/>
                <a:gd name="connsiteX31" fmla="*/ 381201 w 4974253"/>
                <a:gd name="connsiteY31" fmla="*/ 4128993 h 5051965"/>
                <a:gd name="connsiteX32" fmla="*/ 406823 w 4974253"/>
                <a:gd name="connsiteY32" fmla="*/ 4365499 h 5051965"/>
                <a:gd name="connsiteX33" fmla="*/ 450638 w 4974253"/>
                <a:gd name="connsiteY33" fmla="*/ 4474941 h 5051965"/>
                <a:gd name="connsiteX34" fmla="*/ 630375 w 4974253"/>
                <a:gd name="connsiteY34" fmla="*/ 4620674 h 5051965"/>
                <a:gd name="connsiteX35" fmla="*/ 800396 w 4974253"/>
                <a:gd name="connsiteY35" fmla="*/ 4654678 h 5051965"/>
                <a:gd name="connsiteX36" fmla="*/ 962131 w 4974253"/>
                <a:gd name="connsiteY36" fmla="*/ 4659060 h 5051965"/>
                <a:gd name="connsiteX37" fmla="*/ 1939967 w 4974253"/>
                <a:gd name="connsiteY37" fmla="*/ 4659250 h 5051965"/>
                <a:gd name="connsiteX38" fmla="*/ 2861702 w 4974253"/>
                <a:gd name="connsiteY38" fmla="*/ 4659726 h 5051965"/>
                <a:gd name="connsiteX39" fmla="*/ 4103190 w 4974253"/>
                <a:gd name="connsiteY39" fmla="*/ 4658964 h 5051965"/>
                <a:gd name="connsiteX40" fmla="*/ 4333981 w 4974253"/>
                <a:gd name="connsiteY40" fmla="*/ 4625341 h 5051965"/>
                <a:gd name="connsiteX41" fmla="*/ 4560771 w 4974253"/>
                <a:gd name="connsiteY41" fmla="*/ 4393598 h 5051965"/>
                <a:gd name="connsiteX42" fmla="*/ 4590013 w 4974253"/>
                <a:gd name="connsiteY42" fmla="*/ 4220338 h 5051965"/>
                <a:gd name="connsiteX43" fmla="*/ 4593061 w 4974253"/>
                <a:gd name="connsiteY43" fmla="*/ 4062699 h 5051965"/>
                <a:gd name="connsiteX44" fmla="*/ 4593728 w 4974253"/>
                <a:gd name="connsiteY44" fmla="*/ 1806512 h 5051965"/>
                <a:gd name="connsiteX45" fmla="*/ 4594585 w 4974253"/>
                <a:gd name="connsiteY45" fmla="*/ 1675829 h 5051965"/>
                <a:gd name="connsiteX46" fmla="*/ 4627446 w 4974253"/>
                <a:gd name="connsiteY46" fmla="*/ 1522763 h 5051965"/>
                <a:gd name="connsiteX47" fmla="*/ 4811755 w 4974253"/>
                <a:gd name="connsiteY47" fmla="*/ 1426655 h 5051965"/>
                <a:gd name="connsiteX48" fmla="*/ 4953678 w 4974253"/>
                <a:gd name="connsiteY48" fmla="*/ 1548194 h 5051965"/>
                <a:gd name="connsiteX49" fmla="*/ 4973490 w 4974253"/>
                <a:gd name="connsiteY49" fmla="*/ 1681068 h 5051965"/>
                <a:gd name="connsiteX50" fmla="*/ 4973966 w 4974253"/>
                <a:gd name="connsiteY50" fmla="*/ 1737075 h 5051965"/>
                <a:gd name="connsiteX51" fmla="*/ 4974251 w 4974253"/>
                <a:gd name="connsiteY51" fmla="*/ 3594736 h 5051965"/>
                <a:gd name="connsiteX52" fmla="*/ 4973394 w 4974253"/>
                <a:gd name="connsiteY52" fmla="*/ 4196621 h 5051965"/>
                <a:gd name="connsiteX53" fmla="*/ 4914053 w 4974253"/>
                <a:gd name="connsiteY53" fmla="*/ 4550570 h 5051965"/>
                <a:gd name="connsiteX54" fmla="*/ 4593156 w 4974253"/>
                <a:gd name="connsiteY54" fmla="*/ 4933665 h 5051965"/>
                <a:gd name="connsiteX55" fmla="*/ 4341315 w 4974253"/>
                <a:gd name="connsiteY55" fmla="*/ 5026058 h 5051965"/>
                <a:gd name="connsiteX56" fmla="*/ 4106429 w 4974253"/>
                <a:gd name="connsiteY56" fmla="*/ 5048251 h 5051965"/>
                <a:gd name="connsiteX57" fmla="*/ 3902975 w 4974253"/>
                <a:gd name="connsiteY57" fmla="*/ 5048347 h 5051965"/>
                <a:gd name="connsiteX58" fmla="*/ 3879067 w 4974253"/>
                <a:gd name="connsiteY58" fmla="*/ 5051965 h 5051965"/>
                <a:gd name="connsiteX59" fmla="*/ 997469 w 4974253"/>
                <a:gd name="connsiteY59" fmla="*/ 5051965 h 505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974253" h="5051965">
                  <a:moveTo>
                    <a:pt x="997469" y="5051965"/>
                  </a:moveTo>
                  <a:cubicBezTo>
                    <a:pt x="989468" y="5050728"/>
                    <a:pt x="981562" y="5048441"/>
                    <a:pt x="973561" y="5048347"/>
                  </a:cubicBezTo>
                  <a:cubicBezTo>
                    <a:pt x="919554" y="5047775"/>
                    <a:pt x="865547" y="5049394"/>
                    <a:pt x="811636" y="5047013"/>
                  </a:cubicBezTo>
                  <a:cubicBezTo>
                    <a:pt x="681524" y="5041393"/>
                    <a:pt x="555032" y="5017962"/>
                    <a:pt x="436160" y="4962050"/>
                  </a:cubicBezTo>
                  <a:cubicBezTo>
                    <a:pt x="295381" y="4895756"/>
                    <a:pt x="186224" y="4795457"/>
                    <a:pt x="110691" y="4659155"/>
                  </a:cubicBezTo>
                  <a:cubicBezTo>
                    <a:pt x="59161" y="4566095"/>
                    <a:pt x="29252" y="4466083"/>
                    <a:pt x="13727" y="4361213"/>
                  </a:cubicBezTo>
                  <a:cubicBezTo>
                    <a:pt x="3440" y="4291871"/>
                    <a:pt x="1535" y="4222148"/>
                    <a:pt x="1630" y="4152234"/>
                  </a:cubicBezTo>
                  <a:cubicBezTo>
                    <a:pt x="1630" y="4036696"/>
                    <a:pt x="1058" y="3921158"/>
                    <a:pt x="868" y="3805619"/>
                  </a:cubicBezTo>
                  <a:cubicBezTo>
                    <a:pt x="487" y="3614548"/>
                    <a:pt x="-85" y="3423667"/>
                    <a:pt x="11" y="3232691"/>
                  </a:cubicBezTo>
                  <a:cubicBezTo>
                    <a:pt x="201" y="2920652"/>
                    <a:pt x="1154" y="2608613"/>
                    <a:pt x="1249" y="2296574"/>
                  </a:cubicBezTo>
                  <a:cubicBezTo>
                    <a:pt x="1344" y="1915383"/>
                    <a:pt x="868" y="1534097"/>
                    <a:pt x="868" y="1152907"/>
                  </a:cubicBezTo>
                  <a:cubicBezTo>
                    <a:pt x="868" y="1056038"/>
                    <a:pt x="677" y="959168"/>
                    <a:pt x="1820" y="862299"/>
                  </a:cubicBezTo>
                  <a:cubicBezTo>
                    <a:pt x="3440" y="724853"/>
                    <a:pt x="25061" y="591027"/>
                    <a:pt x="79259" y="463868"/>
                  </a:cubicBezTo>
                  <a:cubicBezTo>
                    <a:pt x="164126" y="264986"/>
                    <a:pt x="310907" y="131827"/>
                    <a:pt x="513789" y="59627"/>
                  </a:cubicBezTo>
                  <a:cubicBezTo>
                    <a:pt x="589608" y="32672"/>
                    <a:pt x="667904" y="16670"/>
                    <a:pt x="747914" y="8192"/>
                  </a:cubicBezTo>
                  <a:cubicBezTo>
                    <a:pt x="803063" y="2382"/>
                    <a:pt x="858213" y="477"/>
                    <a:pt x="913553" y="477"/>
                  </a:cubicBezTo>
                  <a:cubicBezTo>
                    <a:pt x="1402091" y="477"/>
                    <a:pt x="1890723" y="382"/>
                    <a:pt x="2379260" y="286"/>
                  </a:cubicBezTo>
                  <a:cubicBezTo>
                    <a:pt x="2692061" y="286"/>
                    <a:pt x="3004862" y="572"/>
                    <a:pt x="3317663" y="1"/>
                  </a:cubicBezTo>
                  <a:cubicBezTo>
                    <a:pt x="3369003" y="-95"/>
                    <a:pt x="3418057" y="8859"/>
                    <a:pt x="3464729" y="29814"/>
                  </a:cubicBezTo>
                  <a:cubicBezTo>
                    <a:pt x="3518069" y="53817"/>
                    <a:pt x="3557217" y="91250"/>
                    <a:pt x="3567980" y="150877"/>
                  </a:cubicBezTo>
                  <a:cubicBezTo>
                    <a:pt x="3577886" y="205360"/>
                    <a:pt x="3572171" y="258700"/>
                    <a:pt x="3543787" y="307468"/>
                  </a:cubicBezTo>
                  <a:cubicBezTo>
                    <a:pt x="3514260" y="358141"/>
                    <a:pt x="3466444" y="380810"/>
                    <a:pt x="3410532" y="388430"/>
                  </a:cubicBezTo>
                  <a:cubicBezTo>
                    <a:pt x="3387958" y="391478"/>
                    <a:pt x="3365003" y="392240"/>
                    <a:pt x="3342238" y="392240"/>
                  </a:cubicBezTo>
                  <a:cubicBezTo>
                    <a:pt x="2600431" y="392621"/>
                    <a:pt x="1858529" y="392812"/>
                    <a:pt x="1116722" y="393002"/>
                  </a:cubicBezTo>
                  <a:cubicBezTo>
                    <a:pt x="1041950" y="393002"/>
                    <a:pt x="967274" y="392336"/>
                    <a:pt x="892503" y="393669"/>
                  </a:cubicBezTo>
                  <a:cubicBezTo>
                    <a:pt x="811445" y="395098"/>
                    <a:pt x="730959" y="402337"/>
                    <a:pt x="653045" y="426435"/>
                  </a:cubicBezTo>
                  <a:cubicBezTo>
                    <a:pt x="581512" y="448819"/>
                    <a:pt x="518837" y="485014"/>
                    <a:pt x="472736" y="545879"/>
                  </a:cubicBezTo>
                  <a:cubicBezTo>
                    <a:pt x="437018" y="593027"/>
                    <a:pt x="415682" y="646653"/>
                    <a:pt x="402537" y="703898"/>
                  </a:cubicBezTo>
                  <a:cubicBezTo>
                    <a:pt x="386345" y="774383"/>
                    <a:pt x="381201" y="845916"/>
                    <a:pt x="381201" y="918020"/>
                  </a:cubicBezTo>
                  <a:cubicBezTo>
                    <a:pt x="381201" y="920783"/>
                    <a:pt x="381201" y="923545"/>
                    <a:pt x="381201" y="926307"/>
                  </a:cubicBezTo>
                  <a:cubicBezTo>
                    <a:pt x="381106" y="1759364"/>
                    <a:pt x="380915" y="2592325"/>
                    <a:pt x="380915" y="3425381"/>
                  </a:cubicBezTo>
                  <a:cubicBezTo>
                    <a:pt x="380915" y="3659887"/>
                    <a:pt x="381201" y="3894488"/>
                    <a:pt x="381201" y="4128993"/>
                  </a:cubicBezTo>
                  <a:cubicBezTo>
                    <a:pt x="381201" y="4208718"/>
                    <a:pt x="386726" y="4287870"/>
                    <a:pt x="406823" y="4365499"/>
                  </a:cubicBezTo>
                  <a:cubicBezTo>
                    <a:pt x="416729" y="4403885"/>
                    <a:pt x="430922" y="4440461"/>
                    <a:pt x="450638" y="4474941"/>
                  </a:cubicBezTo>
                  <a:cubicBezTo>
                    <a:pt x="491786" y="4546665"/>
                    <a:pt x="553794" y="4592956"/>
                    <a:pt x="630375" y="4620674"/>
                  </a:cubicBezTo>
                  <a:cubicBezTo>
                    <a:pt x="685239" y="4640486"/>
                    <a:pt x="742199" y="4651820"/>
                    <a:pt x="800396" y="4654678"/>
                  </a:cubicBezTo>
                  <a:cubicBezTo>
                    <a:pt x="854213" y="4657345"/>
                    <a:pt x="908219" y="4658964"/>
                    <a:pt x="962131" y="4659060"/>
                  </a:cubicBezTo>
                  <a:cubicBezTo>
                    <a:pt x="1288076" y="4659441"/>
                    <a:pt x="1614022" y="4659155"/>
                    <a:pt x="1939967" y="4659250"/>
                  </a:cubicBezTo>
                  <a:cubicBezTo>
                    <a:pt x="2247244" y="4659345"/>
                    <a:pt x="2554520" y="4659821"/>
                    <a:pt x="2861702" y="4659726"/>
                  </a:cubicBezTo>
                  <a:cubicBezTo>
                    <a:pt x="3275563" y="4659631"/>
                    <a:pt x="3689329" y="4659345"/>
                    <a:pt x="4103190" y="4658964"/>
                  </a:cubicBezTo>
                  <a:cubicBezTo>
                    <a:pt x="4181676" y="4658869"/>
                    <a:pt x="4259019" y="4649916"/>
                    <a:pt x="4333981" y="4625341"/>
                  </a:cubicBezTo>
                  <a:cubicBezTo>
                    <a:pt x="4449900" y="4587432"/>
                    <a:pt x="4524576" y="4509327"/>
                    <a:pt x="4560771" y="4393598"/>
                  </a:cubicBezTo>
                  <a:cubicBezTo>
                    <a:pt x="4578393" y="4337210"/>
                    <a:pt x="4587632" y="4279202"/>
                    <a:pt x="4590013" y="4220338"/>
                  </a:cubicBezTo>
                  <a:cubicBezTo>
                    <a:pt x="4592108" y="4167855"/>
                    <a:pt x="4593061" y="4115277"/>
                    <a:pt x="4593061" y="4062699"/>
                  </a:cubicBezTo>
                  <a:cubicBezTo>
                    <a:pt x="4593442" y="3310605"/>
                    <a:pt x="4593537" y="2558606"/>
                    <a:pt x="4593728" y="1806512"/>
                  </a:cubicBezTo>
                  <a:cubicBezTo>
                    <a:pt x="4593728" y="1762888"/>
                    <a:pt x="4592966" y="1719263"/>
                    <a:pt x="4594585" y="1675829"/>
                  </a:cubicBezTo>
                  <a:cubicBezTo>
                    <a:pt x="4596585" y="1623061"/>
                    <a:pt x="4604967" y="1571435"/>
                    <a:pt x="4627446" y="1522763"/>
                  </a:cubicBezTo>
                  <a:cubicBezTo>
                    <a:pt x="4663737" y="1444467"/>
                    <a:pt x="4732983" y="1417892"/>
                    <a:pt x="4811755" y="1426655"/>
                  </a:cubicBezTo>
                  <a:cubicBezTo>
                    <a:pt x="4886431" y="1435037"/>
                    <a:pt x="4931008" y="1478852"/>
                    <a:pt x="4953678" y="1548194"/>
                  </a:cubicBezTo>
                  <a:cubicBezTo>
                    <a:pt x="4967774" y="1591343"/>
                    <a:pt x="4971680" y="1636110"/>
                    <a:pt x="4973490" y="1681068"/>
                  </a:cubicBezTo>
                  <a:cubicBezTo>
                    <a:pt x="4974251" y="1699737"/>
                    <a:pt x="4973966" y="1718406"/>
                    <a:pt x="4973966" y="1737075"/>
                  </a:cubicBezTo>
                  <a:cubicBezTo>
                    <a:pt x="4974061" y="2356295"/>
                    <a:pt x="4974251" y="2975516"/>
                    <a:pt x="4974251" y="3594736"/>
                  </a:cubicBezTo>
                  <a:cubicBezTo>
                    <a:pt x="4974251" y="3795332"/>
                    <a:pt x="4974347" y="3996024"/>
                    <a:pt x="4973394" y="4196621"/>
                  </a:cubicBezTo>
                  <a:cubicBezTo>
                    <a:pt x="4972823" y="4317684"/>
                    <a:pt x="4956630" y="4436460"/>
                    <a:pt x="4914053" y="4550570"/>
                  </a:cubicBezTo>
                  <a:cubicBezTo>
                    <a:pt x="4852236" y="4716114"/>
                    <a:pt x="4746985" y="4845273"/>
                    <a:pt x="4593156" y="4933665"/>
                  </a:cubicBezTo>
                  <a:cubicBezTo>
                    <a:pt x="4514575" y="4978814"/>
                    <a:pt x="4430088" y="5008437"/>
                    <a:pt x="4341315" y="5026058"/>
                  </a:cubicBezTo>
                  <a:cubicBezTo>
                    <a:pt x="4263782" y="5041488"/>
                    <a:pt x="4185486" y="5048537"/>
                    <a:pt x="4106429" y="5048251"/>
                  </a:cubicBezTo>
                  <a:cubicBezTo>
                    <a:pt x="4038611" y="5048060"/>
                    <a:pt x="3970793" y="5048060"/>
                    <a:pt x="3902975" y="5048347"/>
                  </a:cubicBezTo>
                  <a:cubicBezTo>
                    <a:pt x="3894974" y="5048347"/>
                    <a:pt x="3887068" y="5050728"/>
                    <a:pt x="3879067" y="5051965"/>
                  </a:cubicBezTo>
                  <a:cubicBezTo>
                    <a:pt x="2918566" y="5051965"/>
                    <a:pt x="1957970" y="5051965"/>
                    <a:pt x="997469" y="5051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41" name="任意多边形: 形状 47">
              <a:extLst>
                <a:ext uri="{FF2B5EF4-FFF2-40B4-BE49-F238E27FC236}">
                  <a16:creationId xmlns:a16="http://schemas.microsoft.com/office/drawing/2014/main" id="{66395FB9-E30E-75BA-9234-09206EC13F21}"/>
                </a:ext>
              </a:extLst>
            </p:cNvPr>
            <p:cNvSpPr/>
            <p:nvPr/>
          </p:nvSpPr>
          <p:spPr>
            <a:xfrm>
              <a:off x="4169525" y="862037"/>
              <a:ext cx="4755997" cy="4008782"/>
            </a:xfrm>
            <a:custGeom>
              <a:avLst/>
              <a:gdLst>
                <a:gd name="connsiteX0" fmla="*/ 1525662 w 4755997"/>
                <a:gd name="connsiteY0" fmla="*/ 2615730 h 4008782"/>
                <a:gd name="connsiteX1" fmla="*/ 1539092 w 4755997"/>
                <a:gd name="connsiteY1" fmla="*/ 2593918 h 4008782"/>
                <a:gd name="connsiteX2" fmla="*/ 1810460 w 4755997"/>
                <a:gd name="connsiteY2" fmla="*/ 2111286 h 4008782"/>
                <a:gd name="connsiteX3" fmla="*/ 2218606 w 4755997"/>
                <a:gd name="connsiteY3" fmla="*/ 1456823 h 4008782"/>
                <a:gd name="connsiteX4" fmla="*/ 2554648 w 4755997"/>
                <a:gd name="connsiteY4" fmla="*/ 1035247 h 4008782"/>
                <a:gd name="connsiteX5" fmla="*/ 3093573 w 4755997"/>
                <a:gd name="connsiteY5" fmla="*/ 550424 h 4008782"/>
                <a:gd name="connsiteX6" fmla="*/ 3638117 w 4755997"/>
                <a:gd name="connsiteY6" fmla="*/ 243529 h 4008782"/>
                <a:gd name="connsiteX7" fmla="*/ 4134369 w 4755997"/>
                <a:gd name="connsiteY7" fmla="*/ 91891 h 4008782"/>
                <a:gd name="connsiteX8" fmla="*/ 4474507 w 4755997"/>
                <a:gd name="connsiteY8" fmla="*/ 28835 h 4008782"/>
                <a:gd name="connsiteX9" fmla="*/ 4614906 w 4755997"/>
                <a:gd name="connsiteY9" fmla="*/ 2451 h 4008782"/>
                <a:gd name="connsiteX10" fmla="*/ 4669389 w 4755997"/>
                <a:gd name="connsiteY10" fmla="*/ 7880 h 4008782"/>
                <a:gd name="connsiteX11" fmla="*/ 4755686 w 4755997"/>
                <a:gd name="connsiteY11" fmla="*/ 58267 h 4008782"/>
                <a:gd name="connsiteX12" fmla="*/ 4755590 w 4755997"/>
                <a:gd name="connsiteY12" fmla="*/ 66745 h 4008782"/>
                <a:gd name="connsiteX13" fmla="*/ 4714156 w 4755997"/>
                <a:gd name="connsiteY13" fmla="*/ 147993 h 4008782"/>
                <a:gd name="connsiteX14" fmla="*/ 4673580 w 4755997"/>
                <a:gd name="connsiteY14" fmla="*/ 185140 h 4008782"/>
                <a:gd name="connsiteX15" fmla="*/ 4393926 w 4755997"/>
                <a:gd name="connsiteY15" fmla="*/ 334778 h 4008782"/>
                <a:gd name="connsiteX16" fmla="*/ 3932535 w 4755997"/>
                <a:gd name="connsiteY16" fmla="*/ 658628 h 4008782"/>
                <a:gd name="connsiteX17" fmla="*/ 3542676 w 4755997"/>
                <a:gd name="connsiteY17" fmla="*/ 1030865 h 4008782"/>
                <a:gd name="connsiteX18" fmla="*/ 3014706 w 4755997"/>
                <a:gd name="connsiteY18" fmla="*/ 1743049 h 4008782"/>
                <a:gd name="connsiteX19" fmla="*/ 2708286 w 4755997"/>
                <a:gd name="connsiteY19" fmla="*/ 2310168 h 4008782"/>
                <a:gd name="connsiteX20" fmla="*/ 2449873 w 4755997"/>
                <a:gd name="connsiteY20" fmla="*/ 2898432 h 4008782"/>
                <a:gd name="connsiteX21" fmla="*/ 2314999 w 4755997"/>
                <a:gd name="connsiteY21" fmla="*/ 3333629 h 4008782"/>
                <a:gd name="connsiteX22" fmla="*/ 2244419 w 4755997"/>
                <a:gd name="connsiteY22" fmla="*/ 3640620 h 4008782"/>
                <a:gd name="connsiteX23" fmla="*/ 2210700 w 4755997"/>
                <a:gd name="connsiteY23" fmla="*/ 3736060 h 4008782"/>
                <a:gd name="connsiteX24" fmla="*/ 2084875 w 4755997"/>
                <a:gd name="connsiteY24" fmla="*/ 3833311 h 4008782"/>
                <a:gd name="connsiteX25" fmla="*/ 1954859 w 4755997"/>
                <a:gd name="connsiteY25" fmla="*/ 3858552 h 4008782"/>
                <a:gd name="connsiteX26" fmla="*/ 1708066 w 4755997"/>
                <a:gd name="connsiteY26" fmla="*/ 3902367 h 4008782"/>
                <a:gd name="connsiteX27" fmla="*/ 1329733 w 4755997"/>
                <a:gd name="connsiteY27" fmla="*/ 3975138 h 4008782"/>
                <a:gd name="connsiteX28" fmla="*/ 1171142 w 4755997"/>
                <a:gd name="connsiteY28" fmla="*/ 4005523 h 4008782"/>
                <a:gd name="connsiteX29" fmla="*/ 1107134 w 4755997"/>
                <a:gd name="connsiteY29" fmla="*/ 4007523 h 4008782"/>
                <a:gd name="connsiteX30" fmla="*/ 1029124 w 4755997"/>
                <a:gd name="connsiteY30" fmla="*/ 3952278 h 4008782"/>
                <a:gd name="connsiteX31" fmla="*/ 1001216 w 4755997"/>
                <a:gd name="connsiteY31" fmla="*/ 3872268 h 4008782"/>
                <a:gd name="connsiteX32" fmla="*/ 779474 w 4755997"/>
                <a:gd name="connsiteY32" fmla="*/ 3245904 h 4008782"/>
                <a:gd name="connsiteX33" fmla="*/ 494391 w 4755997"/>
                <a:gd name="connsiteY33" fmla="*/ 2731173 h 4008782"/>
                <a:gd name="connsiteX34" fmla="*/ 78243 w 4755997"/>
                <a:gd name="connsiteY34" fmla="*/ 2185486 h 4008782"/>
                <a:gd name="connsiteX35" fmla="*/ 25189 w 4755997"/>
                <a:gd name="connsiteY35" fmla="*/ 2116525 h 4008782"/>
                <a:gd name="connsiteX36" fmla="*/ 6330 w 4755997"/>
                <a:gd name="connsiteY36" fmla="*/ 2079758 h 4008782"/>
                <a:gd name="connsiteX37" fmla="*/ 31285 w 4755997"/>
                <a:gd name="connsiteY37" fmla="*/ 1991366 h 4008782"/>
                <a:gd name="connsiteX38" fmla="*/ 117486 w 4755997"/>
                <a:gd name="connsiteY38" fmla="*/ 1946789 h 4008782"/>
                <a:gd name="connsiteX39" fmla="*/ 295604 w 4755997"/>
                <a:gd name="connsiteY39" fmla="*/ 1884972 h 4008782"/>
                <a:gd name="connsiteX40" fmla="*/ 835290 w 4755997"/>
                <a:gd name="connsiteY40" fmla="*/ 1696186 h 4008782"/>
                <a:gd name="connsiteX41" fmla="*/ 907490 w 4755997"/>
                <a:gd name="connsiteY41" fmla="*/ 1678660 h 4008782"/>
                <a:gd name="connsiteX42" fmla="*/ 1014741 w 4755997"/>
                <a:gd name="connsiteY42" fmla="*/ 1721237 h 4008782"/>
                <a:gd name="connsiteX43" fmla="*/ 1056461 w 4755997"/>
                <a:gd name="connsiteY43" fmla="*/ 1782864 h 4008782"/>
                <a:gd name="connsiteX44" fmla="*/ 1405838 w 4755997"/>
                <a:gd name="connsiteY44" fmla="*/ 2416657 h 4008782"/>
                <a:gd name="connsiteX45" fmla="*/ 1513756 w 4755997"/>
                <a:gd name="connsiteY45" fmla="*/ 2598585 h 4008782"/>
                <a:gd name="connsiteX46" fmla="*/ 1525662 w 4755997"/>
                <a:gd name="connsiteY46" fmla="*/ 2615730 h 400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755997" h="4008782">
                  <a:moveTo>
                    <a:pt x="1525662" y="2615730"/>
                  </a:moveTo>
                  <a:cubicBezTo>
                    <a:pt x="1531282" y="2606586"/>
                    <a:pt x="1535473" y="2600395"/>
                    <a:pt x="1539092" y="2593918"/>
                  </a:cubicBezTo>
                  <a:cubicBezTo>
                    <a:pt x="1629580" y="2433041"/>
                    <a:pt x="1719782" y="2272068"/>
                    <a:pt x="1810460" y="2111286"/>
                  </a:cubicBezTo>
                  <a:cubicBezTo>
                    <a:pt x="1936857" y="1887067"/>
                    <a:pt x="2069921" y="1667135"/>
                    <a:pt x="2218606" y="1456823"/>
                  </a:cubicBezTo>
                  <a:cubicBezTo>
                    <a:pt x="2322524" y="1309852"/>
                    <a:pt x="2433871" y="1168787"/>
                    <a:pt x="2554648" y="1035247"/>
                  </a:cubicBezTo>
                  <a:cubicBezTo>
                    <a:pt x="2717526" y="855034"/>
                    <a:pt x="2895739" y="691775"/>
                    <a:pt x="3093573" y="550424"/>
                  </a:cubicBezTo>
                  <a:cubicBezTo>
                    <a:pt x="3263975" y="428599"/>
                    <a:pt x="3445617" y="326682"/>
                    <a:pt x="3638117" y="243529"/>
                  </a:cubicBezTo>
                  <a:cubicBezTo>
                    <a:pt x="3798042" y="174472"/>
                    <a:pt x="3963967" y="125800"/>
                    <a:pt x="4134369" y="91891"/>
                  </a:cubicBezTo>
                  <a:cubicBezTo>
                    <a:pt x="4247431" y="69412"/>
                    <a:pt x="4361064" y="49790"/>
                    <a:pt x="4474507" y="28835"/>
                  </a:cubicBezTo>
                  <a:cubicBezTo>
                    <a:pt x="4521370" y="20167"/>
                    <a:pt x="4568233" y="11785"/>
                    <a:pt x="4614906" y="2451"/>
                  </a:cubicBezTo>
                  <a:cubicBezTo>
                    <a:pt x="4633956" y="-1359"/>
                    <a:pt x="4652434" y="-1550"/>
                    <a:pt x="4669389" y="7880"/>
                  </a:cubicBezTo>
                  <a:cubicBezTo>
                    <a:pt x="4698916" y="24263"/>
                    <a:pt x="4727682" y="41789"/>
                    <a:pt x="4755686" y="58267"/>
                  </a:cubicBezTo>
                  <a:cubicBezTo>
                    <a:pt x="4755686" y="62744"/>
                    <a:pt x="4756447" y="65125"/>
                    <a:pt x="4755590" y="66745"/>
                  </a:cubicBezTo>
                  <a:cubicBezTo>
                    <a:pt x="4741970" y="93891"/>
                    <a:pt x="4728444" y="121132"/>
                    <a:pt x="4714156" y="147993"/>
                  </a:cubicBezTo>
                  <a:cubicBezTo>
                    <a:pt x="4705107" y="164947"/>
                    <a:pt x="4691106" y="176663"/>
                    <a:pt x="4673580" y="185140"/>
                  </a:cubicBezTo>
                  <a:cubicBezTo>
                    <a:pt x="4578330" y="231241"/>
                    <a:pt x="4484985" y="280771"/>
                    <a:pt x="4393926" y="334778"/>
                  </a:cubicBezTo>
                  <a:cubicBezTo>
                    <a:pt x="4231905" y="430981"/>
                    <a:pt x="4077886" y="538613"/>
                    <a:pt x="3932535" y="658628"/>
                  </a:cubicBezTo>
                  <a:cubicBezTo>
                    <a:pt x="3793565" y="773309"/>
                    <a:pt x="3664025" y="897801"/>
                    <a:pt x="3542676" y="1030865"/>
                  </a:cubicBezTo>
                  <a:cubicBezTo>
                    <a:pt x="3342556" y="1250416"/>
                    <a:pt x="3169201" y="1489684"/>
                    <a:pt x="3014706" y="1743049"/>
                  </a:cubicBezTo>
                  <a:cubicBezTo>
                    <a:pt x="2902692" y="1926787"/>
                    <a:pt x="2801822" y="2116525"/>
                    <a:pt x="2708286" y="2310168"/>
                  </a:cubicBezTo>
                  <a:cubicBezTo>
                    <a:pt x="2615037" y="2503144"/>
                    <a:pt x="2529883" y="2699645"/>
                    <a:pt x="2449873" y="2898432"/>
                  </a:cubicBezTo>
                  <a:cubicBezTo>
                    <a:pt x="2393009" y="3039688"/>
                    <a:pt x="2350623" y="3185706"/>
                    <a:pt x="2314999" y="3333629"/>
                  </a:cubicBezTo>
                  <a:cubicBezTo>
                    <a:pt x="2290425" y="3435737"/>
                    <a:pt x="2267946" y="3538322"/>
                    <a:pt x="2244419" y="3640620"/>
                  </a:cubicBezTo>
                  <a:cubicBezTo>
                    <a:pt x="2236799" y="3673672"/>
                    <a:pt x="2226988" y="3706057"/>
                    <a:pt x="2210700" y="3736060"/>
                  </a:cubicBezTo>
                  <a:cubicBezTo>
                    <a:pt x="2183078" y="3787115"/>
                    <a:pt x="2140120" y="3819404"/>
                    <a:pt x="2084875" y="3833311"/>
                  </a:cubicBezTo>
                  <a:cubicBezTo>
                    <a:pt x="2042108" y="3844169"/>
                    <a:pt x="1998293" y="3850741"/>
                    <a:pt x="1954859" y="3858552"/>
                  </a:cubicBezTo>
                  <a:cubicBezTo>
                    <a:pt x="1872658" y="3873316"/>
                    <a:pt x="1790172" y="3886936"/>
                    <a:pt x="1708066" y="3902367"/>
                  </a:cubicBezTo>
                  <a:cubicBezTo>
                    <a:pt x="1581860" y="3926084"/>
                    <a:pt x="1455844" y="3950754"/>
                    <a:pt x="1329733" y="3975138"/>
                  </a:cubicBezTo>
                  <a:cubicBezTo>
                    <a:pt x="1276869" y="3985330"/>
                    <a:pt x="1224196" y="3996665"/>
                    <a:pt x="1171142" y="4005523"/>
                  </a:cubicBezTo>
                  <a:cubicBezTo>
                    <a:pt x="1150282" y="4009047"/>
                    <a:pt x="1128279" y="4009714"/>
                    <a:pt x="1107134" y="4007523"/>
                  </a:cubicBezTo>
                  <a:cubicBezTo>
                    <a:pt x="1071701" y="4003808"/>
                    <a:pt x="1046460" y="3983139"/>
                    <a:pt x="1029124" y="3952278"/>
                  </a:cubicBezTo>
                  <a:cubicBezTo>
                    <a:pt x="1015027" y="3927227"/>
                    <a:pt x="1008169" y="3899700"/>
                    <a:pt x="1001216" y="3872268"/>
                  </a:cubicBezTo>
                  <a:cubicBezTo>
                    <a:pt x="946733" y="3656622"/>
                    <a:pt x="872152" y="3448024"/>
                    <a:pt x="779474" y="3245904"/>
                  </a:cubicBezTo>
                  <a:cubicBezTo>
                    <a:pt x="697464" y="3067120"/>
                    <a:pt x="601928" y="2895956"/>
                    <a:pt x="494391" y="2731173"/>
                  </a:cubicBezTo>
                  <a:cubicBezTo>
                    <a:pt x="369042" y="2539054"/>
                    <a:pt x="228834" y="2358365"/>
                    <a:pt x="78243" y="2185486"/>
                  </a:cubicBezTo>
                  <a:cubicBezTo>
                    <a:pt x="59193" y="2163674"/>
                    <a:pt x="41953" y="2140147"/>
                    <a:pt x="25189" y="2116525"/>
                  </a:cubicBezTo>
                  <a:cubicBezTo>
                    <a:pt x="17283" y="2105380"/>
                    <a:pt x="11187" y="2092617"/>
                    <a:pt x="6330" y="2079758"/>
                  </a:cubicBezTo>
                  <a:cubicBezTo>
                    <a:pt x="-7291" y="2043849"/>
                    <a:pt x="1091" y="2015464"/>
                    <a:pt x="31285" y="1991366"/>
                  </a:cubicBezTo>
                  <a:cubicBezTo>
                    <a:pt x="57098" y="1970887"/>
                    <a:pt x="86816" y="1957743"/>
                    <a:pt x="117486" y="1946789"/>
                  </a:cubicBezTo>
                  <a:cubicBezTo>
                    <a:pt x="176732" y="1925739"/>
                    <a:pt x="236263" y="1905736"/>
                    <a:pt x="295604" y="1884972"/>
                  </a:cubicBezTo>
                  <a:cubicBezTo>
                    <a:pt x="475531" y="1822012"/>
                    <a:pt x="655268" y="1758670"/>
                    <a:pt x="835290" y="1696186"/>
                  </a:cubicBezTo>
                  <a:cubicBezTo>
                    <a:pt x="858627" y="1688090"/>
                    <a:pt x="883106" y="1681708"/>
                    <a:pt x="907490" y="1678660"/>
                  </a:cubicBezTo>
                  <a:cubicBezTo>
                    <a:pt x="950162" y="1673422"/>
                    <a:pt x="987024" y="1688566"/>
                    <a:pt x="1014741" y="1721237"/>
                  </a:cubicBezTo>
                  <a:cubicBezTo>
                    <a:pt x="1030743" y="1740097"/>
                    <a:pt x="1044459" y="1761242"/>
                    <a:pt x="1056461" y="1782864"/>
                  </a:cubicBezTo>
                  <a:cubicBezTo>
                    <a:pt x="1173142" y="1994033"/>
                    <a:pt x="1288871" y="2205774"/>
                    <a:pt x="1405838" y="2416657"/>
                  </a:cubicBezTo>
                  <a:cubicBezTo>
                    <a:pt x="1440033" y="2478284"/>
                    <a:pt x="1477656" y="2538006"/>
                    <a:pt x="1513756" y="2598585"/>
                  </a:cubicBezTo>
                  <a:cubicBezTo>
                    <a:pt x="1516518" y="2603443"/>
                    <a:pt x="1520043" y="2607729"/>
                    <a:pt x="1525662" y="26157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/>
                <a:ea typeface="Microsoft YaHei" panose="020B0503020204020204" pitchFamily="34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195879B-29B2-FE3A-347C-BE795913C732}"/>
                  </a:ext>
                </a:extLst>
              </p:cNvPr>
              <p:cNvSpPr txBox="1"/>
              <p:nvPr/>
            </p:nvSpPr>
            <p:spPr>
              <a:xfrm>
                <a:off x="5995751" y="5525124"/>
                <a:ext cx="163737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0,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𝑐𝑑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𝑐𝑠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195879B-29B2-FE3A-347C-BE795913C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5751" y="5525124"/>
                <a:ext cx="1637371" cy="276999"/>
              </a:xfrm>
              <a:prstGeom prst="rect">
                <a:avLst/>
              </a:prstGeom>
              <a:blipFill>
                <a:blip r:embed="rId14"/>
                <a:stretch>
                  <a:fillRect l="-2985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Line 2">
            <a:extLst>
              <a:ext uri="{FF2B5EF4-FFF2-40B4-BE49-F238E27FC236}">
                <a16:creationId xmlns:a16="http://schemas.microsoft.com/office/drawing/2014/main" id="{A7BEE149-2C6A-D007-FCE1-7680D766F6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-6803" y="612186"/>
            <a:ext cx="12192000" cy="3175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B3D52C0-C684-A35B-2081-204F027929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19679" y="1531069"/>
            <a:ext cx="7453045" cy="1294859"/>
          </a:xfrm>
          <a:prstGeom prst="rect">
            <a:avLst/>
          </a:prstGeom>
        </p:spPr>
      </p:pic>
      <p:sp>
        <p:nvSpPr>
          <p:cNvPr id="20" name="标题 1">
            <a:extLst>
              <a:ext uri="{FF2B5EF4-FFF2-40B4-BE49-F238E27FC236}">
                <a16:creationId xmlns:a16="http://schemas.microsoft.com/office/drawing/2014/main" id="{F4A8B631-B187-6E94-CEDD-B65A0E2F785C}"/>
              </a:ext>
            </a:extLst>
          </p:cNvPr>
          <p:cNvSpPr txBox="1">
            <a:spLocks/>
          </p:cNvSpPr>
          <p:nvPr/>
        </p:nvSpPr>
        <p:spPr>
          <a:xfrm>
            <a:off x="466295" y="113537"/>
            <a:ext cx="10515600" cy="5525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Phys</a:t>
            </a:r>
            <a:r>
              <a:rPr lang="e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Master</a:t>
            </a:r>
            <a:r>
              <a:rPr lang="zh-CN" alt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：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味道对称性的实现</a:t>
            </a:r>
            <a:endParaRPr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  <a:cs typeface="Gill Sans MT" panose="020B0502020104020203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857044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34">
            <a:extLst>
              <a:ext uri="{FF2B5EF4-FFF2-40B4-BE49-F238E27FC236}">
                <a16:creationId xmlns:a16="http://schemas.microsoft.com/office/drawing/2014/main" id="{1E45ED52-FC9F-07BE-07DD-8914572E3464}"/>
              </a:ext>
            </a:extLst>
          </p:cNvPr>
          <p:cNvGrpSpPr>
            <a:grpSpLocks/>
          </p:cNvGrpSpPr>
          <p:nvPr/>
        </p:nvGrpSpPr>
        <p:grpSpPr bwMode="auto">
          <a:xfrm>
            <a:off x="3890235" y="1295527"/>
            <a:ext cx="3626173" cy="2390132"/>
            <a:chOff x="129687" y="3450414"/>
            <a:chExt cx="4464886" cy="2813749"/>
          </a:xfrm>
        </p:grpSpPr>
        <p:pic>
          <p:nvPicPr>
            <p:cNvPr id="6" name="图片 35">
              <a:extLst>
                <a:ext uri="{FF2B5EF4-FFF2-40B4-BE49-F238E27FC236}">
                  <a16:creationId xmlns:a16="http://schemas.microsoft.com/office/drawing/2014/main" id="{FD551BCE-042C-B150-974C-99AB09D934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451" y="3604772"/>
              <a:ext cx="3981122" cy="2659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图片 36">
              <a:extLst>
                <a:ext uri="{FF2B5EF4-FFF2-40B4-BE49-F238E27FC236}">
                  <a16:creationId xmlns:a16="http://schemas.microsoft.com/office/drawing/2014/main" id="{0BACA785-C194-2A11-9554-5D7CA9EE36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87" y="3450414"/>
              <a:ext cx="838119" cy="683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组合 5">
            <a:extLst>
              <a:ext uri="{FF2B5EF4-FFF2-40B4-BE49-F238E27FC236}">
                <a16:creationId xmlns:a16="http://schemas.microsoft.com/office/drawing/2014/main" id="{548B4B5C-95C0-7D27-4D01-A09B132A7537}"/>
              </a:ext>
            </a:extLst>
          </p:cNvPr>
          <p:cNvGrpSpPr>
            <a:grpSpLocks/>
          </p:cNvGrpSpPr>
          <p:nvPr/>
        </p:nvGrpSpPr>
        <p:grpSpPr bwMode="auto">
          <a:xfrm>
            <a:off x="7909299" y="1451769"/>
            <a:ext cx="3654425" cy="1839912"/>
            <a:chOff x="6080502" y="1436231"/>
            <a:chExt cx="3024831" cy="1460269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A238154C-55BA-D9FA-A624-BD1601D70A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1490856"/>
              <a:ext cx="3009333" cy="1405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1">
              <a:hlinkClick r:id="rId5"/>
              <a:extLst>
                <a:ext uri="{FF2B5EF4-FFF2-40B4-BE49-F238E27FC236}">
                  <a16:creationId xmlns:a16="http://schemas.microsoft.com/office/drawing/2014/main" id="{903E5548-61E8-EA98-61A8-820846A09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0502" y="1436231"/>
              <a:ext cx="988047" cy="463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组合 1">
            <a:extLst>
              <a:ext uri="{FF2B5EF4-FFF2-40B4-BE49-F238E27FC236}">
                <a16:creationId xmlns:a16="http://schemas.microsoft.com/office/drawing/2014/main" id="{BCED4CC8-4677-D159-C182-203AB12169E6}"/>
              </a:ext>
            </a:extLst>
          </p:cNvPr>
          <p:cNvGrpSpPr>
            <a:grpSpLocks/>
          </p:cNvGrpSpPr>
          <p:nvPr/>
        </p:nvGrpSpPr>
        <p:grpSpPr bwMode="auto">
          <a:xfrm>
            <a:off x="7575882" y="3968010"/>
            <a:ext cx="4291013" cy="2598737"/>
            <a:chOff x="9167813" y="4813300"/>
            <a:chExt cx="2193925" cy="1673225"/>
          </a:xfrm>
        </p:grpSpPr>
        <p:pic>
          <p:nvPicPr>
            <p:cNvPr id="12" name="Picture 20" descr="page2image1625655280">
              <a:extLst>
                <a:ext uri="{FF2B5EF4-FFF2-40B4-BE49-F238E27FC236}">
                  <a16:creationId xmlns:a16="http://schemas.microsoft.com/office/drawing/2014/main" id="{F428A4CD-26E6-04BB-7E25-E8C29D5143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7813" y="4813300"/>
              <a:ext cx="2193925" cy="1673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矩形 2">
              <a:extLst>
                <a:ext uri="{FF2B5EF4-FFF2-40B4-BE49-F238E27FC236}">
                  <a16:creationId xmlns:a16="http://schemas.microsoft.com/office/drawing/2014/main" id="{EBB0430D-C90E-CBF6-7DD7-1A38FD4BB3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67813" y="5461000"/>
              <a:ext cx="1579562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0" lang="zh-CN" altLang="en-US" sz="1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超级陶粲工厂</a:t>
              </a:r>
              <a:endParaRPr kumimoji="0" lang="zh-CN" altLang="en-US" sz="18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4" name="直线连接符 2">
            <a:extLst>
              <a:ext uri="{FF2B5EF4-FFF2-40B4-BE49-F238E27FC236}">
                <a16:creationId xmlns:a16="http://schemas.microsoft.com/office/drawing/2014/main" id="{C820C76A-14D9-62B0-2923-4794F80164F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58751" y="3959855"/>
            <a:ext cx="7112000" cy="0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直线连接符 2">
            <a:extLst>
              <a:ext uri="{FF2B5EF4-FFF2-40B4-BE49-F238E27FC236}">
                <a16:creationId xmlns:a16="http://schemas.microsoft.com/office/drawing/2014/main" id="{354116CF-C403-1545-B744-A3DD933E2CF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280648" y="3945018"/>
            <a:ext cx="0" cy="2914542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" name="组合 4">
            <a:extLst>
              <a:ext uri="{FF2B5EF4-FFF2-40B4-BE49-F238E27FC236}">
                <a16:creationId xmlns:a16="http://schemas.microsoft.com/office/drawing/2014/main" id="{32EE6B53-4ABB-23A5-AB6E-CA828F23FA00}"/>
              </a:ext>
            </a:extLst>
          </p:cNvPr>
          <p:cNvGrpSpPr/>
          <p:nvPr/>
        </p:nvGrpSpPr>
        <p:grpSpPr>
          <a:xfrm>
            <a:off x="269578" y="1190280"/>
            <a:ext cx="3366963" cy="2525602"/>
            <a:chOff x="269578" y="1190280"/>
            <a:chExt cx="3366963" cy="2525602"/>
          </a:xfrm>
        </p:grpSpPr>
        <p:pic>
          <p:nvPicPr>
            <p:cNvPr id="2" name="图片 7">
              <a:extLst>
                <a:ext uri="{FF2B5EF4-FFF2-40B4-BE49-F238E27FC236}">
                  <a16:creationId xmlns:a16="http://schemas.microsoft.com/office/drawing/2014/main" id="{7F3D12B0-7A0E-4130-F953-15E9532760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578" y="1190280"/>
              <a:ext cx="3366963" cy="2525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图片 43">
              <a:extLst>
                <a:ext uri="{FF2B5EF4-FFF2-40B4-BE49-F238E27FC236}">
                  <a16:creationId xmlns:a16="http://schemas.microsoft.com/office/drawing/2014/main" id="{0E01B020-2C69-DD7E-0A34-26361DE116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578" y="1238350"/>
              <a:ext cx="939800" cy="588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矩形 2">
            <a:extLst>
              <a:ext uri="{FF2B5EF4-FFF2-40B4-BE49-F238E27FC236}">
                <a16:creationId xmlns:a16="http://schemas.microsoft.com/office/drawing/2014/main" id="{F6A20F99-64F7-E684-DF21-E205E54C8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861" y="5535598"/>
            <a:ext cx="6606554" cy="1077218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1" algn="ctr">
              <a:spcBef>
                <a:spcPct val="0"/>
              </a:spcBef>
              <a:buNone/>
              <a:defRPr/>
            </a:pPr>
            <a:r>
              <a:rPr kumimoji="0" lang="zh-CN" altLang="en" sz="3200" b="1" dirty="0">
                <a:solidFill>
                  <a:schemeClr val="bg1"/>
                </a:solidFill>
                <a:latin typeface="宋体" panose="02010600030101010101" pitchFamily="2" charset="-122"/>
              </a:rPr>
              <a:t>没有</a:t>
            </a:r>
            <a:r>
              <a:rPr kumimoji="0" lang="zh-CN" altLang="en-US" sz="3200" b="1" dirty="0">
                <a:solidFill>
                  <a:schemeClr val="bg1"/>
                </a:solidFill>
                <a:latin typeface="宋体" panose="02010600030101010101" pitchFamily="2" charset="-122"/>
              </a:rPr>
              <a:t>精确的实验数据，高精度的理论研究也就少了实际意义</a:t>
            </a:r>
          </a:p>
        </p:txBody>
      </p:sp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46C70B22-A9A1-2557-F520-3E45842E6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54</a:t>
            </a:fld>
            <a:endParaRPr kumimoji="0" lang="zh-CN" altLang="en-US" sz="2800" dirty="0"/>
          </a:p>
        </p:txBody>
      </p:sp>
      <p:sp>
        <p:nvSpPr>
          <p:cNvPr id="19" name="Line 2">
            <a:extLst>
              <a:ext uri="{FF2B5EF4-FFF2-40B4-BE49-F238E27FC236}">
                <a16:creationId xmlns:a16="http://schemas.microsoft.com/office/drawing/2014/main" id="{7BD08307-6595-4044-DE6F-A3F799266A5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" name="矩形 2">
            <a:extLst>
              <a:ext uri="{FF2B5EF4-FFF2-40B4-BE49-F238E27FC236}">
                <a16:creationId xmlns:a16="http://schemas.microsoft.com/office/drawing/2014/main" id="{1B1C4B45-99A0-CA05-345C-237F2202A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478" y="4121557"/>
            <a:ext cx="5470352" cy="1077218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1" algn="ctr">
              <a:spcBef>
                <a:spcPct val="0"/>
              </a:spcBef>
              <a:buNone/>
              <a:defRPr/>
            </a:pPr>
            <a:r>
              <a:rPr kumimoji="0" lang="zh-CN" altLang="en-US" sz="3200" b="1" dirty="0">
                <a:solidFill>
                  <a:schemeClr val="bg1"/>
                </a:solidFill>
                <a:latin typeface="宋体" panose="02010600030101010101" pitchFamily="2" charset="-122"/>
              </a:rPr>
              <a:t>重味物理研究内容不断丰富，研究精度不断提升</a:t>
            </a: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35829BA5-C155-BF0F-8F03-E08FBC772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07406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74144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46C70B22-A9A1-2557-F520-3E45842E6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55</a:t>
            </a:fld>
            <a:endParaRPr kumimoji="0" lang="zh-CN" altLang="en-US" sz="2800" dirty="0"/>
          </a:p>
        </p:txBody>
      </p:sp>
      <p:sp>
        <p:nvSpPr>
          <p:cNvPr id="19" name="Line 2">
            <a:extLst>
              <a:ext uri="{FF2B5EF4-FFF2-40B4-BE49-F238E27FC236}">
                <a16:creationId xmlns:a16="http://schemas.microsoft.com/office/drawing/2014/main" id="{7BD08307-6595-4044-DE6F-A3F799266A5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" name="矩形 2">
            <a:extLst>
              <a:ext uri="{FF2B5EF4-FFF2-40B4-BE49-F238E27FC236}">
                <a16:creationId xmlns:a16="http://schemas.microsoft.com/office/drawing/2014/main" id="{79AACC25-5B28-7387-ED7E-C5EF53DEC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3973" y="5939494"/>
            <a:ext cx="9183606" cy="584775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1" algn="ctr">
              <a:spcBef>
                <a:spcPct val="0"/>
              </a:spcBef>
              <a:buNone/>
              <a:defRPr/>
            </a:pPr>
            <a:r>
              <a:rPr kumimoji="0" lang="zh-CN" altLang="en-US" sz="3200" b="1" dirty="0">
                <a:solidFill>
                  <a:schemeClr val="bg1"/>
                </a:solidFill>
                <a:latin typeface="宋体" panose="02010600030101010101" pitchFamily="2" charset="-122"/>
              </a:rPr>
              <a:t>现阶段急需要精确的理论计算，挑战与机遇并存</a:t>
            </a:r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id="{B5C0E772-B6B5-2951-1023-F535526C8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07406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9DB89E15-C99A-6ACD-8561-A982777B6006}"/>
                  </a:ext>
                </a:extLst>
              </p:cNvPr>
              <p:cNvSpPr txBox="1"/>
              <p:nvPr/>
            </p:nvSpPr>
            <p:spPr>
              <a:xfrm>
                <a:off x="514350" y="1015810"/>
                <a:ext cx="10683039" cy="48531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zh-CN" altLang="en-US" sz="2400" dirty="0"/>
                  <a:t>力耕不欺</a:t>
                </a:r>
                <a:r>
                  <a:rPr lang="en-US" altLang="zh-CN" sz="2400" dirty="0"/>
                  <a:t>: </a:t>
                </a:r>
              </a:p>
              <a:p>
                <a:pPr marL="742950" lvl="1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400" dirty="0"/>
                  <a:t>perturbative kernel</a:t>
                </a:r>
              </a:p>
              <a:p>
                <a:pPr marL="742950" lvl="1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400" dirty="0"/>
                  <a:t> decay constants / form factors/ LCDAs</a:t>
                </a:r>
              </a:p>
              <a:p>
                <a:pPr marL="285750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zh-CN" altLang="en-US" sz="2400" dirty="0"/>
                  <a:t>探骊得珠</a:t>
                </a:r>
                <a:r>
                  <a:rPr lang="en-US" altLang="zh-CN" sz="2400" dirty="0"/>
                  <a:t>:</a:t>
                </a:r>
              </a:p>
              <a:p>
                <a:pPr marL="742950" lvl="1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400" dirty="0"/>
                  <a:t> Inclusive decays</a:t>
                </a:r>
              </a:p>
              <a:p>
                <a:pPr marL="742950" lvl="1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400" dirty="0"/>
                  <a:t>QED</a:t>
                </a:r>
                <a:r>
                  <a:rPr lang="zh-CN" altLang="en-US" sz="2400" dirty="0"/>
                  <a:t>修正</a:t>
                </a:r>
                <a:r>
                  <a:rPr lang="en-US" altLang="zh-CN" sz="2400" dirty="0"/>
                  <a:t> </a:t>
                </a:r>
                <a14:m>
                  <m:oMath xmlns:m="http://schemas.openxmlformats.org/officeDocument/2006/math"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endParaRPr lang="en-US" altLang="zh-CN" sz="2400" dirty="0"/>
              </a:p>
              <a:p>
                <a:pPr marL="742950" lvl="1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400" dirty="0"/>
                  <a:t> lifetime matrix elements (HQE)</a:t>
                </a:r>
              </a:p>
              <a:p>
                <a:pPr marL="285750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zh-CN" altLang="en-US" sz="2400" dirty="0"/>
                  <a:t>可望而不可即</a:t>
                </a:r>
                <a:r>
                  <a:rPr lang="en-US" altLang="zh-CN" sz="2400" dirty="0"/>
                  <a:t>:</a:t>
                </a:r>
              </a:p>
              <a:p>
                <a:pPr marL="742950" lvl="1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zh-CN" altLang="en-US" sz="2400" dirty="0"/>
                  <a:t>幂次修正</a:t>
                </a:r>
                <a:r>
                  <a:rPr lang="en-US" altLang="zh-CN" sz="2400" dirty="0"/>
                  <a:t> </a:t>
                </a:r>
                <a14:m>
                  <m:oMath xmlns:m="http://schemas.openxmlformats.org/officeDocument/2006/math"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sz="2400" dirty="0"/>
                  <a:t> </a:t>
                </a:r>
                <a:r>
                  <a:rPr lang="zh-CN" altLang="en-US" sz="2400" dirty="0"/>
                  <a:t>非轻衰变宽度</a:t>
                </a:r>
                <a:endParaRPr lang="en-US" altLang="zh-CN" sz="2400" dirty="0"/>
              </a:p>
              <a:p>
                <a:pPr marL="285750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400" dirty="0"/>
                  <a:t>(</a:t>
                </a:r>
                <a:r>
                  <a:rPr lang="zh-CN" altLang="en-US" sz="2400" dirty="0"/>
                  <a:t>不</a:t>
                </a:r>
                <a:r>
                  <a:rPr lang="en-US" altLang="zh-CN" sz="2400" dirty="0"/>
                  <a:t>)</a:t>
                </a:r>
                <a:r>
                  <a:rPr lang="zh-CN" altLang="en-US" sz="2400" dirty="0"/>
                  <a:t>靠谱的搅局</a:t>
                </a:r>
                <a:r>
                  <a:rPr lang="en-US" altLang="zh-CN" sz="2400" dirty="0"/>
                  <a:t>: AI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9DB89E15-C99A-6ACD-8561-A982777B6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50" y="1015810"/>
                <a:ext cx="10683039" cy="4853123"/>
              </a:xfrm>
              <a:prstGeom prst="rect">
                <a:avLst/>
              </a:prstGeom>
              <a:blipFill>
                <a:blip r:embed="rId2"/>
                <a:stretch>
                  <a:fillRect l="-713" b="-18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组合 2">
            <a:extLst>
              <a:ext uri="{FF2B5EF4-FFF2-40B4-BE49-F238E27FC236}">
                <a16:creationId xmlns:a16="http://schemas.microsoft.com/office/drawing/2014/main" id="{96D31738-943D-9A34-35C2-84BB6D87CE10}"/>
              </a:ext>
            </a:extLst>
          </p:cNvPr>
          <p:cNvGrpSpPr/>
          <p:nvPr/>
        </p:nvGrpSpPr>
        <p:grpSpPr>
          <a:xfrm>
            <a:off x="7381941" y="1518972"/>
            <a:ext cx="3815448" cy="3281628"/>
            <a:chOff x="6655028" y="1218785"/>
            <a:chExt cx="4614726" cy="3541901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2A15B80-128E-D380-104A-18CCC0A3A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5028" y="1218785"/>
              <a:ext cx="4614726" cy="3541901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F6D15B0A-D767-AACB-27EA-857954157536}"/>
                </a:ext>
              </a:extLst>
            </p:cNvPr>
            <p:cNvSpPr txBox="1"/>
            <p:nvPr/>
          </p:nvSpPr>
          <p:spPr>
            <a:xfrm>
              <a:off x="7415979" y="1512565"/>
              <a:ext cx="1503627" cy="3654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altLang="zh-CN" sz="1600" b="1" dirty="0">
                  <a:latin typeface="Arial" panose="020B0604020202020204" pitchFamily="34" charset="0"/>
                </a:rPr>
                <a:t>|</a:t>
              </a:r>
              <a:r>
                <a:rPr kumimoji="0" lang="en-US" altLang="zh-CN" sz="1600" b="1" dirty="0" err="1">
                  <a:latin typeface="Arial" panose="020B0604020202020204" pitchFamily="34" charset="0"/>
                </a:rPr>
                <a:t>Vub</a:t>
              </a:r>
              <a:r>
                <a:rPr kumimoji="0" lang="en-US" altLang="zh-CN" sz="1600" b="1" dirty="0">
                  <a:latin typeface="Arial" panose="020B0604020202020204" pitchFamily="34" charset="0"/>
                </a:rPr>
                <a:t>| </a:t>
              </a:r>
              <a:r>
                <a:rPr kumimoji="0" lang="zh-CN" altLang="en-US" sz="1600" b="1" dirty="0">
                  <a:latin typeface="Arial" panose="020B0604020202020204" pitchFamily="34" charset="0"/>
                </a:rPr>
                <a:t>误差</a:t>
              </a:r>
              <a:endParaRPr lang="zh-CN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5155925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4D307A6-E789-7080-4839-451894F6B500}"/>
              </a:ext>
            </a:extLst>
          </p:cNvPr>
          <p:cNvSpPr txBox="1"/>
          <p:nvPr/>
        </p:nvSpPr>
        <p:spPr>
          <a:xfrm>
            <a:off x="5217459" y="2684524"/>
            <a:ext cx="3801035" cy="986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7493080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57</a:t>
            </a:fld>
            <a:endParaRPr kumimoji="0" lang="zh-CN" altLang="en-US" sz="2800"/>
          </a:p>
        </p:txBody>
      </p:sp>
      <p:sp>
        <p:nvSpPr>
          <p:cNvPr id="29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6FC5B1E-BEA3-740C-8B7E-4EC2170574CC}"/>
              </a:ext>
            </a:extLst>
          </p:cNvPr>
          <p:cNvSpPr txBox="1"/>
          <p:nvPr/>
        </p:nvSpPr>
        <p:spPr>
          <a:xfrm>
            <a:off x="1684115" y="2872117"/>
            <a:ext cx="8871996" cy="1113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重味物理要做什么研究才能对科学发展真正有贡献</a:t>
            </a:r>
            <a:endParaRPr lang="en-US" altLang="zh-CN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做什么理论研究，才能对实验做出重要的科学发现做出贡献</a:t>
            </a:r>
          </a:p>
        </p:txBody>
      </p:sp>
    </p:spTree>
    <p:extLst>
      <p:ext uri="{BB962C8B-B14F-4D97-AF65-F5344CB8AC3E}">
        <p14:creationId xmlns:p14="http://schemas.microsoft.com/office/powerpoint/2010/main" val="23554534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58</a:t>
            </a:fld>
            <a:endParaRPr kumimoji="0" lang="zh-CN" altLang="en-US" sz="2800"/>
          </a:p>
        </p:txBody>
      </p:sp>
      <p:sp>
        <p:nvSpPr>
          <p:cNvPr id="29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93B4047-F529-CC89-280B-DD1DDB93CE71}"/>
              </a:ext>
            </a:extLst>
          </p:cNvPr>
          <p:cNvSpPr txBox="1"/>
          <p:nvPr/>
        </p:nvSpPr>
        <p:spPr>
          <a:xfrm>
            <a:off x="1637816" y="2108188"/>
            <a:ext cx="8617354" cy="277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重味物理中理论与实验共同进步的例子</a:t>
            </a:r>
            <a:r>
              <a:rPr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: GIM, B lifetime-&gt; top mass -&gt; QCDF/SCET/PQCD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现在重味物理精确检验的现状</a:t>
            </a:r>
            <a:r>
              <a:rPr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: CPV in B-&gt;pip, |</a:t>
            </a:r>
            <a:r>
              <a:rPr lang="en-US" altLang="zh-CN" sz="2400" dirty="0" err="1">
                <a:latin typeface="SimSun" panose="02010600030101010101" pitchFamily="2" charset="-122"/>
                <a:ea typeface="SimSun" panose="02010600030101010101" pitchFamily="2" charset="-122"/>
              </a:rPr>
              <a:t>Vub</a:t>
            </a:r>
            <a:r>
              <a:rPr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|, NP,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现阶段精确计算的核心困难</a:t>
            </a:r>
            <a:endParaRPr lang="en-US" altLang="zh-CN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精确计算的机遇：四种类型</a:t>
            </a:r>
            <a:endParaRPr lang="en-US" altLang="zh-CN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16927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表格 5"/>
              <p:cNvGraphicFramePr>
                <a:graphicFrameLocks noGrp="1"/>
              </p:cNvGraphicFramePr>
              <p:nvPr>
                <p:custDataLst>
                  <p:tags r:id="rId2"/>
                </p:custDataLst>
              </p:nvPr>
            </p:nvGraphicFramePr>
            <p:xfrm>
              <a:off x="427355" y="1150989"/>
              <a:ext cx="10548620" cy="22758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37502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69113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78371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69875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48069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2000" b="0" dirty="0">
                              <a:highlight>
                                <a:srgbClr val="FFFF00"/>
                              </a:highlight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Nf = 2 + 1 + 1</a:t>
                          </a: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DejaVu Math TeX Gyre" panose="02000503000000000000" charset="0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en-US" altLang="zh-CN" sz="2000" b="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𝑐𝑑</m:t>
                                    </m:r>
                                  </m:sub>
                                </m:sSub>
                                <m:r>
                                  <a:rPr lang="en-US" altLang="zh-CN" sz="2000" b="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宋体" charset="0"/>
                                    <a:cs typeface="DejaVu Math TeX Gyre" panose="02000503000000000000" charset="0"/>
                                  </a:rPr>
                                  <m:t>|</m:t>
                                </m:r>
                              </m:oMath>
                            </m:oMathPara>
                          </a14:m>
                          <a:endParaRPr lang="en-US" altLang="zh-CN" sz="2000" b="0" i="1" dirty="0">
                            <a:solidFill>
                              <a:schemeClr val="tx1"/>
                            </a:solidFill>
                            <a:latin typeface="DejaVu Math TeX Gyre" panose="02000503000000000000" charset="0"/>
                            <a:ea typeface="宋体" charset="0"/>
                            <a:cs typeface="DejaVu Math TeX Gyre" panose="02000503000000000000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2000" b="0" i="1" dirty="0">
                              <a:solidFill>
                                <a:schemeClr val="tx1"/>
                              </a:solidFill>
                              <a:latin typeface="DejaVu Math TeX Gyre" panose="02000503000000000000" charset="0"/>
                              <a:ea typeface="宋体" charset="0"/>
                              <a:cs typeface="DejaVu Math TeX Gyre" panose="02000503000000000000" charset="0"/>
                            </a:rPr>
                            <a:t>Ref.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673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800" b="0" i="1" dirty="0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dirty="0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CN" sz="1800" b="0" i="1" dirty="0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  <m:t>(</m:t>
                                  </m:r>
                                  <m:r>
                                    <a:rPr lang="en-US" altLang="zh-CN" sz="1800" b="0" i="1" dirty="0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  <m:t>𝑠</m:t>
                                  </m:r>
                                  <m:r>
                                    <a:rPr lang="en-US" altLang="zh-CN" sz="1800" b="0" i="1" dirty="0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  <m:t>)</m:t>
                                  </m:r>
                                </m:sub>
                              </m:sSub>
                              <m:r>
                                <a:rPr lang="en-US" altLang="zh-CN" sz="1800" i="1" dirty="0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  <m:t>→ℓ</m:t>
                              </m:r>
                              <m:r>
                                <a:rPr lang="en-US" altLang="zh-CN" sz="1800" i="1" dirty="0">
                                  <a:latin typeface="Cambria Math" panose="02040503050406030204" pitchFamily="18" charset="0"/>
                                  <a:ea typeface="宋体" charset="0"/>
                                  <a:cs typeface="DejaVu Math TeX Gyre" panose="02000503000000000000" charset="0"/>
                                </a:rPr>
                                <m:t>𝜈</m:t>
                              </m:r>
                            </m:oMath>
                          </a14:m>
                          <a:r>
                            <a:rPr lang="en-US" altLang="zh-CN" sz="1800" b="0" i="1" dirty="0">
                              <a:latin typeface="DejaVu Math TeX Gyre" panose="02000503000000000000" charset="0"/>
                              <a:ea typeface="宋体" charset="0"/>
                              <a:cs typeface="DejaVu Math TeX Gyre" panose="02000503000000000000" charset="0"/>
                            </a:rPr>
                            <a:t>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0.2161 (7) (52)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 2.41%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[1][2]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4196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i="1" dirty="0">
                                    <a:latin typeface="Cambria Math" panose="02040503050406030204" pitchFamily="18" charset="0"/>
                                    <a:cs typeface="DejaVu Math TeX Gyre" panose="02000503000000000000" charset="0"/>
                                  </a:rPr>
                                  <m:t>𝐷</m:t>
                                </m:r>
                                <m:r>
                                  <a:rPr lang="en-US" altLang="zh-CN" sz="1800" i="1" dirty="0">
                                    <a:latin typeface="Cambria Math" panose="02040503050406030204" pitchFamily="18" charset="0"/>
                                    <a:cs typeface="DejaVu Math TeX Gyre" panose="02000503000000000000" charset="0"/>
                                  </a:rPr>
                                  <m:t>→</m:t>
                                </m:r>
                                <m:r>
                                  <a:rPr lang="en-US" altLang="zh-CN" sz="1800" i="1" dirty="0">
                                    <a:latin typeface="Cambria Math" panose="02040503050406030204" pitchFamily="18" charset="0"/>
                                    <a:cs typeface="DejaVu Math TeX Gyre" panose="02000503000000000000" charset="0"/>
                                  </a:rPr>
                                  <m:t>𝜋</m:t>
                                </m:r>
                                <m:r>
                                  <a:rPr lang="en-US" altLang="zh-CN" sz="1800" i="1" dirty="0">
                                    <a:latin typeface="Cambria Math" panose="02040503050406030204" pitchFamily="18" charset="0"/>
                                    <a:cs typeface="DejaVu Math TeX Gyre" panose="02000503000000000000" charset="0"/>
                                  </a:rPr>
                                  <m:t>ℓ</m:t>
                                </m:r>
                                <m:r>
                                  <a:rPr lang="en-US" altLang="zh-CN" sz="1800" i="1" dirty="0">
                                    <a:latin typeface="Cambria Math" panose="02040503050406030204" pitchFamily="18" charset="0"/>
                                    <a:ea typeface="宋体" charset="0"/>
                                    <a:cs typeface="DejaVu Math TeX Gyre" panose="02000503000000000000" charset="0"/>
                                  </a:rPr>
                                  <m:t>𝜈</m:t>
                                </m:r>
                              </m:oMath>
                            </m:oMathPara>
                          </a14:m>
                          <a:endParaRPr lang="en-US" altLang="zh-CN" sz="1800" b="0" i="1" dirty="0">
                            <a:latin typeface="DejaVu Math TeX Gyre" panose="02000503000000000000" charset="0"/>
                            <a:ea typeface="宋体" charset="0"/>
                            <a:cs typeface="DejaVu Math TeX Gyre" panose="02000503000000000000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0.2245 (33) (22) 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1.78%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[11][12]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4323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i="1" dirty="0"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i="1" dirty="0"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altLang="zh-CN" sz="1800" i="1" dirty="0"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r>
                                  <a:rPr lang="en-US" altLang="zh-CN" sz="1800" i="1" dirty="0">
                                    <a:latin typeface="Cambria Math" panose="02040503050406030204" pitchFamily="18" charset="0"/>
                                    <a:cs typeface="DejaVu Math TeX Gyre" panose="02000503000000000000" charset="0"/>
                                  </a:rPr>
                                  <m:t>→</m:t>
                                </m:r>
                                <m:r>
                                  <a:rPr lang="en-US" altLang="zh-CN" sz="1800" i="1" dirty="0">
                                    <a:latin typeface="Cambria Math" panose="02040503050406030204" pitchFamily="18" charset="0"/>
                                    <a:cs typeface="DejaVu Math TeX Gyre" panose="02000503000000000000" charset="0"/>
                                  </a:rPr>
                                  <m:t>𝐾</m:t>
                                </m:r>
                                <m:r>
                                  <a:rPr lang="en-US" altLang="zh-CN" sz="1800" i="1" dirty="0">
                                    <a:latin typeface="Cambria Math" panose="02040503050406030204" pitchFamily="18" charset="0"/>
                                    <a:cs typeface="DejaVu Math TeX Gyre" panose="02000503000000000000" charset="0"/>
                                  </a:rPr>
                                  <m:t>ℓ</m:t>
                                </m:r>
                                <m:r>
                                  <a:rPr lang="en-US" altLang="zh-CN" sz="1800" i="1" dirty="0">
                                    <a:latin typeface="Cambria Math" panose="02040503050406030204" pitchFamily="18" charset="0"/>
                                    <a:ea typeface="宋体" charset="0"/>
                                    <a:cs typeface="DejaVu Math TeX Gyre" panose="02000503000000000000" charset="0"/>
                                  </a:rPr>
                                  <m:t>𝜈</m:t>
                                </m:r>
                              </m:oMath>
                            </m:oMathPara>
                          </a14:m>
                          <a:endParaRPr lang="en-US" altLang="zh-CN" sz="1800" b="0" i="1" dirty="0">
                            <a:latin typeface="DejaVu Math TeX Gyre" panose="02000503000000000000" charset="0"/>
                            <a:ea typeface="宋体" charset="0"/>
                            <a:cs typeface="DejaVu Math TeX Gyre" panose="02000503000000000000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0.258 (15) (03)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5.81%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[12]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4259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b="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FLAG Average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0.2229 (64)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2.86%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dirty="0">
                            <a:solidFill>
                              <a:srgbClr val="FF0000"/>
                            </a:solidFill>
                            <a:latin typeface="Times New Roman" panose="02020503050405090304" pitchFamily="18" charset="0"/>
                            <a:cs typeface="Times New Roman" panose="02020503050405090304" pitchFamily="18" charset="0"/>
                            <a:sym typeface="+mn-ea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表格 5"/>
              <p:cNvGraphicFramePr>
                <a:graphicFrameLocks noGrp="1"/>
              </p:cNvGraphicFramePr>
              <p:nvPr>
                <p:custDataLst>
                  <p:tags r:id="rId4"/>
                </p:custDataLst>
                <p:extLst>
                  <p:ext uri="{D42A27DB-BD31-4B8C-83A1-F6EECF244321}">
                    <p14:modId xmlns:p14="http://schemas.microsoft.com/office/powerpoint/2010/main" val="3976424304"/>
                  </p:ext>
                </p:extLst>
              </p:nvPr>
            </p:nvGraphicFramePr>
            <p:xfrm>
              <a:off x="427355" y="1150989"/>
              <a:ext cx="10548620" cy="22758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37502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69113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78371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69875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48069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2000" b="0" dirty="0">
                              <a:highlight>
                                <a:srgbClr val="FFFF00"/>
                              </a:highlight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Nf = 2 + 1 + 1</a:t>
                          </a: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75354" t="-2632" r="-60623" b="-386842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2000" b="0" i="1" dirty="0">
                              <a:solidFill>
                                <a:schemeClr val="tx1"/>
                              </a:solidFill>
                              <a:latin typeface="DejaVu Math TeX Gyre" panose="02000503000000000000" charset="0"/>
                              <a:ea typeface="宋体" charset="0"/>
                              <a:cs typeface="DejaVu Math TeX Gyre" panose="02000503000000000000" charset="0"/>
                            </a:rPr>
                            <a:t>Ref.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673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5"/>
                          <a:stretch>
                            <a:fillRect t="-105405" r="-213158" b="-2972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0.2161 (7) (52)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 2.41%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[1][2]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419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5"/>
                          <a:stretch>
                            <a:fillRect t="-217143" r="-213158" b="-2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0.2245 (33) (22) 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1.78%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[11][12]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4323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5"/>
                          <a:stretch>
                            <a:fillRect t="-317143" r="-213158" b="-1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0.258 (15) (03)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5.81%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[12]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4259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b="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FLAG Average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0.2229 (64)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2.86%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dirty="0">
                            <a:solidFill>
                              <a:srgbClr val="FF0000"/>
                            </a:solidFill>
                            <a:latin typeface="Times New Roman" panose="02020503050405090304" pitchFamily="18" charset="0"/>
                            <a:cs typeface="Times New Roman" panose="02020503050405090304" pitchFamily="18" charset="0"/>
                            <a:sym typeface="+mn-ea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表格 7"/>
              <p:cNvGraphicFramePr>
                <a:graphicFrameLocks noGrp="1"/>
              </p:cNvGraphicFramePr>
              <p:nvPr/>
            </p:nvGraphicFramePr>
            <p:xfrm>
              <a:off x="427355" y="3662247"/>
              <a:ext cx="10548620" cy="223177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34518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68922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81102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70319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40068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2000" b="0" dirty="0">
                              <a:highlight>
                                <a:srgbClr val="FFFF00"/>
                              </a:highlight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Nf = 2 + 1 </a:t>
                          </a: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DejaVu Math TeX Gyre" panose="02000503000000000000" charset="0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en-US" altLang="zh-CN" sz="2000" b="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2000" b="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𝑐𝑑</m:t>
                                    </m:r>
                                  </m:sub>
                                </m:sSub>
                                <m:r>
                                  <a:rPr lang="en-US" altLang="zh-CN" sz="2000" b="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宋体" charset="0"/>
                                    <a:cs typeface="DejaVu Math TeX Gyre" panose="02000503000000000000" charset="0"/>
                                  </a:rPr>
                                  <m:t>|</m:t>
                                </m:r>
                              </m:oMath>
                            </m:oMathPara>
                          </a14:m>
                          <a:endParaRPr lang="en-US" altLang="zh-CN" sz="2000" b="0" i="1" dirty="0">
                            <a:solidFill>
                              <a:schemeClr val="tx1"/>
                            </a:solidFill>
                            <a:latin typeface="DejaVu Math TeX Gyre" panose="02000503000000000000" charset="0"/>
                            <a:ea typeface="宋体" charset="0"/>
                            <a:cs typeface="DejaVu Math TeX Gyre" panose="02000503000000000000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2000" b="0" i="1" dirty="0">
                            <a:solidFill>
                              <a:schemeClr val="tx1"/>
                            </a:solidFill>
                            <a:latin typeface="DejaVu Math TeX Gyre" panose="02000503000000000000" charset="0"/>
                            <a:ea typeface="宋体" charset="0"/>
                            <a:cs typeface="DejaVu Math TeX Gyre" panose="02000503000000000000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6329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b="0" i="1" dirty="0"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dirty="0"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altLang="zh-CN" sz="1800" b="0" i="1" dirty="0"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(</m:t>
                                    </m:r>
                                    <m:r>
                                      <a:rPr lang="en-US" altLang="zh-CN" sz="1800" b="0" i="1" dirty="0"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𝑠</m:t>
                                    </m:r>
                                    <m:r>
                                      <a:rPr lang="en-US" altLang="zh-CN" sz="1800" b="0" i="1" dirty="0"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)</m:t>
                                    </m:r>
                                  </m:sub>
                                </m:sSub>
                                <m:r>
                                  <a:rPr lang="en-US" altLang="zh-CN" sz="1800" i="1" dirty="0">
                                    <a:latin typeface="Cambria Math" panose="02040503050406030204" pitchFamily="18" charset="0"/>
                                    <a:cs typeface="DejaVu Math TeX Gyre" panose="02000503000000000000" charset="0"/>
                                  </a:rPr>
                                  <m:t>→ℓ</m:t>
                                </m:r>
                                <m:r>
                                  <a:rPr lang="en-US" altLang="zh-CN" sz="1800" i="1" dirty="0">
                                    <a:latin typeface="Cambria Math" panose="02040503050406030204" pitchFamily="18" charset="0"/>
                                    <a:ea typeface="宋体" charset="0"/>
                                    <a:cs typeface="DejaVu Math TeX Gyre" panose="02000503000000000000" charset="0"/>
                                  </a:rPr>
                                  <m:t>𝜈</m:t>
                                </m:r>
                              </m:oMath>
                            </m:oMathPara>
                          </a14:m>
                          <a:endParaRPr lang="en-US" altLang="zh-CN" sz="1800" b="0" i="1" dirty="0">
                            <a:latin typeface="DejaVu Math TeX Gyre" panose="02000503000000000000" charset="0"/>
                            <a:ea typeface="宋体" charset="0"/>
                            <a:cs typeface="DejaVu Math TeX Gyre" panose="02000503000000000000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0.2178 (16) (52) 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2.48%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[3][4][5][6][7][8]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0546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i="1" dirty="0" smtClean="0">
                                    <a:latin typeface="Cambria Math" panose="02040503050406030204" pitchFamily="18" charset="0"/>
                                    <a:cs typeface="DejaVu Math TeX Gyre" panose="02000503000000000000" charset="0"/>
                                  </a:rPr>
                                  <m:t>𝐷</m:t>
                                </m:r>
                                <m:r>
                                  <a:rPr lang="en-US" altLang="zh-CN" sz="1800" i="1" dirty="0" smtClean="0">
                                    <a:latin typeface="Cambria Math" panose="02040503050406030204" pitchFamily="18" charset="0"/>
                                    <a:cs typeface="DejaVu Math TeX Gyre" panose="02000503000000000000" charset="0"/>
                                  </a:rPr>
                                  <m:t>→</m:t>
                                </m:r>
                                <m:r>
                                  <a:rPr lang="en-US" altLang="zh-CN" sz="1800" i="1" dirty="0" smtClean="0">
                                    <a:latin typeface="Cambria Math" panose="02040503050406030204" pitchFamily="18" charset="0"/>
                                    <a:cs typeface="DejaVu Math TeX Gyre" panose="02000503000000000000" charset="0"/>
                                  </a:rPr>
                                  <m:t>𝜋</m:t>
                                </m:r>
                                <m:r>
                                  <a:rPr lang="en-US" altLang="zh-CN" sz="1800" i="1" dirty="0" smtClean="0">
                                    <a:latin typeface="Cambria Math" panose="02040503050406030204" pitchFamily="18" charset="0"/>
                                    <a:cs typeface="DejaVu Math TeX Gyre" panose="02000503000000000000" charset="0"/>
                                  </a:rPr>
                                  <m:t>ℓ</m:t>
                                </m:r>
                                <m:r>
                                  <a:rPr lang="en-US" altLang="zh-CN" sz="1800" i="1" dirty="0">
                                    <a:latin typeface="Cambria Math" panose="02040503050406030204" pitchFamily="18" charset="0"/>
                                    <a:ea typeface="宋体" charset="0"/>
                                    <a:cs typeface="DejaVu Math TeX Gyre" panose="02000503000000000000" charset="0"/>
                                  </a:rPr>
                                  <m:t>𝜈</m:t>
                                </m:r>
                              </m:oMath>
                            </m:oMathPara>
                          </a14:m>
                          <a:endParaRPr lang="zh-CN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0.2121 (92) (29) (21) 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4.62%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[9]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83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b="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FLAG Average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0.2165 (49)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2.26%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dirty="0">
                            <a:solidFill>
                              <a:srgbClr val="FF0000"/>
                            </a:solidFill>
                            <a:latin typeface="Times New Roman" panose="02020503050405090304" pitchFamily="18" charset="0"/>
                            <a:cs typeface="Times New Roman" panose="02020503050405090304" pitchFamily="18" charset="0"/>
                            <a:sym typeface="+mn-ea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9403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b="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STCF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i="1" dirty="0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  <m:t>（</m:t>
                              </m:r>
                              <m:sSubSup>
                                <m:sSubSupPr>
                                  <m:ctrlPr>
                                    <a:rPr lang="en-US" altLang="zh-CN" sz="1800" i="1" dirty="0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800" i="1" dirty="0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CN" sz="1800" i="1" dirty="0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  <m:t>(</m:t>
                                  </m:r>
                                  <m:r>
                                    <a:rPr lang="en-US" altLang="zh-CN" sz="1800" i="1" dirty="0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  <m:t>𝑠</m:t>
                                  </m:r>
                                  <m:r>
                                    <a:rPr lang="en-US" altLang="zh-CN" sz="1800" i="1" dirty="0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  <m:t>)</m:t>
                                  </m:r>
                                </m:sub>
                                <m:sup>
                                  <m:r>
                                    <a:rPr lang="en-US" altLang="zh-CN" sz="1800" i="1" dirty="0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  <m:t>+</m:t>
                                  </m:r>
                                </m:sup>
                              </m:sSubSup>
                              <m:r>
                                <a:rPr lang="en-US" altLang="zh-CN" sz="1800" i="1" dirty="0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altLang="zh-CN" sz="1800" i="1" dirty="0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i="1" dirty="0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US" altLang="zh-CN" sz="1800" i="1" dirty="0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  <m:t>+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CN" sz="1800" i="1" dirty="0">
                                      <a:latin typeface="Cambria Math" panose="02040503050406030204" pitchFamily="18" charset="0"/>
                                      <a:ea typeface="宋体" charset="0"/>
                                      <a:cs typeface="DejaVu Math TeX Gyre" panose="02000503000000000000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 dirty="0">
                                      <a:latin typeface="Cambria Math" panose="02040503050406030204" pitchFamily="18" charset="0"/>
                                      <a:ea typeface="宋体" charset="0"/>
                                      <a:cs typeface="DejaVu Math TeX Gyre" panose="02000503000000000000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altLang="zh-CN" sz="1800" i="1" dirty="0">
                                      <a:latin typeface="Cambria Math" panose="02040503050406030204" pitchFamily="18" charset="0"/>
                                      <a:ea typeface="宋体" charset="0"/>
                                      <a:cs typeface="DejaVu Math TeX Gyre" panose="02000503000000000000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en-US" altLang="zh-CN" sz="1800" i="1" dirty="0">
                                  <a:latin typeface="Cambria Math" panose="02040503050406030204" pitchFamily="18" charset="0"/>
                                  <a:ea typeface="宋体" charset="0"/>
                                  <a:cs typeface="DejaVu Math TeX Gyre" panose="02000503000000000000" charset="0"/>
                                </a:rPr>
                                <m:t>)</m:t>
                              </m:r>
                            </m:oMath>
                          </a14:m>
                          <a:endParaRPr lang="en-US" altLang="zh-CN" sz="1800" b="0" i="1" dirty="0">
                            <a:solidFill>
                              <a:srgbClr val="FF0000"/>
                            </a:solidFill>
                            <a:latin typeface="DejaVu Math TeX Gyre" panose="02000503000000000000" charset="0"/>
                            <a:ea typeface="宋体" charset="0"/>
                            <a:cs typeface="DejaVu Math TeX Gyre" panose="02000503000000000000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dirty="0">
                            <a:latin typeface="Times New Roman" panose="02020503050405090304" pitchFamily="18" charset="0"/>
                            <a:cs typeface="Times New Roman" panose="0202050305040509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0.15%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dirty="0">
                            <a:solidFill>
                              <a:srgbClr val="FF0000"/>
                            </a:solidFill>
                            <a:latin typeface="Times New Roman" panose="02020503050405090304" pitchFamily="18" charset="0"/>
                            <a:cs typeface="Times New Roman" panose="0202050305040509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表格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84945280"/>
                  </p:ext>
                </p:extLst>
              </p:nvPr>
            </p:nvGraphicFramePr>
            <p:xfrm>
              <a:off x="427355" y="3662247"/>
              <a:ext cx="10548620" cy="223177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34518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68922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81102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70319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40068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2000" b="0" dirty="0">
                              <a:highlight>
                                <a:srgbClr val="FFFF00"/>
                              </a:highlight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Nf = 2 + 1 </a:t>
                          </a: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74366" t="-6250" r="-60282" b="-45625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2000" b="0" i="1" dirty="0">
                            <a:solidFill>
                              <a:schemeClr val="tx1"/>
                            </a:solidFill>
                            <a:latin typeface="DejaVu Math TeX Gyre" panose="02000503000000000000" charset="0"/>
                            <a:ea typeface="宋体" charset="0"/>
                            <a:cs typeface="DejaVu Math TeX Gyre" panose="02000503000000000000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6329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t="-91892" r="-215530" b="-2945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0.2178 (16) (52) 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2.48%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[3][4][5][6][7][8]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054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t="-177500" r="-215530" b="-17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0.2121 (92) (29) (21) 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4.62%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[9]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83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b="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FLAG Average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0.2165 (49)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2.26%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dirty="0">
                            <a:solidFill>
                              <a:srgbClr val="FF0000"/>
                            </a:solidFill>
                            <a:latin typeface="Times New Roman" panose="02020503050405090304" pitchFamily="18" charset="0"/>
                            <a:cs typeface="Times New Roman" panose="02020503050405090304" pitchFamily="18" charset="0"/>
                            <a:sym typeface="+mn-ea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9403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t="-358974" r="-215530" b="-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dirty="0">
                            <a:latin typeface="Times New Roman" panose="02020503050405090304" pitchFamily="18" charset="0"/>
                            <a:cs typeface="Times New Roman" panose="0202050305040509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0.15%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dirty="0">
                            <a:solidFill>
                              <a:srgbClr val="FF0000"/>
                            </a:solidFill>
                            <a:latin typeface="Times New Roman" panose="02020503050405090304" pitchFamily="18" charset="0"/>
                            <a:cs typeface="Times New Roman" panose="0202050305040509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 Box 3">
            <a:extLst>
              <a:ext uri="{FF2B5EF4-FFF2-40B4-BE49-F238E27FC236}">
                <a16:creationId xmlns:a16="http://schemas.microsoft.com/office/drawing/2014/main" id="{CBF3E69C-8DD4-D26D-A52C-D0C62E8FE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07406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Challenges and Prospect</a:t>
            </a:r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8BBDC00B-2D02-E2F9-474F-E4FCE0F53D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31B8B22-283F-0449-7A16-E4D77CDDE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59</a:t>
            </a:fld>
            <a:endParaRPr kumimoji="0" lang="zh-CN" altLang="en-US" sz="28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8BE539A-3D4F-114A-0085-230F3B37C223}"/>
              </a:ext>
            </a:extLst>
          </p:cNvPr>
          <p:cNvSpPr txBox="1"/>
          <p:nvPr/>
        </p:nvSpPr>
        <p:spPr>
          <a:xfrm>
            <a:off x="809936" y="6088559"/>
            <a:ext cx="105721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QED corrections are required to achieve a high precision.</a:t>
            </a:r>
          </a:p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QED correction of the hadron masses with heavy quark, see: Yi-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Yang, under progress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5613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2">
            <a:extLst>
              <a:ext uri="{FF2B5EF4-FFF2-40B4-BE49-F238E27FC236}">
                <a16:creationId xmlns:a16="http://schemas.microsoft.com/office/drawing/2014/main" id="{8A6DA4FB-57F1-6EB2-2109-B8816831D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燕尾形箭头 14">
            <a:extLst>
              <a:ext uri="{FF2B5EF4-FFF2-40B4-BE49-F238E27FC236}">
                <a16:creationId xmlns:a16="http://schemas.microsoft.com/office/drawing/2014/main" id="{6CF8D369-E1AF-DA42-1955-F0DAB4BB015B}"/>
              </a:ext>
            </a:extLst>
          </p:cNvPr>
          <p:cNvSpPr/>
          <p:nvPr/>
        </p:nvSpPr>
        <p:spPr>
          <a:xfrm>
            <a:off x="396307" y="5632616"/>
            <a:ext cx="10758488" cy="430869"/>
          </a:xfrm>
          <a:prstGeom prst="notchedRightArrow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F17E2C5-7BBC-5E0A-4A0C-69F8CE2F2812}"/>
              </a:ext>
            </a:extLst>
          </p:cNvPr>
          <p:cNvSpPr/>
          <p:nvPr/>
        </p:nvSpPr>
        <p:spPr>
          <a:xfrm>
            <a:off x="690218" y="5782255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CE1FFC1E-B5EA-6E6B-6516-1F17CB40EAA9}"/>
              </a:ext>
            </a:extLst>
          </p:cNvPr>
          <p:cNvSpPr/>
          <p:nvPr/>
        </p:nvSpPr>
        <p:spPr>
          <a:xfrm>
            <a:off x="324867" y="4860684"/>
            <a:ext cx="1143000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795F26BF-5561-DEFA-BE96-680BB1EA70D1}"/>
              </a:ext>
            </a:extLst>
          </p:cNvPr>
          <p:cNvSpPr/>
          <p:nvPr/>
        </p:nvSpPr>
        <p:spPr>
          <a:xfrm>
            <a:off x="1914190" y="5777487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/>
              <p:nvPr/>
            </p:nvSpPr>
            <p:spPr>
              <a:xfrm>
                <a:off x="1553595" y="6027003"/>
                <a:ext cx="1143000" cy="830997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</m:oMath>
                  </m:oMathPara>
                </a14:m>
                <a:endParaRPr lang="zh-CN" alt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1974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595" y="6027003"/>
                <a:ext cx="1143000" cy="830997"/>
              </a:xfrm>
              <a:prstGeom prst="roundRect">
                <a:avLst/>
              </a:prstGeom>
              <a:blipFill>
                <a:blip r:embed="rId2"/>
                <a:stretch>
                  <a:fillRect b="-134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椭圆 5">
            <a:extLst>
              <a:ext uri="{FF2B5EF4-FFF2-40B4-BE49-F238E27FC236}">
                <a16:creationId xmlns:a16="http://schemas.microsoft.com/office/drawing/2014/main" id="{403B17AC-829F-DE6D-8CED-2E338A3D8D6D}"/>
              </a:ext>
            </a:extLst>
          </p:cNvPr>
          <p:cNvSpPr/>
          <p:nvPr/>
        </p:nvSpPr>
        <p:spPr>
          <a:xfrm>
            <a:off x="1544080" y="5775510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7D02F715-6454-BA1F-31BB-45B6873F0283}"/>
              </a:ext>
            </a:extLst>
          </p:cNvPr>
          <p:cNvSpPr/>
          <p:nvPr/>
        </p:nvSpPr>
        <p:spPr>
          <a:xfrm>
            <a:off x="1534171" y="4870580"/>
            <a:ext cx="982624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/>
              <p:nvPr/>
            </p:nvSpPr>
            <p:spPr>
              <a:xfrm>
                <a:off x="2891115" y="6027860"/>
                <a:ext cx="1143000" cy="830997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600200">
                  <a:spcBef>
                    <a:spcPct val="0"/>
                  </a:spcBef>
                  <a:spcAft>
                    <a:spcPct val="35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Υ</m:t>
                      </m:r>
                    </m:oMath>
                  </m:oMathPara>
                </a14:m>
                <a:endParaRPr lang="zh-CN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 algn="ctr" defTabSz="1600200"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1977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115" y="6027860"/>
                <a:ext cx="1143000" cy="830997"/>
              </a:xfrm>
              <a:prstGeom prst="roundRect">
                <a:avLst/>
              </a:prstGeom>
              <a:blipFill>
                <a:blip r:embed="rId3"/>
                <a:stretch>
                  <a:fillRect b="-208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椭圆 10">
            <a:extLst>
              <a:ext uri="{FF2B5EF4-FFF2-40B4-BE49-F238E27FC236}">
                <a16:creationId xmlns:a16="http://schemas.microsoft.com/office/drawing/2014/main" id="{EF41B05D-1C1B-8A92-A973-488F537CF992}"/>
              </a:ext>
            </a:extLst>
          </p:cNvPr>
          <p:cNvSpPr/>
          <p:nvPr/>
        </p:nvSpPr>
        <p:spPr>
          <a:xfrm>
            <a:off x="3351779" y="57592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504284F-9940-7933-9A6F-50C0DF89577A}"/>
              </a:ext>
            </a:extLst>
          </p:cNvPr>
          <p:cNvSpPr/>
          <p:nvPr/>
        </p:nvSpPr>
        <p:spPr>
          <a:xfrm>
            <a:off x="4611187" y="57691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D6D62300-49F4-8340-D64E-8E875E7B2A09}"/>
              </a:ext>
            </a:extLst>
          </p:cNvPr>
          <p:cNvSpPr/>
          <p:nvPr/>
        </p:nvSpPr>
        <p:spPr>
          <a:xfrm>
            <a:off x="4112295" y="6028028"/>
            <a:ext cx="1279874" cy="83099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lifetime</a:t>
            </a:r>
            <a:endParaRPr lang="en-US" altLang="zh-C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117AD41-AA5E-5034-0D2C-0A9ED6423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3099" y="1070892"/>
            <a:ext cx="3817095" cy="4071568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59550981-B94C-24CE-5624-B4475787F6EC}"/>
              </a:ext>
            </a:extLst>
          </p:cNvPr>
          <p:cNvSpPr txBox="1"/>
          <p:nvPr/>
        </p:nvSpPr>
        <p:spPr>
          <a:xfrm>
            <a:off x="7550880" y="3843617"/>
            <a:ext cx="20580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PRL </a:t>
            </a:r>
            <a:r>
              <a:rPr lang="zh-CN" altLang="en-US" dirty="0"/>
              <a:t>51</a:t>
            </a:r>
            <a:r>
              <a:rPr lang="en-US" altLang="zh-CN" dirty="0"/>
              <a:t>,</a:t>
            </a:r>
            <a:r>
              <a:rPr lang="zh-CN" altLang="en-US" dirty="0"/>
              <a:t>1316</a:t>
            </a:r>
            <a:r>
              <a:rPr lang="en-US" altLang="zh-CN" dirty="0"/>
              <a:t>(1983)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1F17C4D-4190-7EA7-0DA5-30973285ADD9}"/>
                  </a:ext>
                </a:extLst>
              </p:cNvPr>
              <p:cNvSpPr txBox="1"/>
              <p:nvPr/>
            </p:nvSpPr>
            <p:spPr>
              <a:xfrm>
                <a:off x="6701601" y="2872228"/>
                <a:ext cx="4886947" cy="5786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" altLang="zh-CN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" altLang="zh-CN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altLang="zh-CN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12.0</m:t>
                              </m:r>
                            </m:e>
                            <m:sub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−3.6</m:t>
                              </m:r>
                            </m:sub>
                            <m:sup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+4.5</m:t>
                              </m:r>
                            </m:sup>
                          </m:sSubSup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±3.0</m:t>
                          </m:r>
                        </m:e>
                      </m:d>
                      <m:r>
                        <a:rPr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−13</m:t>
                          </m:r>
                        </m:sup>
                      </m:sSup>
                      <m:r>
                        <a:rPr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𝑠</m:t>
                      </m:r>
                    </m:oMath>
                  </m:oMathPara>
                </a14:m>
                <a:endParaRPr lang="en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1F17C4D-4190-7EA7-0DA5-30973285AD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1601" y="2872228"/>
                <a:ext cx="4886947" cy="578685"/>
              </a:xfrm>
              <a:prstGeom prst="rect">
                <a:avLst/>
              </a:prstGeom>
              <a:blipFill>
                <a:blip r:embed="rId5"/>
                <a:stretch>
                  <a:fillRect b="-21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灯片编号占位符 4">
            <a:extLst>
              <a:ext uri="{FF2B5EF4-FFF2-40B4-BE49-F238E27FC236}">
                <a16:creationId xmlns:a16="http://schemas.microsoft.com/office/drawing/2014/main" id="{935CD9FD-45BF-97B8-D42D-CD0C12E44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6</a:t>
            </a:fld>
            <a:endParaRPr kumimoji="0" lang="zh-CN" altLang="en-US" sz="28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1D95A53-1849-EA2E-D312-162C3DFEC6BF}"/>
              </a:ext>
            </a:extLst>
          </p:cNvPr>
          <p:cNvSpPr txBox="1"/>
          <p:nvPr/>
        </p:nvSpPr>
        <p:spPr>
          <a:xfrm>
            <a:off x="560338" y="148184"/>
            <a:ext cx="4427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重味物理的部分历史</a:t>
            </a:r>
          </a:p>
        </p:txBody>
      </p:sp>
    </p:spTree>
    <p:extLst>
      <p:ext uri="{BB962C8B-B14F-4D97-AF65-F5344CB8AC3E}">
        <p14:creationId xmlns:p14="http://schemas.microsoft.com/office/powerpoint/2010/main" val="24303681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表格 5"/>
              <p:cNvGraphicFramePr>
                <a:graphicFrameLocks noGrp="1"/>
              </p:cNvGraphicFramePr>
              <p:nvPr>
                <p:custDataLst>
                  <p:tags r:id="rId2"/>
                </p:custDataLst>
              </p:nvPr>
            </p:nvGraphicFramePr>
            <p:xfrm>
              <a:off x="636091" y="1269741"/>
              <a:ext cx="10571480" cy="16103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04863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2518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75069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5203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42799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b="0" dirty="0">
                              <a:highlight>
                                <a:srgbClr val="FFFF00"/>
                              </a:highlight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Nf = 2 + 1 + 1</a:t>
                          </a: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DejaVu Math TeX Gyre" panose="02000503000000000000" charset="0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en-US" altLang="zh-CN" sz="1800" b="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1800" b="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𝑐𝑠</m:t>
                                    </m:r>
                                  </m:sub>
                                </m:sSub>
                                <m:r>
                                  <a:rPr lang="en-US" altLang="zh-CN" sz="1800" b="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宋体" charset="0"/>
                                    <a:cs typeface="DejaVu Math TeX Gyre" panose="02000503000000000000" charset="0"/>
                                  </a:rPr>
                                  <m:t>|</m:t>
                                </m:r>
                              </m:oMath>
                            </m:oMathPara>
                          </a14:m>
                          <a:endParaRPr lang="en-US" altLang="zh-CN" sz="1800" b="0" i="1" dirty="0">
                            <a:solidFill>
                              <a:schemeClr val="tx1"/>
                            </a:solidFill>
                            <a:latin typeface="DejaVu Math TeX Gyre" panose="02000503000000000000" charset="0"/>
                            <a:ea typeface="宋体" charset="0"/>
                            <a:cs typeface="DejaVu Math TeX Gyre" panose="02000503000000000000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i="1" dirty="0">
                              <a:latin typeface="DejaVu Math TeX Gyre" panose="02000503000000000000" charset="0"/>
                              <a:ea typeface="宋体" charset="0"/>
                              <a:cs typeface="DejaVu Math TeX Gyre" panose="02000503000000000000" charset="0"/>
                              <a:sym typeface="+mn-ea"/>
                            </a:rPr>
                            <a:t>Ref.</a:t>
                          </a:r>
                          <a:endParaRPr lang="en-US" altLang="zh-CN" sz="1800" b="0" i="1" dirty="0">
                            <a:solidFill>
                              <a:schemeClr val="tx1"/>
                            </a:solidFill>
                            <a:latin typeface="DejaVu Math TeX Gyre" panose="02000503000000000000" charset="0"/>
                            <a:ea typeface="宋体" charset="0"/>
                            <a:cs typeface="DejaVu Math TeX Gyre" panose="02000503000000000000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9433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b="0" i="1" dirty="0"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dirty="0"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altLang="zh-CN" sz="1800" b="0" i="1" dirty="0"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(</m:t>
                                    </m:r>
                                    <m:r>
                                      <a:rPr lang="en-US" altLang="zh-CN" sz="1800" b="0" i="1" dirty="0"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𝑠</m:t>
                                    </m:r>
                                    <m:r>
                                      <a:rPr lang="en-US" altLang="zh-CN" sz="1800" b="0" i="1" dirty="0"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)</m:t>
                                    </m:r>
                                  </m:sub>
                                </m:sSub>
                                <m:r>
                                  <a:rPr lang="en-US" altLang="zh-CN" sz="1800" i="1" dirty="0">
                                    <a:latin typeface="Cambria Math" panose="02040503050406030204" pitchFamily="18" charset="0"/>
                                    <a:cs typeface="DejaVu Math TeX Gyre" panose="02000503000000000000" charset="0"/>
                                  </a:rPr>
                                  <m:t>→ℓ</m:t>
                                </m:r>
                                <m:r>
                                  <a:rPr lang="en-US" altLang="zh-CN" sz="1800" i="1" dirty="0">
                                    <a:latin typeface="Cambria Math" panose="02040503050406030204" pitchFamily="18" charset="0"/>
                                    <a:ea typeface="宋体" charset="0"/>
                                    <a:cs typeface="DejaVu Math TeX Gyre" panose="02000503000000000000" charset="0"/>
                                  </a:rPr>
                                  <m:t>𝜈</m:t>
                                </m:r>
                              </m:oMath>
                            </m:oMathPara>
                          </a14:m>
                          <a:endParaRPr lang="en-US" altLang="zh-CN" sz="1800" b="0" i="1" dirty="0">
                            <a:latin typeface="DejaVu Math TeX Gyre" panose="02000503000000000000" charset="0"/>
                            <a:ea typeface="宋体" charset="0"/>
                            <a:cs typeface="DejaVu Math TeX Gyre" panose="02000503000000000000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0.974 (2) (11)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1.13%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[1][2]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9370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i="1" dirty="0">
                                    <a:latin typeface="Cambria Math" panose="02040503050406030204" pitchFamily="18" charset="0"/>
                                    <a:cs typeface="DejaVu Math TeX Gyre" panose="02000503000000000000" charset="0"/>
                                  </a:rPr>
                                  <m:t>𝐷</m:t>
                                </m:r>
                                <m:r>
                                  <a:rPr lang="en-US" altLang="zh-CN" sz="1800" i="1" dirty="0">
                                    <a:latin typeface="Cambria Math" panose="02040503050406030204" pitchFamily="18" charset="0"/>
                                    <a:cs typeface="DejaVu Math TeX Gyre" panose="02000503000000000000" charset="0"/>
                                  </a:rPr>
                                  <m:t>→</m:t>
                                </m:r>
                                <m:r>
                                  <a:rPr lang="en-US" altLang="zh-CN" sz="1800" i="1" dirty="0">
                                    <a:latin typeface="Cambria Math" panose="02040503050406030204" pitchFamily="18" charset="0"/>
                                    <a:cs typeface="DejaVu Math TeX Gyre" panose="02000503000000000000" charset="0"/>
                                  </a:rPr>
                                  <m:t>𝐾</m:t>
                                </m:r>
                                <m:r>
                                  <a:rPr lang="en-US" altLang="zh-CN" sz="1800" i="1" dirty="0">
                                    <a:latin typeface="Cambria Math" panose="02040503050406030204" pitchFamily="18" charset="0"/>
                                    <a:cs typeface="DejaVu Math TeX Gyre" panose="02000503000000000000" charset="0"/>
                                  </a:rPr>
                                  <m:t>ℓ</m:t>
                                </m:r>
                                <m:r>
                                  <a:rPr lang="en-US" altLang="zh-CN" sz="1800" i="1" dirty="0">
                                    <a:latin typeface="Cambria Math" panose="02040503050406030204" pitchFamily="18" charset="0"/>
                                    <a:ea typeface="宋体" charset="0"/>
                                    <a:cs typeface="DejaVu Math TeX Gyre" panose="02000503000000000000" charset="0"/>
                                  </a:rPr>
                                  <m:t>𝜈</m:t>
                                </m:r>
                              </m:oMath>
                            </m:oMathPara>
                          </a14:m>
                          <a:endParaRPr lang="en-US" altLang="zh-CN" sz="1800" b="0" i="1" dirty="0">
                            <a:latin typeface="DejaVu Math TeX Gyre" panose="02000503000000000000" charset="0"/>
                            <a:ea typeface="宋体" charset="0"/>
                            <a:cs typeface="DejaVu Math TeX Gyre" panose="02000503000000000000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0.9592 (50) (96)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1.15%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[11][12][13]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9433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b="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FLAG Average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0.9667 (96) 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0.99%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dirty="0">
                            <a:solidFill>
                              <a:srgbClr val="FF0000"/>
                            </a:solidFill>
                            <a:latin typeface="Times New Roman" panose="02020503050405090304" pitchFamily="18" charset="0"/>
                            <a:cs typeface="Times New Roman" panose="02020503050405090304" pitchFamily="18" charset="0"/>
                            <a:sym typeface="+mn-ea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表格 5"/>
              <p:cNvGraphicFramePr>
                <a:graphicFrameLocks noGrp="1"/>
              </p:cNvGraphicFramePr>
              <p:nvPr>
                <p:custDataLst>
                  <p:tags r:id="rId6"/>
                </p:custDataLst>
                <p:extLst>
                  <p:ext uri="{D42A27DB-BD31-4B8C-83A1-F6EECF244321}">
                    <p14:modId xmlns:p14="http://schemas.microsoft.com/office/powerpoint/2010/main" val="1744806279"/>
                  </p:ext>
                </p:extLst>
              </p:nvPr>
            </p:nvGraphicFramePr>
            <p:xfrm>
              <a:off x="636091" y="1269741"/>
              <a:ext cx="10571480" cy="16103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04863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2518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75069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5203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42799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b="0" dirty="0">
                              <a:highlight>
                                <a:srgbClr val="FFFF00"/>
                              </a:highlight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Nf = 2 + 1 + 1</a:t>
                          </a: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61168" r="-50761" b="-294118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i="1" dirty="0">
                              <a:latin typeface="DejaVu Math TeX Gyre" panose="02000503000000000000" charset="0"/>
                              <a:ea typeface="宋体" charset="0"/>
                              <a:cs typeface="DejaVu Math TeX Gyre" panose="02000503000000000000" charset="0"/>
                              <a:sym typeface="+mn-ea"/>
                            </a:rPr>
                            <a:t>Ref.</a:t>
                          </a:r>
                          <a:endParaRPr lang="en-US" altLang="zh-CN" sz="1800" b="0" i="1" dirty="0">
                            <a:solidFill>
                              <a:schemeClr val="tx1"/>
                            </a:solidFill>
                            <a:latin typeface="DejaVu Math TeX Gyre" panose="02000503000000000000" charset="0"/>
                            <a:ea typeface="宋体" charset="0"/>
                            <a:cs typeface="DejaVu Math TeX Gyre" panose="02000503000000000000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9433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417" t="-109677" r="-247500" b="-2225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0.974 (2) (11)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1.13%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[1][2]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937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417" t="-203125" r="-247500" b="-115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0.9592 (50) (96)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1.15%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[11][12][13]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9433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b="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FLAG Average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0.9667 (96) 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0.99%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dirty="0">
                            <a:solidFill>
                              <a:srgbClr val="FF0000"/>
                            </a:solidFill>
                            <a:latin typeface="Times New Roman" panose="02020503050405090304" pitchFamily="18" charset="0"/>
                            <a:cs typeface="Times New Roman" panose="02020503050405090304" pitchFamily="18" charset="0"/>
                            <a:sym typeface="+mn-ea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表格 7"/>
              <p:cNvGraphicFramePr>
                <a:graphicFrameLocks noGrp="1"/>
              </p:cNvGraphicFramePr>
              <p:nvPr>
                <p:custDataLst>
                  <p:tags r:id="rId3"/>
                </p:custDataLst>
              </p:nvPr>
            </p:nvGraphicFramePr>
            <p:xfrm>
              <a:off x="635456" y="3101716"/>
              <a:ext cx="10572115" cy="2758567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07467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22072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75323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52349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7719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b="0" dirty="0">
                              <a:highlight>
                                <a:srgbClr val="FFFF00"/>
                              </a:highlight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Nf = 2 + 1 </a:t>
                          </a: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DejaVu Math TeX Gyre" panose="02000503000000000000" charset="0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en-US" altLang="zh-CN" sz="1800" b="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1800" b="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𝑐𝑠</m:t>
                                    </m:r>
                                  </m:sub>
                                </m:sSub>
                                <m:r>
                                  <a:rPr lang="en-US" altLang="zh-CN" sz="1800" b="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宋体" charset="0"/>
                                    <a:cs typeface="DejaVu Math TeX Gyre" panose="02000503000000000000" charset="0"/>
                                  </a:rPr>
                                  <m:t>|</m:t>
                                </m:r>
                              </m:oMath>
                            </m:oMathPara>
                          </a14:m>
                          <a:endParaRPr lang="en-US" altLang="zh-CN" sz="1800" b="0" i="1" dirty="0">
                            <a:solidFill>
                              <a:schemeClr val="tx1"/>
                            </a:solidFill>
                            <a:latin typeface="DejaVu Math TeX Gyre" panose="02000503000000000000" charset="0"/>
                            <a:ea typeface="宋体" charset="0"/>
                            <a:cs typeface="DejaVu Math TeX Gyre" panose="02000503000000000000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b="0" i="1" dirty="0">
                            <a:solidFill>
                              <a:schemeClr val="tx1"/>
                            </a:solidFill>
                            <a:latin typeface="DejaVu Math TeX Gyre" panose="02000503000000000000" charset="0"/>
                            <a:ea typeface="宋体" charset="0"/>
                            <a:cs typeface="DejaVu Math TeX Gyre" panose="02000503000000000000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4734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b="0" i="1" dirty="0"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dirty="0"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altLang="zh-CN" sz="1800" b="0" i="1" dirty="0"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(</m:t>
                                    </m:r>
                                    <m:r>
                                      <a:rPr lang="en-US" altLang="zh-CN" sz="1800" b="0" i="1" dirty="0"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𝑠</m:t>
                                    </m:r>
                                    <m:r>
                                      <a:rPr lang="en-US" altLang="zh-CN" sz="1800" b="0" i="1" dirty="0">
                                        <a:latin typeface="Cambria Math" panose="02040503050406030204" pitchFamily="18" charset="0"/>
                                        <a:cs typeface="DejaVu Math TeX Gyre" panose="02000503000000000000" charset="0"/>
                                      </a:rPr>
                                      <m:t>)</m:t>
                                    </m:r>
                                  </m:sub>
                                </m:sSub>
                                <m:r>
                                  <a:rPr lang="en-US" altLang="zh-CN" sz="1800" i="1" dirty="0">
                                    <a:latin typeface="Cambria Math" panose="02040503050406030204" pitchFamily="18" charset="0"/>
                                    <a:cs typeface="DejaVu Math TeX Gyre" panose="02000503000000000000" charset="0"/>
                                  </a:rPr>
                                  <m:t>→ℓ</m:t>
                                </m:r>
                                <m:r>
                                  <a:rPr lang="en-US" altLang="zh-CN" sz="1800" i="1" dirty="0">
                                    <a:latin typeface="Cambria Math" panose="02040503050406030204" pitchFamily="18" charset="0"/>
                                    <a:ea typeface="宋体" charset="0"/>
                                    <a:cs typeface="DejaVu Math TeX Gyre" panose="02000503000000000000" charset="0"/>
                                  </a:rPr>
                                  <m:t>𝜈</m:t>
                                </m:r>
                              </m:oMath>
                            </m:oMathPara>
                          </a14:m>
                          <a:endParaRPr lang="en-US" altLang="zh-CN" sz="1800" b="0" i="1" dirty="0">
                            <a:latin typeface="DejaVu Math TeX Gyre" panose="02000503000000000000" charset="0"/>
                            <a:ea typeface="宋体" charset="0"/>
                            <a:cs typeface="DejaVu Math TeX Gyre" panose="02000503000000000000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0.983 (5) (11)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1.22%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[3][4][5][6][7][8]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47345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i="1" dirty="0">
                                    <a:latin typeface="Cambria Math" panose="02040503050406030204" pitchFamily="18" charset="0"/>
                                    <a:cs typeface="DejaVu Math TeX Gyre" panose="02000503000000000000" charset="0"/>
                                  </a:rPr>
                                  <m:t>𝐷</m:t>
                                </m:r>
                                <m:r>
                                  <a:rPr lang="en-US" altLang="zh-CN" sz="1800" i="1" dirty="0">
                                    <a:latin typeface="Cambria Math" panose="02040503050406030204" pitchFamily="18" charset="0"/>
                                    <a:cs typeface="DejaVu Math TeX Gyre" panose="02000503000000000000" charset="0"/>
                                  </a:rPr>
                                  <m:t>→</m:t>
                                </m:r>
                                <m:r>
                                  <a:rPr lang="en-US" altLang="zh-CN" sz="1800" i="1" dirty="0">
                                    <a:latin typeface="Cambria Math" panose="02040503050406030204" pitchFamily="18" charset="0"/>
                                    <a:cs typeface="DejaVu Math TeX Gyre" panose="02000503000000000000" charset="0"/>
                                  </a:rPr>
                                  <m:t>𝐾</m:t>
                                </m:r>
                                <m:r>
                                  <a:rPr lang="en-US" altLang="zh-CN" sz="1800" i="1" dirty="0">
                                    <a:latin typeface="Cambria Math" panose="02040503050406030204" pitchFamily="18" charset="0"/>
                                    <a:cs typeface="DejaVu Math TeX Gyre" panose="02000503000000000000" charset="0"/>
                                  </a:rPr>
                                  <m:t>ℓ</m:t>
                                </m:r>
                                <m:r>
                                  <a:rPr lang="en-US" altLang="zh-CN" sz="1800" i="1" dirty="0">
                                    <a:latin typeface="Cambria Math" panose="02040503050406030204" pitchFamily="18" charset="0"/>
                                    <a:ea typeface="宋体" charset="0"/>
                                    <a:cs typeface="DejaVu Math TeX Gyre" panose="02000503000000000000" charset="0"/>
                                  </a:rPr>
                                  <m:t>𝜈</m:t>
                                </m:r>
                              </m:oMath>
                            </m:oMathPara>
                          </a14:m>
                          <a:endParaRPr lang="en-US" altLang="zh-CN" sz="1800" b="0" i="1" dirty="0">
                            <a:latin typeface="DejaVu Math TeX Gyre" panose="02000503000000000000" charset="0"/>
                            <a:ea typeface="宋体" charset="0"/>
                            <a:cs typeface="DejaVu Math TeX Gyre" panose="02000503000000000000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0.958 (25) (5) (10)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2.83%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[10]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4734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b="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FLAG Average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0.973 (14) 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1.44%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dirty="0">
                            <a:solidFill>
                              <a:srgbClr val="FF0000"/>
                            </a:solidFill>
                            <a:latin typeface="Times New Roman" panose="02020503050405090304" pitchFamily="18" charset="0"/>
                            <a:cs typeface="Times New Roman" panose="02020503050405090304" pitchFamily="18" charset="0"/>
                            <a:sym typeface="+mn-ea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3370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b="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STCF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i="1" dirty="0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  <m:t>（</m:t>
                              </m:r>
                              <m:sSubSup>
                                <m:sSubSupPr>
                                  <m:ctrlPr>
                                    <a:rPr lang="en-US" altLang="zh-CN" sz="1800" i="1" dirty="0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800" i="1" dirty="0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CN" sz="1800" i="1" dirty="0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  <m:t>(</m:t>
                                  </m:r>
                                  <m:r>
                                    <a:rPr lang="en-US" altLang="zh-CN" sz="1800" i="1" dirty="0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  <m:t>𝑠</m:t>
                                  </m:r>
                                  <m:r>
                                    <a:rPr lang="en-US" altLang="zh-CN" sz="1800" i="1" dirty="0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  <m:t>)</m:t>
                                  </m:r>
                                </m:sub>
                                <m:sup>
                                  <m:r>
                                    <a:rPr lang="en-US" altLang="zh-CN" sz="1800" i="1" dirty="0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  <m:t>+</m:t>
                                  </m:r>
                                </m:sup>
                              </m:sSubSup>
                              <m:r>
                                <a:rPr lang="en-US" altLang="zh-CN" sz="1800" i="1" dirty="0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altLang="zh-CN" sz="1800" i="1" dirty="0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i="1" dirty="0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US" altLang="zh-CN" sz="1800" i="1" dirty="0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  <m:t>+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CN" sz="1800" i="1" dirty="0">
                                      <a:latin typeface="Cambria Math" panose="02040503050406030204" pitchFamily="18" charset="0"/>
                                      <a:ea typeface="宋体" charset="0"/>
                                      <a:cs typeface="DejaVu Math TeX Gyre" panose="02000503000000000000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 dirty="0">
                                      <a:latin typeface="Cambria Math" panose="02040503050406030204" pitchFamily="18" charset="0"/>
                                      <a:ea typeface="宋体" charset="0"/>
                                      <a:cs typeface="DejaVu Math TeX Gyre" panose="02000503000000000000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altLang="zh-CN" sz="1800" i="1" dirty="0">
                                      <a:latin typeface="Cambria Math" panose="02040503050406030204" pitchFamily="18" charset="0"/>
                                      <a:ea typeface="宋体" charset="0"/>
                                      <a:cs typeface="DejaVu Math TeX Gyre" panose="02000503000000000000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en-US" altLang="zh-CN" sz="1800" i="1" dirty="0">
                                  <a:latin typeface="Cambria Math" panose="02040503050406030204" pitchFamily="18" charset="0"/>
                                  <a:ea typeface="宋体" charset="0"/>
                                  <a:cs typeface="DejaVu Math TeX Gyre" panose="02000503000000000000" charset="0"/>
                                </a:rPr>
                                <m:t>)</m:t>
                              </m:r>
                            </m:oMath>
                          </a14:m>
                          <a:endParaRPr lang="en-US" altLang="zh-CN" sz="1800" b="0" i="1" dirty="0">
                            <a:solidFill>
                              <a:srgbClr val="FF0000"/>
                            </a:solidFill>
                            <a:latin typeface="DejaVu Math TeX Gyre" panose="02000503000000000000" charset="0"/>
                            <a:ea typeface="宋体" charset="0"/>
                            <a:cs typeface="DejaVu Math TeX Gyre" panose="02000503000000000000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dirty="0">
                            <a:latin typeface="Times New Roman" panose="02020503050405090304" pitchFamily="18" charset="0"/>
                            <a:cs typeface="Times New Roman" panose="0202050305040509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0.15%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dirty="0">
                            <a:solidFill>
                              <a:srgbClr val="FF0000"/>
                            </a:solidFill>
                            <a:latin typeface="Times New Roman" panose="02020503050405090304" pitchFamily="18" charset="0"/>
                            <a:cs typeface="Times New Roman" panose="02020503050405090304" pitchFamily="18" charset="0"/>
                            <a:sym typeface="+mn-ea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4734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STCF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i="1" dirty="0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  <m:t>（</m:t>
                              </m:r>
                              <m:sSubSup>
                                <m:sSubSupPr>
                                  <m:ctrlPr>
                                    <a:rPr lang="en-US" altLang="zh-CN" sz="1800" i="1" dirty="0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800" i="1" dirty="0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CN" sz="1800" i="1" dirty="0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  <m:t>(</m:t>
                                  </m:r>
                                  <m:r>
                                    <a:rPr lang="en-US" altLang="zh-CN" sz="1800" i="1" dirty="0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  <m:t>𝑠</m:t>
                                  </m:r>
                                  <m:r>
                                    <a:rPr lang="en-US" altLang="zh-CN" sz="1800" i="1" dirty="0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  <m:t>)</m:t>
                                  </m:r>
                                </m:sub>
                                <m:sup>
                                  <m:r>
                                    <a:rPr lang="en-US" altLang="zh-CN" sz="1800" i="1" dirty="0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  <m:t>+</m:t>
                                  </m:r>
                                </m:sup>
                              </m:sSubSup>
                              <m:r>
                                <a:rPr lang="en-US" altLang="zh-CN" sz="1800" i="1" dirty="0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altLang="zh-CN" sz="1800" i="1" dirty="0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i="1" dirty="0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  <m:t>𝜏</m:t>
                                  </m:r>
                                </m:e>
                                <m:sup>
                                  <m:r>
                                    <a:rPr lang="en-US" altLang="zh-CN" sz="1800" i="1" dirty="0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  <m:t>+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CN" sz="1800" i="1" dirty="0">
                                      <a:latin typeface="Cambria Math" panose="02040503050406030204" pitchFamily="18" charset="0"/>
                                      <a:ea typeface="宋体" charset="0"/>
                                      <a:cs typeface="DejaVu Math TeX Gyre" panose="02000503000000000000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 dirty="0">
                                      <a:latin typeface="Cambria Math" panose="02040503050406030204" pitchFamily="18" charset="0"/>
                                      <a:ea typeface="宋体" charset="0"/>
                                      <a:cs typeface="DejaVu Math TeX Gyre" panose="02000503000000000000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altLang="zh-CN" sz="1800" i="1" dirty="0">
                                      <a:latin typeface="Cambria Math" panose="02040503050406030204" pitchFamily="18" charset="0"/>
                                      <a:ea typeface="宋体" charset="0"/>
                                      <a:cs typeface="DejaVu Math TeX Gyre" panose="02000503000000000000" charset="0"/>
                                    </a:rPr>
                                    <m:t>𝜏</m:t>
                                  </m:r>
                                </m:sub>
                              </m:sSub>
                              <m:r>
                                <a:rPr lang="en-US" altLang="zh-CN" sz="1800" i="1" dirty="0">
                                  <a:latin typeface="Cambria Math" panose="02040503050406030204" pitchFamily="18" charset="0"/>
                                  <a:ea typeface="宋体" charset="0"/>
                                  <a:cs typeface="DejaVu Math TeX Gyre" panose="02000503000000000000" charset="0"/>
                                </a:rPr>
                                <m:t>)</m:t>
                              </m:r>
                            </m:oMath>
                          </a14:m>
                          <a:endParaRPr lang="en-US" altLang="zh-CN" sz="1800" b="0" i="1" dirty="0">
                            <a:solidFill>
                              <a:srgbClr val="FF0000"/>
                            </a:solidFill>
                            <a:latin typeface="DejaVu Math TeX Gyre" panose="02000503000000000000" charset="0"/>
                            <a:ea typeface="宋体" charset="0"/>
                            <a:cs typeface="DejaVu Math TeX Gyre" panose="02000503000000000000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dirty="0">
                            <a:latin typeface="Times New Roman" panose="02020503050405090304" pitchFamily="18" charset="0"/>
                            <a:cs typeface="Times New Roman" panose="0202050305040509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0.11%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dirty="0">
                            <a:solidFill>
                              <a:srgbClr val="FF0000"/>
                            </a:solidFill>
                            <a:latin typeface="Times New Roman" panose="02020503050405090304" pitchFamily="18" charset="0"/>
                            <a:cs typeface="Times New Roman" panose="02020503050405090304" pitchFamily="18" charset="0"/>
                            <a:sym typeface="+mn-ea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4734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STCF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b="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  <m:t>  (|</m:t>
                              </m:r>
                              <m:sSubSup>
                                <m:sSubSupPr>
                                  <m:ctrlPr>
                                    <a:rPr lang="en-US" altLang="zh-CN" sz="1800" b="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sz="1800" b="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DejaVu Math TeX Gyre" panose="02000503000000000000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1800" b="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DejaVu Math TeX Gyre" panose="02000503000000000000" charset="0"/>
                                        </a:rPr>
                                        <m:t>𝑉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sz="1800" b="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  <m:t>𝑐𝑠</m:t>
                                  </m:r>
                                </m:sub>
                                <m:sup>
                                  <m:r>
                                    <a:rPr lang="en-US" altLang="zh-CN" sz="18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  <m:t>𝜇</m:t>
                                  </m:r>
                                  <m:r>
                                    <a:rPr lang="en-US" altLang="zh-CN" sz="18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  <m:t>&amp;</m:t>
                                  </m:r>
                                  <m:r>
                                    <a:rPr lang="en-US" altLang="zh-CN" sz="18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  <m:t>𝜏</m:t>
                                  </m:r>
                                </m:sup>
                              </m:sSubSup>
                              <m:r>
                                <a:rPr lang="en-US" altLang="zh-CN" sz="1800" b="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宋体" charset="0"/>
                                  <a:cs typeface="DejaVu Math TeX Gyre" panose="02000503000000000000" charset="0"/>
                                </a:rPr>
                                <m:t>|)</m:t>
                              </m:r>
                            </m:oMath>
                          </a14:m>
                          <a:r>
                            <a:rPr lang="en-US" altLang="zh-CN" sz="1800" dirty="0"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 </a:t>
                          </a:r>
                          <a:endParaRPr lang="en-US" altLang="zh-CN" sz="1800" b="0" i="1" dirty="0">
                            <a:solidFill>
                              <a:srgbClr val="FF0000"/>
                            </a:solidFill>
                            <a:latin typeface="DejaVu Math TeX Gyre" panose="02000503000000000000" charset="0"/>
                            <a:ea typeface="宋体" charset="0"/>
                            <a:cs typeface="DejaVu Math TeX Gyre" panose="02000503000000000000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dirty="0">
                            <a:latin typeface="Times New Roman" panose="02020503050405090304" pitchFamily="18" charset="0"/>
                            <a:cs typeface="Times New Roman" panose="0202050305040509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0.09%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dirty="0">
                            <a:solidFill>
                              <a:srgbClr val="FF0000"/>
                            </a:solidFill>
                            <a:latin typeface="Times New Roman" panose="02020503050405090304" pitchFamily="18" charset="0"/>
                            <a:cs typeface="Times New Roman" panose="02020503050405090304" pitchFamily="18" charset="0"/>
                            <a:sym typeface="+mn-ea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表格 7"/>
              <p:cNvGraphicFramePr>
                <a:graphicFrameLocks noGrp="1"/>
              </p:cNvGraphicFramePr>
              <p:nvPr>
                <p:custDataLst>
                  <p:tags r:id="rId8"/>
                </p:custDataLst>
                <p:extLst>
                  <p:ext uri="{D42A27DB-BD31-4B8C-83A1-F6EECF244321}">
                    <p14:modId xmlns:p14="http://schemas.microsoft.com/office/powerpoint/2010/main" val="738782044"/>
                  </p:ext>
                </p:extLst>
              </p:nvPr>
            </p:nvGraphicFramePr>
            <p:xfrm>
              <a:off x="635456" y="3101716"/>
              <a:ext cx="10572115" cy="2758567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07467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22072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75323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52349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7719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b="0" dirty="0">
                              <a:highlight>
                                <a:srgbClr val="FFFF00"/>
                              </a:highlight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Nf = 2 + 1 </a:t>
                          </a: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61990" t="-6667" r="-51020" b="-650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b="0" i="1" dirty="0">
                            <a:solidFill>
                              <a:schemeClr val="tx1"/>
                            </a:solidFill>
                            <a:latin typeface="DejaVu Math TeX Gyre" panose="02000503000000000000" charset="0"/>
                            <a:ea typeface="宋体" charset="0"/>
                            <a:cs typeface="DejaVu Math TeX Gyre" panose="02000503000000000000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921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413" t="-103226" r="-244628" b="-5290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0.983 (5) (11)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1.22%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[3][4][5][6][7][8]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413" t="-217241" r="-244628" b="-4655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0.958 (25) (5) (10)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2.83%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[10]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b="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FLAG Average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</a:rPr>
                            <a:t>0.973 (14) 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1.44%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dirty="0">
                            <a:solidFill>
                              <a:srgbClr val="FF0000"/>
                            </a:solidFill>
                            <a:latin typeface="Times New Roman" panose="02020503050405090304" pitchFamily="18" charset="0"/>
                            <a:cs typeface="Times New Roman" panose="02020503050405090304" pitchFamily="18" charset="0"/>
                            <a:sym typeface="+mn-ea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3370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413" t="-355882" r="-244628" b="-21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dirty="0">
                            <a:latin typeface="Times New Roman" panose="02020503050405090304" pitchFamily="18" charset="0"/>
                            <a:cs typeface="Times New Roman" panose="0202050305040509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0.15%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dirty="0">
                            <a:solidFill>
                              <a:srgbClr val="FF0000"/>
                            </a:solidFill>
                            <a:latin typeface="Times New Roman" panose="02020503050405090304" pitchFamily="18" charset="0"/>
                            <a:cs typeface="Times New Roman" panose="02020503050405090304" pitchFamily="18" charset="0"/>
                            <a:sym typeface="+mn-ea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1109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413" t="-484375" r="-244628" b="-1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dirty="0">
                            <a:latin typeface="Times New Roman" panose="02020503050405090304" pitchFamily="18" charset="0"/>
                            <a:cs typeface="Times New Roman" panose="0202050305040509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0.11%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dirty="0">
                            <a:solidFill>
                              <a:srgbClr val="FF0000"/>
                            </a:solidFill>
                            <a:latin typeface="Times New Roman" panose="02020503050405090304" pitchFamily="18" charset="0"/>
                            <a:cs typeface="Times New Roman" panose="02020503050405090304" pitchFamily="18" charset="0"/>
                            <a:sym typeface="+mn-ea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1287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413" t="-566667" r="-244628" b="-212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dirty="0">
                            <a:latin typeface="Times New Roman" panose="02020503050405090304" pitchFamily="18" charset="0"/>
                            <a:cs typeface="Times New Roman" panose="0202050305040509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  <a:latin typeface="Times New Roman" panose="02020503050405090304" pitchFamily="18" charset="0"/>
                              <a:cs typeface="Times New Roman" panose="02020503050405090304" pitchFamily="18" charset="0"/>
                              <a:sym typeface="+mn-ea"/>
                            </a:rPr>
                            <a:t>0.09%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800" dirty="0">
                            <a:solidFill>
                              <a:srgbClr val="FF0000"/>
                            </a:solidFill>
                            <a:latin typeface="Times New Roman" panose="02020503050405090304" pitchFamily="18" charset="0"/>
                            <a:cs typeface="Times New Roman" panose="02020503050405090304" pitchFamily="18" charset="0"/>
                            <a:sym typeface="+mn-ea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ext Box 3">
            <a:extLst>
              <a:ext uri="{FF2B5EF4-FFF2-40B4-BE49-F238E27FC236}">
                <a16:creationId xmlns:a16="http://schemas.microsoft.com/office/drawing/2014/main" id="{1EC786FD-01D0-7B5A-DCED-9A3F02D64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07406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Challenges and Prospect</a:t>
            </a:r>
          </a:p>
        </p:txBody>
      </p:sp>
      <p:sp>
        <p:nvSpPr>
          <p:cNvPr id="3" name="Line 2">
            <a:extLst>
              <a:ext uri="{FF2B5EF4-FFF2-40B4-BE49-F238E27FC236}">
                <a16:creationId xmlns:a16="http://schemas.microsoft.com/office/drawing/2014/main" id="{947B71CB-E0B7-5088-4A0E-606ACFCACDC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4" name="灯片编号占位符 4">
            <a:extLst>
              <a:ext uri="{FF2B5EF4-FFF2-40B4-BE49-F238E27FC236}">
                <a16:creationId xmlns:a16="http://schemas.microsoft.com/office/drawing/2014/main" id="{EA6D8D68-3062-E22B-EEE9-04CAA0CDD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60</a:t>
            </a:fld>
            <a:endParaRPr kumimoji="0" lang="zh-CN" altLang="en-US" sz="28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1FFA1AF-E5FF-6F5F-5CD8-9D5669B9ABA7}"/>
              </a:ext>
            </a:extLst>
          </p:cNvPr>
          <p:cNvSpPr txBox="1"/>
          <p:nvPr/>
        </p:nvSpPr>
        <p:spPr>
          <a:xfrm>
            <a:off x="942816" y="6081898"/>
            <a:ext cx="105721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QED corrections are required to achieve a high precision.</a:t>
            </a:r>
          </a:p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QED correction of the hadron masses with heavy quark, see: Yi-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Yang, under progress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9310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燕尾形箭头 14">
            <a:extLst>
              <a:ext uri="{FF2B5EF4-FFF2-40B4-BE49-F238E27FC236}">
                <a16:creationId xmlns:a16="http://schemas.microsoft.com/office/drawing/2014/main" id="{6CF8D369-E1AF-DA42-1955-F0DAB4BB015B}"/>
              </a:ext>
            </a:extLst>
          </p:cNvPr>
          <p:cNvSpPr/>
          <p:nvPr/>
        </p:nvSpPr>
        <p:spPr>
          <a:xfrm>
            <a:off x="396302" y="5632616"/>
            <a:ext cx="10758488" cy="430869"/>
          </a:xfrm>
          <a:prstGeom prst="notchedRightArrow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F17E2C5-7BBC-5E0A-4A0C-69F8CE2F2812}"/>
              </a:ext>
            </a:extLst>
          </p:cNvPr>
          <p:cNvSpPr/>
          <p:nvPr/>
        </p:nvSpPr>
        <p:spPr>
          <a:xfrm>
            <a:off x="690213" y="5782255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CE1FFC1E-B5EA-6E6B-6516-1F17CB40EAA9}"/>
              </a:ext>
            </a:extLst>
          </p:cNvPr>
          <p:cNvSpPr/>
          <p:nvPr/>
        </p:nvSpPr>
        <p:spPr>
          <a:xfrm>
            <a:off x="324862" y="4860684"/>
            <a:ext cx="1143000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795F26BF-5561-DEFA-BE96-680BB1EA70D1}"/>
              </a:ext>
            </a:extLst>
          </p:cNvPr>
          <p:cNvSpPr/>
          <p:nvPr/>
        </p:nvSpPr>
        <p:spPr>
          <a:xfrm>
            <a:off x="1914185" y="5777487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/>
              <p:nvPr/>
            </p:nvSpPr>
            <p:spPr>
              <a:xfrm>
                <a:off x="1553590" y="6027003"/>
                <a:ext cx="1143000" cy="830997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</m:oMath>
                  </m:oMathPara>
                </a14:m>
                <a:endParaRPr lang="zh-CN" alt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1974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590" y="6027003"/>
                <a:ext cx="1143000" cy="830997"/>
              </a:xfrm>
              <a:prstGeom prst="roundRect">
                <a:avLst/>
              </a:prstGeom>
              <a:blipFill>
                <a:blip r:embed="rId2"/>
                <a:stretch>
                  <a:fillRect b="-134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椭圆 5">
            <a:extLst>
              <a:ext uri="{FF2B5EF4-FFF2-40B4-BE49-F238E27FC236}">
                <a16:creationId xmlns:a16="http://schemas.microsoft.com/office/drawing/2014/main" id="{403B17AC-829F-DE6D-8CED-2E338A3D8D6D}"/>
              </a:ext>
            </a:extLst>
          </p:cNvPr>
          <p:cNvSpPr/>
          <p:nvPr/>
        </p:nvSpPr>
        <p:spPr>
          <a:xfrm>
            <a:off x="1544075" y="5775510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7D02F715-6454-BA1F-31BB-45B6873F0283}"/>
              </a:ext>
            </a:extLst>
          </p:cNvPr>
          <p:cNvSpPr/>
          <p:nvPr/>
        </p:nvSpPr>
        <p:spPr>
          <a:xfrm>
            <a:off x="1534166" y="4870580"/>
            <a:ext cx="982624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/>
              <p:nvPr/>
            </p:nvSpPr>
            <p:spPr>
              <a:xfrm>
                <a:off x="2891110" y="6027860"/>
                <a:ext cx="1143000" cy="830997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600200">
                  <a:spcBef>
                    <a:spcPct val="0"/>
                  </a:spcBef>
                  <a:spcAft>
                    <a:spcPct val="35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Υ</m:t>
                      </m:r>
                    </m:oMath>
                  </m:oMathPara>
                </a14:m>
                <a:endParaRPr lang="zh-CN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 algn="ctr" defTabSz="1600200"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1977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110" y="6027860"/>
                <a:ext cx="1143000" cy="830997"/>
              </a:xfrm>
              <a:prstGeom prst="roundRect">
                <a:avLst/>
              </a:prstGeom>
              <a:blipFill>
                <a:blip r:embed="rId3"/>
                <a:stretch>
                  <a:fillRect b="-208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椭圆 10">
            <a:extLst>
              <a:ext uri="{FF2B5EF4-FFF2-40B4-BE49-F238E27FC236}">
                <a16:creationId xmlns:a16="http://schemas.microsoft.com/office/drawing/2014/main" id="{EF41B05D-1C1B-8A92-A973-488F537CF992}"/>
              </a:ext>
            </a:extLst>
          </p:cNvPr>
          <p:cNvSpPr/>
          <p:nvPr/>
        </p:nvSpPr>
        <p:spPr>
          <a:xfrm>
            <a:off x="3351774" y="57592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504284F-9940-7933-9A6F-50C0DF89577A}"/>
              </a:ext>
            </a:extLst>
          </p:cNvPr>
          <p:cNvSpPr/>
          <p:nvPr/>
        </p:nvSpPr>
        <p:spPr>
          <a:xfrm>
            <a:off x="4611182" y="57691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D6D62300-49F4-8340-D64E-8E875E7B2A09}"/>
              </a:ext>
            </a:extLst>
          </p:cNvPr>
          <p:cNvSpPr/>
          <p:nvPr/>
        </p:nvSpPr>
        <p:spPr>
          <a:xfrm>
            <a:off x="4112290" y="6028028"/>
            <a:ext cx="1279874" cy="83099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lifetime</a:t>
            </a:r>
            <a:endParaRPr lang="en-US" altLang="zh-C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37740D17-70AC-726A-79D9-D58C72772A01}"/>
              </a:ext>
            </a:extLst>
          </p:cNvPr>
          <p:cNvSpPr/>
          <p:nvPr/>
        </p:nvSpPr>
        <p:spPr>
          <a:xfrm>
            <a:off x="4498055" y="4870580"/>
            <a:ext cx="1984722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Wolfenstein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2FD60BF-4B8C-2794-10E8-BC5D1897E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307" y="1793139"/>
            <a:ext cx="9014638" cy="1635861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C6CEBBD1-AE0C-0DEF-65E3-98B6A6269C8F}"/>
              </a:ext>
            </a:extLst>
          </p:cNvPr>
          <p:cNvSpPr/>
          <p:nvPr/>
        </p:nvSpPr>
        <p:spPr>
          <a:xfrm>
            <a:off x="5534766" y="5765361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C292BDD-2BC2-06BE-ED6C-CFADF64F4491}"/>
                  </a:ext>
                </a:extLst>
              </p:cNvPr>
              <p:cNvSpPr txBox="1"/>
              <p:nvPr/>
            </p:nvSpPr>
            <p:spPr>
              <a:xfrm>
                <a:off x="4967523" y="3522180"/>
                <a:ext cx="163442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sz="320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kumimoji="1" lang="en-US" altLang="zh-CN" sz="3200" b="0" i="1" smtClean="0">
                          <a:latin typeface="Cambria Math" panose="02040503050406030204" pitchFamily="18" charset="0"/>
                        </a:rPr>
                        <m:t>=0.22</m:t>
                      </m:r>
                    </m:oMath>
                  </m:oMathPara>
                </a14:m>
                <a:endParaRPr kumimoji="1" lang="zh-CN" altLang="en-US" sz="32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C292BDD-2BC2-06BE-ED6C-CFADF64F4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523" y="3522180"/>
                <a:ext cx="1634422" cy="492443"/>
              </a:xfrm>
              <a:prstGeom prst="rect">
                <a:avLst/>
              </a:prstGeom>
              <a:blipFill>
                <a:blip r:embed="rId5"/>
                <a:stretch>
                  <a:fillRect l="-5426" r="-5426" b="-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82D39449-DBC4-5277-9D13-0071B1775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7</a:t>
            </a:fld>
            <a:endParaRPr kumimoji="0" lang="zh-CN" altLang="en-US" sz="2800" dirty="0"/>
          </a:p>
        </p:txBody>
      </p:sp>
      <p:sp>
        <p:nvSpPr>
          <p:cNvPr id="19" name="Line 2">
            <a:extLst>
              <a:ext uri="{FF2B5EF4-FFF2-40B4-BE49-F238E27FC236}">
                <a16:creationId xmlns:a16="http://schemas.microsoft.com/office/drawing/2014/main" id="{4709F3DB-FD6E-AF8A-B5DF-2B15DEFF1DB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9136CB5-AAE1-C05B-4839-F800AD4A4E99}"/>
              </a:ext>
            </a:extLst>
          </p:cNvPr>
          <p:cNvSpPr txBox="1"/>
          <p:nvPr/>
        </p:nvSpPr>
        <p:spPr>
          <a:xfrm>
            <a:off x="560338" y="148184"/>
            <a:ext cx="4427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重味物理的部分历史</a:t>
            </a:r>
          </a:p>
        </p:txBody>
      </p:sp>
    </p:spTree>
    <p:extLst>
      <p:ext uri="{BB962C8B-B14F-4D97-AF65-F5344CB8AC3E}">
        <p14:creationId xmlns:p14="http://schemas.microsoft.com/office/powerpoint/2010/main" val="255247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2">
            <a:extLst>
              <a:ext uri="{FF2B5EF4-FFF2-40B4-BE49-F238E27FC236}">
                <a16:creationId xmlns:a16="http://schemas.microsoft.com/office/drawing/2014/main" id="{8A6DA4FB-57F1-6EB2-2109-B8816831D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15" name="燕尾形箭头 14">
            <a:extLst>
              <a:ext uri="{FF2B5EF4-FFF2-40B4-BE49-F238E27FC236}">
                <a16:creationId xmlns:a16="http://schemas.microsoft.com/office/drawing/2014/main" id="{6CF8D369-E1AF-DA42-1955-F0DAB4BB015B}"/>
              </a:ext>
            </a:extLst>
          </p:cNvPr>
          <p:cNvSpPr/>
          <p:nvPr/>
        </p:nvSpPr>
        <p:spPr>
          <a:xfrm>
            <a:off x="396306" y="5632616"/>
            <a:ext cx="10758488" cy="430869"/>
          </a:xfrm>
          <a:prstGeom prst="notchedRightArrow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F17E2C5-7BBC-5E0A-4A0C-69F8CE2F2812}"/>
              </a:ext>
            </a:extLst>
          </p:cNvPr>
          <p:cNvSpPr/>
          <p:nvPr/>
        </p:nvSpPr>
        <p:spPr>
          <a:xfrm>
            <a:off x="690217" y="5782255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CE1FFC1E-B5EA-6E6B-6516-1F17CB40EAA9}"/>
              </a:ext>
            </a:extLst>
          </p:cNvPr>
          <p:cNvSpPr/>
          <p:nvPr/>
        </p:nvSpPr>
        <p:spPr>
          <a:xfrm>
            <a:off x="324866" y="4860684"/>
            <a:ext cx="1143000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795F26BF-5561-DEFA-BE96-680BB1EA70D1}"/>
              </a:ext>
            </a:extLst>
          </p:cNvPr>
          <p:cNvSpPr/>
          <p:nvPr/>
        </p:nvSpPr>
        <p:spPr>
          <a:xfrm>
            <a:off x="1914189" y="5777487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/>
              <p:nvPr/>
            </p:nvSpPr>
            <p:spPr>
              <a:xfrm>
                <a:off x="1553594" y="6027003"/>
                <a:ext cx="1143000" cy="830997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</m:oMath>
                  </m:oMathPara>
                </a14:m>
                <a:endParaRPr lang="zh-CN" alt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1974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594" y="6027003"/>
                <a:ext cx="1143000" cy="830997"/>
              </a:xfrm>
              <a:prstGeom prst="roundRect">
                <a:avLst/>
              </a:prstGeom>
              <a:blipFill>
                <a:blip r:embed="rId2"/>
                <a:stretch>
                  <a:fillRect b="-134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椭圆 5">
            <a:extLst>
              <a:ext uri="{FF2B5EF4-FFF2-40B4-BE49-F238E27FC236}">
                <a16:creationId xmlns:a16="http://schemas.microsoft.com/office/drawing/2014/main" id="{403B17AC-829F-DE6D-8CED-2E338A3D8D6D}"/>
              </a:ext>
            </a:extLst>
          </p:cNvPr>
          <p:cNvSpPr/>
          <p:nvPr/>
        </p:nvSpPr>
        <p:spPr>
          <a:xfrm>
            <a:off x="1544079" y="5775510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7D02F715-6454-BA1F-31BB-45B6873F0283}"/>
              </a:ext>
            </a:extLst>
          </p:cNvPr>
          <p:cNvSpPr/>
          <p:nvPr/>
        </p:nvSpPr>
        <p:spPr>
          <a:xfrm>
            <a:off x="1534170" y="4870580"/>
            <a:ext cx="982624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/>
              <p:nvPr/>
            </p:nvSpPr>
            <p:spPr>
              <a:xfrm>
                <a:off x="2891114" y="6027860"/>
                <a:ext cx="1143000" cy="830997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600200">
                  <a:spcBef>
                    <a:spcPct val="0"/>
                  </a:spcBef>
                  <a:spcAft>
                    <a:spcPct val="35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Υ</m:t>
                      </m:r>
                    </m:oMath>
                  </m:oMathPara>
                </a14:m>
                <a:endParaRPr lang="zh-CN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 algn="ctr" defTabSz="1600200"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1977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114" y="6027860"/>
                <a:ext cx="1143000" cy="830997"/>
              </a:xfrm>
              <a:prstGeom prst="roundRect">
                <a:avLst/>
              </a:prstGeom>
              <a:blipFill>
                <a:blip r:embed="rId3"/>
                <a:stretch>
                  <a:fillRect b="-208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椭圆 10">
            <a:extLst>
              <a:ext uri="{FF2B5EF4-FFF2-40B4-BE49-F238E27FC236}">
                <a16:creationId xmlns:a16="http://schemas.microsoft.com/office/drawing/2014/main" id="{EF41B05D-1C1B-8A92-A973-488F537CF992}"/>
              </a:ext>
            </a:extLst>
          </p:cNvPr>
          <p:cNvSpPr/>
          <p:nvPr/>
        </p:nvSpPr>
        <p:spPr>
          <a:xfrm>
            <a:off x="3351778" y="57592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504284F-9940-7933-9A6F-50C0DF89577A}"/>
              </a:ext>
            </a:extLst>
          </p:cNvPr>
          <p:cNvSpPr/>
          <p:nvPr/>
        </p:nvSpPr>
        <p:spPr>
          <a:xfrm>
            <a:off x="4611186" y="57691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D6D62300-49F4-8340-D64E-8E875E7B2A09}"/>
              </a:ext>
            </a:extLst>
          </p:cNvPr>
          <p:cNvSpPr/>
          <p:nvPr/>
        </p:nvSpPr>
        <p:spPr>
          <a:xfrm>
            <a:off x="4112294" y="6028028"/>
            <a:ext cx="1279874" cy="83099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lifetime</a:t>
            </a:r>
            <a:endParaRPr lang="en-US" altLang="zh-C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37740D17-70AC-726A-79D9-D58C72772A01}"/>
              </a:ext>
            </a:extLst>
          </p:cNvPr>
          <p:cNvSpPr/>
          <p:nvPr/>
        </p:nvSpPr>
        <p:spPr>
          <a:xfrm>
            <a:off x="4498059" y="4870580"/>
            <a:ext cx="1984722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Wolfenstein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圆角矩形 16">
            <a:extLst>
              <a:ext uri="{FF2B5EF4-FFF2-40B4-BE49-F238E27FC236}">
                <a16:creationId xmlns:a16="http://schemas.microsoft.com/office/drawing/2014/main" id="{5A0C1408-95B7-66D9-98E4-94F4BC183D42}"/>
              </a:ext>
            </a:extLst>
          </p:cNvPr>
          <p:cNvSpPr/>
          <p:nvPr/>
        </p:nvSpPr>
        <p:spPr>
          <a:xfrm>
            <a:off x="6707859" y="4860683"/>
            <a:ext cx="1389410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HQET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1989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56309679-E0FA-52C7-EAF9-6851E440EB12}"/>
              </a:ext>
            </a:extLst>
          </p:cNvPr>
          <p:cNvSpPr/>
          <p:nvPr/>
        </p:nvSpPr>
        <p:spPr>
          <a:xfrm>
            <a:off x="5534770" y="5765361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4D6BAC82-784D-75C0-2A84-46A6415B5AAA}"/>
              </a:ext>
            </a:extLst>
          </p:cNvPr>
          <p:cNvSpPr/>
          <p:nvPr/>
        </p:nvSpPr>
        <p:spPr>
          <a:xfrm>
            <a:off x="7221254" y="5788652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ABC4073-18E2-7DD9-50D4-BF98C581EF66}"/>
              </a:ext>
            </a:extLst>
          </p:cNvPr>
          <p:cNvSpPr txBox="1"/>
          <p:nvPr/>
        </p:nvSpPr>
        <p:spPr>
          <a:xfrm>
            <a:off x="7131819" y="2225760"/>
            <a:ext cx="48194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“Weak Decays of Heavy Mesons in the Static Quark Approximation”, Nathan </a:t>
            </a:r>
            <a:r>
              <a:rPr kumimoji="1"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Isgur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Mark B. Wise, </a:t>
            </a:r>
            <a:r>
              <a:rPr kumimoji="1"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Phys.Lett.B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232 (1989) 113-117</a:t>
            </a:r>
          </a:p>
          <a:p>
            <a:endParaRPr kumimoji="1"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“Weak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Transition form factors between heavy mesons”, Nathan </a:t>
            </a:r>
            <a:r>
              <a:rPr kumimoji="1"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Isgur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Mark B. Wise, </a:t>
            </a:r>
            <a:r>
              <a:rPr kumimoji="1"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Phys.Lett.B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237 (1990) 527-530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8C2B0FB8-3269-27B3-F3EA-9107247579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27"/>
          <a:stretch/>
        </p:blipFill>
        <p:spPr>
          <a:xfrm>
            <a:off x="1614365" y="1226239"/>
            <a:ext cx="5075585" cy="3065586"/>
          </a:xfrm>
          <a:prstGeom prst="rect">
            <a:avLst/>
          </a:prstGeom>
        </p:spPr>
      </p:pic>
      <p:sp>
        <p:nvSpPr>
          <p:cNvPr id="9" name="灯片编号占位符 4">
            <a:extLst>
              <a:ext uri="{FF2B5EF4-FFF2-40B4-BE49-F238E27FC236}">
                <a16:creationId xmlns:a16="http://schemas.microsoft.com/office/drawing/2014/main" id="{DA8560F1-0169-989B-46BD-DCFE55FB7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8</a:t>
            </a:fld>
            <a:endParaRPr kumimoji="0" lang="zh-CN" altLang="en-US" sz="28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D117DFD-83AC-1D75-8A79-A829FB384C7F}"/>
              </a:ext>
            </a:extLst>
          </p:cNvPr>
          <p:cNvSpPr txBox="1"/>
          <p:nvPr/>
        </p:nvSpPr>
        <p:spPr>
          <a:xfrm>
            <a:off x="560338" y="148184"/>
            <a:ext cx="4427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重味物理的部分历史</a:t>
            </a:r>
          </a:p>
        </p:txBody>
      </p:sp>
    </p:spTree>
    <p:extLst>
      <p:ext uri="{BB962C8B-B14F-4D97-AF65-F5344CB8AC3E}">
        <p14:creationId xmlns:p14="http://schemas.microsoft.com/office/powerpoint/2010/main" val="3996820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2">
            <a:extLst>
              <a:ext uri="{FF2B5EF4-FFF2-40B4-BE49-F238E27FC236}">
                <a16:creationId xmlns:a16="http://schemas.microsoft.com/office/drawing/2014/main" id="{8A6DA4FB-57F1-6EB2-2109-B8816831D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燕尾形箭头 14">
            <a:extLst>
              <a:ext uri="{FF2B5EF4-FFF2-40B4-BE49-F238E27FC236}">
                <a16:creationId xmlns:a16="http://schemas.microsoft.com/office/drawing/2014/main" id="{6CF8D369-E1AF-DA42-1955-F0DAB4BB015B}"/>
              </a:ext>
            </a:extLst>
          </p:cNvPr>
          <p:cNvSpPr/>
          <p:nvPr/>
        </p:nvSpPr>
        <p:spPr>
          <a:xfrm>
            <a:off x="396306" y="5632616"/>
            <a:ext cx="10758488" cy="430869"/>
          </a:xfrm>
          <a:prstGeom prst="notchedRightArrow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F17E2C5-7BBC-5E0A-4A0C-69F8CE2F2812}"/>
              </a:ext>
            </a:extLst>
          </p:cNvPr>
          <p:cNvSpPr/>
          <p:nvPr/>
        </p:nvSpPr>
        <p:spPr>
          <a:xfrm>
            <a:off x="690217" y="5782255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CE1FFC1E-B5EA-6E6B-6516-1F17CB40EAA9}"/>
              </a:ext>
            </a:extLst>
          </p:cNvPr>
          <p:cNvSpPr/>
          <p:nvPr/>
        </p:nvSpPr>
        <p:spPr>
          <a:xfrm>
            <a:off x="324866" y="4860684"/>
            <a:ext cx="1143000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795F26BF-5561-DEFA-BE96-680BB1EA70D1}"/>
              </a:ext>
            </a:extLst>
          </p:cNvPr>
          <p:cNvSpPr/>
          <p:nvPr/>
        </p:nvSpPr>
        <p:spPr>
          <a:xfrm>
            <a:off x="1914189" y="5777487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/>
              <p:nvPr/>
            </p:nvSpPr>
            <p:spPr>
              <a:xfrm>
                <a:off x="1553594" y="6027003"/>
                <a:ext cx="1143000" cy="830997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</m:oMath>
                  </m:oMathPara>
                </a14:m>
                <a:endParaRPr lang="zh-CN" alt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1974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594" y="6027003"/>
                <a:ext cx="1143000" cy="830997"/>
              </a:xfrm>
              <a:prstGeom prst="roundRect">
                <a:avLst/>
              </a:prstGeom>
              <a:blipFill>
                <a:blip r:embed="rId2"/>
                <a:stretch>
                  <a:fillRect b="-134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椭圆 5">
            <a:extLst>
              <a:ext uri="{FF2B5EF4-FFF2-40B4-BE49-F238E27FC236}">
                <a16:creationId xmlns:a16="http://schemas.microsoft.com/office/drawing/2014/main" id="{403B17AC-829F-DE6D-8CED-2E338A3D8D6D}"/>
              </a:ext>
            </a:extLst>
          </p:cNvPr>
          <p:cNvSpPr/>
          <p:nvPr/>
        </p:nvSpPr>
        <p:spPr>
          <a:xfrm>
            <a:off x="1544079" y="5775510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7D02F715-6454-BA1F-31BB-45B6873F0283}"/>
              </a:ext>
            </a:extLst>
          </p:cNvPr>
          <p:cNvSpPr/>
          <p:nvPr/>
        </p:nvSpPr>
        <p:spPr>
          <a:xfrm>
            <a:off x="1534170" y="4870580"/>
            <a:ext cx="982624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/>
              <p:nvPr/>
            </p:nvSpPr>
            <p:spPr>
              <a:xfrm>
                <a:off x="2891114" y="6027860"/>
                <a:ext cx="1143000" cy="830997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600200">
                  <a:spcBef>
                    <a:spcPct val="0"/>
                  </a:spcBef>
                  <a:spcAft>
                    <a:spcPct val="35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Υ</m:t>
                      </m:r>
                    </m:oMath>
                  </m:oMathPara>
                </a14:m>
                <a:endParaRPr lang="zh-CN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 algn="ctr" defTabSz="1600200"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1977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114" y="6027860"/>
                <a:ext cx="1143000" cy="830997"/>
              </a:xfrm>
              <a:prstGeom prst="roundRect">
                <a:avLst/>
              </a:prstGeom>
              <a:blipFill>
                <a:blip r:embed="rId3"/>
                <a:stretch>
                  <a:fillRect b="-208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椭圆 10">
            <a:extLst>
              <a:ext uri="{FF2B5EF4-FFF2-40B4-BE49-F238E27FC236}">
                <a16:creationId xmlns:a16="http://schemas.microsoft.com/office/drawing/2014/main" id="{EF41B05D-1C1B-8A92-A973-488F537CF992}"/>
              </a:ext>
            </a:extLst>
          </p:cNvPr>
          <p:cNvSpPr/>
          <p:nvPr/>
        </p:nvSpPr>
        <p:spPr>
          <a:xfrm>
            <a:off x="3351778" y="57592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504284F-9940-7933-9A6F-50C0DF89577A}"/>
              </a:ext>
            </a:extLst>
          </p:cNvPr>
          <p:cNvSpPr/>
          <p:nvPr/>
        </p:nvSpPr>
        <p:spPr>
          <a:xfrm>
            <a:off x="4611186" y="57691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D6D62300-49F4-8340-D64E-8E875E7B2A09}"/>
              </a:ext>
            </a:extLst>
          </p:cNvPr>
          <p:cNvSpPr/>
          <p:nvPr/>
        </p:nvSpPr>
        <p:spPr>
          <a:xfrm>
            <a:off x="4112294" y="6028028"/>
            <a:ext cx="1279874" cy="83099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lifetime</a:t>
            </a:r>
            <a:endParaRPr lang="en-US" altLang="zh-C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37740D17-70AC-726A-79D9-D58C72772A01}"/>
              </a:ext>
            </a:extLst>
          </p:cNvPr>
          <p:cNvSpPr/>
          <p:nvPr/>
        </p:nvSpPr>
        <p:spPr>
          <a:xfrm>
            <a:off x="4498059" y="4870580"/>
            <a:ext cx="1984722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Wolfenstein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56309679-E0FA-52C7-EAF9-6851E440EB12}"/>
              </a:ext>
            </a:extLst>
          </p:cNvPr>
          <p:cNvSpPr/>
          <p:nvPr/>
        </p:nvSpPr>
        <p:spPr>
          <a:xfrm>
            <a:off x="5534770" y="5765361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90D7ED43-1EDF-CEDF-1899-900A70C5BAA0}"/>
              </a:ext>
            </a:extLst>
          </p:cNvPr>
          <p:cNvSpPr/>
          <p:nvPr/>
        </p:nvSpPr>
        <p:spPr>
          <a:xfrm>
            <a:off x="6707859" y="4860683"/>
            <a:ext cx="1389410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HQET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1989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25383EFC-2497-D86D-005E-EF19C9B9AC01}"/>
              </a:ext>
            </a:extLst>
          </p:cNvPr>
          <p:cNvSpPr/>
          <p:nvPr/>
        </p:nvSpPr>
        <p:spPr>
          <a:xfrm>
            <a:off x="7221254" y="5788652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F8595D34-AC22-C888-3304-F4D8AE6A5EBB}"/>
              </a:ext>
            </a:extLst>
          </p:cNvPr>
          <p:cNvSpPr/>
          <p:nvPr/>
        </p:nvSpPr>
        <p:spPr>
          <a:xfrm>
            <a:off x="8116320" y="6035921"/>
            <a:ext cx="1389410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1995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B37B4E8D-EDA5-D53D-D318-D5794BC52953}"/>
              </a:ext>
            </a:extLst>
          </p:cNvPr>
          <p:cNvSpPr/>
          <p:nvPr/>
        </p:nvSpPr>
        <p:spPr>
          <a:xfrm>
            <a:off x="8722798" y="5770728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E3C5BDE-5E77-FDE2-0A06-E8F49323B551}"/>
              </a:ext>
            </a:extLst>
          </p:cNvPr>
          <p:cNvSpPr txBox="1"/>
          <p:nvPr/>
        </p:nvSpPr>
        <p:spPr>
          <a:xfrm>
            <a:off x="8349879" y="4338070"/>
            <a:ext cx="3683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CDF, PRL</a:t>
            </a:r>
            <a:r>
              <a:rPr lang="zh-CN" altLang="en-US" dirty="0"/>
              <a:t> 74</a:t>
            </a:r>
            <a:r>
              <a:rPr lang="en-US" altLang="zh-CN" dirty="0"/>
              <a:t>, </a:t>
            </a:r>
            <a:r>
              <a:rPr lang="zh-CN" altLang="en-US" dirty="0"/>
              <a:t>2626</a:t>
            </a:r>
            <a:r>
              <a:rPr lang="en-US" altLang="zh-CN" dirty="0"/>
              <a:t>(1995)</a:t>
            </a:r>
            <a:endParaRPr lang="zh-CN" altLang="en-US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7DCAD85E-7449-617A-26E1-8B7D73AD5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276" y="1166241"/>
            <a:ext cx="3310756" cy="315407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72366D66-B0AB-FF11-E314-A2A1EB1C6A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529" t="-3714" r="55446" b="64946"/>
          <a:stretch/>
        </p:blipFill>
        <p:spPr>
          <a:xfrm>
            <a:off x="1499561" y="1701677"/>
            <a:ext cx="3870001" cy="1573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B3730558-74B9-5C72-9F4F-C282FB100655}"/>
                  </a:ext>
                </a:extLst>
              </p:cNvPr>
              <p:cNvSpPr txBox="1"/>
              <p:nvPr/>
            </p:nvSpPr>
            <p:spPr>
              <a:xfrm>
                <a:off x="982825" y="1654969"/>
                <a:ext cx="1862728" cy="375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kumimoji="1"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B3730558-74B9-5C72-9F4F-C282FB1006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825" y="1654969"/>
                <a:ext cx="1862728" cy="3754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5035143A-8328-48D8-F5F9-9282767F34B4}"/>
                  </a:ext>
                </a:extLst>
              </p:cNvPr>
              <p:cNvSpPr txBox="1"/>
              <p:nvPr/>
            </p:nvSpPr>
            <p:spPr>
              <a:xfrm>
                <a:off x="3792294" y="1651739"/>
                <a:ext cx="1862728" cy="375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kumimoji="1"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5035143A-8328-48D8-F5F9-9282767F34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2294" y="1651739"/>
                <a:ext cx="1862728" cy="37542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76D96DEB-CB72-9224-9638-540BD6F93F23}"/>
                  </a:ext>
                </a:extLst>
              </p:cNvPr>
              <p:cNvSpPr txBox="1"/>
              <p:nvPr/>
            </p:nvSpPr>
            <p:spPr>
              <a:xfrm>
                <a:off x="1359852" y="2758871"/>
                <a:ext cx="107669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76D96DEB-CB72-9224-9638-540BD6F93F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9852" y="2758871"/>
                <a:ext cx="107669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914ED132-DFF3-6B65-1E6B-84871BF20414}"/>
                  </a:ext>
                </a:extLst>
              </p:cNvPr>
              <p:cNvSpPr txBox="1"/>
              <p:nvPr/>
            </p:nvSpPr>
            <p:spPr>
              <a:xfrm>
                <a:off x="2484327" y="3662105"/>
                <a:ext cx="1862728" cy="375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acc>
                      <m:accPr>
                        <m:chr m:val="̅"/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mixing </a:t>
                </a: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914ED132-DFF3-6B65-1E6B-84871BF204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4327" y="3662105"/>
                <a:ext cx="1862728" cy="375424"/>
              </a:xfrm>
              <a:prstGeom prst="rect">
                <a:avLst/>
              </a:prstGeom>
              <a:blipFill>
                <a:blip r:embed="rId9"/>
                <a:stretch>
                  <a:fillRect t="-6667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B09F4ACD-6329-AE11-F5A7-EB44326153A7}"/>
                  </a:ext>
                </a:extLst>
              </p:cNvPr>
              <p:cNvSpPr txBox="1"/>
              <p:nvPr/>
            </p:nvSpPr>
            <p:spPr>
              <a:xfrm>
                <a:off x="4224032" y="2743278"/>
                <a:ext cx="107669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B09F4ACD-6329-AE11-F5A7-EB44326153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4032" y="2743278"/>
                <a:ext cx="107669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灯片编号占位符 4">
            <a:extLst>
              <a:ext uri="{FF2B5EF4-FFF2-40B4-BE49-F238E27FC236}">
                <a16:creationId xmlns:a16="http://schemas.microsoft.com/office/drawing/2014/main" id="{3E83A6F7-4A7D-D48B-0264-283B1365B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9</a:t>
            </a:fld>
            <a:endParaRPr kumimoji="0" lang="zh-CN" altLang="en-US" sz="28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957B650-A821-7FC5-9935-F411D6BB1DA7}"/>
              </a:ext>
            </a:extLst>
          </p:cNvPr>
          <p:cNvSpPr txBox="1"/>
          <p:nvPr/>
        </p:nvSpPr>
        <p:spPr>
          <a:xfrm>
            <a:off x="560338" y="148184"/>
            <a:ext cx="4427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重味物理的部分历史</a:t>
            </a:r>
          </a:p>
        </p:txBody>
      </p:sp>
    </p:spTree>
    <p:extLst>
      <p:ext uri="{BB962C8B-B14F-4D97-AF65-F5344CB8AC3E}">
        <p14:creationId xmlns:p14="http://schemas.microsoft.com/office/powerpoint/2010/main" val="40322696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30*179"/>
  <p:tag name="TABLE_ENDDRAG_RECT" val="6*12*830*17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30*179"/>
  <p:tag name="TABLE_ENDDRAG_RECT" val="6*12*830*17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32*126"/>
  <p:tag name="TABLE_ENDDRAG_RECT" val="4*6*832*12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32*126"/>
  <p:tag name="TABLE_ENDDRAG_RECT" val="4*6*832*12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32*289"/>
  <p:tag name="TABLE_ENDDRAG_RECT" val="4*144*832*289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32*289"/>
  <p:tag name="TABLE_ENDDRAG_RECT" val="4*144*832*289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9129</TotalTime>
  <Words>4092</Words>
  <Application>Microsoft Macintosh PowerPoint</Application>
  <PresentationFormat>宽屏</PresentationFormat>
  <Paragraphs>724</Paragraphs>
  <Slides>60</Slides>
  <Notes>7</Notes>
  <HiddenSlides>1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60</vt:i4>
      </vt:variant>
    </vt:vector>
  </HeadingPairs>
  <TitlesOfParts>
    <vt:vector size="79" baseType="lpstr">
      <vt:lpstr>等线</vt:lpstr>
      <vt:lpstr>SimHei</vt:lpstr>
      <vt:lpstr>宋体</vt:lpstr>
      <vt:lpstr>宋体</vt:lpstr>
      <vt:lpstr>微软雅黑</vt:lpstr>
      <vt:lpstr>微软雅黑</vt:lpstr>
      <vt:lpstr>Adobe 黑体 Std R</vt:lpstr>
      <vt:lpstr>CMR9</vt:lpstr>
      <vt:lpstr>DejaVu Math TeX Gyre</vt:lpstr>
      <vt:lpstr>Arial</vt:lpstr>
      <vt:lpstr>Bell MT</vt:lpstr>
      <vt:lpstr>Bodoni MT</vt:lpstr>
      <vt:lpstr>Calibri</vt:lpstr>
      <vt:lpstr>Cambria</vt:lpstr>
      <vt:lpstr>Cambria Math</vt:lpstr>
      <vt:lpstr>Tahoma</vt:lpstr>
      <vt:lpstr>Times New Roman</vt:lpstr>
      <vt:lpstr>Wingdings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PhysMaster：极致“广度+深度”探索</vt:lpstr>
      <vt:lpstr>PhysMaster：输入自然语言描述</vt:lpstr>
      <vt:lpstr>PhysMaster：多维度数据的高效化处理</vt:lpstr>
      <vt:lpstr>PhysMaster：高复杂度流程的全链条实现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谭金鑫</dc:creator>
  <cp:lastModifiedBy>Microsoft Office User</cp:lastModifiedBy>
  <cp:revision>568</cp:revision>
  <cp:lastPrinted>2025-09-22T03:30:56Z</cp:lastPrinted>
  <dcterms:created xsi:type="dcterms:W3CDTF">2023-08-09T12:44:00Z</dcterms:created>
  <dcterms:modified xsi:type="dcterms:W3CDTF">2026-02-01T02:53:30Z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04D5635234C1442D91E7CE04D0EF035A_12</vt:lpwstr>
  </property>
</Properties>
</file>