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4" r:id="rId7"/>
    <p:sldId id="258" r:id="rId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30"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2026/1/30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Tree>
    <p:extLst>
      <p:ext uri="{BB962C8B-B14F-4D97-AF65-F5344CB8AC3E}">
        <p14:creationId xmlns:p14="http://schemas.microsoft.com/office/powerpoint/2010/main" val="1219593702"/>
      </p:ext>
    </p:extLst>
  </p:cSld>
  <p:clrMapOvr>
    <a:masterClrMapping/>
  </p:clrMapOvr>
  <mc:AlternateContent xmlns:mc="http://schemas.openxmlformats.org/markup-compatibility/2006" xmlns:p14="http://schemas.microsoft.com/office/powerpoint/2010/main">
    <mc:Choice Requires="p14">
      <p:transition spd="slow" p14:dur="2000" advTm="6258"/>
    </mc:Choice>
    <mc:Fallback xmlns="">
      <p:transition spd="slow" advTm="625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5" name="文本框 2">
            <a:extLst>
              <a:ext uri="{FF2B5EF4-FFF2-40B4-BE49-F238E27FC236}">
                <a16:creationId xmlns:a16="http://schemas.microsoft.com/office/drawing/2014/main" xmlns="" id="{9903D0DA-FEFE-4447-9047-68C9FD5BF605}"/>
              </a:ext>
            </a:extLst>
          </p:cNvPr>
          <p:cNvSpPr txBox="1"/>
          <p:nvPr/>
        </p:nvSpPr>
        <p:spPr>
          <a:xfrm>
            <a:off x="363049" y="3760610"/>
            <a:ext cx="1866591"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李海波 研究员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文本框 2">
            <a:extLst>
              <a:ext uri="{FF2B5EF4-FFF2-40B4-BE49-F238E27FC236}">
                <a16:creationId xmlns:a16="http://schemas.microsoft.com/office/drawing/2014/main" xmlns="" id="{9903D0DA-FEFE-4447-9047-68C9FD5BF605}"/>
              </a:ext>
            </a:extLst>
          </p:cNvPr>
          <p:cNvSpPr txBox="1"/>
          <p:nvPr/>
        </p:nvSpPr>
        <p:spPr>
          <a:xfrm>
            <a:off x="365787" y="1203598"/>
            <a:ext cx="1872208" cy="461665"/>
          </a:xfrm>
          <a:prstGeom prst="rect">
            <a:avLst/>
          </a:prstGeom>
          <a:noFill/>
        </p:spPr>
        <p:txBody>
          <a:bodyPr wrap="square" rtlCol="0">
            <a:spAutoFit/>
          </a:bodyPr>
          <a:lstStyle>
            <a:defPPr>
              <a:defRPr lang="zh-CN"/>
            </a:defPPr>
            <a:lvl1pPr algn="ctr">
              <a:defRPr sz="2800" spc="300">
                <a:solidFill>
                  <a:srgbClr val="264A23"/>
                </a:solidFill>
                <a:latin typeface="方正粗雅宋_GBK" panose="02000000000000000000" pitchFamily="2" charset="-122"/>
                <a:ea typeface="方正粗雅宋_GBK" panose="02000000000000000000" pitchFamily="2" charset="-122"/>
              </a:defRPr>
            </a:lvl1pPr>
          </a:lstStyle>
          <a:p>
            <a:r>
              <a:rPr lang="zh-CN" altLang="en-US" sz="2400" b="1" dirty="0" smtClean="0">
                <a:solidFill>
                  <a:srgbClr val="FFC000"/>
                </a:solidFill>
                <a:latin typeface="微软雅黑" pitchFamily="34" charset="-122"/>
                <a:ea typeface="微软雅黑" pitchFamily="34" charset="-122"/>
              </a:rPr>
              <a:t>主持人</a:t>
            </a:r>
            <a:endParaRPr lang="zh-CN" altLang="en-US" sz="2400" b="1" dirty="0">
              <a:solidFill>
                <a:srgbClr val="FFC000"/>
              </a:solidFill>
              <a:latin typeface="微软雅黑" pitchFamily="34" charset="-122"/>
              <a:ea typeface="微软雅黑"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04" y="1851670"/>
            <a:ext cx="1412280" cy="1826661"/>
          </a:xfrm>
          <a:prstGeom prst="rect">
            <a:avLst/>
          </a:prstGeom>
        </p:spPr>
      </p:pic>
      <p:sp>
        <p:nvSpPr>
          <p:cNvPr id="7" name="矩形 6"/>
          <p:cNvSpPr/>
          <p:nvPr/>
        </p:nvSpPr>
        <p:spPr>
          <a:xfrm>
            <a:off x="2264100" y="1798240"/>
            <a:ext cx="6628380" cy="2754600"/>
          </a:xfrm>
          <a:prstGeom prst="rect">
            <a:avLst/>
          </a:prstGeom>
          <a:solidFill>
            <a:schemeClr val="tx2">
              <a:lumMod val="20000"/>
              <a:lumOff val="80000"/>
            </a:schemeClr>
          </a:solidFill>
        </p:spPr>
        <p:txBody>
          <a:bodyPr wrap="square">
            <a:spAutoFit/>
          </a:bodyPr>
          <a:lstStyle/>
          <a:p>
            <a:pPr algn="just">
              <a:lnSpc>
                <a:spcPct val="150000"/>
              </a:lnSpc>
            </a:pPr>
            <a:r>
              <a:rPr lang="zh-CN" altLang="en-US" sz="1600" dirty="0">
                <a:latin typeface="微软雅黑" pitchFamily="34" charset="-122"/>
                <a:ea typeface="微软雅黑" pitchFamily="34" charset="-122"/>
              </a:rPr>
              <a:t>中国科学院高能物理研究所研究员，中国科学院大学岗位教授。 </a:t>
            </a:r>
            <a:r>
              <a:rPr lang="en-US" altLang="zh-CN" sz="1600" dirty="0">
                <a:latin typeface="微软雅黑" pitchFamily="34" charset="-122"/>
                <a:ea typeface="微软雅黑" pitchFamily="34" charset="-122"/>
              </a:rPr>
              <a:t>1992</a:t>
            </a:r>
            <a:r>
              <a:rPr lang="zh-CN" altLang="en-US" sz="1600" dirty="0">
                <a:latin typeface="微软雅黑" pitchFamily="34" charset="-122"/>
                <a:ea typeface="微软雅黑" pitchFamily="34" charset="-122"/>
              </a:rPr>
              <a:t>年河北师范大学获得学士学位，</a:t>
            </a:r>
            <a:r>
              <a:rPr lang="en-US" altLang="zh-CN" sz="1600" dirty="0">
                <a:latin typeface="微软雅黑" pitchFamily="34" charset="-122"/>
                <a:ea typeface="微软雅黑" pitchFamily="34" charset="-122"/>
              </a:rPr>
              <a:t>1995</a:t>
            </a:r>
            <a:r>
              <a:rPr lang="zh-CN" altLang="en-US" sz="1600" dirty="0">
                <a:latin typeface="微软雅黑" pitchFamily="34" charset="-122"/>
                <a:ea typeface="微软雅黑" pitchFamily="34" charset="-122"/>
              </a:rPr>
              <a:t>年河南师范大学获得硕士学位，</a:t>
            </a:r>
            <a:r>
              <a:rPr lang="en-US" altLang="zh-CN" sz="1600" dirty="0">
                <a:latin typeface="微软雅黑" pitchFamily="34" charset="-122"/>
                <a:ea typeface="微软雅黑" pitchFamily="34" charset="-122"/>
              </a:rPr>
              <a:t>1998</a:t>
            </a:r>
            <a:r>
              <a:rPr lang="zh-CN" altLang="en-US" sz="1600" dirty="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中国科学院高能物理</a:t>
            </a:r>
            <a:r>
              <a:rPr lang="zh-CN" altLang="en-US" sz="1600" dirty="0">
                <a:latin typeface="微软雅黑" pitchFamily="34" charset="-122"/>
                <a:ea typeface="微软雅黑" pitchFamily="34" charset="-122"/>
              </a:rPr>
              <a:t>研究</a:t>
            </a:r>
            <a:r>
              <a:rPr lang="zh-CN" altLang="en-US" sz="1600" dirty="0" smtClean="0">
                <a:latin typeface="微软雅黑" pitchFamily="34" charset="-122"/>
                <a:ea typeface="微软雅黑" pitchFamily="34" charset="-122"/>
              </a:rPr>
              <a:t>所</a:t>
            </a:r>
            <a:r>
              <a:rPr lang="zh-CN" altLang="en-US" sz="1600" dirty="0">
                <a:latin typeface="微软雅黑" pitchFamily="34" charset="-122"/>
                <a:ea typeface="微软雅黑" pitchFamily="34" charset="-122"/>
              </a:rPr>
              <a:t>获得博士学位。国务院政府特殊津贴、国家杰出青年基金、王淦昌物理奖获得者</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gn="just">
              <a:lnSpc>
                <a:spcPct val="150000"/>
              </a:lnSpc>
              <a:spcBef>
                <a:spcPts val="600"/>
              </a:spcBef>
            </a:pPr>
            <a:r>
              <a:rPr lang="zh-CN" altLang="en-US" sz="1600" dirty="0" smtClean="0">
                <a:latin typeface="微软雅黑" pitchFamily="34" charset="-122"/>
                <a:ea typeface="微软雅黑" pitchFamily="34" charset="-122"/>
              </a:rPr>
              <a:t>长期</a:t>
            </a:r>
            <a:r>
              <a:rPr lang="zh-CN" altLang="en-US" sz="1600" dirty="0">
                <a:latin typeface="微软雅黑" pitchFamily="34" charset="-122"/>
                <a:ea typeface="微软雅黑" pitchFamily="34" charset="-122"/>
              </a:rPr>
              <a:t>从事正负电子对撞机物理实验研究</a:t>
            </a:r>
            <a:r>
              <a:rPr lang="zh-CN" altLang="en-US" sz="1600" dirty="0" smtClean="0">
                <a:latin typeface="微软雅黑" pitchFamily="34" charset="-122"/>
                <a:ea typeface="微软雅黑" pitchFamily="34" charset="-122"/>
              </a:rPr>
              <a:t>。曾</a:t>
            </a:r>
            <a:r>
              <a:rPr lang="zh-CN" altLang="en-US" sz="1600" dirty="0">
                <a:latin typeface="微软雅黑" pitchFamily="34" charset="-122"/>
                <a:ea typeface="微软雅黑" pitchFamily="34" charset="-122"/>
              </a:rPr>
              <a:t>参加</a:t>
            </a:r>
            <a:r>
              <a:rPr lang="en-US" altLang="zh-CN" sz="1600" dirty="0">
                <a:latin typeface="微软雅黑" pitchFamily="34" charset="-122"/>
                <a:ea typeface="微软雅黑" pitchFamily="34" charset="-122"/>
              </a:rPr>
              <a:t>BES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BESII</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LEP</a:t>
            </a:r>
            <a:r>
              <a:rPr lang="zh-CN" altLang="en-US" sz="1600" dirty="0">
                <a:latin typeface="微软雅黑" pitchFamily="34" charset="-122"/>
                <a:ea typeface="微软雅黑" pitchFamily="34" charset="-122"/>
              </a:rPr>
              <a:t>上的</a:t>
            </a:r>
            <a:r>
              <a:rPr lang="en-US" altLang="zh-CN" sz="1600" dirty="0">
                <a:latin typeface="微软雅黑" pitchFamily="34" charset="-122"/>
                <a:ea typeface="微软雅黑" pitchFamily="34" charset="-122"/>
              </a:rPr>
              <a:t>ALEPH</a:t>
            </a:r>
            <a:r>
              <a:rPr lang="zh-CN" altLang="en-US" sz="1600" dirty="0">
                <a:latin typeface="微软雅黑" pitchFamily="34" charset="-122"/>
                <a:ea typeface="微软雅黑" pitchFamily="34" charset="-122"/>
              </a:rPr>
              <a:t>实验和美国</a:t>
            </a:r>
            <a:r>
              <a:rPr lang="en-US" altLang="zh-CN" sz="1600" dirty="0">
                <a:latin typeface="微软雅黑" pitchFamily="34" charset="-122"/>
                <a:ea typeface="微软雅黑" pitchFamily="34" charset="-122"/>
              </a:rPr>
              <a:t>SLAC</a:t>
            </a:r>
            <a:r>
              <a:rPr lang="zh-CN" altLang="en-US" sz="1600" dirty="0">
                <a:latin typeface="微软雅黑" pitchFamily="34" charset="-122"/>
                <a:ea typeface="微软雅黑" pitchFamily="34" charset="-122"/>
              </a:rPr>
              <a:t>的</a:t>
            </a:r>
            <a:r>
              <a:rPr lang="en-US" altLang="zh-CN" sz="1600" dirty="0" err="1">
                <a:latin typeface="微软雅黑" pitchFamily="34" charset="-122"/>
                <a:ea typeface="微软雅黑" pitchFamily="34" charset="-122"/>
              </a:rPr>
              <a:t>BaBar</a:t>
            </a:r>
            <a:r>
              <a:rPr lang="zh-CN" altLang="en-US" sz="1600" dirty="0">
                <a:latin typeface="微软雅黑" pitchFamily="34" charset="-122"/>
                <a:ea typeface="微软雅黑" pitchFamily="34" charset="-122"/>
              </a:rPr>
              <a:t>实验。现在主要从事</a:t>
            </a:r>
            <a:r>
              <a:rPr lang="en-US" altLang="zh-CN" sz="1600" dirty="0">
                <a:latin typeface="微软雅黑" pitchFamily="34" charset="-122"/>
                <a:ea typeface="微软雅黑" pitchFamily="34" charset="-122"/>
              </a:rPr>
              <a:t>BESIII</a:t>
            </a:r>
            <a:r>
              <a:rPr lang="zh-CN" altLang="en-US" sz="1600" dirty="0">
                <a:latin typeface="微软雅黑" pitchFamily="34" charset="-122"/>
                <a:ea typeface="微软雅黑" pitchFamily="34" charset="-122"/>
              </a:rPr>
              <a:t>实验研究， 曾担任</a:t>
            </a:r>
            <a:r>
              <a:rPr lang="en-US" altLang="zh-CN" sz="1600" dirty="0">
                <a:latin typeface="微软雅黑" pitchFamily="34" charset="-122"/>
                <a:ea typeface="微软雅黑" pitchFamily="34" charset="-122"/>
              </a:rPr>
              <a:t>BESIII</a:t>
            </a:r>
            <a:r>
              <a:rPr lang="zh-CN" altLang="en-US" sz="1600" dirty="0">
                <a:latin typeface="微软雅黑" pitchFamily="34" charset="-122"/>
                <a:ea typeface="微软雅黑" pitchFamily="34" charset="-122"/>
              </a:rPr>
              <a:t>实验物理协调人，现任</a:t>
            </a:r>
            <a:r>
              <a:rPr lang="en-US" altLang="zh-CN" sz="1600" dirty="0">
                <a:latin typeface="微软雅黑" pitchFamily="34" charset="-122"/>
                <a:ea typeface="微软雅黑" pitchFamily="34" charset="-122"/>
              </a:rPr>
              <a:t>BESIII</a:t>
            </a:r>
            <a:r>
              <a:rPr lang="zh-CN" altLang="en-US" sz="1600" dirty="0">
                <a:latin typeface="微软雅黑" pitchFamily="34" charset="-122"/>
                <a:ea typeface="微软雅黑" pitchFamily="34" charset="-122"/>
              </a:rPr>
              <a:t>实验国际合作组发言人。</a:t>
            </a:r>
          </a:p>
        </p:txBody>
      </p:sp>
    </p:spTree>
    <p:extLst>
      <p:ext uri="{BB962C8B-B14F-4D97-AF65-F5344CB8AC3E}">
        <p14:creationId xmlns:p14="http://schemas.microsoft.com/office/powerpoint/2010/main" val="2907589687"/>
      </p:ext>
    </p:extLst>
  </p:cSld>
  <p:clrMapOvr>
    <a:masterClrMapping/>
  </p:clrMapOvr>
  <mc:AlternateContent xmlns:mc="http://schemas.openxmlformats.org/markup-compatibility/2006" xmlns:p14="http://schemas.microsoft.com/office/powerpoint/2010/main">
    <mc:Choice Requires="p14">
      <p:transition spd="slow" p14:dur="2000" advTm="7167"/>
    </mc:Choice>
    <mc:Fallback xmlns="">
      <p:transition spd="slow" advTm="716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5" name="文本框 2">
            <a:extLst>
              <a:ext uri="{FF2B5EF4-FFF2-40B4-BE49-F238E27FC236}">
                <a16:creationId xmlns:a16="http://schemas.microsoft.com/office/drawing/2014/main" xmlns="" id="{9903D0DA-FEFE-4447-9047-68C9FD5BF605}"/>
              </a:ext>
            </a:extLst>
          </p:cNvPr>
          <p:cNvSpPr txBox="1"/>
          <p:nvPr/>
        </p:nvSpPr>
        <p:spPr>
          <a:xfrm>
            <a:off x="363048" y="3795886"/>
            <a:ext cx="1866591"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何小刚 教授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6900"/>
          <a:stretch/>
        </p:blipFill>
        <p:spPr>
          <a:xfrm>
            <a:off x="639762" y="1808297"/>
            <a:ext cx="1313164" cy="1771565"/>
          </a:xfrm>
          <a:prstGeom prst="rect">
            <a:avLst/>
          </a:prstGeom>
        </p:spPr>
      </p:pic>
      <p:sp>
        <p:nvSpPr>
          <p:cNvPr id="9" name="矩形 8"/>
          <p:cNvSpPr/>
          <p:nvPr/>
        </p:nvSpPr>
        <p:spPr>
          <a:xfrm>
            <a:off x="539552" y="1059582"/>
            <a:ext cx="6070894"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报告题目：</a:t>
            </a:r>
            <a:r>
              <a:rPr lang="zh-CN" altLang="en-US" sz="2400" b="1" dirty="0">
                <a:solidFill>
                  <a:srgbClr val="FFC000"/>
                </a:solidFill>
                <a:latin typeface="微软雅黑" pitchFamily="34" charset="-122"/>
                <a:ea typeface="微软雅黑" pitchFamily="34" charset="-122"/>
              </a:rPr>
              <a:t>从粒子“味道”到宇宙起源</a:t>
            </a:r>
          </a:p>
        </p:txBody>
      </p:sp>
      <p:sp>
        <p:nvSpPr>
          <p:cNvPr id="10" name="矩形 9"/>
          <p:cNvSpPr/>
          <p:nvPr/>
        </p:nvSpPr>
        <p:spPr>
          <a:xfrm>
            <a:off x="2264100" y="1798240"/>
            <a:ext cx="6484364" cy="3077766"/>
          </a:xfrm>
          <a:prstGeom prst="rect">
            <a:avLst/>
          </a:prstGeom>
          <a:solidFill>
            <a:schemeClr val="tx2">
              <a:lumMod val="20000"/>
              <a:lumOff val="80000"/>
            </a:schemeClr>
          </a:solidFill>
        </p:spPr>
        <p:txBody>
          <a:bodyPr wrap="square">
            <a:spAutoFit/>
          </a:bodyPr>
          <a:lstStyle/>
          <a:p>
            <a:pPr algn="just">
              <a:lnSpc>
                <a:spcPct val="150000"/>
              </a:lnSpc>
            </a:pPr>
            <a:r>
              <a:rPr lang="zh-CN" altLang="en-US" sz="1400" dirty="0" smtClean="0">
                <a:latin typeface="微软雅黑" pitchFamily="34" charset="-122"/>
                <a:ea typeface="微软雅黑" pitchFamily="34" charset="-122"/>
              </a:rPr>
              <a:t>上海</a:t>
            </a:r>
            <a:r>
              <a:rPr lang="zh-CN" altLang="en-US" sz="1400" dirty="0">
                <a:latin typeface="微软雅黑" pitchFamily="34" charset="-122"/>
                <a:ea typeface="微软雅黑" pitchFamily="34" charset="-122"/>
              </a:rPr>
              <a:t>交通大学李政道</a:t>
            </a:r>
            <a:r>
              <a:rPr lang="zh-CN" altLang="en-US" sz="1400" dirty="0" smtClean="0">
                <a:latin typeface="微软雅黑" pitchFamily="34" charset="-122"/>
                <a:ea typeface="微软雅黑" pitchFamily="34" charset="-122"/>
              </a:rPr>
              <a:t>研究所粒子</a:t>
            </a:r>
            <a:r>
              <a:rPr lang="zh-CN" altLang="en-US" sz="1400" dirty="0">
                <a:latin typeface="微软雅黑" pitchFamily="34" charset="-122"/>
                <a:ea typeface="微软雅黑" pitchFamily="34" charset="-122"/>
              </a:rPr>
              <a:t>和核物理部主任，李政道讲席教授。曾任台湾大学物理系特聘教授，台湾理论科学中心物理部主任。美国物理学会会士。中国科学技术大学</a:t>
            </a:r>
            <a:r>
              <a:rPr lang="en-US" altLang="zh-CN" sz="1400" dirty="0">
                <a:latin typeface="微软雅黑" pitchFamily="34" charset="-122"/>
                <a:ea typeface="微软雅黑" pitchFamily="34" charset="-122"/>
              </a:rPr>
              <a:t>77</a:t>
            </a:r>
            <a:r>
              <a:rPr lang="zh-CN" altLang="en-US" sz="1400" dirty="0">
                <a:latin typeface="微软雅黑" pitchFamily="34" charset="-122"/>
                <a:ea typeface="微软雅黑" pitchFamily="34" charset="-122"/>
              </a:rPr>
              <a:t>级学士毕业。</a:t>
            </a:r>
            <a:r>
              <a:rPr lang="en-US" altLang="zh-CN" sz="1400" dirty="0">
                <a:latin typeface="微软雅黑" pitchFamily="34" charset="-122"/>
                <a:ea typeface="微软雅黑" pitchFamily="34" charset="-122"/>
              </a:rPr>
              <a:t>1981</a:t>
            </a:r>
            <a:r>
              <a:rPr lang="zh-CN" altLang="en-US" sz="1400" dirty="0">
                <a:latin typeface="微软雅黑" pitchFamily="34" charset="-122"/>
                <a:ea typeface="微软雅黑" pitchFamily="34" charset="-122"/>
              </a:rPr>
              <a:t>年入选李政道先生倡导和促成的中美联合物理研究生项目</a:t>
            </a:r>
            <a:r>
              <a:rPr lang="en-US" altLang="zh-CN" sz="1400" dirty="0">
                <a:latin typeface="微软雅黑" pitchFamily="34" charset="-122"/>
                <a:ea typeface="微软雅黑" pitchFamily="34" charset="-122"/>
              </a:rPr>
              <a:t>(CUSPEA) </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1982</a:t>
            </a:r>
            <a:r>
              <a:rPr lang="zh-CN" altLang="en-US" sz="1400" dirty="0">
                <a:latin typeface="微软雅黑" pitchFamily="34" charset="-122"/>
                <a:ea typeface="微软雅黑" pitchFamily="34" charset="-122"/>
              </a:rPr>
              <a:t>年到</a:t>
            </a:r>
            <a:r>
              <a:rPr lang="zh-CN" altLang="en-US" sz="1400" dirty="0" smtClean="0">
                <a:latin typeface="微软雅黑" pitchFamily="34" charset="-122"/>
                <a:ea typeface="微软雅黑" pitchFamily="34" charset="-122"/>
              </a:rPr>
              <a:t>美国夏威夷大学，</a:t>
            </a:r>
            <a:r>
              <a:rPr lang="en-US" altLang="zh-CN" sz="1400" dirty="0" smtClean="0">
                <a:latin typeface="微软雅黑" pitchFamily="34" charset="-122"/>
                <a:ea typeface="微软雅黑" pitchFamily="34" charset="-122"/>
              </a:rPr>
              <a:t>1987</a:t>
            </a:r>
            <a:r>
              <a:rPr lang="zh-CN" altLang="en-US" sz="1400" dirty="0">
                <a:latin typeface="微软雅黑" pitchFamily="34" charset="-122"/>
                <a:ea typeface="微软雅黑" pitchFamily="34" charset="-122"/>
              </a:rPr>
              <a:t>年获得</a:t>
            </a:r>
            <a:r>
              <a:rPr lang="zh-CN" altLang="en-US" sz="1400" dirty="0" smtClean="0">
                <a:latin typeface="微软雅黑" pitchFamily="34" charset="-122"/>
                <a:ea typeface="微软雅黑" pitchFamily="34" charset="-122"/>
              </a:rPr>
              <a:t>博士学位。</a:t>
            </a:r>
            <a:endParaRPr lang="en-US" altLang="zh-CN" sz="1400" dirty="0">
              <a:latin typeface="微软雅黑" pitchFamily="34" charset="-122"/>
              <a:ea typeface="微软雅黑" pitchFamily="34" charset="-122"/>
            </a:endParaRPr>
          </a:p>
          <a:p>
            <a:pPr algn="just">
              <a:lnSpc>
                <a:spcPct val="150000"/>
              </a:lnSpc>
              <a:spcBef>
                <a:spcPts val="600"/>
              </a:spcBef>
            </a:pPr>
            <a:r>
              <a:rPr lang="zh-CN" altLang="en-US" sz="1400" dirty="0" smtClean="0">
                <a:latin typeface="微软雅黑" pitchFamily="34" charset="-122"/>
                <a:ea typeface="微软雅黑" pitchFamily="34" charset="-122"/>
              </a:rPr>
              <a:t>长期</a:t>
            </a:r>
            <a:r>
              <a:rPr lang="zh-CN" altLang="en-US" sz="1400" dirty="0">
                <a:latin typeface="微软雅黑" pitchFamily="34" charset="-122"/>
                <a:ea typeface="微软雅黑" pitchFamily="34" charset="-122"/>
              </a:rPr>
              <a:t>从事粒子物理研究，研究领域包括：量子拓扑相位 （发现</a:t>
            </a:r>
            <a:r>
              <a:rPr lang="en-US" altLang="zh-CN" sz="1400" dirty="0">
                <a:latin typeface="微软雅黑" pitchFamily="34" charset="-122"/>
                <a:ea typeface="微软雅黑" pitchFamily="34" charset="-122"/>
              </a:rPr>
              <a:t>He-McKellar-</a:t>
            </a:r>
            <a:r>
              <a:rPr lang="en-US" altLang="zh-CN" sz="1400" dirty="0" err="1">
                <a:latin typeface="微软雅黑" pitchFamily="34" charset="-122"/>
                <a:ea typeface="微软雅黑" pitchFamily="34" charset="-122"/>
              </a:rPr>
              <a:t>Wilkens</a:t>
            </a:r>
            <a:r>
              <a:rPr lang="zh-CN" altLang="en-US" sz="1400" dirty="0">
                <a:latin typeface="微软雅黑" pitchFamily="34" charset="-122"/>
                <a:ea typeface="微软雅黑" pitchFamily="34" charset="-122"/>
              </a:rPr>
              <a:t>新型量子拓扑相位等），弱电与强相互作用，标准模型外新物理以及宇宙学 （提出中微子跷跷板第三类模型和独立提出三重双极混合；发现弱电企鹅图在</a:t>
            </a:r>
            <a:r>
              <a:rPr lang="en-US" altLang="zh-CN" sz="1400" dirty="0">
                <a:latin typeface="微软雅黑" pitchFamily="34" charset="-122"/>
                <a:ea typeface="微软雅黑" pitchFamily="34" charset="-122"/>
              </a:rPr>
              <a:t>B</a:t>
            </a:r>
            <a:r>
              <a:rPr lang="zh-CN" altLang="en-US" sz="1400" dirty="0">
                <a:latin typeface="微软雅黑" pitchFamily="34" charset="-122"/>
                <a:ea typeface="微软雅黑" pitchFamily="34" charset="-122"/>
              </a:rPr>
              <a:t>物理和研究</a:t>
            </a:r>
            <a:r>
              <a:rPr lang="en-US" altLang="zh-CN" sz="1400" dirty="0">
                <a:latin typeface="微软雅黑" pitchFamily="34" charset="-122"/>
                <a:ea typeface="微软雅黑" pitchFamily="34" charset="-122"/>
              </a:rPr>
              <a:t>CP</a:t>
            </a:r>
            <a:r>
              <a:rPr lang="zh-CN" altLang="en-US" sz="1400" dirty="0">
                <a:latin typeface="微软雅黑" pitchFamily="34" charset="-122"/>
                <a:ea typeface="微软雅黑" pitchFamily="34" charset="-122"/>
              </a:rPr>
              <a:t>破缺中的重要性，预言被实验验证的不同</a:t>
            </a:r>
            <a:r>
              <a:rPr lang="en-US" altLang="zh-CN" sz="1400" dirty="0">
                <a:latin typeface="微软雅黑" pitchFamily="34" charset="-122"/>
                <a:ea typeface="微软雅黑" pitchFamily="34" charset="-122"/>
              </a:rPr>
              <a:t>B</a:t>
            </a:r>
            <a:r>
              <a:rPr lang="zh-CN" altLang="en-US" sz="1400" dirty="0">
                <a:latin typeface="微软雅黑" pitchFamily="34" charset="-122"/>
                <a:ea typeface="微软雅黑" pitchFamily="34" charset="-122"/>
              </a:rPr>
              <a:t>衰变过程的关系； 提出希格斯粒子暗物质门户理论检验标准和亲轻子暗物质模型等）</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
        <p:nvSpPr>
          <p:cNvPr id="4" name="TextBox 3"/>
          <p:cNvSpPr txBox="1"/>
          <p:nvPr/>
        </p:nvSpPr>
        <p:spPr>
          <a:xfrm>
            <a:off x="6122843" y="1490348"/>
            <a:ext cx="2625621" cy="307777"/>
          </a:xfrm>
          <a:prstGeom prst="rect">
            <a:avLst/>
          </a:prstGeom>
          <a:noFill/>
        </p:spPr>
        <p:txBody>
          <a:bodyPr wrap="square" rtlCol="0">
            <a:spAutoFit/>
          </a:bodyPr>
          <a:lstStyle/>
          <a:p>
            <a:pPr algn="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本报告时间为</a:t>
            </a:r>
            <a:r>
              <a:rPr lang="en-US" altLang="zh-CN" sz="1400" b="1" dirty="0" smtClean="0">
                <a:solidFill>
                  <a:schemeClr val="bg1"/>
                </a:solidFill>
                <a:latin typeface="微软雅黑" pitchFamily="34" charset="-122"/>
                <a:ea typeface="微软雅黑" pitchFamily="34" charset="-122"/>
              </a:rPr>
              <a:t>1</a:t>
            </a:r>
            <a:r>
              <a:rPr lang="zh-CN" altLang="en-US" sz="1400" b="1" dirty="0" smtClean="0">
                <a:solidFill>
                  <a:schemeClr val="bg1"/>
                </a:solidFill>
                <a:latin typeface="微软雅黑" pitchFamily="34" charset="-122"/>
                <a:ea typeface="微软雅黑" pitchFamily="34" charset="-122"/>
              </a:rPr>
              <a:t>月</a:t>
            </a:r>
            <a:r>
              <a:rPr lang="en-US" altLang="zh-CN" sz="1400" b="1" dirty="0" smtClean="0">
                <a:solidFill>
                  <a:schemeClr val="bg1"/>
                </a:solidFill>
                <a:latin typeface="微软雅黑" pitchFamily="34" charset="-122"/>
                <a:ea typeface="微软雅黑" pitchFamily="34" charset="-122"/>
              </a:rPr>
              <a:t>31</a:t>
            </a:r>
            <a:r>
              <a:rPr lang="zh-CN" altLang="en-US" sz="1400" b="1" dirty="0" smtClean="0">
                <a:solidFill>
                  <a:schemeClr val="bg1"/>
                </a:solidFill>
                <a:latin typeface="微软雅黑" pitchFamily="34" charset="-122"/>
                <a:ea typeface="微软雅黑" pitchFamily="34" charset="-122"/>
              </a:rPr>
              <a:t>日上午</a:t>
            </a:r>
            <a:r>
              <a:rPr lang="en-US" altLang="zh-CN" sz="1400" b="1" dirty="0" smtClean="0">
                <a:solidFill>
                  <a:schemeClr val="bg1"/>
                </a:solidFill>
                <a:latin typeface="微软雅黑" pitchFamily="34" charset="-122"/>
                <a:ea typeface="微软雅黑" pitchFamily="34" charset="-122"/>
              </a:rPr>
              <a:t>)</a:t>
            </a:r>
            <a:endParaRPr lang="zh-CN" altLang="en-US" sz="1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78901689"/>
      </p:ext>
    </p:extLst>
  </p:cSld>
  <p:clrMapOvr>
    <a:masterClrMapping/>
  </p:clrMapOvr>
  <mc:AlternateContent xmlns:mc="http://schemas.openxmlformats.org/markup-compatibility/2006" xmlns:p14="http://schemas.microsoft.com/office/powerpoint/2010/main">
    <mc:Choice Requires="p14">
      <p:transition spd="slow" p14:dur="2000" advTm="7233"/>
    </mc:Choice>
    <mc:Fallback xmlns="">
      <p:transition spd="slow" advTm="72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5" name="文本框 2">
            <a:extLst>
              <a:ext uri="{FF2B5EF4-FFF2-40B4-BE49-F238E27FC236}">
                <a16:creationId xmlns:a16="http://schemas.microsoft.com/office/drawing/2014/main" xmlns="" id="{9903D0DA-FEFE-4447-9047-68C9FD5BF605}"/>
              </a:ext>
            </a:extLst>
          </p:cNvPr>
          <p:cNvSpPr txBox="1"/>
          <p:nvPr/>
        </p:nvSpPr>
        <p:spPr>
          <a:xfrm>
            <a:off x="363049" y="3760610"/>
            <a:ext cx="1866591"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朱世琳 教授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566" r="3909"/>
          <a:stretch/>
        </p:blipFill>
        <p:spPr>
          <a:xfrm>
            <a:off x="615433" y="1800200"/>
            <a:ext cx="1350818" cy="1707654"/>
          </a:xfrm>
          <a:prstGeom prst="rect">
            <a:avLst/>
          </a:prstGeom>
        </p:spPr>
      </p:pic>
      <p:sp>
        <p:nvSpPr>
          <p:cNvPr id="9" name="矩形 8"/>
          <p:cNvSpPr/>
          <p:nvPr/>
        </p:nvSpPr>
        <p:spPr>
          <a:xfrm>
            <a:off x="363049" y="1089664"/>
            <a:ext cx="8601439"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报告题目：</a:t>
            </a:r>
            <a:r>
              <a:rPr lang="zh-CN" altLang="en-US" sz="2400" b="1" dirty="0">
                <a:solidFill>
                  <a:srgbClr val="FFC000"/>
                </a:solidFill>
                <a:latin typeface="微软雅黑" pitchFamily="34" charset="-122"/>
                <a:ea typeface="微软雅黑" pitchFamily="34" charset="-122"/>
              </a:rPr>
              <a:t>从氢分子、多轻子体系到双重味和全重味四夸克态 </a:t>
            </a:r>
          </a:p>
        </p:txBody>
      </p:sp>
      <p:sp>
        <p:nvSpPr>
          <p:cNvPr id="10" name="矩形 9"/>
          <p:cNvSpPr/>
          <p:nvPr/>
        </p:nvSpPr>
        <p:spPr>
          <a:xfrm>
            <a:off x="2260263" y="1785384"/>
            <a:ext cx="6484364" cy="2990562"/>
          </a:xfrm>
          <a:prstGeom prst="rect">
            <a:avLst/>
          </a:prstGeom>
          <a:solidFill>
            <a:schemeClr val="tx2">
              <a:lumMod val="20000"/>
              <a:lumOff val="80000"/>
            </a:schemeClr>
          </a:solidFill>
        </p:spPr>
        <p:txBody>
          <a:bodyPr wrap="square">
            <a:spAutoFit/>
          </a:bodyPr>
          <a:lstStyle/>
          <a:p>
            <a:pPr algn="just">
              <a:lnSpc>
                <a:spcPts val="2200"/>
              </a:lnSpc>
            </a:pPr>
            <a:r>
              <a:rPr lang="zh-CN" altLang="en-US" sz="1400" dirty="0">
                <a:latin typeface="微软雅黑" pitchFamily="34" charset="-122"/>
                <a:ea typeface="微软雅黑" pitchFamily="34" charset="-122"/>
              </a:rPr>
              <a:t>北京大学物理学院教授。</a:t>
            </a:r>
            <a:r>
              <a:rPr lang="en-US" altLang="zh-CN" sz="1400" dirty="0" smtClean="0">
                <a:latin typeface="微软雅黑" pitchFamily="34" charset="-122"/>
                <a:ea typeface="微软雅黑" pitchFamily="34" charset="-122"/>
              </a:rPr>
              <a:t>1992</a:t>
            </a:r>
            <a:r>
              <a:rPr lang="zh-CN" altLang="en-US" sz="1400" dirty="0" smtClean="0">
                <a:latin typeface="微软雅黑" pitchFamily="34" charset="-122"/>
                <a:ea typeface="微软雅黑" pitchFamily="34" charset="-122"/>
              </a:rPr>
              <a:t>年于</a:t>
            </a:r>
            <a:r>
              <a:rPr lang="zh-CN" altLang="en-US" sz="1400" dirty="0">
                <a:latin typeface="微软雅黑" pitchFamily="34" charset="-122"/>
                <a:ea typeface="微软雅黑" pitchFamily="34" charset="-122"/>
              </a:rPr>
              <a:t>北京大学物理系获得理学学士学位，</a:t>
            </a:r>
            <a:r>
              <a:rPr lang="en-US" altLang="zh-CN" sz="1400" dirty="0">
                <a:latin typeface="微软雅黑" pitchFamily="34" charset="-122"/>
                <a:ea typeface="微软雅黑" pitchFamily="34" charset="-122"/>
              </a:rPr>
              <a:t>1997</a:t>
            </a:r>
            <a:r>
              <a:rPr lang="zh-CN" altLang="en-US" sz="1400" dirty="0">
                <a:latin typeface="微软雅黑" pitchFamily="34" charset="-122"/>
                <a:ea typeface="微软雅黑" pitchFamily="34" charset="-122"/>
              </a:rPr>
              <a:t>年于北京大学获理学博士学位。国务院政府特殊津贴、国家杰出青年基金、长江学者奖励计划特聘教授、王淦昌物理奖获得者。</a:t>
            </a:r>
            <a:endParaRPr lang="en-US" altLang="zh-CN" sz="1400" dirty="0" smtClean="0">
              <a:latin typeface="微软雅黑" pitchFamily="34" charset="-122"/>
              <a:ea typeface="微软雅黑" pitchFamily="34" charset="-122"/>
            </a:endParaRPr>
          </a:p>
          <a:p>
            <a:pPr algn="just">
              <a:lnSpc>
                <a:spcPts val="2200"/>
              </a:lnSpc>
              <a:spcBef>
                <a:spcPts val="600"/>
              </a:spcBef>
            </a:pPr>
            <a:r>
              <a:rPr lang="zh-CN" altLang="en-US" sz="1400" dirty="0" smtClean="0">
                <a:latin typeface="微软雅黑" pitchFamily="34" charset="-122"/>
                <a:ea typeface="微软雅黑" pitchFamily="34" charset="-122"/>
              </a:rPr>
              <a:t>从事</a:t>
            </a:r>
            <a:r>
              <a:rPr lang="zh-CN" altLang="en-US" sz="1400" dirty="0">
                <a:latin typeface="微软雅黑" pitchFamily="34" charset="-122"/>
                <a:ea typeface="微软雅黑" pitchFamily="34" charset="-122"/>
              </a:rPr>
              <a:t>强相互作用研究，针对实验发现的超出理论预期的奇特强子态研究取得有重要国际影响的成果。预言的隐粲五夸克态、奇异隐粲五夸克态、双粲四夸克态、双电荷四夸克态等新型强子物质与欧洲核子中心大型强子对撞机</a:t>
            </a:r>
            <a:r>
              <a:rPr lang="en-US" altLang="zh-CN" sz="1400" dirty="0" err="1">
                <a:latin typeface="微软雅黑" pitchFamily="34" charset="-122"/>
                <a:ea typeface="微软雅黑" pitchFamily="34" charset="-122"/>
              </a:rPr>
              <a:t>LHCb</a:t>
            </a:r>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实验发现相符。发展了统一描写重味强子通过手征相互作用形成近阈分子态的有效场论框架，从基本对称性和量子场论出发夯实重味分子态理论基础，指出重味分子态和氘核具有普适手征动力学。揭示产生</a:t>
            </a:r>
            <a:r>
              <a:rPr lang="en-US" altLang="zh-CN" sz="1400" dirty="0" smtClean="0">
                <a:latin typeface="微软雅黑" pitchFamily="34" charset="-122"/>
                <a:ea typeface="微软雅黑" pitchFamily="34" charset="-122"/>
              </a:rPr>
              <a:t>P</a:t>
            </a:r>
            <a:r>
              <a:rPr lang="zh-CN" altLang="en-US" sz="1400" dirty="0" smtClean="0">
                <a:latin typeface="微软雅黑" pitchFamily="34" charset="-122"/>
                <a:ea typeface="微软雅黑" pitchFamily="34" charset="-122"/>
              </a:rPr>
              <a:t>波</a:t>
            </a:r>
            <a:r>
              <a:rPr lang="zh-CN" altLang="en-US" sz="1400" dirty="0">
                <a:latin typeface="微软雅黑" pitchFamily="34" charset="-122"/>
                <a:ea typeface="微软雅黑" pitchFamily="34" charset="-122"/>
              </a:rPr>
              <a:t>分子型共振态普遍规律。发展高斯基展开和复标度方法鉴别散射态、强子分子态、紧致四夸克态结构</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4078901689"/>
      </p:ext>
    </p:extLst>
  </p:cSld>
  <p:clrMapOvr>
    <a:masterClrMapping/>
  </p:clrMapOvr>
  <mc:AlternateContent xmlns:mc="http://schemas.openxmlformats.org/markup-compatibility/2006" xmlns:p14="http://schemas.microsoft.com/office/powerpoint/2010/main">
    <mc:Choice Requires="p14">
      <p:transition spd="slow" p14:dur="2000" advTm="7001"/>
    </mc:Choice>
    <mc:Fallback xmlns="">
      <p:transition spd="slow" advTm="70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5" name="文本框 2">
            <a:extLst>
              <a:ext uri="{FF2B5EF4-FFF2-40B4-BE49-F238E27FC236}">
                <a16:creationId xmlns:a16="http://schemas.microsoft.com/office/drawing/2014/main" xmlns="" id="{9903D0DA-FEFE-4447-9047-68C9FD5BF605}"/>
              </a:ext>
            </a:extLst>
          </p:cNvPr>
          <p:cNvSpPr txBox="1"/>
          <p:nvPr/>
        </p:nvSpPr>
        <p:spPr>
          <a:xfrm>
            <a:off x="363049" y="3760610"/>
            <a:ext cx="1866591"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郑阳恒 教授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0" t="7339" r="22171" b="5268"/>
          <a:stretch/>
        </p:blipFill>
        <p:spPr>
          <a:xfrm>
            <a:off x="670456" y="1779662"/>
            <a:ext cx="1309256" cy="1697182"/>
          </a:xfrm>
          <a:prstGeom prst="rect">
            <a:avLst/>
          </a:prstGeom>
        </p:spPr>
      </p:pic>
      <p:sp>
        <p:nvSpPr>
          <p:cNvPr id="9" name="矩形 8"/>
          <p:cNvSpPr/>
          <p:nvPr/>
        </p:nvSpPr>
        <p:spPr>
          <a:xfrm>
            <a:off x="598596" y="1089663"/>
            <a:ext cx="7943102" cy="461665"/>
          </a:xfrm>
          <a:prstGeom prst="rect">
            <a:avLst/>
          </a:prstGeom>
          <a:noFill/>
        </p:spPr>
        <p:txBody>
          <a:bodyPr wrap="square" rtlCol="0">
            <a:spAutoFit/>
          </a:bodyPr>
          <a:lstStyle/>
          <a:p>
            <a:r>
              <a:rPr lang="zh-CN" altLang="en-US" sz="2400" b="1" spc="300" dirty="0">
                <a:solidFill>
                  <a:schemeClr val="bg1"/>
                </a:solidFill>
                <a:latin typeface="微软雅黑" pitchFamily="34" charset="-122"/>
                <a:ea typeface="微软雅黑" pitchFamily="34" charset="-122"/>
              </a:rPr>
              <a:t>报告题目：</a:t>
            </a:r>
            <a:r>
              <a:rPr lang="zh-CN" altLang="en-US" sz="2400" b="1" spc="300" dirty="0">
                <a:solidFill>
                  <a:srgbClr val="FFC000"/>
                </a:solidFill>
                <a:latin typeface="微软雅黑" pitchFamily="34" charset="-122"/>
                <a:ea typeface="微软雅黑" pitchFamily="34" charset="-122"/>
              </a:rPr>
              <a:t>味物理实验研究的未来与展望</a:t>
            </a:r>
          </a:p>
        </p:txBody>
      </p:sp>
      <p:sp>
        <p:nvSpPr>
          <p:cNvPr id="10" name="矩形 9"/>
          <p:cNvSpPr/>
          <p:nvPr/>
        </p:nvSpPr>
        <p:spPr>
          <a:xfrm>
            <a:off x="2264100" y="1768043"/>
            <a:ext cx="6484364" cy="2990562"/>
          </a:xfrm>
          <a:prstGeom prst="rect">
            <a:avLst/>
          </a:prstGeom>
          <a:solidFill>
            <a:schemeClr val="tx2">
              <a:lumMod val="20000"/>
              <a:lumOff val="80000"/>
            </a:schemeClr>
          </a:solidFill>
        </p:spPr>
        <p:txBody>
          <a:bodyPr wrap="square">
            <a:spAutoFit/>
          </a:bodyPr>
          <a:lstStyle/>
          <a:p>
            <a:pPr algn="just">
              <a:lnSpc>
                <a:spcPts val="2200"/>
              </a:lnSpc>
            </a:pPr>
            <a:r>
              <a:rPr lang="zh-CN" altLang="en-US" sz="1400" dirty="0">
                <a:latin typeface="微软雅黑" pitchFamily="34" charset="-122"/>
                <a:ea typeface="微软雅黑" pitchFamily="34" charset="-122"/>
              </a:rPr>
              <a:t>中国科学院大学教授，副校长。基金委创新研究群体负责人。</a:t>
            </a:r>
            <a:r>
              <a:rPr lang="en-US" altLang="zh-CN" sz="1400" dirty="0">
                <a:latin typeface="微软雅黑" pitchFamily="34" charset="-122"/>
                <a:ea typeface="微软雅黑" pitchFamily="34" charset="-122"/>
              </a:rPr>
              <a:t>1995</a:t>
            </a:r>
            <a:r>
              <a:rPr lang="zh-CN" altLang="en-US" sz="1400" dirty="0">
                <a:latin typeface="微软雅黑" pitchFamily="34" charset="-122"/>
                <a:ea typeface="微软雅黑" pitchFamily="34" charset="-122"/>
              </a:rPr>
              <a:t>年在中国科技大学获得学士学位，</a:t>
            </a:r>
            <a:r>
              <a:rPr lang="en-US" altLang="zh-CN" sz="1400" dirty="0">
                <a:latin typeface="微软雅黑" pitchFamily="34" charset="-122"/>
                <a:ea typeface="微软雅黑" pitchFamily="34" charset="-122"/>
              </a:rPr>
              <a:t>2002</a:t>
            </a:r>
            <a:r>
              <a:rPr lang="zh-CN" altLang="en-US" sz="1400" dirty="0">
                <a:latin typeface="微软雅黑" pitchFamily="34" charset="-122"/>
                <a:ea typeface="微软雅黑" pitchFamily="34" charset="-122"/>
              </a:rPr>
              <a:t>年在美国夏威夷大学获实验粒子物理博士学位。</a:t>
            </a:r>
            <a:r>
              <a:rPr lang="en-US" altLang="zh-CN" sz="1400" dirty="0">
                <a:latin typeface="微软雅黑" pitchFamily="34" charset="-122"/>
                <a:ea typeface="微软雅黑" pitchFamily="34" charset="-122"/>
              </a:rPr>
              <a:t>2007</a:t>
            </a:r>
            <a:r>
              <a:rPr lang="zh-CN" altLang="en-US" sz="1400" dirty="0">
                <a:latin typeface="微软雅黑" pitchFamily="34" charset="-122"/>
                <a:ea typeface="微软雅黑" pitchFamily="34" charset="-122"/>
              </a:rPr>
              <a:t>年回国在中国科学院大学建立粒子物理实验研究团队，先后担任</a:t>
            </a:r>
            <a:r>
              <a:rPr lang="en-US" altLang="zh-CN" sz="1400" dirty="0">
                <a:latin typeface="微软雅黑" pitchFamily="34" charset="-122"/>
                <a:ea typeface="微软雅黑" pitchFamily="34" charset="-122"/>
              </a:rPr>
              <a:t>BESIII</a:t>
            </a:r>
            <a:r>
              <a:rPr lang="zh-CN" altLang="en-US" sz="1400" dirty="0">
                <a:latin typeface="微软雅黑" pitchFamily="34" charset="-122"/>
                <a:ea typeface="微软雅黑" pitchFamily="34" charset="-122"/>
              </a:rPr>
              <a:t>实验的物理协调人、执行委员会委员、共同发言人</a:t>
            </a:r>
            <a:r>
              <a:rPr lang="zh-CN" altLang="en-US" sz="1400" dirty="0" smtClean="0">
                <a:latin typeface="微软雅黑" pitchFamily="34" charset="-122"/>
                <a:ea typeface="微软雅黑" pitchFamily="34" charset="-122"/>
              </a:rPr>
              <a:t>等。正推动</a:t>
            </a:r>
            <a:r>
              <a:rPr lang="zh-CN" altLang="en-US" sz="1400" dirty="0">
                <a:latin typeface="微软雅黑" pitchFamily="34" charset="-122"/>
                <a:ea typeface="微软雅黑" pitchFamily="34" charset="-122"/>
              </a:rPr>
              <a:t>下一代高亮度正负电子对撞实验“超级陶粲装置”，现任该项目副经理。</a:t>
            </a:r>
          </a:p>
          <a:p>
            <a:pPr algn="just">
              <a:lnSpc>
                <a:spcPts val="2200"/>
              </a:lnSpc>
              <a:spcBef>
                <a:spcPts val="600"/>
              </a:spcBef>
            </a:pPr>
            <a:r>
              <a:rPr lang="zh-CN" altLang="en-US" sz="1400" dirty="0">
                <a:latin typeface="微软雅黑" pitchFamily="34" charset="-122"/>
                <a:ea typeface="微软雅黑" pitchFamily="34" charset="-122"/>
              </a:rPr>
              <a:t>先后参与日本</a:t>
            </a:r>
            <a:r>
              <a:rPr lang="en-US" altLang="zh-CN" sz="1400" dirty="0">
                <a:latin typeface="微软雅黑" pitchFamily="34" charset="-122"/>
                <a:ea typeface="微软雅黑" pitchFamily="34" charset="-122"/>
              </a:rPr>
              <a:t>KEK</a:t>
            </a:r>
            <a:r>
              <a:rPr lang="zh-CN" altLang="en-US" sz="1400" dirty="0">
                <a:latin typeface="微软雅黑" pitchFamily="34" charset="-122"/>
                <a:ea typeface="微软雅黑" pitchFamily="34" charset="-122"/>
              </a:rPr>
              <a:t>的</a:t>
            </a:r>
            <a:r>
              <a:rPr lang="en-US" altLang="zh-CN" sz="1400" dirty="0">
                <a:latin typeface="微软雅黑" pitchFamily="34" charset="-122"/>
                <a:ea typeface="微软雅黑" pitchFamily="34" charset="-122"/>
              </a:rPr>
              <a:t>Belle</a:t>
            </a:r>
            <a:r>
              <a:rPr lang="zh-CN" altLang="en-US" sz="1400" dirty="0">
                <a:latin typeface="微软雅黑" pitchFamily="34" charset="-122"/>
                <a:ea typeface="微软雅黑" pitchFamily="34" charset="-122"/>
              </a:rPr>
              <a:t>实验，美国</a:t>
            </a:r>
            <a:r>
              <a:rPr lang="en-US" altLang="zh-CN" sz="1400" dirty="0" err="1">
                <a:latin typeface="微软雅黑" pitchFamily="34" charset="-122"/>
                <a:ea typeface="微软雅黑" pitchFamily="34" charset="-122"/>
              </a:rPr>
              <a:t>FermiLab</a:t>
            </a:r>
            <a:r>
              <a:rPr lang="zh-CN" altLang="en-US" sz="1400" dirty="0">
                <a:latin typeface="微软雅黑" pitchFamily="34" charset="-122"/>
                <a:ea typeface="微软雅黑" pitchFamily="34" charset="-122"/>
              </a:rPr>
              <a:t>的</a:t>
            </a:r>
            <a:r>
              <a:rPr lang="en-US" altLang="zh-CN" sz="1400" dirty="0">
                <a:latin typeface="微软雅黑" pitchFamily="34" charset="-122"/>
                <a:ea typeface="微软雅黑" pitchFamily="34" charset="-122"/>
              </a:rPr>
              <a:t>CDF</a:t>
            </a:r>
            <a:r>
              <a:rPr lang="zh-CN" altLang="en-US" sz="1400" dirty="0">
                <a:latin typeface="微软雅黑" pitchFamily="34" charset="-122"/>
                <a:ea typeface="微软雅黑" pitchFamily="34" charset="-122"/>
              </a:rPr>
              <a:t>实验，北京正负电子对撞机</a:t>
            </a:r>
            <a:r>
              <a:rPr lang="en-US" altLang="zh-CN" sz="1400" dirty="0">
                <a:latin typeface="微软雅黑" pitchFamily="34" charset="-122"/>
                <a:ea typeface="微软雅黑" pitchFamily="34" charset="-122"/>
              </a:rPr>
              <a:t>BESIII</a:t>
            </a:r>
            <a:r>
              <a:rPr lang="zh-CN" altLang="en-US" sz="1400" dirty="0">
                <a:latin typeface="微软雅黑" pitchFamily="34" charset="-122"/>
                <a:ea typeface="微软雅黑" pitchFamily="34" charset="-122"/>
              </a:rPr>
              <a:t>实验，欧洲大型强子对撞机上的</a:t>
            </a:r>
            <a:r>
              <a:rPr lang="en-US" altLang="zh-CN" sz="1400" dirty="0">
                <a:latin typeface="微软雅黑" pitchFamily="34" charset="-122"/>
                <a:ea typeface="微软雅黑" pitchFamily="34" charset="-122"/>
              </a:rPr>
              <a:t>CMS</a:t>
            </a:r>
            <a:r>
              <a:rPr lang="zh-CN" altLang="en-US" sz="1400" dirty="0">
                <a:latin typeface="微软雅黑" pitchFamily="34" charset="-122"/>
                <a:ea typeface="微软雅黑" pitchFamily="34" charset="-122"/>
              </a:rPr>
              <a:t>和</a:t>
            </a:r>
            <a:r>
              <a:rPr lang="en-US" altLang="zh-CN" sz="1400" dirty="0" err="1">
                <a:latin typeface="微软雅黑" pitchFamily="34" charset="-122"/>
                <a:ea typeface="微软雅黑" pitchFamily="34" charset="-122"/>
              </a:rPr>
              <a:t>LHCb</a:t>
            </a:r>
            <a:r>
              <a:rPr lang="zh-CN" altLang="en-US" sz="1400" dirty="0">
                <a:latin typeface="微软雅黑" pitchFamily="34" charset="-122"/>
                <a:ea typeface="微软雅黑" pitchFamily="34" charset="-122"/>
              </a:rPr>
              <a:t>实验，在粒子与辐射探测器、基础软件研发，强子物理和味物理研究中做出了亮点成果，包括带领团队发现了一系列形成谱系的四夸克奇特强子，系统研究了粲重子</a:t>
            </a:r>
            <a:r>
              <a:rPr lang="en-US" altLang="zh-CN" sz="1400" dirty="0" err="1">
                <a:latin typeface="微软雅黑" pitchFamily="34" charset="-122"/>
                <a:ea typeface="微软雅黑" pitchFamily="34" charset="-122"/>
              </a:rPr>
              <a:t>Lambda_c</a:t>
            </a:r>
            <a:r>
              <a:rPr lang="zh-CN" altLang="en-US" sz="1400" dirty="0">
                <a:latin typeface="微软雅黑" pitchFamily="34" charset="-122"/>
                <a:ea typeface="微软雅黑" pitchFamily="34" charset="-122"/>
              </a:rPr>
              <a:t>的产生衰变性质，首次直接观测到了</a:t>
            </a:r>
            <a:r>
              <a:rPr lang="en-US" altLang="zh-CN" sz="1400" dirty="0">
                <a:latin typeface="微软雅黑" pitchFamily="34" charset="-122"/>
                <a:ea typeface="微软雅黑" pitchFamily="34" charset="-122"/>
              </a:rPr>
              <a:t>1939</a:t>
            </a:r>
            <a:r>
              <a:rPr lang="zh-CN" altLang="en-US" sz="1400" dirty="0">
                <a:latin typeface="微软雅黑" pitchFamily="34" charset="-122"/>
                <a:ea typeface="微软雅黑" pitchFamily="34" charset="-122"/>
              </a:rPr>
              <a:t>年量子力学预言的</a:t>
            </a:r>
            <a:r>
              <a:rPr lang="en-US" altLang="zh-CN" sz="1400" dirty="0" err="1">
                <a:latin typeface="微软雅黑" pitchFamily="34" charset="-122"/>
                <a:ea typeface="微软雅黑" pitchFamily="34" charset="-122"/>
              </a:rPr>
              <a:t>Migdal</a:t>
            </a:r>
            <a:r>
              <a:rPr lang="zh-CN" altLang="en-US" sz="1400" dirty="0">
                <a:latin typeface="微软雅黑" pitchFamily="34" charset="-122"/>
                <a:ea typeface="微软雅黑" pitchFamily="34" charset="-122"/>
              </a:rPr>
              <a:t>效应等。</a:t>
            </a:r>
          </a:p>
        </p:txBody>
      </p:sp>
    </p:spTree>
    <p:extLst>
      <p:ext uri="{BB962C8B-B14F-4D97-AF65-F5344CB8AC3E}">
        <p14:creationId xmlns:p14="http://schemas.microsoft.com/office/powerpoint/2010/main" val="1546863657"/>
      </p:ext>
    </p:extLst>
  </p:cSld>
  <p:clrMapOvr>
    <a:masterClrMapping/>
  </p:clrMapOvr>
  <mc:AlternateContent xmlns:mc="http://schemas.openxmlformats.org/markup-compatibility/2006" xmlns:p14="http://schemas.microsoft.com/office/powerpoint/2010/main">
    <mc:Choice Requires="p14">
      <p:transition spd="slow" p14:dur="2000" advTm="7185"/>
    </mc:Choice>
    <mc:Fallback xmlns="">
      <p:transition spd="slow" advTm="718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5" name="文本框 2">
            <a:extLst>
              <a:ext uri="{FF2B5EF4-FFF2-40B4-BE49-F238E27FC236}">
                <a16:creationId xmlns:a16="http://schemas.microsoft.com/office/drawing/2014/main" xmlns="" id="{9903D0DA-FEFE-4447-9047-68C9FD5BF605}"/>
              </a:ext>
            </a:extLst>
          </p:cNvPr>
          <p:cNvSpPr txBox="1"/>
          <p:nvPr/>
        </p:nvSpPr>
        <p:spPr>
          <a:xfrm>
            <a:off x="363049" y="3760610"/>
            <a:ext cx="1866591"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王伟  教授</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648" t="3820" r="28620" b="55507"/>
          <a:stretch/>
        </p:blipFill>
        <p:spPr>
          <a:xfrm>
            <a:off x="585506" y="1923678"/>
            <a:ext cx="1348598" cy="1755503"/>
          </a:xfrm>
          <a:prstGeom prst="rect">
            <a:avLst/>
          </a:prstGeom>
        </p:spPr>
      </p:pic>
      <p:sp>
        <p:nvSpPr>
          <p:cNvPr id="9" name="矩形 8"/>
          <p:cNvSpPr/>
          <p:nvPr/>
        </p:nvSpPr>
        <p:spPr>
          <a:xfrm>
            <a:off x="241572" y="1089664"/>
            <a:ext cx="8650908" cy="461665"/>
          </a:xfrm>
          <a:prstGeom prst="rect">
            <a:avLst/>
          </a:prstGeom>
          <a:noFill/>
        </p:spPr>
        <p:txBody>
          <a:bodyPr wrap="square" rtlCol="0">
            <a:spAutoFit/>
          </a:bodyPr>
          <a:lstStyle/>
          <a:p>
            <a:pPr algn="ctr"/>
            <a:r>
              <a:rPr lang="zh-CN" altLang="en-US" sz="2400" b="1" spc="300" dirty="0">
                <a:solidFill>
                  <a:schemeClr val="bg1"/>
                </a:solidFill>
                <a:latin typeface="微软雅黑" pitchFamily="34" charset="-122"/>
                <a:ea typeface="微软雅黑" pitchFamily="34" charset="-122"/>
              </a:rPr>
              <a:t>报告题目：</a:t>
            </a:r>
            <a:r>
              <a:rPr lang="zh-CN" altLang="en-US" sz="2400" b="1" spc="300" dirty="0">
                <a:solidFill>
                  <a:srgbClr val="FFC000"/>
                </a:solidFill>
                <a:latin typeface="微软雅黑" pitchFamily="34" charset="-122"/>
                <a:ea typeface="微软雅黑" pitchFamily="34" charset="-122"/>
              </a:rPr>
              <a:t>重味物理中精确计算所面临的新挑战与机遇</a:t>
            </a:r>
          </a:p>
        </p:txBody>
      </p:sp>
      <p:sp>
        <p:nvSpPr>
          <p:cNvPr id="10" name="矩形 9"/>
          <p:cNvSpPr/>
          <p:nvPr/>
        </p:nvSpPr>
        <p:spPr>
          <a:xfrm>
            <a:off x="2555776" y="1923678"/>
            <a:ext cx="6048672" cy="2108269"/>
          </a:xfrm>
          <a:prstGeom prst="rect">
            <a:avLst/>
          </a:prstGeom>
          <a:solidFill>
            <a:schemeClr val="tx2">
              <a:lumMod val="20000"/>
              <a:lumOff val="80000"/>
            </a:schemeClr>
          </a:solidFill>
        </p:spPr>
        <p:txBody>
          <a:bodyPr wrap="square">
            <a:spAutoFit/>
          </a:bodyPr>
          <a:lstStyle/>
          <a:p>
            <a:pPr algn="just">
              <a:lnSpc>
                <a:spcPct val="150000"/>
              </a:lnSpc>
            </a:pPr>
            <a:r>
              <a:rPr lang="zh-CN" altLang="en-US" sz="1400" dirty="0">
                <a:latin typeface="微软雅黑" pitchFamily="34" charset="-122"/>
                <a:ea typeface="微软雅黑" pitchFamily="34" charset="-122"/>
              </a:rPr>
              <a:t>上海交通大学物理与天文学院教授、副院长，暗物质物理全国重点实验室副主任。</a:t>
            </a:r>
            <a:r>
              <a:rPr lang="en-US" altLang="zh-CN" sz="1400" dirty="0">
                <a:latin typeface="微软雅黑" pitchFamily="34" charset="-122"/>
                <a:ea typeface="微软雅黑" pitchFamily="34" charset="-122"/>
              </a:rPr>
              <a:t>2004</a:t>
            </a:r>
            <a:r>
              <a:rPr lang="zh-CN" altLang="en-US" sz="1400" dirty="0">
                <a:latin typeface="微软雅黑" pitchFamily="34" charset="-122"/>
                <a:ea typeface="微软雅黑" pitchFamily="34" charset="-122"/>
              </a:rPr>
              <a:t>年本科毕业于山东大学，</a:t>
            </a:r>
            <a:r>
              <a:rPr lang="en-US" altLang="zh-CN" sz="1400" dirty="0">
                <a:latin typeface="微软雅黑" pitchFamily="34" charset="-122"/>
                <a:ea typeface="微软雅黑" pitchFamily="34" charset="-122"/>
              </a:rPr>
              <a:t>2009</a:t>
            </a:r>
            <a:r>
              <a:rPr lang="zh-CN" altLang="en-US" sz="1400" dirty="0">
                <a:latin typeface="微软雅黑" pitchFamily="34" charset="-122"/>
                <a:ea typeface="微软雅黑" pitchFamily="34" charset="-122"/>
              </a:rPr>
              <a:t>年于中国科学院高能物理研究所获得博士学位。先后在意大利核物理研究院巴里分部、德国电子加速器研究所和波恩大学从事博士后研究工作。</a:t>
            </a:r>
            <a:r>
              <a:rPr lang="en-US" altLang="zh-CN" sz="1400" dirty="0">
                <a:latin typeface="微软雅黑" pitchFamily="34" charset="-122"/>
                <a:ea typeface="微软雅黑" pitchFamily="34" charset="-122"/>
              </a:rPr>
              <a:t>2014</a:t>
            </a:r>
            <a:r>
              <a:rPr lang="zh-CN" altLang="en-US" sz="1400" dirty="0">
                <a:latin typeface="微软雅黑" pitchFamily="34" charset="-122"/>
                <a:ea typeface="微软雅黑" pitchFamily="34" charset="-122"/>
              </a:rPr>
              <a:t>年加入上海交通大学</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gn="just">
              <a:lnSpc>
                <a:spcPct val="150000"/>
              </a:lnSpc>
              <a:spcBef>
                <a:spcPts val="600"/>
              </a:spcBef>
            </a:pPr>
            <a:r>
              <a:rPr lang="zh-CN" altLang="en-US" sz="1400" dirty="0" smtClean="0">
                <a:latin typeface="微软雅黑" pitchFamily="34" charset="-122"/>
                <a:ea typeface="微软雅黑" pitchFamily="34" charset="-122"/>
              </a:rPr>
              <a:t>研究</a:t>
            </a:r>
            <a:r>
              <a:rPr lang="zh-CN" altLang="en-US" sz="1400" dirty="0">
                <a:latin typeface="微软雅黑" pitchFamily="34" charset="-122"/>
                <a:ea typeface="微软雅黑" pitchFamily="34" charset="-122"/>
              </a:rPr>
              <a:t>方向主要为重味夸克弱衰变，近年来从事格点量子色动力学的研究，提出并实施了重味介子光锥分布振幅的第一性原理计算方法。</a:t>
            </a:r>
          </a:p>
        </p:txBody>
      </p:sp>
    </p:spTree>
    <p:extLst>
      <p:ext uri="{BB962C8B-B14F-4D97-AF65-F5344CB8AC3E}">
        <p14:creationId xmlns:p14="http://schemas.microsoft.com/office/powerpoint/2010/main" val="2272266971"/>
      </p:ext>
    </p:extLst>
  </p:cSld>
  <p:clrMapOvr>
    <a:masterClrMapping/>
  </p:clrMapOvr>
  <mc:AlternateContent xmlns:mc="http://schemas.openxmlformats.org/markup-compatibility/2006" xmlns:p14="http://schemas.microsoft.com/office/powerpoint/2010/main">
    <mc:Choice Requires="p14">
      <p:transition spd="slow" p14:dur="2000" advTm="7212"/>
    </mc:Choice>
    <mc:Fallback xmlns="">
      <p:transition spd="slow" advTm="721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Tree>
    <p:extLst>
      <p:ext uri="{BB962C8B-B14F-4D97-AF65-F5344CB8AC3E}">
        <p14:creationId xmlns:p14="http://schemas.microsoft.com/office/powerpoint/2010/main" val="852907500"/>
      </p:ext>
    </p:extLst>
  </p:cSld>
  <p:clrMapOvr>
    <a:masterClrMapping/>
  </p:clrMapOvr>
  <mc:AlternateContent xmlns:mc="http://schemas.openxmlformats.org/markup-compatibility/2006" xmlns:p14="http://schemas.microsoft.com/office/powerpoint/2010/main">
    <mc:Choice Requires="p14">
      <p:transition spd="slow" p14:dur="2000" advTm="6829"/>
    </mc:Choice>
    <mc:Fallback xmlns="">
      <p:transition spd="slow" advTm="6829"/>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792</Words>
  <Application>Microsoft Office PowerPoint</Application>
  <PresentationFormat>全屏显示(16:9)</PresentationFormat>
  <Paragraphs>21</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邹文娟</dc:creator>
  <cp:lastModifiedBy>wenjuan</cp:lastModifiedBy>
  <cp:revision>22</cp:revision>
  <dcterms:created xsi:type="dcterms:W3CDTF">2026-01-23T06:18:49Z</dcterms:created>
  <dcterms:modified xsi:type="dcterms:W3CDTF">2026-01-30T09:22:07Z</dcterms:modified>
</cp:coreProperties>
</file>