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9" r:id="rId5"/>
    <p:sldId id="270" r:id="rId6"/>
    <p:sldId id="271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4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04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1386840"/>
            <a:ext cx="12192635" cy="28098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5200" b="1" dirty="0">
                <a:solidFill>
                  <a:schemeClr val="tx1"/>
                </a:solidFill>
                <a:latin typeface="+mj-ea"/>
                <a:sym typeface="+mn-ea"/>
              </a:rPr>
              <a:t>LGAD</a:t>
            </a:r>
            <a:r>
              <a:rPr lang="zh-CN" altLang="en-US" sz="5200" b="1" dirty="0">
                <a:solidFill>
                  <a:schemeClr val="tx1"/>
                </a:solidFill>
                <a:latin typeface="+mj-ea"/>
                <a:sym typeface="+mn-ea"/>
              </a:rPr>
              <a:t>测试数据</a:t>
            </a:r>
            <a:r>
              <a:rPr lang="zh-CN" altLang="en-US" sz="5200" b="1" dirty="0">
                <a:solidFill>
                  <a:schemeClr val="tx1"/>
                </a:solidFill>
                <a:latin typeface="+mj-ea"/>
                <a:sym typeface="+mn-ea"/>
              </a:rPr>
              <a:t>汇总</a:t>
            </a:r>
            <a:endParaRPr lang="zh-CN" altLang="en-US" sz="5200" b="1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57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67580" y="4550410"/>
            <a:ext cx="7425055" cy="168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实验时间：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2025.10</a:t>
            </a:r>
            <a:endParaRPr lang="en-US" altLang="zh-CN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2. </a:t>
            </a:r>
            <a:r>
              <a:rPr lang="zh-CN" altLang="en-US" sz="3600" b="1" dirty="0">
                <a:latin typeface="Arial Narrow" panose="020B0606020202030204" pitchFamily="34" charset="0"/>
              </a:rPr>
              <a:t>脉冲能量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Page:05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-80V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30%~100%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，（峰值脉冲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能量约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43000" y="5000625"/>
            <a:ext cx="8339455" cy="160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两个通道下的信号在探测器在偏压固定情况下</a:t>
            </a:r>
            <a:r>
              <a:rPr lang="zh-CN" altLang="en-US" b="1">
                <a:solidFill>
                  <a:schemeClr val="tx1"/>
                </a:solidFill>
              </a:rPr>
              <a:t>随激光脉冲能量变化几乎呈现一个线性变化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累积电荷变化范围为：</a:t>
            </a:r>
            <a:r>
              <a:rPr lang="en-US" altLang="zh-CN">
                <a:solidFill>
                  <a:schemeClr val="tx1"/>
                </a:solidFill>
              </a:rPr>
              <a:t>5.5~17.5pC</a:t>
            </a:r>
            <a:r>
              <a:rPr lang="zh-CN" altLang="en-US">
                <a:solidFill>
                  <a:schemeClr val="tx1"/>
                </a:solidFill>
              </a:rPr>
              <a:t>，此条件下，理想情况中探测器中能收集到的中子数量为：</a:t>
            </a:r>
            <a:r>
              <a:rPr lang="en-US" altLang="zh-CN">
                <a:solidFill>
                  <a:schemeClr val="tx1"/>
                </a:solidFill>
              </a:rPr>
              <a:t>25~79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2" name="图片 1" descr="LGAD_Signal_Characteristics"/>
          <p:cNvPicPr>
            <a:picLocks noChangeAspect="1"/>
          </p:cNvPicPr>
          <p:nvPr/>
        </p:nvPicPr>
        <p:blipFill>
          <a:blip r:embed="rId3"/>
          <a:srcRect l="8031" t="7177" r="52698" b="50479"/>
          <a:stretch>
            <a:fillRect/>
          </a:stretch>
        </p:blipFill>
        <p:spPr>
          <a:xfrm>
            <a:off x="1143000" y="2127250"/>
            <a:ext cx="4606925" cy="2484120"/>
          </a:xfrm>
          <a:prstGeom prst="rect">
            <a:avLst/>
          </a:prstGeom>
        </p:spPr>
      </p:pic>
      <p:pic>
        <p:nvPicPr>
          <p:cNvPr id="3" name="图片 2" descr="LGAD_Accumulated_Charge"/>
          <p:cNvPicPr>
            <a:picLocks noChangeAspect="1"/>
          </p:cNvPicPr>
          <p:nvPr/>
        </p:nvPicPr>
        <p:blipFill>
          <a:blip r:embed="rId4"/>
          <a:srcRect l="7637" t="3376" r="7418" b="1788"/>
          <a:stretch>
            <a:fillRect/>
          </a:stretch>
        </p:blipFill>
        <p:spPr>
          <a:xfrm>
            <a:off x="5749925" y="2127250"/>
            <a:ext cx="3933825" cy="26358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0765" y="4805680"/>
            <a:ext cx="4729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(a) </a:t>
            </a:r>
            <a:r>
              <a:rPr lang="zh-CN" altLang="en-US" sz="1000"/>
              <a:t>峰值幅度随脉冲</a:t>
            </a:r>
            <a:r>
              <a:rPr lang="zh-CN" altLang="en-US" sz="1000"/>
              <a:t>能量的变化</a:t>
            </a:r>
            <a:endParaRPr lang="zh-CN" altLang="en-US" sz="1000"/>
          </a:p>
        </p:txBody>
      </p:sp>
      <p:sp>
        <p:nvSpPr>
          <p:cNvPr id="12" name="文本框 11"/>
          <p:cNvSpPr txBox="1"/>
          <p:nvPr/>
        </p:nvSpPr>
        <p:spPr>
          <a:xfrm>
            <a:off x="5750560" y="4823460"/>
            <a:ext cx="39262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(b) </a:t>
            </a:r>
            <a:r>
              <a:rPr lang="zh-CN" altLang="en-US" sz="1000"/>
              <a:t>电荷累计随脉冲能量的</a:t>
            </a:r>
            <a:r>
              <a:rPr lang="zh-CN" altLang="en-US" sz="1000"/>
              <a:t>变化</a:t>
            </a:r>
            <a:endParaRPr lang="zh-CN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2. </a:t>
            </a:r>
            <a:r>
              <a:rPr lang="zh-CN" altLang="en-US" sz="3600" b="1" dirty="0">
                <a:latin typeface="Arial Narrow" panose="020B0606020202030204" pitchFamily="34" charset="0"/>
              </a:rPr>
              <a:t>脉冲能量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Page:06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-150V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15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%~100%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，（峰值脉冲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能量约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8" name="图片 7" descr="LGAD_Waveforms"/>
          <p:cNvPicPr>
            <a:picLocks noChangeAspect="1"/>
          </p:cNvPicPr>
          <p:nvPr/>
        </p:nvPicPr>
        <p:blipFill>
          <a:blip r:embed="rId3"/>
          <a:srcRect l="9702" t="3926" r="8284" b="51861"/>
          <a:stretch>
            <a:fillRect/>
          </a:stretch>
        </p:blipFill>
        <p:spPr>
          <a:xfrm>
            <a:off x="1169035" y="2101215"/>
            <a:ext cx="7039610" cy="2372995"/>
          </a:xfrm>
          <a:prstGeom prst="rect">
            <a:avLst/>
          </a:prstGeom>
        </p:spPr>
      </p:pic>
      <p:pic>
        <p:nvPicPr>
          <p:cNvPr id="10" name="图片 9" descr="LGAD_Waveforms"/>
          <p:cNvPicPr>
            <a:picLocks noChangeAspect="1"/>
          </p:cNvPicPr>
          <p:nvPr/>
        </p:nvPicPr>
        <p:blipFill>
          <a:blip r:embed="rId3"/>
          <a:srcRect l="9083" t="53722" r="52489" b="5759"/>
          <a:stretch>
            <a:fillRect/>
          </a:stretch>
        </p:blipFill>
        <p:spPr>
          <a:xfrm>
            <a:off x="1129030" y="4515485"/>
            <a:ext cx="3275965" cy="21596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17110" y="4843145"/>
            <a:ext cx="3240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/>
              <a:t>装载</a:t>
            </a:r>
            <a:r>
              <a:rPr lang="en-US" altLang="zh-CN" sz="2000"/>
              <a:t>C1</a:t>
            </a:r>
            <a:r>
              <a:rPr lang="zh-CN" altLang="en-US" sz="2000"/>
              <a:t>、</a:t>
            </a:r>
            <a:r>
              <a:rPr lang="en-US" altLang="zh-CN" sz="2000"/>
              <a:t>Channel1</a:t>
            </a:r>
            <a:r>
              <a:rPr lang="zh-CN" altLang="en-US" sz="2000"/>
              <a:t>、</a:t>
            </a:r>
            <a:r>
              <a:rPr lang="en-US" altLang="zh-CN" sz="2000"/>
              <a:t>Channel2</a:t>
            </a:r>
            <a:r>
              <a:rPr lang="zh-CN" altLang="en-US" sz="2000"/>
              <a:t>下的</a:t>
            </a:r>
            <a:r>
              <a:rPr lang="en-US" altLang="zh-CN" sz="2000"/>
              <a:t>LGAD</a:t>
            </a:r>
            <a:r>
              <a:rPr lang="zh-CN" altLang="en-US" sz="2000"/>
              <a:t>信号随输入电源电压的变化</a:t>
            </a:r>
            <a:endParaRPr lang="zh-CN" altLang="en-US" sz="2000"/>
          </a:p>
        </p:txBody>
      </p:sp>
      <p:sp>
        <p:nvSpPr>
          <p:cNvPr id="14" name="文本框 13"/>
          <p:cNvSpPr txBox="1"/>
          <p:nvPr/>
        </p:nvSpPr>
        <p:spPr>
          <a:xfrm>
            <a:off x="8123555" y="2607945"/>
            <a:ext cx="3810000" cy="339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三个通道下的</a:t>
            </a:r>
            <a:r>
              <a:rPr lang="zh-CN" altLang="en-US" b="1">
                <a:solidFill>
                  <a:srgbClr val="FF0000"/>
                </a:solidFill>
              </a:rPr>
              <a:t>信号变化趋势几乎保持一致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chemeClr val="tx1"/>
                </a:solidFill>
              </a:rPr>
              <a:t>C1</a:t>
            </a:r>
            <a:r>
              <a:rPr lang="zh-CN" altLang="en-US">
                <a:solidFill>
                  <a:schemeClr val="tx1"/>
                </a:solidFill>
              </a:rPr>
              <a:t>的输出信号明显有</a:t>
            </a:r>
            <a:r>
              <a:rPr lang="zh-CN" altLang="en-US" b="1">
                <a:solidFill>
                  <a:schemeClr val="tx1"/>
                </a:solidFill>
              </a:rPr>
              <a:t>更大的基线噪声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在后端出现了峰，推测是</a:t>
            </a:r>
            <a:r>
              <a:rPr lang="zh-CN" altLang="en-US" b="1"/>
              <a:t>同轴线中出现了反射的原因</a:t>
            </a:r>
            <a:r>
              <a:rPr lang="zh-CN" altLang="en-US"/>
              <a:t>（出现时间能够对上同轴线的长度</a:t>
            </a:r>
            <a:r>
              <a:rPr lang="zh-CN" altLang="en-US" b="1"/>
              <a:t>）</a:t>
            </a:r>
            <a:endParaRPr lang="zh-CN" altLang="en-US" b="1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未装载放大器的具有较小的</a:t>
            </a:r>
            <a:r>
              <a:rPr lang="zh-CN" altLang="en-US"/>
              <a:t>基线噪声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2. </a:t>
            </a:r>
            <a:r>
              <a:rPr lang="zh-CN" altLang="en-US" sz="3600" b="1" dirty="0">
                <a:latin typeface="Arial Narrow" panose="020B0606020202030204" pitchFamily="34" charset="0"/>
              </a:rPr>
              <a:t>脉冲能量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Page:07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-150V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15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%~100%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，（峰值脉冲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能量约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2" name="图片 1" descr="LGAD_Signal_Characteristics"/>
          <p:cNvPicPr>
            <a:picLocks noChangeAspect="1"/>
          </p:cNvPicPr>
          <p:nvPr/>
        </p:nvPicPr>
        <p:blipFill>
          <a:blip r:embed="rId3"/>
          <a:srcRect l="9115" t="7667" r="52557" b="50365"/>
          <a:stretch>
            <a:fillRect/>
          </a:stretch>
        </p:blipFill>
        <p:spPr>
          <a:xfrm>
            <a:off x="979805" y="2154555"/>
            <a:ext cx="4672965" cy="2558415"/>
          </a:xfrm>
          <a:prstGeom prst="rect">
            <a:avLst/>
          </a:prstGeom>
        </p:spPr>
      </p:pic>
      <p:pic>
        <p:nvPicPr>
          <p:cNvPr id="3" name="图片 2" descr="LGAD_Accumulated_Charge"/>
          <p:cNvPicPr>
            <a:picLocks noChangeAspect="1"/>
          </p:cNvPicPr>
          <p:nvPr/>
        </p:nvPicPr>
        <p:blipFill>
          <a:blip r:embed="rId4"/>
          <a:srcRect l="8291" t="2732" r="7657" b="2199"/>
          <a:stretch>
            <a:fillRect/>
          </a:stretch>
        </p:blipFill>
        <p:spPr>
          <a:xfrm>
            <a:off x="5701030" y="2082800"/>
            <a:ext cx="4034790" cy="27393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96975" y="5160645"/>
            <a:ext cx="8339455" cy="160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两个通道下的信号在探测器在偏压固定情况下</a:t>
            </a:r>
            <a:r>
              <a:rPr lang="zh-CN" altLang="en-US" b="1">
                <a:solidFill>
                  <a:schemeClr val="tx1"/>
                </a:solidFill>
              </a:rPr>
              <a:t>随激光脉冲能量变化几乎呈现一个线性变化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累积电荷变化范围为：</a:t>
            </a:r>
            <a:r>
              <a:rPr lang="en-US" altLang="zh-CN">
                <a:solidFill>
                  <a:schemeClr val="tx1"/>
                </a:solidFill>
              </a:rPr>
              <a:t>0</a:t>
            </a:r>
            <a:r>
              <a:rPr lang="en-US" altLang="zh-CN">
                <a:solidFill>
                  <a:schemeClr val="tx1"/>
                </a:solidFill>
              </a:rPr>
              <a:t>~26pC</a:t>
            </a:r>
            <a:r>
              <a:rPr lang="zh-CN" altLang="en-US">
                <a:solidFill>
                  <a:schemeClr val="tx1"/>
                </a:solidFill>
              </a:rPr>
              <a:t>，此条件下，理想情况中探测器中能收集到的中子数量为：</a:t>
            </a:r>
            <a:r>
              <a:rPr lang="en-US" altLang="zh-CN">
                <a:solidFill>
                  <a:schemeClr val="tx1"/>
                </a:solidFill>
              </a:rPr>
              <a:t>0</a:t>
            </a:r>
            <a:r>
              <a:rPr lang="en-US" altLang="zh-CN">
                <a:solidFill>
                  <a:schemeClr val="tx1"/>
                </a:solidFill>
              </a:rPr>
              <a:t>~117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0765" y="4805680"/>
            <a:ext cx="4729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(a) </a:t>
            </a:r>
            <a:r>
              <a:rPr lang="zh-CN" altLang="en-US" sz="1000"/>
              <a:t>峰值幅度随脉冲</a:t>
            </a:r>
            <a:r>
              <a:rPr lang="zh-CN" altLang="en-US" sz="1000"/>
              <a:t>能量的变化</a:t>
            </a:r>
            <a:endParaRPr lang="zh-CN" altLang="en-US" sz="1000"/>
          </a:p>
        </p:txBody>
      </p:sp>
      <p:sp>
        <p:nvSpPr>
          <p:cNvPr id="12" name="文本框 11"/>
          <p:cNvSpPr txBox="1"/>
          <p:nvPr/>
        </p:nvSpPr>
        <p:spPr>
          <a:xfrm>
            <a:off x="5701030" y="4823460"/>
            <a:ext cx="39757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(b) </a:t>
            </a:r>
            <a:r>
              <a:rPr lang="zh-CN" altLang="en-US" sz="1000"/>
              <a:t>累积电荷随脉冲能量的</a:t>
            </a:r>
            <a:r>
              <a:rPr lang="zh-CN" altLang="en-US" sz="1000"/>
              <a:t>变化</a:t>
            </a:r>
            <a:endParaRPr lang="zh-CN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3. </a:t>
            </a:r>
            <a:r>
              <a:rPr lang="zh-CN" altLang="en-US" sz="3600" b="1" dirty="0">
                <a:latin typeface="Arial Narrow" panose="020B0606020202030204" pitchFamily="34" charset="0"/>
              </a:rPr>
              <a:t>反射镜位置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Page:08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-80V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），改变反射镜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位置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8" name="图片 7" descr="LEGEND"/>
          <p:cNvPicPr>
            <a:picLocks noChangeAspect="1"/>
          </p:cNvPicPr>
          <p:nvPr/>
        </p:nvPicPr>
        <p:blipFill>
          <a:blip r:embed="rId3"/>
          <a:srcRect l="9618" t="3731" r="3571" b="46176"/>
          <a:stretch>
            <a:fillRect/>
          </a:stretch>
        </p:blipFill>
        <p:spPr>
          <a:xfrm>
            <a:off x="1497330" y="2061845"/>
            <a:ext cx="7402830" cy="2669540"/>
          </a:xfrm>
          <a:prstGeom prst="rect">
            <a:avLst/>
          </a:prstGeom>
        </p:spPr>
      </p:pic>
      <p:pic>
        <p:nvPicPr>
          <p:cNvPr id="10" name="图片 9" descr="LEGEND"/>
          <p:cNvPicPr>
            <a:picLocks noChangeAspect="1"/>
          </p:cNvPicPr>
          <p:nvPr/>
        </p:nvPicPr>
        <p:blipFill>
          <a:blip r:embed="rId3"/>
          <a:srcRect l="8738" t="53602" r="52807" b="6204"/>
          <a:stretch>
            <a:fillRect/>
          </a:stretch>
        </p:blipFill>
        <p:spPr>
          <a:xfrm>
            <a:off x="1454150" y="4431665"/>
            <a:ext cx="3278505" cy="2142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03190" y="4843145"/>
            <a:ext cx="3240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/>
              <a:t>装载</a:t>
            </a:r>
            <a:r>
              <a:rPr lang="en-US" altLang="zh-CN" sz="2000"/>
              <a:t>C1</a:t>
            </a:r>
            <a:r>
              <a:rPr lang="zh-CN" altLang="en-US" sz="2000"/>
              <a:t>、</a:t>
            </a:r>
            <a:r>
              <a:rPr lang="en-US" altLang="zh-CN" sz="2000"/>
              <a:t>Channel1</a:t>
            </a:r>
            <a:r>
              <a:rPr lang="zh-CN" altLang="en-US" sz="2000"/>
              <a:t>、</a:t>
            </a:r>
            <a:r>
              <a:rPr lang="en-US" altLang="zh-CN" sz="2000"/>
              <a:t>Channel2</a:t>
            </a:r>
            <a:r>
              <a:rPr lang="zh-CN" altLang="en-US" sz="2000"/>
              <a:t>下的</a:t>
            </a:r>
            <a:r>
              <a:rPr lang="en-US" altLang="zh-CN" sz="2000"/>
              <a:t>LGAD</a:t>
            </a:r>
            <a:r>
              <a:rPr lang="zh-CN" altLang="en-US" sz="2000"/>
              <a:t>信号随输入电源电压的变化</a:t>
            </a:r>
            <a:endParaRPr lang="zh-CN" altLang="en-US" sz="2000"/>
          </a:p>
        </p:txBody>
      </p:sp>
      <p:sp>
        <p:nvSpPr>
          <p:cNvPr id="14" name="文本框 13"/>
          <p:cNvSpPr txBox="1"/>
          <p:nvPr/>
        </p:nvSpPr>
        <p:spPr>
          <a:xfrm>
            <a:off x="8765540" y="2607945"/>
            <a:ext cx="3168015" cy="3723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三个通道下的</a:t>
            </a:r>
            <a:r>
              <a:rPr lang="zh-CN" altLang="en-US" b="1">
                <a:solidFill>
                  <a:srgbClr val="FF0000"/>
                </a:solidFill>
              </a:rPr>
              <a:t>信号变化趋势几乎保持一致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chemeClr val="tx1"/>
                </a:solidFill>
              </a:rPr>
              <a:t>C1</a:t>
            </a:r>
            <a:r>
              <a:rPr lang="zh-CN" altLang="en-US">
                <a:solidFill>
                  <a:schemeClr val="tx1"/>
                </a:solidFill>
              </a:rPr>
              <a:t>的输出信号明显有</a:t>
            </a:r>
            <a:r>
              <a:rPr lang="zh-CN" altLang="en-US" b="1">
                <a:solidFill>
                  <a:schemeClr val="tx1"/>
                </a:solidFill>
              </a:rPr>
              <a:t>更大的基线噪声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未装载放大器的具有较小的</a:t>
            </a:r>
            <a:r>
              <a:rPr lang="zh-CN" altLang="en-US"/>
              <a:t>基线噪声</a:t>
            </a:r>
            <a:endParaRPr lang="zh-CN" altLang="en-US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信号随激光扫描位置变化？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3. </a:t>
            </a:r>
            <a:r>
              <a:rPr lang="zh-CN" altLang="en-US" sz="3600" b="1" dirty="0">
                <a:latin typeface="Arial Narrow" panose="020B0606020202030204" pitchFamily="34" charset="0"/>
              </a:rPr>
              <a:t>反射镜位置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Page:09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pic>
        <p:nvPicPr>
          <p:cNvPr id="2" name="图片 1" descr="LGAD_Signal_Characteristics"/>
          <p:cNvPicPr>
            <a:picLocks noChangeAspect="1"/>
          </p:cNvPicPr>
          <p:nvPr/>
        </p:nvPicPr>
        <p:blipFill>
          <a:blip r:embed="rId3"/>
          <a:srcRect l="8583" t="53469" r="52755" b="4854"/>
          <a:stretch>
            <a:fillRect/>
          </a:stretch>
        </p:blipFill>
        <p:spPr>
          <a:xfrm>
            <a:off x="809625" y="2082800"/>
            <a:ext cx="4713605" cy="2540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6475" y="4654550"/>
            <a:ext cx="4729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(a) </a:t>
            </a:r>
            <a:r>
              <a:rPr lang="zh-CN" altLang="en-US" sz="1000"/>
              <a:t>峰值幅度随反射镜</a:t>
            </a:r>
            <a:r>
              <a:rPr lang="zh-CN" altLang="en-US" sz="1000"/>
              <a:t>位置的变化</a:t>
            </a:r>
            <a:endParaRPr lang="zh-CN" altLang="en-US" sz="1000"/>
          </a:p>
        </p:txBody>
      </p:sp>
      <p:sp>
        <p:nvSpPr>
          <p:cNvPr id="12" name="文本框 11"/>
          <p:cNvSpPr txBox="1"/>
          <p:nvPr/>
        </p:nvSpPr>
        <p:spPr>
          <a:xfrm>
            <a:off x="5483860" y="4654550"/>
            <a:ext cx="37953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(b) </a:t>
            </a:r>
            <a:r>
              <a:rPr lang="zh-CN" altLang="en-US" sz="1000"/>
              <a:t>累计电荷随反射镜</a:t>
            </a:r>
            <a:r>
              <a:rPr lang="zh-CN" altLang="en-US" sz="1000"/>
              <a:t>位置的变化</a:t>
            </a:r>
            <a:endParaRPr lang="zh-CN" altLang="en-US" sz="1000"/>
          </a:p>
        </p:txBody>
      </p:sp>
      <p:pic>
        <p:nvPicPr>
          <p:cNvPr id="3" name="图片 2" descr="LGAD_Accumulated_Charge"/>
          <p:cNvPicPr>
            <a:picLocks noChangeAspect="1"/>
          </p:cNvPicPr>
          <p:nvPr/>
        </p:nvPicPr>
        <p:blipFill>
          <a:blip r:embed="rId4"/>
          <a:srcRect l="7931" t="3753" r="8357" b="2676"/>
          <a:stretch>
            <a:fillRect/>
          </a:stretch>
        </p:blipFill>
        <p:spPr>
          <a:xfrm>
            <a:off x="5483225" y="2109470"/>
            <a:ext cx="3796665" cy="2546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-80V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），改变反射镜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位置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96975" y="5160645"/>
            <a:ext cx="8339455" cy="160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两个通道下的信号在探测器在随反射镜位置呈现较好的</a:t>
            </a:r>
            <a:r>
              <a:rPr lang="zh-CN" altLang="en-US">
                <a:solidFill>
                  <a:schemeClr val="tx1"/>
                </a:solidFill>
              </a:rPr>
              <a:t>一致性</a:t>
            </a:r>
            <a:endParaRPr lang="zh-CN" alt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</a:rPr>
              <a:t>累积电荷变化范围为：</a:t>
            </a:r>
            <a:r>
              <a:rPr lang="en-US" altLang="zh-CN">
                <a:solidFill>
                  <a:schemeClr val="tx1"/>
                </a:solidFill>
              </a:rPr>
              <a:t>7~18pC</a:t>
            </a:r>
            <a:r>
              <a:rPr lang="zh-CN" altLang="en-US">
                <a:solidFill>
                  <a:schemeClr val="tx1"/>
                </a:solidFill>
              </a:rPr>
              <a:t>，</a:t>
            </a:r>
            <a:r>
              <a:rPr lang="zh-CN" altLang="en-US" b="1">
                <a:solidFill>
                  <a:srgbClr val="FF0000"/>
                </a:solidFill>
              </a:rPr>
              <a:t>但两个通道的峰值信号以及累计电荷在反射镜位置为</a:t>
            </a:r>
            <a:r>
              <a:rPr lang="en-US" altLang="zh-CN" b="1">
                <a:solidFill>
                  <a:srgbClr val="FF0000"/>
                </a:solidFill>
              </a:rPr>
              <a:t>-12~9</a:t>
            </a:r>
            <a:r>
              <a:rPr lang="zh-CN" altLang="en-US" b="1">
                <a:solidFill>
                  <a:srgbClr val="FF0000"/>
                </a:solidFill>
              </a:rPr>
              <a:t>之间几乎保持不变，说明移动反射镜不影响电子的</a:t>
            </a:r>
            <a:r>
              <a:rPr lang="zh-CN" altLang="en-US" b="1">
                <a:solidFill>
                  <a:srgbClr val="FF0000"/>
                </a:solidFill>
              </a:rPr>
              <a:t>剥离（上下有波动，但分别是</a:t>
            </a:r>
            <a:r>
              <a:rPr lang="en-US" altLang="zh-CN" b="1">
                <a:solidFill>
                  <a:srgbClr val="FF0000"/>
                </a:solidFill>
              </a:rPr>
              <a:t>14pC</a:t>
            </a:r>
            <a:r>
              <a:rPr lang="zh-CN" altLang="en-US" b="1">
                <a:solidFill>
                  <a:srgbClr val="FF0000"/>
                </a:solidFill>
              </a:rPr>
              <a:t>与</a:t>
            </a:r>
            <a:r>
              <a:rPr lang="en-US" altLang="zh-CN" b="1">
                <a:solidFill>
                  <a:srgbClr val="FF0000"/>
                </a:solidFill>
              </a:rPr>
              <a:t>16pC</a:t>
            </a:r>
            <a:r>
              <a:rPr lang="zh-CN" altLang="en-US" b="1">
                <a:solidFill>
                  <a:srgbClr val="FF0000"/>
                </a:solidFill>
              </a:rPr>
              <a:t>左右）？导致原因？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208280"/>
            <a:ext cx="1219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latin typeface="Arial Narrow" panose="020B0606020202030204" pitchFamily="34" charset="0"/>
              </a:rPr>
              <a:t>总结</a:t>
            </a:r>
            <a:endParaRPr lang="zh-CN" altLang="en-US" sz="60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Page:10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69670" y="1433195"/>
            <a:ext cx="9905365" cy="5055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系统工作正常：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514350" indent="-514350" algn="l">
              <a:lnSpc>
                <a:spcPct val="150000"/>
              </a:lnSpc>
              <a:buClrTx/>
              <a:buSzTx/>
              <a:buFont typeface="Wingdings" panose="05000000000000000000" charset="0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LGAD探测器及其读出系统（包括C1放大器通道）在不同偏压、激光能量和激光位置下均成功捕获到清晰信号，证明整个实验平台运行稳定可靠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LGAD性能得到验证：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雪崩倍增效应： 累积电荷随反向偏压升高而显著增加，呈现出典型的“低增益雪崩”特征，明确了LGAD的工作区间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响应线性度： 在固定偏压下，信号幅度与累积电荷与激光脉冲能量呈现良好的线性关系，表明探测器响应动态范围大，线性度优异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电子学性能对比：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C1放大器通道有效放大了信号幅度，但引入了更高的基线噪声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无放大器通道信号更“纯净”，基线噪声低，但信号幅度较小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观测到同轴线反射引起的次级脉冲，对主信号分析无影响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9032240" y="196215"/>
            <a:ext cx="3096260" cy="11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92480" y="1716405"/>
            <a:ext cx="6953250" cy="3568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indent="0" algn="l">
              <a:lnSpc>
                <a:spcPct val="150000"/>
              </a:lnSpc>
              <a:buNone/>
            </a:pPr>
            <a:endParaRPr lang="zh-CN" altLang="en-US" sz="2400" b="1" dirty="0">
              <a:latin typeface="+mj-ea"/>
              <a:ea typeface="+mj-ea"/>
              <a:cs typeface="+mj-ea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电源电压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工况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脉冲能量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工况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反射镜位置</a:t>
            </a:r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工况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27305" y="346710"/>
            <a:ext cx="12219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黑体" panose="02010609060101010101" charset="-122"/>
                <a:ea typeface="黑体" panose="02010609060101010101" charset="-122"/>
              </a:rPr>
              <a:t>报告提纲</a:t>
            </a:r>
            <a:endParaRPr lang="zh-CN" altLang="en-US" sz="48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43954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" y="44574"/>
            <a:ext cx="2506513" cy="1350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/>
          <a:stretch>
            <a:fillRect/>
          </a:stretch>
        </p:blipFill>
        <p:spPr>
          <a:xfrm rot="16200000">
            <a:off x="970430" y="238082"/>
            <a:ext cx="2756648" cy="42478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4"/>
          <a:stretch>
            <a:fillRect/>
          </a:stretch>
        </p:blipFill>
        <p:spPr>
          <a:xfrm>
            <a:off x="224808" y="3955505"/>
            <a:ext cx="4276574" cy="27566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28" y="983701"/>
            <a:ext cx="3675532" cy="27566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91" y="3955506"/>
            <a:ext cx="3675531" cy="27566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08330" y="524258"/>
            <a:ext cx="2756650" cy="36755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68" y="3955505"/>
            <a:ext cx="3675534" cy="2756651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2217730" y="3339008"/>
            <a:ext cx="1410907" cy="0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648614" y="2695303"/>
            <a:ext cx="1" cy="643705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113314" y="2695303"/>
            <a:ext cx="535300" cy="0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524000" y="2695303"/>
            <a:ext cx="1399183" cy="0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1523999" y="2238103"/>
            <a:ext cx="1" cy="387531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543977" y="2238103"/>
            <a:ext cx="2038426" cy="0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648614" y="1650275"/>
            <a:ext cx="0" cy="567337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470264" y="1639389"/>
            <a:ext cx="3178350" cy="10886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335890" y="23306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激光台布局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 b="7014"/>
          <a:stretch>
            <a:fillRect/>
          </a:stretch>
        </p:blipFill>
        <p:spPr>
          <a:xfrm>
            <a:off x="297427" y="4111303"/>
            <a:ext cx="4188691" cy="27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859" y="1214367"/>
            <a:ext cx="3839999" cy="288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0230" y="4111303"/>
            <a:ext cx="3600001" cy="270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176" y="1246952"/>
            <a:ext cx="2160000" cy="288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20" y="4111303"/>
            <a:ext cx="2025000" cy="270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20" y="1246952"/>
            <a:ext cx="3840000" cy="288000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1002110" y="3274331"/>
            <a:ext cx="1057467" cy="30572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059577" y="2795451"/>
            <a:ext cx="0" cy="539932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2059577" y="1933303"/>
            <a:ext cx="82732" cy="923108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 flipV="1">
            <a:off x="5355771" y="2987040"/>
            <a:ext cx="156755" cy="348343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512526" y="2651760"/>
            <a:ext cx="0" cy="653143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512526" y="2651760"/>
            <a:ext cx="2368731" cy="0"/>
          </a:xfrm>
          <a:prstGeom prst="line">
            <a:avLst/>
          </a:prstGeom>
          <a:ln w="28575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6754"/>
          <a:stretch>
            <a:fillRect/>
          </a:stretch>
        </p:blipFill>
        <p:spPr>
          <a:xfrm>
            <a:off x="6311830" y="3065417"/>
            <a:ext cx="618285" cy="952753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35890" y="2330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激光传输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6" y="678559"/>
            <a:ext cx="2025000" cy="27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45" y="671841"/>
            <a:ext cx="3600000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57" y="671841"/>
            <a:ext cx="2025001" cy="27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999" y="3884590"/>
            <a:ext cx="2106001" cy="280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04" y="3884590"/>
            <a:ext cx="3743999" cy="280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63" y="3884590"/>
            <a:ext cx="2106000" cy="280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23" y="3873137"/>
            <a:ext cx="3743999" cy="28079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54" y="671841"/>
            <a:ext cx="3600000" cy="27000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>
            <a:off x="339635" y="2884488"/>
            <a:ext cx="130265" cy="487353"/>
          </a:xfrm>
          <a:prstGeom prst="line">
            <a:avLst/>
          </a:prstGeom>
          <a:ln w="1270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519113" y="2884488"/>
            <a:ext cx="1318397" cy="24175"/>
          </a:xfrm>
          <a:prstGeom prst="line">
            <a:avLst/>
          </a:prstGeom>
          <a:ln w="1270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>
            <a:off x="484100" y="1243366"/>
            <a:ext cx="436650" cy="1606187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  <a:alpha val="8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754824" y="1243366"/>
            <a:ext cx="215140" cy="1039459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  <a:alpha val="8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862394" y="1025525"/>
            <a:ext cx="181466" cy="1241425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  <a:alpha val="86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754824" y="2266950"/>
            <a:ext cx="105981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  <a:alpha val="8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920750" y="1243366"/>
            <a:ext cx="46037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  <a:alpha val="8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 flipV="1">
            <a:off x="1323752" y="1010008"/>
            <a:ext cx="543148" cy="1898655"/>
          </a:xfrm>
          <a:prstGeom prst="line">
            <a:avLst/>
          </a:prstGeom>
          <a:ln w="12700">
            <a:solidFill>
              <a:srgbClr val="FF0000">
                <a:alpha val="86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2911475" y="5621866"/>
            <a:ext cx="31750" cy="617009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 flipV="1">
            <a:off x="2744258" y="5617874"/>
            <a:ext cx="227542" cy="16359"/>
          </a:xfrm>
          <a:prstGeom prst="line">
            <a:avLst/>
          </a:prstGeom>
          <a:ln w="57150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等腰三角形 57"/>
          <p:cNvSpPr/>
          <p:nvPr/>
        </p:nvSpPr>
        <p:spPr>
          <a:xfrm rot="16358733">
            <a:off x="2257084" y="5251357"/>
            <a:ext cx="74355" cy="66096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/>
          <p:cNvCxnSpPr/>
          <p:nvPr/>
        </p:nvCxnSpPr>
        <p:spPr>
          <a:xfrm flipH="1">
            <a:off x="702425" y="4686300"/>
            <a:ext cx="77038" cy="1752873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  <a:alpha val="8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791308" y="4651375"/>
            <a:ext cx="1215292" cy="20638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  <a:alpha val="8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V="1">
            <a:off x="2022475" y="4661694"/>
            <a:ext cx="0" cy="228706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  <a:alpha val="8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等腰三角形 70"/>
          <p:cNvSpPr/>
          <p:nvPr/>
        </p:nvSpPr>
        <p:spPr>
          <a:xfrm rot="11027047">
            <a:off x="1968959" y="4979901"/>
            <a:ext cx="60321" cy="58147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1760153" y="5315863"/>
            <a:ext cx="72546" cy="49971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339635" y="11962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激光分束以及激光站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组合 259"/>
          <p:cNvGrpSpPr>
            <a:grpSpLocks noChangeAspect="1"/>
          </p:cNvGrpSpPr>
          <p:nvPr/>
        </p:nvGrpSpPr>
        <p:grpSpPr>
          <a:xfrm>
            <a:off x="337340" y="510540"/>
            <a:ext cx="5512916" cy="3613150"/>
            <a:chOff x="531" y="774"/>
            <a:chExt cx="8682" cy="5690"/>
          </a:xfrm>
        </p:grpSpPr>
        <p:grpSp>
          <p:nvGrpSpPr>
            <p:cNvPr id="261" name="组合 260"/>
            <p:cNvGrpSpPr/>
            <p:nvPr/>
          </p:nvGrpSpPr>
          <p:grpSpPr>
            <a:xfrm>
              <a:off x="531" y="774"/>
              <a:ext cx="8092" cy="5264"/>
              <a:chOff x="531" y="774"/>
              <a:chExt cx="8092" cy="5264"/>
            </a:xfrm>
          </p:grpSpPr>
          <p:cxnSp>
            <p:nvCxnSpPr>
              <p:cNvPr id="266" name="Straight Connector 124"/>
              <p:cNvCxnSpPr/>
              <p:nvPr/>
            </p:nvCxnSpPr>
            <p:spPr>
              <a:xfrm flipH="1" flipV="1">
                <a:off x="1317" y="3472"/>
                <a:ext cx="0" cy="118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146"/>
              <p:cNvCxnSpPr/>
              <p:nvPr/>
            </p:nvCxnSpPr>
            <p:spPr>
              <a:xfrm flipH="1">
                <a:off x="4240" y="1576"/>
                <a:ext cx="107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37"/>
              <p:cNvCxnSpPr/>
              <p:nvPr/>
            </p:nvCxnSpPr>
            <p:spPr>
              <a:xfrm flipV="1">
                <a:off x="5907" y="2702"/>
                <a:ext cx="0" cy="79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4"/>
              <p:cNvCxnSpPr/>
              <p:nvPr/>
            </p:nvCxnSpPr>
            <p:spPr>
              <a:xfrm flipH="1">
                <a:off x="1300" y="1508"/>
                <a:ext cx="2891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8"/>
              <p:cNvCxnSpPr>
                <a:stCxn id="272" idx="3"/>
              </p:cNvCxnSpPr>
              <p:nvPr/>
            </p:nvCxnSpPr>
            <p:spPr>
              <a:xfrm flipH="1" flipV="1">
                <a:off x="1296" y="1478"/>
                <a:ext cx="6" cy="116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12"/>
              <p:cNvCxnSpPr>
                <a:stCxn id="273" idx="1"/>
                <a:endCxn id="272" idx="1"/>
              </p:cNvCxnSpPr>
              <p:nvPr/>
            </p:nvCxnSpPr>
            <p:spPr>
              <a:xfrm flipH="1" flipV="1">
                <a:off x="1217" y="2641"/>
                <a:ext cx="4690" cy="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2" name="Rectangle 27"/>
              <p:cNvSpPr/>
              <p:nvPr/>
            </p:nvSpPr>
            <p:spPr>
              <a:xfrm>
                <a:off x="1217" y="2471"/>
                <a:ext cx="85" cy="34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Rectangle 31"/>
              <p:cNvSpPr/>
              <p:nvPr/>
            </p:nvSpPr>
            <p:spPr>
              <a:xfrm>
                <a:off x="5907" y="2475"/>
                <a:ext cx="85" cy="34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Rectangle 42"/>
              <p:cNvSpPr/>
              <p:nvPr/>
            </p:nvSpPr>
            <p:spPr>
              <a:xfrm>
                <a:off x="6398" y="2444"/>
                <a:ext cx="85" cy="454"/>
              </a:xfrm>
              <a:prstGeom prst="rect">
                <a:avLst/>
              </a:prstGeom>
              <a:solidFill>
                <a:srgbClr val="AB7942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Rectangle 43"/>
              <p:cNvSpPr/>
              <p:nvPr/>
            </p:nvSpPr>
            <p:spPr>
              <a:xfrm flipH="1">
                <a:off x="7393" y="2428"/>
                <a:ext cx="85" cy="454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6" name="Straight Connector 46"/>
              <p:cNvCxnSpPr/>
              <p:nvPr/>
            </p:nvCxnSpPr>
            <p:spPr>
              <a:xfrm flipH="1">
                <a:off x="5867" y="2655"/>
                <a:ext cx="1531" cy="11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Oval 74"/>
              <p:cNvSpPr/>
              <p:nvPr/>
            </p:nvSpPr>
            <p:spPr>
              <a:xfrm>
                <a:off x="6829" y="2428"/>
                <a:ext cx="113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Rectangle 80"/>
              <p:cNvSpPr/>
              <p:nvPr/>
            </p:nvSpPr>
            <p:spPr>
              <a:xfrm>
                <a:off x="6398" y="3751"/>
                <a:ext cx="85" cy="454"/>
              </a:xfrm>
              <a:prstGeom prst="rect">
                <a:avLst/>
              </a:prstGeom>
              <a:solidFill>
                <a:srgbClr val="AB7942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9" name="Straight Connector 82"/>
              <p:cNvCxnSpPr/>
              <p:nvPr/>
            </p:nvCxnSpPr>
            <p:spPr>
              <a:xfrm flipH="1" flipV="1">
                <a:off x="5947" y="3962"/>
                <a:ext cx="141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Oval 83"/>
              <p:cNvSpPr/>
              <p:nvPr/>
            </p:nvSpPr>
            <p:spPr>
              <a:xfrm>
                <a:off x="6768" y="3736"/>
                <a:ext cx="113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1" name="Straight Connector 84"/>
              <p:cNvCxnSpPr/>
              <p:nvPr/>
            </p:nvCxnSpPr>
            <p:spPr>
              <a:xfrm flipV="1">
                <a:off x="5950" y="3558"/>
                <a:ext cx="0" cy="397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2" name="Group 92"/>
              <p:cNvGrpSpPr/>
              <p:nvPr/>
            </p:nvGrpSpPr>
            <p:grpSpPr>
              <a:xfrm>
                <a:off x="3565" y="3138"/>
                <a:ext cx="288" cy="676"/>
                <a:chOff x="7464152" y="5066556"/>
                <a:chExt cx="183092" cy="429290"/>
              </a:xfrm>
              <a:solidFill>
                <a:srgbClr val="00FDFF"/>
              </a:solidFill>
            </p:grpSpPr>
            <p:sp>
              <p:nvSpPr>
                <p:cNvPr id="354" name="Rectangle 90"/>
                <p:cNvSpPr/>
                <p:nvPr/>
              </p:nvSpPr>
              <p:spPr>
                <a:xfrm>
                  <a:off x="7464152" y="5119682"/>
                  <a:ext cx="108000" cy="288000"/>
                </a:xfrm>
                <a:prstGeom prst="rect">
                  <a:avLst/>
                </a:prstGeom>
                <a:grpFill/>
                <a:ln>
                  <a:solidFill>
                    <a:srgbClr val="00FD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Oval 91"/>
                <p:cNvSpPr/>
                <p:nvPr/>
              </p:nvSpPr>
              <p:spPr>
                <a:xfrm>
                  <a:off x="7523704" y="5066556"/>
                  <a:ext cx="123540" cy="429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oup 96"/>
              <p:cNvGrpSpPr/>
              <p:nvPr/>
            </p:nvGrpSpPr>
            <p:grpSpPr>
              <a:xfrm>
                <a:off x="3032" y="3226"/>
                <a:ext cx="129" cy="454"/>
                <a:chOff x="5756450" y="3957263"/>
                <a:chExt cx="81719" cy="288000"/>
              </a:xfrm>
              <a:solidFill>
                <a:srgbClr val="00FDFF"/>
              </a:solidFill>
            </p:grpSpPr>
            <p:sp>
              <p:nvSpPr>
                <p:cNvPr id="352" name="Oval 93"/>
                <p:cNvSpPr/>
                <p:nvPr/>
              </p:nvSpPr>
              <p:spPr>
                <a:xfrm>
                  <a:off x="5766169" y="3957263"/>
                  <a:ext cx="72000" cy="288000"/>
                </a:xfrm>
                <a:prstGeom prst="ellipse">
                  <a:avLst/>
                </a:prstGeom>
                <a:grpFill/>
                <a:ln>
                  <a:solidFill>
                    <a:srgbClr val="00FD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Rectangle 94"/>
                <p:cNvSpPr/>
                <p:nvPr/>
              </p:nvSpPr>
              <p:spPr>
                <a:xfrm>
                  <a:off x="5756450" y="3957263"/>
                  <a:ext cx="45719" cy="288000"/>
                </a:xfrm>
                <a:prstGeom prst="rect">
                  <a:avLst/>
                </a:prstGeom>
                <a:grpFill/>
                <a:ln>
                  <a:solidFill>
                    <a:srgbClr val="00FD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84" name="Straight Connector 97"/>
              <p:cNvCxnSpPr/>
              <p:nvPr/>
            </p:nvCxnSpPr>
            <p:spPr>
              <a:xfrm flipH="1" flipV="1">
                <a:off x="1302" y="3472"/>
                <a:ext cx="460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5" name="Group 110"/>
              <p:cNvGrpSpPr/>
              <p:nvPr/>
            </p:nvGrpSpPr>
            <p:grpSpPr>
              <a:xfrm>
                <a:off x="4753" y="3231"/>
                <a:ext cx="0" cy="454"/>
                <a:chOff x="6600056" y="5589240"/>
                <a:chExt cx="0" cy="288032"/>
              </a:xfrm>
            </p:grpSpPr>
            <p:cxnSp>
              <p:nvCxnSpPr>
                <p:cNvPr id="350" name="Straight Connector 111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112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119"/>
              <p:cNvGrpSpPr/>
              <p:nvPr/>
            </p:nvGrpSpPr>
            <p:grpSpPr>
              <a:xfrm>
                <a:off x="1784" y="3245"/>
                <a:ext cx="0" cy="454"/>
                <a:chOff x="6600056" y="5589240"/>
                <a:chExt cx="0" cy="288032"/>
              </a:xfrm>
            </p:grpSpPr>
            <p:cxnSp>
              <p:nvCxnSpPr>
                <p:cNvPr id="348" name="Straight Connector 120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121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7" name="Rectangle 122"/>
              <p:cNvSpPr/>
              <p:nvPr/>
            </p:nvSpPr>
            <p:spPr>
              <a:xfrm>
                <a:off x="1219" y="3172"/>
                <a:ext cx="85" cy="51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8" name="Straight Connector 125"/>
              <p:cNvCxnSpPr/>
              <p:nvPr/>
            </p:nvCxnSpPr>
            <p:spPr>
              <a:xfrm flipH="1" flipV="1">
                <a:off x="1309" y="4621"/>
                <a:ext cx="7087" cy="9"/>
              </a:xfrm>
              <a:prstGeom prst="line">
                <a:avLst/>
              </a:prstGeom>
              <a:ln w="19050">
                <a:solidFill>
                  <a:srgbClr val="C00000"/>
                </a:solidFill>
                <a:headEnd type="triangle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9" name="Group 128"/>
              <p:cNvGrpSpPr/>
              <p:nvPr/>
            </p:nvGrpSpPr>
            <p:grpSpPr>
              <a:xfrm>
                <a:off x="3242" y="3226"/>
                <a:ext cx="0" cy="454"/>
                <a:chOff x="6600056" y="5589240"/>
                <a:chExt cx="0" cy="288032"/>
              </a:xfrm>
            </p:grpSpPr>
            <p:cxnSp>
              <p:nvCxnSpPr>
                <p:cNvPr id="346" name="Straight Connector 129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130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0" name="Rectangle 132"/>
              <p:cNvSpPr/>
              <p:nvPr/>
            </p:nvSpPr>
            <p:spPr>
              <a:xfrm flipH="1">
                <a:off x="4769" y="1359"/>
                <a:ext cx="77" cy="45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1" name="Group 136"/>
              <p:cNvGrpSpPr/>
              <p:nvPr/>
            </p:nvGrpSpPr>
            <p:grpSpPr>
              <a:xfrm>
                <a:off x="3593" y="1285"/>
                <a:ext cx="0" cy="454"/>
                <a:chOff x="6600056" y="5589240"/>
                <a:chExt cx="0" cy="288032"/>
              </a:xfrm>
            </p:grpSpPr>
            <p:cxnSp>
              <p:nvCxnSpPr>
                <p:cNvPr id="344" name="Straight Connector 137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138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2" name="Rectangle 140"/>
              <p:cNvSpPr/>
              <p:nvPr/>
            </p:nvSpPr>
            <p:spPr>
              <a:xfrm flipH="1">
                <a:off x="4175" y="1318"/>
                <a:ext cx="87" cy="45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3" name="Straight Connector 147"/>
              <p:cNvCxnSpPr/>
              <p:nvPr/>
            </p:nvCxnSpPr>
            <p:spPr>
              <a:xfrm flipV="1">
                <a:off x="4219" y="1566"/>
                <a:ext cx="43" cy="28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Can 151"/>
              <p:cNvSpPr/>
              <p:nvPr/>
            </p:nvSpPr>
            <p:spPr>
              <a:xfrm rot="10800000">
                <a:off x="4115" y="1714"/>
                <a:ext cx="251" cy="239"/>
              </a:xfrm>
              <a:prstGeom prst="can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5" name="Straight Connector 152"/>
              <p:cNvCxnSpPr/>
              <p:nvPr/>
            </p:nvCxnSpPr>
            <p:spPr>
              <a:xfrm flipH="1" flipV="1">
                <a:off x="4167" y="1502"/>
                <a:ext cx="94" cy="7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Rectangle 155"/>
              <p:cNvSpPr/>
              <p:nvPr/>
            </p:nvSpPr>
            <p:spPr>
              <a:xfrm>
                <a:off x="3940" y="1176"/>
                <a:ext cx="1077" cy="81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Rounded Rectangle 157"/>
              <p:cNvSpPr/>
              <p:nvPr/>
            </p:nvSpPr>
            <p:spPr>
              <a:xfrm>
                <a:off x="5317" y="1176"/>
                <a:ext cx="2555" cy="78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Nd:YAG</a:t>
                </a: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laser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Rectangle 33"/>
              <p:cNvSpPr/>
              <p:nvPr/>
            </p:nvSpPr>
            <p:spPr>
              <a:xfrm>
                <a:off x="5897" y="3343"/>
                <a:ext cx="85" cy="34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Rectangle 79"/>
              <p:cNvSpPr/>
              <p:nvPr/>
            </p:nvSpPr>
            <p:spPr>
              <a:xfrm>
                <a:off x="5881" y="3832"/>
                <a:ext cx="85" cy="34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Rectangle 164"/>
              <p:cNvSpPr/>
              <p:nvPr/>
            </p:nvSpPr>
            <p:spPr>
              <a:xfrm>
                <a:off x="2849" y="3134"/>
                <a:ext cx="1077" cy="6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TextBox 165"/>
              <p:cNvSpPr txBox="1"/>
              <p:nvPr/>
            </p:nvSpPr>
            <p:spPr>
              <a:xfrm>
                <a:off x="4115" y="774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LPA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TextBox 166"/>
              <p:cNvSpPr txBox="1"/>
              <p:nvPr/>
            </p:nvSpPr>
            <p:spPr>
              <a:xfrm>
                <a:off x="3227" y="858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TextBox 167"/>
              <p:cNvSpPr txBox="1"/>
              <p:nvPr/>
            </p:nvSpPr>
            <p:spPr>
              <a:xfrm>
                <a:off x="1930" y="2049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TextBox 168"/>
              <p:cNvSpPr txBox="1"/>
              <p:nvPr/>
            </p:nvSpPr>
            <p:spPr>
              <a:xfrm>
                <a:off x="4797" y="2071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3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TextBox 169"/>
              <p:cNvSpPr txBox="1"/>
              <p:nvPr/>
            </p:nvSpPr>
            <p:spPr>
              <a:xfrm>
                <a:off x="4380" y="2866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4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TextBox 170"/>
              <p:cNvSpPr txBox="1"/>
              <p:nvPr/>
            </p:nvSpPr>
            <p:spPr>
              <a:xfrm>
                <a:off x="1442" y="2882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TextBox 173"/>
              <p:cNvSpPr txBox="1"/>
              <p:nvPr/>
            </p:nvSpPr>
            <p:spPr>
              <a:xfrm>
                <a:off x="2766" y="3818"/>
                <a:ext cx="1244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Expander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TextBox 174"/>
              <p:cNvSpPr txBox="1"/>
              <p:nvPr/>
            </p:nvSpPr>
            <p:spPr>
              <a:xfrm>
                <a:off x="684" y="1108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TextBox 175"/>
              <p:cNvSpPr txBox="1"/>
              <p:nvPr/>
            </p:nvSpPr>
            <p:spPr>
              <a:xfrm>
                <a:off x="678" y="2645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TextBox 176"/>
              <p:cNvSpPr txBox="1"/>
              <p:nvPr/>
            </p:nvSpPr>
            <p:spPr>
              <a:xfrm>
                <a:off x="5669" y="2184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M3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TextBox 177"/>
              <p:cNvSpPr txBox="1"/>
              <p:nvPr/>
            </p:nvSpPr>
            <p:spPr>
              <a:xfrm>
                <a:off x="5844" y="3331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M4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TextBox 178"/>
              <p:cNvSpPr txBox="1"/>
              <p:nvPr/>
            </p:nvSpPr>
            <p:spPr>
              <a:xfrm>
                <a:off x="531" y="3172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M5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TextBox 179"/>
              <p:cNvSpPr txBox="1"/>
              <p:nvPr/>
            </p:nvSpPr>
            <p:spPr>
              <a:xfrm>
                <a:off x="678" y="4575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TextBox 180"/>
              <p:cNvSpPr txBox="1"/>
              <p:nvPr/>
            </p:nvSpPr>
            <p:spPr>
              <a:xfrm>
                <a:off x="5321" y="3994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M4’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TextBox 181"/>
              <p:cNvSpPr txBox="1"/>
              <p:nvPr/>
            </p:nvSpPr>
            <p:spPr>
              <a:xfrm>
                <a:off x="6075" y="1999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ND1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TextBox 182"/>
              <p:cNvSpPr txBox="1"/>
              <p:nvPr/>
            </p:nvSpPr>
            <p:spPr>
              <a:xfrm>
                <a:off x="6547" y="1993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TextBox 183"/>
              <p:cNvSpPr txBox="1"/>
              <p:nvPr/>
            </p:nvSpPr>
            <p:spPr>
              <a:xfrm>
                <a:off x="6995" y="2002"/>
                <a:ext cx="839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PSD1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TextBox 184"/>
              <p:cNvSpPr txBox="1"/>
              <p:nvPr/>
            </p:nvSpPr>
            <p:spPr>
              <a:xfrm>
                <a:off x="6053" y="4180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ND2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TextBox 185"/>
              <p:cNvSpPr txBox="1"/>
              <p:nvPr/>
            </p:nvSpPr>
            <p:spPr>
              <a:xfrm>
                <a:off x="6525" y="4186"/>
                <a:ext cx="731" cy="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TextBox 186"/>
              <p:cNvSpPr txBox="1"/>
              <p:nvPr/>
            </p:nvSpPr>
            <p:spPr>
              <a:xfrm>
                <a:off x="6973" y="4184"/>
                <a:ext cx="90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MSLT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1" name="Straight Connector 37"/>
              <p:cNvCxnSpPr>
                <a:stCxn id="333" idx="0"/>
              </p:cNvCxnSpPr>
              <p:nvPr/>
            </p:nvCxnSpPr>
            <p:spPr>
              <a:xfrm flipH="1" flipV="1">
                <a:off x="8395" y="4660"/>
                <a:ext cx="8" cy="92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组合 321"/>
              <p:cNvGrpSpPr/>
              <p:nvPr/>
            </p:nvGrpSpPr>
            <p:grpSpPr>
              <a:xfrm>
                <a:off x="8163" y="4386"/>
                <a:ext cx="454" cy="454"/>
                <a:chOff x="7683" y="9522"/>
                <a:chExt cx="454" cy="454"/>
              </a:xfrm>
            </p:grpSpPr>
            <p:sp>
              <p:nvSpPr>
                <p:cNvPr id="342" name="Oval 74"/>
                <p:cNvSpPr/>
                <p:nvPr/>
              </p:nvSpPr>
              <p:spPr>
                <a:xfrm>
                  <a:off x="7821" y="9522"/>
                  <a:ext cx="193" cy="45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Oval 74"/>
                <p:cNvSpPr/>
                <p:nvPr/>
              </p:nvSpPr>
              <p:spPr>
                <a:xfrm rot="16200000">
                  <a:off x="7824" y="9522"/>
                  <a:ext cx="171" cy="45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4" name="Oval 74"/>
              <p:cNvSpPr/>
              <p:nvPr/>
            </p:nvSpPr>
            <p:spPr>
              <a:xfrm rot="16200000">
                <a:off x="8310" y="5584"/>
                <a:ext cx="171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Rectangle 5"/>
              <p:cNvSpPr/>
              <p:nvPr/>
            </p:nvSpPr>
            <p:spPr>
              <a:xfrm>
                <a:off x="1227" y="1285"/>
                <a:ext cx="85" cy="34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89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7" name="Group 136"/>
              <p:cNvGrpSpPr/>
              <p:nvPr/>
            </p:nvGrpSpPr>
            <p:grpSpPr>
              <a:xfrm>
                <a:off x="2296" y="2432"/>
                <a:ext cx="0" cy="454"/>
                <a:chOff x="6600056" y="5589240"/>
                <a:chExt cx="0" cy="288032"/>
              </a:xfrm>
            </p:grpSpPr>
            <p:cxnSp>
              <p:nvCxnSpPr>
                <p:cNvPr id="340" name="Straight Connector 137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138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136"/>
              <p:cNvGrpSpPr/>
              <p:nvPr/>
            </p:nvGrpSpPr>
            <p:grpSpPr>
              <a:xfrm>
                <a:off x="5135" y="2440"/>
                <a:ext cx="0" cy="454"/>
                <a:chOff x="6600056" y="5589240"/>
                <a:chExt cx="0" cy="288032"/>
              </a:xfrm>
            </p:grpSpPr>
            <p:cxnSp>
              <p:nvCxnSpPr>
                <p:cNvPr id="338" name="Straight Connector 137"/>
                <p:cNvCxnSpPr/>
                <p:nvPr/>
              </p:nvCxnSpPr>
              <p:spPr>
                <a:xfrm>
                  <a:off x="6600056" y="5589240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138"/>
                <p:cNvCxnSpPr/>
                <p:nvPr/>
              </p:nvCxnSpPr>
              <p:spPr>
                <a:xfrm>
                  <a:off x="6600056" y="5769272"/>
                  <a:ext cx="0" cy="108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9" name="Rectangle 123"/>
              <p:cNvSpPr/>
              <p:nvPr/>
            </p:nvSpPr>
            <p:spPr>
              <a:xfrm>
                <a:off x="1262" y="4406"/>
                <a:ext cx="85" cy="51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矩形 329"/>
              <p:cNvSpPr/>
              <p:nvPr/>
            </p:nvSpPr>
            <p:spPr>
              <a:xfrm>
                <a:off x="7391" y="3738"/>
                <a:ext cx="85" cy="454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31" name="组合 330"/>
              <p:cNvGrpSpPr/>
              <p:nvPr/>
            </p:nvGrpSpPr>
            <p:grpSpPr>
              <a:xfrm>
                <a:off x="6438" y="3335"/>
                <a:ext cx="366" cy="267"/>
                <a:chOff x="6438" y="6860"/>
                <a:chExt cx="366" cy="267"/>
              </a:xfrm>
            </p:grpSpPr>
            <p:sp>
              <p:nvSpPr>
                <p:cNvPr id="336" name="圆角矩形 165"/>
                <p:cNvSpPr/>
                <p:nvPr/>
              </p:nvSpPr>
              <p:spPr>
                <a:xfrm rot="7140000">
                  <a:off x="6495" y="6803"/>
                  <a:ext cx="227" cy="340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7" name="圆角矩形 166"/>
                <p:cNvSpPr/>
                <p:nvPr/>
              </p:nvSpPr>
              <p:spPr>
                <a:xfrm rot="6900000">
                  <a:off x="6674" y="6997"/>
                  <a:ext cx="143" cy="119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32" name="TextBox 183"/>
              <p:cNvSpPr txBox="1"/>
              <p:nvPr/>
            </p:nvSpPr>
            <p:spPr>
              <a:xfrm>
                <a:off x="6453" y="3094"/>
                <a:ext cx="1221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CAM1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Oval 74"/>
              <p:cNvSpPr/>
              <p:nvPr/>
            </p:nvSpPr>
            <p:spPr>
              <a:xfrm>
                <a:off x="8307" y="5584"/>
                <a:ext cx="193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2" name="TextBox 179"/>
            <p:cNvSpPr txBox="1"/>
            <p:nvPr/>
          </p:nvSpPr>
          <p:spPr>
            <a:xfrm>
              <a:off x="8033" y="3986"/>
              <a:ext cx="73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TextBox 179"/>
            <p:cNvSpPr txBox="1"/>
            <p:nvPr/>
          </p:nvSpPr>
          <p:spPr>
            <a:xfrm>
              <a:off x="8482" y="4397"/>
              <a:ext cx="73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TextBox 179"/>
            <p:cNvSpPr txBox="1"/>
            <p:nvPr/>
          </p:nvSpPr>
          <p:spPr>
            <a:xfrm>
              <a:off x="7594" y="5723"/>
              <a:ext cx="6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TextBox 179"/>
            <p:cNvSpPr txBox="1"/>
            <p:nvPr/>
          </p:nvSpPr>
          <p:spPr>
            <a:xfrm>
              <a:off x="8038" y="6030"/>
              <a:ext cx="76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8" name="Straight Connector 4"/>
          <p:cNvCxnSpPr>
            <a:endCxn id="324" idx="4"/>
          </p:cNvCxnSpPr>
          <p:nvPr/>
        </p:nvCxnSpPr>
        <p:spPr>
          <a:xfrm flipH="1" flipV="1">
            <a:off x="5475300" y="3709035"/>
            <a:ext cx="1278764" cy="90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直接连接符 358"/>
          <p:cNvCxnSpPr/>
          <p:nvPr/>
        </p:nvCxnSpPr>
        <p:spPr>
          <a:xfrm flipV="1">
            <a:off x="6705169" y="3635534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0" name="直接连接符 359"/>
          <p:cNvCxnSpPr/>
          <p:nvPr/>
        </p:nvCxnSpPr>
        <p:spPr>
          <a:xfrm flipV="1">
            <a:off x="6813116" y="3635534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2" name="Straight Connector 4"/>
          <p:cNvCxnSpPr/>
          <p:nvPr/>
        </p:nvCxnSpPr>
        <p:spPr>
          <a:xfrm flipH="1">
            <a:off x="6856929" y="3718084"/>
            <a:ext cx="57592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124"/>
          <p:cNvCxnSpPr/>
          <p:nvPr/>
        </p:nvCxnSpPr>
        <p:spPr>
          <a:xfrm flipV="1">
            <a:off x="7358564" y="3718084"/>
            <a:ext cx="2540" cy="1583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4"/>
          <p:cNvCxnSpPr/>
          <p:nvPr/>
        </p:nvCxnSpPr>
        <p:spPr>
          <a:xfrm flipH="1">
            <a:off x="7864009" y="4513104"/>
            <a:ext cx="1367749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97"/>
          <p:cNvCxnSpPr/>
          <p:nvPr/>
        </p:nvCxnSpPr>
        <p:spPr>
          <a:xfrm flipH="1" flipV="1">
            <a:off x="7324910" y="3699034"/>
            <a:ext cx="1205829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123"/>
          <p:cNvSpPr/>
          <p:nvPr/>
        </p:nvSpPr>
        <p:spPr>
          <a:xfrm>
            <a:off x="7356660" y="3550444"/>
            <a:ext cx="53973" cy="323850"/>
          </a:xfrm>
          <a:prstGeom prst="rect">
            <a:avLst/>
          </a:prstGeom>
          <a:solidFill>
            <a:srgbClr val="FFFC00"/>
          </a:solidFill>
          <a:ln>
            <a:solidFill>
              <a:srgbClr val="30303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8" name="Straight Connector 37"/>
          <p:cNvCxnSpPr/>
          <p:nvPr/>
        </p:nvCxnSpPr>
        <p:spPr>
          <a:xfrm flipH="1" flipV="1">
            <a:off x="9220964" y="3699034"/>
            <a:ext cx="3810" cy="39624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Rectangle 123"/>
          <p:cNvSpPr/>
          <p:nvPr/>
        </p:nvSpPr>
        <p:spPr>
          <a:xfrm rot="5400000">
            <a:off x="7839244" y="3899064"/>
            <a:ext cx="53975" cy="32384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Straight Connector 97"/>
          <p:cNvCxnSpPr/>
          <p:nvPr/>
        </p:nvCxnSpPr>
        <p:spPr>
          <a:xfrm flipH="1" flipV="1">
            <a:off x="7891314" y="4080034"/>
            <a:ext cx="629901" cy="9525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"/>
          <p:cNvCxnSpPr/>
          <p:nvPr/>
        </p:nvCxnSpPr>
        <p:spPr>
          <a:xfrm flipH="1" flipV="1">
            <a:off x="7891314" y="4088289"/>
            <a:ext cx="3810" cy="43180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Rectangle 123"/>
          <p:cNvSpPr/>
          <p:nvPr/>
        </p:nvSpPr>
        <p:spPr>
          <a:xfrm>
            <a:off x="7850675" y="4389279"/>
            <a:ext cx="53973" cy="3238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3" name="直接连接符 372"/>
          <p:cNvCxnSpPr/>
          <p:nvPr/>
        </p:nvCxnSpPr>
        <p:spPr>
          <a:xfrm flipV="1">
            <a:off x="8502165" y="3606959"/>
            <a:ext cx="71753" cy="1619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4" name="直接连接符 373"/>
          <p:cNvCxnSpPr/>
          <p:nvPr/>
        </p:nvCxnSpPr>
        <p:spPr>
          <a:xfrm flipV="1">
            <a:off x="8594238" y="3606959"/>
            <a:ext cx="71753" cy="1619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5" name="Straight Connector 97"/>
          <p:cNvCxnSpPr/>
          <p:nvPr/>
        </p:nvCxnSpPr>
        <p:spPr>
          <a:xfrm flipH="1" flipV="1">
            <a:off x="8625987" y="3699034"/>
            <a:ext cx="612122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Rectangle 123"/>
          <p:cNvSpPr/>
          <p:nvPr/>
        </p:nvSpPr>
        <p:spPr>
          <a:xfrm>
            <a:off x="9203184" y="3497739"/>
            <a:ext cx="53973" cy="3238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7" name="直接连接符 376"/>
          <p:cNvCxnSpPr/>
          <p:nvPr/>
        </p:nvCxnSpPr>
        <p:spPr>
          <a:xfrm flipV="1">
            <a:off x="8482481" y="4004469"/>
            <a:ext cx="71753" cy="1619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8" name="直接连接符 377"/>
          <p:cNvCxnSpPr/>
          <p:nvPr/>
        </p:nvCxnSpPr>
        <p:spPr>
          <a:xfrm flipV="1">
            <a:off x="8574553" y="4004469"/>
            <a:ext cx="71753" cy="1619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9" name="Straight Connector 97"/>
          <p:cNvCxnSpPr/>
          <p:nvPr/>
        </p:nvCxnSpPr>
        <p:spPr>
          <a:xfrm flipH="1" flipV="1">
            <a:off x="8614557" y="4091464"/>
            <a:ext cx="612122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Rectangle 123"/>
          <p:cNvSpPr/>
          <p:nvPr/>
        </p:nvSpPr>
        <p:spPr>
          <a:xfrm rot="5400000">
            <a:off x="9205724" y="3963199"/>
            <a:ext cx="53975" cy="32384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Rectangle 123"/>
          <p:cNvSpPr/>
          <p:nvPr/>
        </p:nvSpPr>
        <p:spPr>
          <a:xfrm>
            <a:off x="7326815" y="5155089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2" name="Straight Connector 4"/>
          <p:cNvCxnSpPr/>
          <p:nvPr/>
        </p:nvCxnSpPr>
        <p:spPr>
          <a:xfrm flipH="1">
            <a:off x="7362374" y="5287804"/>
            <a:ext cx="86420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3" name="Group 110"/>
          <p:cNvGrpSpPr/>
          <p:nvPr/>
        </p:nvGrpSpPr>
        <p:grpSpPr>
          <a:xfrm rot="5400000">
            <a:off x="7352215" y="3874933"/>
            <a:ext cx="0" cy="288281"/>
            <a:chOff x="6600056" y="5589240"/>
            <a:chExt cx="0" cy="288032"/>
          </a:xfrm>
        </p:grpSpPr>
        <p:cxnSp>
          <p:nvCxnSpPr>
            <p:cNvPr id="462" name="Straight Connector 111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112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110"/>
          <p:cNvGrpSpPr/>
          <p:nvPr/>
        </p:nvGrpSpPr>
        <p:grpSpPr>
          <a:xfrm rot="5400000">
            <a:off x="7355390" y="4954433"/>
            <a:ext cx="0" cy="288281"/>
            <a:chOff x="6600056" y="5589240"/>
            <a:chExt cx="0" cy="288032"/>
          </a:xfrm>
        </p:grpSpPr>
        <p:cxnSp>
          <p:nvCxnSpPr>
            <p:cNvPr id="460" name="Straight Connector 111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112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6" name="直接箭头连接符 385"/>
          <p:cNvCxnSpPr/>
          <p:nvPr/>
        </p:nvCxnSpPr>
        <p:spPr>
          <a:xfrm flipV="1">
            <a:off x="6129241" y="4938554"/>
            <a:ext cx="5219544" cy="10160"/>
          </a:xfrm>
          <a:prstGeom prst="straightConnector1">
            <a:avLst/>
          </a:prstGeom>
          <a:ln w="28575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7" name="直接连接符 386"/>
          <p:cNvCxnSpPr/>
          <p:nvPr/>
        </p:nvCxnSpPr>
        <p:spPr>
          <a:xfrm flipV="1">
            <a:off x="8182135" y="5210969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8" name="直接连接符 387"/>
          <p:cNvCxnSpPr/>
          <p:nvPr/>
        </p:nvCxnSpPr>
        <p:spPr>
          <a:xfrm flipV="1">
            <a:off x="8299606" y="5210969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9" name="直接连接符 388"/>
          <p:cNvCxnSpPr/>
          <p:nvPr/>
        </p:nvCxnSpPr>
        <p:spPr>
          <a:xfrm flipV="1">
            <a:off x="9199375" y="4427379"/>
            <a:ext cx="71753" cy="1911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0" name="直接连接符 389"/>
          <p:cNvCxnSpPr/>
          <p:nvPr/>
        </p:nvCxnSpPr>
        <p:spPr>
          <a:xfrm flipV="1">
            <a:off x="9316846" y="4427379"/>
            <a:ext cx="71753" cy="1911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1" name="Straight Connector 82"/>
          <p:cNvCxnSpPr/>
          <p:nvPr/>
        </p:nvCxnSpPr>
        <p:spPr>
          <a:xfrm flipH="1" flipV="1">
            <a:off x="9200010" y="3683159"/>
            <a:ext cx="972156" cy="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Oval 83"/>
          <p:cNvSpPr/>
          <p:nvPr/>
        </p:nvSpPr>
        <p:spPr>
          <a:xfrm>
            <a:off x="9768953" y="3539649"/>
            <a:ext cx="71753" cy="288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矩形 392"/>
          <p:cNvSpPr/>
          <p:nvPr/>
        </p:nvSpPr>
        <p:spPr>
          <a:xfrm>
            <a:off x="10164546" y="3540919"/>
            <a:ext cx="53973" cy="28829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4" name="Rectangle 80"/>
          <p:cNvSpPr/>
          <p:nvPr/>
        </p:nvSpPr>
        <p:spPr>
          <a:xfrm>
            <a:off x="9474321" y="3540919"/>
            <a:ext cx="53973" cy="288290"/>
          </a:xfrm>
          <a:prstGeom prst="rect">
            <a:avLst/>
          </a:prstGeom>
          <a:solidFill>
            <a:srgbClr val="AB7942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5" name="组合 394"/>
          <p:cNvGrpSpPr/>
          <p:nvPr/>
        </p:nvGrpSpPr>
        <p:grpSpPr>
          <a:xfrm rot="17547214">
            <a:off x="9724505" y="3986690"/>
            <a:ext cx="232402" cy="170815"/>
            <a:chOff x="6559" y="7935"/>
            <a:chExt cx="366" cy="269"/>
          </a:xfrm>
        </p:grpSpPr>
        <p:sp>
          <p:nvSpPr>
            <p:cNvPr id="458" name="圆角矩形 283"/>
            <p:cNvSpPr/>
            <p:nvPr/>
          </p:nvSpPr>
          <p:spPr>
            <a:xfrm rot="7140000">
              <a:off x="6615" y="7879"/>
              <a:ext cx="227" cy="34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9" name="圆角矩形 284"/>
            <p:cNvSpPr/>
            <p:nvPr/>
          </p:nvSpPr>
          <p:spPr>
            <a:xfrm rot="6900000">
              <a:off x="6794" y="8073"/>
              <a:ext cx="143" cy="11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96" name="Straight Connector 4"/>
          <p:cNvCxnSpPr/>
          <p:nvPr/>
        </p:nvCxnSpPr>
        <p:spPr>
          <a:xfrm flipH="1">
            <a:off x="9369550" y="4518819"/>
            <a:ext cx="1224244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4"/>
          <p:cNvCxnSpPr/>
          <p:nvPr/>
        </p:nvCxnSpPr>
        <p:spPr>
          <a:xfrm flipH="1">
            <a:off x="9200010" y="5506879"/>
            <a:ext cx="144013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8" name="Group 136"/>
          <p:cNvGrpSpPr/>
          <p:nvPr/>
        </p:nvGrpSpPr>
        <p:grpSpPr>
          <a:xfrm>
            <a:off x="9042534" y="3949859"/>
            <a:ext cx="0" cy="288290"/>
            <a:chOff x="6600056" y="5589240"/>
            <a:chExt cx="0" cy="288032"/>
          </a:xfrm>
        </p:grpSpPr>
        <p:cxnSp>
          <p:nvCxnSpPr>
            <p:cNvPr id="456" name="Straight Connector 137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138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" name="Group 136"/>
          <p:cNvGrpSpPr/>
          <p:nvPr/>
        </p:nvGrpSpPr>
        <p:grpSpPr>
          <a:xfrm>
            <a:off x="8064663" y="3953034"/>
            <a:ext cx="0" cy="288290"/>
            <a:chOff x="6600056" y="5589240"/>
            <a:chExt cx="0" cy="288032"/>
          </a:xfrm>
        </p:grpSpPr>
        <p:cxnSp>
          <p:nvCxnSpPr>
            <p:cNvPr id="454" name="Straight Connector 137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138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0" name="圆角矩形 293"/>
          <p:cNvSpPr/>
          <p:nvPr/>
        </p:nvSpPr>
        <p:spPr>
          <a:xfrm>
            <a:off x="10436318" y="4320699"/>
            <a:ext cx="648316" cy="138176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1" name="Straight Connector 4"/>
          <p:cNvCxnSpPr/>
          <p:nvPr/>
        </p:nvCxnSpPr>
        <p:spPr>
          <a:xfrm flipH="1">
            <a:off x="8340245" y="5287804"/>
            <a:ext cx="86420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Rectangle 123"/>
          <p:cNvSpPr/>
          <p:nvPr/>
        </p:nvSpPr>
        <p:spPr>
          <a:xfrm>
            <a:off x="9213344" y="5098574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3" name="Straight Connector 37"/>
          <p:cNvCxnSpPr/>
          <p:nvPr/>
        </p:nvCxnSpPr>
        <p:spPr>
          <a:xfrm flipH="1" flipV="1">
            <a:off x="9209534" y="5287804"/>
            <a:ext cx="3810" cy="2159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Rectangle 123"/>
          <p:cNvSpPr/>
          <p:nvPr/>
        </p:nvSpPr>
        <p:spPr>
          <a:xfrm>
            <a:off x="9168261" y="5367814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5" name="Group 136"/>
          <p:cNvGrpSpPr/>
          <p:nvPr/>
        </p:nvGrpSpPr>
        <p:grpSpPr>
          <a:xfrm>
            <a:off x="8963797" y="5143024"/>
            <a:ext cx="0" cy="288290"/>
            <a:chOff x="6600056" y="5589240"/>
            <a:chExt cx="0" cy="288032"/>
          </a:xfrm>
        </p:grpSpPr>
        <p:cxnSp>
          <p:nvCxnSpPr>
            <p:cNvPr id="452" name="Straight Connector 137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138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6" name="Group 136"/>
          <p:cNvGrpSpPr/>
          <p:nvPr/>
        </p:nvGrpSpPr>
        <p:grpSpPr>
          <a:xfrm>
            <a:off x="9443207" y="5365274"/>
            <a:ext cx="0" cy="288290"/>
            <a:chOff x="6600056" y="5589240"/>
            <a:chExt cx="0" cy="288032"/>
          </a:xfrm>
        </p:grpSpPr>
        <p:cxnSp>
          <p:nvCxnSpPr>
            <p:cNvPr id="450" name="Straight Connector 137"/>
            <p:cNvCxnSpPr/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138"/>
            <p:cNvCxnSpPr/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7" name="组合 406"/>
          <p:cNvGrpSpPr/>
          <p:nvPr/>
        </p:nvGrpSpPr>
        <p:grpSpPr>
          <a:xfrm>
            <a:off x="10586173" y="4379754"/>
            <a:ext cx="288281" cy="288290"/>
            <a:chOff x="7683" y="9522"/>
            <a:chExt cx="454" cy="454"/>
          </a:xfrm>
        </p:grpSpPr>
        <p:sp>
          <p:nvSpPr>
            <p:cNvPr id="448" name="Oval 74"/>
            <p:cNvSpPr/>
            <p:nvPr/>
          </p:nvSpPr>
          <p:spPr>
            <a:xfrm>
              <a:off x="7821" y="9522"/>
              <a:ext cx="193" cy="45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Oval 74"/>
            <p:cNvSpPr/>
            <p:nvPr/>
          </p:nvSpPr>
          <p:spPr>
            <a:xfrm rot="16200000">
              <a:off x="7824" y="9522"/>
              <a:ext cx="171" cy="45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8" name="组合 407"/>
          <p:cNvGrpSpPr/>
          <p:nvPr/>
        </p:nvGrpSpPr>
        <p:grpSpPr>
          <a:xfrm>
            <a:off x="10586173" y="5364639"/>
            <a:ext cx="288281" cy="288290"/>
            <a:chOff x="7683" y="9522"/>
            <a:chExt cx="454" cy="454"/>
          </a:xfrm>
        </p:grpSpPr>
        <p:sp>
          <p:nvSpPr>
            <p:cNvPr id="446" name="Oval 74"/>
            <p:cNvSpPr/>
            <p:nvPr/>
          </p:nvSpPr>
          <p:spPr>
            <a:xfrm>
              <a:off x="7821" y="9522"/>
              <a:ext cx="19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Oval 74"/>
            <p:cNvSpPr/>
            <p:nvPr/>
          </p:nvSpPr>
          <p:spPr>
            <a:xfrm rot="16200000">
              <a:off x="7824" y="9522"/>
              <a:ext cx="171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5" name="TextBox 179"/>
          <p:cNvSpPr txBox="1"/>
          <p:nvPr/>
        </p:nvSpPr>
        <p:spPr>
          <a:xfrm>
            <a:off x="7106477" y="3457099"/>
            <a:ext cx="69720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TextBox 179"/>
          <p:cNvSpPr txBox="1"/>
          <p:nvPr/>
        </p:nvSpPr>
        <p:spPr>
          <a:xfrm>
            <a:off x="6776922" y="5249704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7" name="TextBox 179"/>
          <p:cNvSpPr txBox="1"/>
          <p:nvPr/>
        </p:nvSpPr>
        <p:spPr>
          <a:xfrm>
            <a:off x="9001895" y="5042059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8" name="TextBox 179"/>
          <p:cNvSpPr txBox="1"/>
          <p:nvPr/>
        </p:nvSpPr>
        <p:spPr>
          <a:xfrm>
            <a:off x="8601857" y="5469414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" name="TextBox 179"/>
          <p:cNvSpPr txBox="1"/>
          <p:nvPr/>
        </p:nvSpPr>
        <p:spPr>
          <a:xfrm>
            <a:off x="10529025" y="5247164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TextBox 179"/>
          <p:cNvSpPr txBox="1"/>
          <p:nvPr/>
        </p:nvSpPr>
        <p:spPr>
          <a:xfrm>
            <a:off x="10529025" y="5473859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文本框 420"/>
          <p:cNvSpPr txBox="1"/>
          <p:nvPr/>
        </p:nvSpPr>
        <p:spPr>
          <a:xfrm>
            <a:off x="6367359" y="4909979"/>
            <a:ext cx="517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4" name="TextBox 179"/>
          <p:cNvSpPr txBox="1"/>
          <p:nvPr/>
        </p:nvSpPr>
        <p:spPr>
          <a:xfrm>
            <a:off x="7375709" y="3758724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5" name="TextBox 179"/>
          <p:cNvSpPr txBox="1"/>
          <p:nvPr/>
        </p:nvSpPr>
        <p:spPr>
          <a:xfrm>
            <a:off x="7375074" y="4539774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6" name="TextBox 179"/>
          <p:cNvSpPr txBox="1"/>
          <p:nvPr/>
        </p:nvSpPr>
        <p:spPr>
          <a:xfrm>
            <a:off x="10694755" y="4254024"/>
            <a:ext cx="5003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7" name="TextBox 179"/>
          <p:cNvSpPr txBox="1"/>
          <p:nvPr/>
        </p:nvSpPr>
        <p:spPr>
          <a:xfrm>
            <a:off x="10693485" y="4531519"/>
            <a:ext cx="5003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8" name="TextBox 179"/>
          <p:cNvSpPr txBox="1"/>
          <p:nvPr/>
        </p:nvSpPr>
        <p:spPr>
          <a:xfrm>
            <a:off x="6456256" y="3367564"/>
            <a:ext cx="81023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60 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9" name="TextBox 179"/>
          <p:cNvSpPr txBox="1"/>
          <p:nvPr/>
        </p:nvSpPr>
        <p:spPr>
          <a:xfrm>
            <a:off x="8177055" y="3712369"/>
            <a:ext cx="6991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4 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" name="TextBox 179"/>
          <p:cNvSpPr txBox="1"/>
          <p:nvPr/>
        </p:nvSpPr>
        <p:spPr>
          <a:xfrm>
            <a:off x="7854485" y="5325269"/>
            <a:ext cx="81023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6 m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1" name="TextBox 181"/>
          <p:cNvSpPr txBox="1"/>
          <p:nvPr/>
        </p:nvSpPr>
        <p:spPr>
          <a:xfrm>
            <a:off x="9255253" y="374856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ND3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2" name="TextBox 183"/>
          <p:cNvSpPr txBox="1"/>
          <p:nvPr/>
        </p:nvSpPr>
        <p:spPr>
          <a:xfrm>
            <a:off x="9719424" y="4027804"/>
            <a:ext cx="77531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3" name="TextBox 182"/>
          <p:cNvSpPr txBox="1"/>
          <p:nvPr/>
        </p:nvSpPr>
        <p:spPr>
          <a:xfrm>
            <a:off x="9577823" y="376126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4" name="TextBox 186"/>
          <p:cNvSpPr txBox="1"/>
          <p:nvPr/>
        </p:nvSpPr>
        <p:spPr>
          <a:xfrm>
            <a:off x="9890234" y="3772694"/>
            <a:ext cx="57465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MSLT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5" name="TextBox 167"/>
          <p:cNvSpPr txBox="1"/>
          <p:nvPr/>
        </p:nvSpPr>
        <p:spPr>
          <a:xfrm>
            <a:off x="6861374" y="386921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6" name="TextBox 167"/>
          <p:cNvSpPr txBox="1"/>
          <p:nvPr/>
        </p:nvSpPr>
        <p:spPr>
          <a:xfrm>
            <a:off x="6854389" y="4962049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7" name="TextBox 167"/>
          <p:cNvSpPr txBox="1"/>
          <p:nvPr/>
        </p:nvSpPr>
        <p:spPr>
          <a:xfrm>
            <a:off x="8716789" y="493855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8" name="TextBox 167"/>
          <p:cNvSpPr txBox="1"/>
          <p:nvPr/>
        </p:nvSpPr>
        <p:spPr>
          <a:xfrm>
            <a:off x="9217154" y="558625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9" name="TextBox 167"/>
          <p:cNvSpPr txBox="1"/>
          <p:nvPr/>
        </p:nvSpPr>
        <p:spPr>
          <a:xfrm>
            <a:off x="8812036" y="416639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Ir11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" name="TextBox 167"/>
          <p:cNvSpPr txBox="1"/>
          <p:nvPr/>
        </p:nvSpPr>
        <p:spPr>
          <a:xfrm>
            <a:off x="7835435" y="4171474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" name="TextBox 179"/>
          <p:cNvSpPr txBox="1"/>
          <p:nvPr/>
        </p:nvSpPr>
        <p:spPr>
          <a:xfrm>
            <a:off x="8745805" y="3673158"/>
            <a:ext cx="4851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3" name="TextBox 179"/>
          <p:cNvSpPr txBox="1"/>
          <p:nvPr/>
        </p:nvSpPr>
        <p:spPr>
          <a:xfrm>
            <a:off x="9222984" y="4064523"/>
            <a:ext cx="4851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9" name="矩形 538"/>
          <p:cNvSpPr/>
          <p:nvPr/>
        </p:nvSpPr>
        <p:spPr>
          <a:xfrm>
            <a:off x="228940" y="3169625"/>
            <a:ext cx="11396324" cy="2990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Wall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9386" y="697514"/>
            <a:ext cx="3208662" cy="21796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 </a:t>
            </a:r>
            <a:r>
              <a:rPr lang="zh-CN" altLang="en-US" sz="3600" b="1" dirty="0">
                <a:latin typeface="Arial Narrow" panose="020B0606020202030204" pitchFamily="34" charset="0"/>
              </a:rPr>
              <a:t>电源电压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Page:02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679513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-30V~-150V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6" name="图片 5" descr="LGAD_Averaged_Waveforms"/>
          <p:cNvPicPr>
            <a:picLocks noChangeAspect="1"/>
          </p:cNvPicPr>
          <p:nvPr/>
        </p:nvPicPr>
        <p:blipFill>
          <a:blip r:embed="rId3"/>
          <a:srcRect l="9066" t="3556" r="8574" b="50200"/>
          <a:stretch>
            <a:fillRect/>
          </a:stretch>
        </p:blipFill>
        <p:spPr>
          <a:xfrm>
            <a:off x="752475" y="2124075"/>
            <a:ext cx="6468745" cy="2270760"/>
          </a:xfrm>
          <a:prstGeom prst="rect">
            <a:avLst/>
          </a:prstGeom>
        </p:spPr>
      </p:pic>
      <p:pic>
        <p:nvPicPr>
          <p:cNvPr id="8" name="图片 7" descr="LGAD_Averaged_Waveforms"/>
          <p:cNvPicPr>
            <a:picLocks noChangeAspect="1"/>
          </p:cNvPicPr>
          <p:nvPr/>
        </p:nvPicPr>
        <p:blipFill>
          <a:blip r:embed="rId3"/>
          <a:srcRect l="9095" t="53963" r="50961" b="5824"/>
          <a:stretch>
            <a:fillRect/>
          </a:stretch>
        </p:blipFill>
        <p:spPr>
          <a:xfrm>
            <a:off x="752475" y="4394835"/>
            <a:ext cx="3162300" cy="19907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03015" y="4703445"/>
            <a:ext cx="3240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/>
              <a:t>装载</a:t>
            </a:r>
            <a:r>
              <a:rPr lang="en-US" altLang="zh-CN" sz="2000"/>
              <a:t>C1</a:t>
            </a:r>
            <a:r>
              <a:rPr lang="zh-CN" altLang="en-US" sz="2000"/>
              <a:t>、</a:t>
            </a:r>
            <a:r>
              <a:rPr lang="en-US" altLang="zh-CN" sz="2000"/>
              <a:t>Channel1</a:t>
            </a:r>
            <a:r>
              <a:rPr lang="zh-CN" altLang="en-US" sz="2000"/>
              <a:t>、</a:t>
            </a:r>
            <a:r>
              <a:rPr lang="en-US" altLang="zh-CN" sz="2000"/>
              <a:t>Channel2</a:t>
            </a:r>
            <a:r>
              <a:rPr lang="zh-CN" altLang="en-US" sz="2000"/>
              <a:t>下的</a:t>
            </a:r>
            <a:r>
              <a:rPr lang="en-US" altLang="zh-CN" sz="2000"/>
              <a:t>LGAD</a:t>
            </a:r>
            <a:r>
              <a:rPr lang="zh-CN" altLang="en-US" sz="2000"/>
              <a:t>信号随输入电源电压的变化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7221220" y="2479675"/>
            <a:ext cx="3810000" cy="3606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三个通道下的</a:t>
            </a:r>
            <a:r>
              <a:rPr lang="zh-CN" altLang="en-US" b="1">
                <a:solidFill>
                  <a:srgbClr val="FF0000"/>
                </a:solidFill>
              </a:rPr>
              <a:t>信号变化趋势几乎保持一致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chemeClr val="tx1"/>
                </a:solidFill>
              </a:rPr>
              <a:t>C1</a:t>
            </a:r>
            <a:r>
              <a:rPr lang="zh-CN" altLang="en-US">
                <a:solidFill>
                  <a:schemeClr val="tx1"/>
                </a:solidFill>
              </a:rPr>
              <a:t>的输出信号明显有</a:t>
            </a:r>
            <a:r>
              <a:rPr lang="zh-CN" altLang="en-US" b="1">
                <a:solidFill>
                  <a:schemeClr val="tx1"/>
                </a:solidFill>
              </a:rPr>
              <a:t>更大的基线噪声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在后端出现了峰，推测是</a:t>
            </a:r>
            <a:r>
              <a:rPr lang="zh-CN" altLang="en-US" b="1"/>
              <a:t>同轴线中出现了反射的原因</a:t>
            </a:r>
            <a:r>
              <a:rPr lang="zh-CN" altLang="en-US"/>
              <a:t>（出现时间能够对上同轴线的长度</a:t>
            </a:r>
            <a:r>
              <a:rPr lang="zh-CN" altLang="en-US" b="1"/>
              <a:t>）</a:t>
            </a:r>
            <a:endParaRPr lang="zh-CN" altLang="en-US" b="1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未放大的信号应当具有相近的电压峰值，但图中有明显区别（channel1、channel2）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1. </a:t>
            </a:r>
            <a:r>
              <a:rPr lang="zh-CN" altLang="en-US" sz="3600" b="1" dirty="0">
                <a:latin typeface="Arial Narrow" panose="020B0606020202030204" pitchFamily="34" charset="0"/>
              </a:rPr>
              <a:t>电源电压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Page:03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679513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-30V~-150V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1905" y="4711700"/>
            <a:ext cx="7947660" cy="2019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两个通道的峰值幅度有差别，可能与探测器设计</a:t>
            </a:r>
            <a:r>
              <a:rPr lang="zh-CN" altLang="en-US"/>
              <a:t>有关</a:t>
            </a:r>
            <a:endParaRPr lang="zh-CN" altLang="en-US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电荷累积的走势与</a:t>
            </a:r>
            <a:r>
              <a:rPr lang="en-US" altLang="zh-CN"/>
              <a:t>LGAD</a:t>
            </a:r>
            <a:r>
              <a:rPr lang="zh-CN" altLang="en-US"/>
              <a:t>的探测典型特征</a:t>
            </a:r>
            <a:r>
              <a:rPr lang="zh-CN" altLang="en-US"/>
              <a:t>相符合</a:t>
            </a:r>
            <a:endParaRPr lang="zh-CN" altLang="en-US"/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sz="1200"/>
              <a:t>         </a:t>
            </a:r>
            <a:r>
              <a:rPr lang="zh-CN" altLang="en-US" sz="1200"/>
              <a:t>低电压区（缓慢增长）：</a:t>
            </a:r>
            <a:r>
              <a:rPr lang="en-US" altLang="zh-CN" sz="1200"/>
              <a:t> </a:t>
            </a:r>
            <a:r>
              <a:rPr lang="zh-CN" altLang="en-US" sz="1200"/>
              <a:t>在偏压较低时，耗尽区尚未完全形成或电场强度不足，雪崩倍增效应很弱。</a:t>
            </a:r>
            <a:r>
              <a:rPr lang="zh-CN" altLang="en-US" sz="1200" b="1"/>
              <a:t>电荷主要来源于载流子的漂移收集，因此增长缓慢</a:t>
            </a:r>
            <a:endParaRPr lang="zh-CN" altLang="en-US" sz="1200"/>
          </a:p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en-US" altLang="zh-CN" sz="1200"/>
              <a:t>         </a:t>
            </a:r>
            <a:r>
              <a:rPr lang="zh-CN" altLang="en-US" sz="1200"/>
              <a:t>快速增长区：</a:t>
            </a:r>
            <a:r>
              <a:rPr lang="en-US" altLang="zh-CN" sz="1200"/>
              <a:t> </a:t>
            </a:r>
            <a:r>
              <a:rPr lang="zh-CN" altLang="en-US" sz="1200"/>
              <a:t>当偏压超过某个阈值，电场强度足以引发显著的雪崩倍增。初始粒子产生的电子</a:t>
            </a:r>
            <a:r>
              <a:rPr lang="en-US" altLang="zh-CN" sz="1200"/>
              <a:t>-</a:t>
            </a:r>
            <a:r>
              <a:rPr lang="zh-CN" altLang="en-US" sz="1200"/>
              <a:t>空穴对在强电场下获得足够动能，通过碰撞电离产生新的电子</a:t>
            </a:r>
            <a:r>
              <a:rPr lang="en-US" altLang="zh-CN" sz="1200"/>
              <a:t>-</a:t>
            </a:r>
            <a:r>
              <a:rPr lang="zh-CN" altLang="en-US" sz="1200"/>
              <a:t>空穴对，从而使收集到的总电荷被</a:t>
            </a:r>
            <a:r>
              <a:rPr lang="en-US" altLang="zh-CN" sz="1200"/>
              <a:t>“</a:t>
            </a:r>
            <a:r>
              <a:rPr lang="zh-CN" altLang="en-US" sz="1200"/>
              <a:t>放大</a:t>
            </a:r>
            <a:r>
              <a:rPr lang="en-US" altLang="zh-CN" sz="1200"/>
              <a:t>”</a:t>
            </a:r>
            <a:r>
              <a:rPr lang="zh-CN" altLang="en-US" sz="1200"/>
              <a:t>。</a:t>
            </a:r>
            <a:r>
              <a:rPr lang="zh-CN" altLang="en-US" sz="1200" b="1"/>
              <a:t>电压越高，电场越强，增益（倍增系数）越大，因此电荷量快速上升</a:t>
            </a:r>
            <a:endParaRPr lang="zh-CN" altLang="en-US" sz="1200" b="1"/>
          </a:p>
        </p:txBody>
      </p:sp>
      <p:pic>
        <p:nvPicPr>
          <p:cNvPr id="3" name="图片 2" descr="LGAD_Signal_Characteristics"/>
          <p:cNvPicPr>
            <a:picLocks noChangeAspect="1"/>
          </p:cNvPicPr>
          <p:nvPr/>
        </p:nvPicPr>
        <p:blipFill>
          <a:blip r:embed="rId3"/>
          <a:srcRect l="8724" t="53490" r="52615" b="4698"/>
          <a:stretch>
            <a:fillRect/>
          </a:stretch>
        </p:blipFill>
        <p:spPr>
          <a:xfrm>
            <a:off x="897890" y="2150110"/>
            <a:ext cx="4415155" cy="2386965"/>
          </a:xfrm>
          <a:prstGeom prst="rect">
            <a:avLst/>
          </a:prstGeom>
        </p:spPr>
      </p:pic>
      <p:pic>
        <p:nvPicPr>
          <p:cNvPr id="7" name="图片 6" descr="LGAD_Accumulated_Charge"/>
          <p:cNvPicPr>
            <a:picLocks noChangeAspect="1"/>
          </p:cNvPicPr>
          <p:nvPr/>
        </p:nvPicPr>
        <p:blipFill>
          <a:blip r:embed="rId4"/>
          <a:srcRect l="8177" t="3642" r="7911" b="2254"/>
          <a:stretch>
            <a:fillRect/>
          </a:stretch>
        </p:blipFill>
        <p:spPr>
          <a:xfrm>
            <a:off x="5362575" y="2061210"/>
            <a:ext cx="3640455" cy="24498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7890" y="4485640"/>
            <a:ext cx="44151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(a) </a:t>
            </a:r>
            <a:r>
              <a:rPr lang="zh-CN" altLang="en-US" sz="1000"/>
              <a:t>峰值幅度随电源电压的变化</a:t>
            </a:r>
            <a:endParaRPr lang="zh-CN" altLang="en-US" sz="1000"/>
          </a:p>
        </p:txBody>
      </p:sp>
      <p:sp>
        <p:nvSpPr>
          <p:cNvPr id="12" name="文本框 11"/>
          <p:cNvSpPr txBox="1"/>
          <p:nvPr/>
        </p:nvSpPr>
        <p:spPr>
          <a:xfrm>
            <a:off x="5362575" y="4503420"/>
            <a:ext cx="36398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/>
              <a:t>(b) </a:t>
            </a:r>
            <a:r>
              <a:rPr lang="zh-CN" altLang="en-US" sz="1000"/>
              <a:t>电荷</a:t>
            </a:r>
            <a:r>
              <a:rPr lang="zh-CN" altLang="en-US" sz="1000"/>
              <a:t>累积随电源电压的变化</a:t>
            </a:r>
            <a:endParaRPr lang="zh-CN" altLang="en-US" sz="1000"/>
          </a:p>
        </p:txBody>
      </p:sp>
      <p:sp>
        <p:nvSpPr>
          <p:cNvPr id="13" name="文本框 12"/>
          <p:cNvSpPr txBox="1"/>
          <p:nvPr/>
        </p:nvSpPr>
        <p:spPr>
          <a:xfrm>
            <a:off x="9107170" y="2322195"/>
            <a:ext cx="1976755" cy="362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>
              <a:lnSpc>
                <a:spcPct val="140000"/>
              </a:lnSpc>
            </a:pPr>
            <a:r>
              <a:rPr lang="zh-CN" altLang="en-US"/>
              <a:t>按中子能量为</a:t>
            </a:r>
            <a:r>
              <a:rPr lang="en-US" altLang="zh-CN"/>
              <a:t>5Mev</a:t>
            </a:r>
            <a:r>
              <a:rPr lang="zh-CN" altLang="en-US"/>
              <a:t>来计算，此工况条件下探测器接收的中子数量为：</a:t>
            </a:r>
            <a:r>
              <a:rPr lang="en-US" altLang="zh-CN"/>
              <a:t>49~130</a:t>
            </a:r>
            <a:r>
              <a:rPr lang="zh-CN" altLang="en-US"/>
              <a:t>（</a:t>
            </a:r>
            <a:r>
              <a:rPr lang="zh-CN" altLang="en-US" b="1">
                <a:solidFill>
                  <a:srgbClr val="FF0000"/>
                </a:solidFill>
              </a:rPr>
              <a:t>不考虑散射作用，材料本身干扰，最理想的能量沉积情况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大学校徽系列:兰州大学标志矢量图- 设计之家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29252" r="9616" b="28931"/>
          <a:stretch>
            <a:fillRect/>
          </a:stretch>
        </p:blipFill>
        <p:spPr bwMode="auto">
          <a:xfrm>
            <a:off x="8945245" y="131445"/>
            <a:ext cx="319913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-1270" y="39306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Arial Narrow" panose="020B0606020202030204" pitchFamily="34" charset="0"/>
              </a:rPr>
              <a:t>2. </a:t>
            </a:r>
            <a:r>
              <a:rPr lang="zh-CN" altLang="en-US" sz="3600" b="1" dirty="0">
                <a:latin typeface="Arial Narrow" panose="020B0606020202030204" pitchFamily="34" charset="0"/>
              </a:rPr>
              <a:t>脉冲能量</a:t>
            </a:r>
            <a:r>
              <a:rPr lang="zh-CN" altLang="en-US" sz="3600" b="1" dirty="0">
                <a:latin typeface="Arial Narrow" panose="020B0606020202030204" pitchFamily="34" charset="0"/>
              </a:rPr>
              <a:t>工况</a:t>
            </a:r>
            <a:endParaRPr lang="zh-CN" alt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270" y="1395093"/>
            <a:ext cx="12192000" cy="123827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46000">
                <a:srgbClr val="00B050"/>
              </a:gs>
              <a:gs pos="100000">
                <a:srgbClr val="00206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255375" y="64897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Page:04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91" y="124"/>
            <a:ext cx="2506513" cy="135054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4135" y="1563370"/>
            <a:ext cx="8836025" cy="519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偏压：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-80V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激光脉冲能量：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30%~100%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，（峰值脉冲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能量约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330mJ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Wingdings" panose="05000000000000000000" pitchFamily="2" charset="2"/>
              </a:rPr>
              <a:t>）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Wingdings" panose="05000000000000000000" pitchFamily="2" charset="2"/>
            </a:endParaRPr>
          </a:p>
        </p:txBody>
      </p:sp>
      <p:pic>
        <p:nvPicPr>
          <p:cNvPr id="6" name="图片 5" descr="LGAD_Averaged_Waveforms"/>
          <p:cNvPicPr>
            <a:picLocks noChangeAspect="1"/>
          </p:cNvPicPr>
          <p:nvPr/>
        </p:nvPicPr>
        <p:blipFill>
          <a:blip r:embed="rId3"/>
          <a:srcRect l="9691" t="4333" r="8545" b="51870"/>
          <a:stretch>
            <a:fillRect/>
          </a:stretch>
        </p:blipFill>
        <p:spPr>
          <a:xfrm>
            <a:off x="1008380" y="2082800"/>
            <a:ext cx="6878320" cy="2303780"/>
          </a:xfrm>
          <a:prstGeom prst="rect">
            <a:avLst/>
          </a:prstGeom>
        </p:spPr>
      </p:pic>
      <p:pic>
        <p:nvPicPr>
          <p:cNvPr id="8" name="图片 7" descr="LGAD_Averaged_Waveforms"/>
          <p:cNvPicPr>
            <a:picLocks noChangeAspect="1"/>
          </p:cNvPicPr>
          <p:nvPr/>
        </p:nvPicPr>
        <p:blipFill>
          <a:blip r:embed="rId3"/>
          <a:srcRect l="8620" t="53398" r="52501" b="5759"/>
          <a:stretch>
            <a:fillRect/>
          </a:stretch>
        </p:blipFill>
        <p:spPr>
          <a:xfrm>
            <a:off x="908050" y="4411345"/>
            <a:ext cx="3297555" cy="21659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07865" y="4848225"/>
            <a:ext cx="32404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/>
              <a:t>装载</a:t>
            </a:r>
            <a:r>
              <a:rPr lang="en-US" altLang="zh-CN" sz="2000"/>
              <a:t>C1</a:t>
            </a:r>
            <a:r>
              <a:rPr lang="zh-CN" altLang="en-US" sz="2000"/>
              <a:t>、</a:t>
            </a:r>
            <a:r>
              <a:rPr lang="en-US" altLang="zh-CN" sz="2000"/>
              <a:t>Channel1</a:t>
            </a:r>
            <a:r>
              <a:rPr lang="zh-CN" altLang="en-US" sz="2000"/>
              <a:t>、</a:t>
            </a:r>
            <a:r>
              <a:rPr lang="en-US" altLang="zh-CN" sz="2000"/>
              <a:t>Channel2</a:t>
            </a:r>
            <a:r>
              <a:rPr lang="zh-CN" altLang="en-US" sz="2000"/>
              <a:t>下的</a:t>
            </a:r>
            <a:r>
              <a:rPr lang="en-US" altLang="zh-CN" sz="2000"/>
              <a:t>LGAD</a:t>
            </a:r>
            <a:r>
              <a:rPr lang="zh-CN" altLang="en-US" sz="2000"/>
              <a:t>信号随输入电源电压的变化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8015605" y="2439035"/>
            <a:ext cx="3810000" cy="3606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三个通道下的</a:t>
            </a:r>
            <a:r>
              <a:rPr lang="zh-CN" altLang="en-US" b="1">
                <a:solidFill>
                  <a:srgbClr val="FF0000"/>
                </a:solidFill>
              </a:rPr>
              <a:t>信号变化趋势几乎保持一致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chemeClr val="tx1"/>
                </a:solidFill>
              </a:rPr>
              <a:t>C1</a:t>
            </a:r>
            <a:r>
              <a:rPr lang="zh-CN" altLang="en-US">
                <a:solidFill>
                  <a:schemeClr val="tx1"/>
                </a:solidFill>
              </a:rPr>
              <a:t>的输出信号明显有</a:t>
            </a:r>
            <a:r>
              <a:rPr lang="zh-CN" altLang="en-US" b="1">
                <a:solidFill>
                  <a:schemeClr val="tx1"/>
                </a:solidFill>
              </a:rPr>
              <a:t>更大的基线噪声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在后端出现了峰，推测是</a:t>
            </a:r>
            <a:r>
              <a:rPr lang="zh-CN" altLang="en-US" b="1"/>
              <a:t>同轴线中出现了反射的原因</a:t>
            </a:r>
            <a:r>
              <a:rPr lang="zh-CN" altLang="en-US"/>
              <a:t>（出现时间能够对上同轴线的长度</a:t>
            </a:r>
            <a:r>
              <a:rPr lang="zh-CN" altLang="en-US" b="1"/>
              <a:t>）</a:t>
            </a:r>
            <a:endParaRPr lang="zh-CN" altLang="en-US" b="1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/>
              <a:t>未装载放大器的具有较小的</a:t>
            </a:r>
            <a:r>
              <a:rPr lang="zh-CN" altLang="en-US"/>
              <a:t>基线噪声</a:t>
            </a: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2245</Words>
  <Application>WPS 演示</Application>
  <PresentationFormat>宽屏</PresentationFormat>
  <Paragraphs>250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黑体</vt:lpstr>
      <vt:lpstr>Arial Narrow</vt:lpstr>
      <vt:lpstr>Times New Roman</vt:lpstr>
      <vt:lpstr>Wingdings</vt:lpstr>
      <vt:lpstr>微软雅黑</vt:lpstr>
      <vt:lpstr>Arial Unicode MS</vt:lpstr>
      <vt:lpstr>Calibri</vt:lpstr>
      <vt:lpstr>Calibri</vt:lpstr>
      <vt:lpstr>WPS</vt:lpstr>
      <vt:lpstr>LGAD测试数据汇总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CCM</dc:creator>
  <cp:lastModifiedBy>meff</cp:lastModifiedBy>
  <cp:revision>40</cp:revision>
  <dcterms:created xsi:type="dcterms:W3CDTF">2023-08-09T12:44:00Z</dcterms:created>
  <dcterms:modified xsi:type="dcterms:W3CDTF">2025-10-31T03:21:23Z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329DBC134BD9482B93616A9234137503_12</vt:lpwstr>
  </property>
</Properties>
</file>