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02" r:id="rId2"/>
    <p:sldId id="1052" r:id="rId3"/>
    <p:sldId id="1049" r:id="rId4"/>
    <p:sldId id="308" r:id="rId5"/>
    <p:sldId id="315" r:id="rId6"/>
    <p:sldId id="1051" r:id="rId7"/>
    <p:sldId id="320" r:id="rId8"/>
    <p:sldId id="1076" r:id="rId9"/>
    <p:sldId id="1050" r:id="rId10"/>
    <p:sldId id="1089" r:id="rId11"/>
    <p:sldId id="1081" r:id="rId12"/>
    <p:sldId id="1082" r:id="rId13"/>
    <p:sldId id="1077" r:id="rId14"/>
    <p:sldId id="1053" r:id="rId15"/>
    <p:sldId id="1078" r:id="rId16"/>
    <p:sldId id="303" r:id="rId17"/>
    <p:sldId id="322" r:id="rId18"/>
    <p:sldId id="310" r:id="rId19"/>
    <p:sldId id="326" r:id="rId20"/>
    <p:sldId id="1072" r:id="rId21"/>
    <p:sldId id="1085" r:id="rId22"/>
    <p:sldId id="1084" r:id="rId23"/>
    <p:sldId id="1064" r:id="rId24"/>
    <p:sldId id="327" r:id="rId25"/>
    <p:sldId id="1073" r:id="rId26"/>
    <p:sldId id="1047" r:id="rId27"/>
    <p:sldId id="1048" r:id="rId28"/>
    <p:sldId id="1062" r:id="rId29"/>
    <p:sldId id="1063" r:id="rId30"/>
    <p:sldId id="329" r:id="rId31"/>
    <p:sldId id="330" r:id="rId32"/>
    <p:sldId id="332" r:id="rId33"/>
    <p:sldId id="1080" r:id="rId34"/>
    <p:sldId id="1058" r:id="rId35"/>
    <p:sldId id="1092" r:id="rId36"/>
    <p:sldId id="1091" r:id="rId37"/>
    <p:sldId id="307" r:id="rId38"/>
    <p:sldId id="1066" r:id="rId39"/>
    <p:sldId id="1069" r:id="rId40"/>
    <p:sldId id="1070" r:id="rId41"/>
    <p:sldId id="1074" r:id="rId42"/>
    <p:sldId id="108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–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82"/>
    <p:restoredTop sz="94686"/>
  </p:normalViewPr>
  <p:slideViewPr>
    <p:cSldViewPr snapToObjects="1">
      <p:cViewPr varScale="1">
        <p:scale>
          <a:sx n="225" d="100"/>
          <a:sy n="225" d="100"/>
        </p:scale>
        <p:origin x="61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11/2/25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11/2/25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8" y="4135438"/>
            <a:ext cx="9144000" cy="165576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4BE5D865-4251-F17F-799D-FDD8FF96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9888" y="6492875"/>
            <a:ext cx="6572221" cy="365125"/>
          </a:xfrm>
        </p:spPr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6AF3BC-90E1-1032-B5C0-50C08C769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046163"/>
            <a:ext cx="11089232" cy="2387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4800"/>
              <a:t>Click to edit Master title style</a:t>
            </a:r>
            <a:endParaRPr lang="en-CH" sz="4800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49C3-F7F7-D644-B962-B20C2F7907BE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6A51-7F63-F647-B63A-AA762D5228BA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>
                <a:solidFill>
                  <a:schemeClr val="tx2"/>
                </a:solidFill>
              </a:defRPr>
            </a:lvl1pPr>
            <a:lvl2pPr marL="252000" indent="-252000">
              <a:spcAft>
                <a:spcPts val="200"/>
              </a:spcAft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504000" indent="-2520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56000" indent="-252000">
              <a:spcAft>
                <a:spcPts val="200"/>
              </a:spcAft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88000" indent="-28800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540000" indent="-252000"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28000" indent="-2520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080000" indent="-2520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E960-8D89-D24D-BEA4-EBE71DB69BCF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268760"/>
            <a:ext cx="5616575" cy="4932016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01D9-F1D7-EF42-AC6B-E3D0E45C3F66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-273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200" y="1373626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7987" y="2276872"/>
            <a:ext cx="5616575" cy="3923903"/>
          </a:xfrm>
        </p:spPr>
        <p:txBody>
          <a:bodyPr/>
          <a:lstStyle>
            <a:lvl1pPr marL="324000" indent="-324000"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59928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276872"/>
            <a:ext cx="5611813" cy="3923903"/>
          </a:xfrm>
        </p:spPr>
        <p:txBody>
          <a:bodyPr/>
          <a:lstStyle>
            <a:lvl1pPr marL="324000" indent="-324000"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FA77-1527-794F-A41D-EEDB1199F854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3699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268760"/>
            <a:ext cx="5616575" cy="4932015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D55A21-68EC-174C-8386-8AAA303E24C8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0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04972"/>
            <a:ext cx="3708400" cy="1995804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04972"/>
            <a:ext cx="3665537" cy="1995804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79C0C84-1394-0F4E-B92B-C8F562805ABF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04972"/>
            <a:ext cx="3703132" cy="1995804"/>
          </a:xfrm>
        </p:spPr>
        <p:txBody>
          <a:bodyPr/>
          <a:lstStyle>
            <a:lvl1pPr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3279-DD50-3544-81D0-9B5BBC15BAA4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9723" y="0"/>
            <a:ext cx="11376025" cy="106574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268761"/>
            <a:ext cx="11376024" cy="5035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479176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693A2079-040E-A64A-B117-D911684EC633}" type="datetime1">
              <a:rPr lang="de-CH" smtClean="0"/>
              <a:t>02.11.25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2758" y="6479177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9888" y="6492875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R. Yang | CSNS-II MEBT instruments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453336"/>
            <a:ext cx="11376025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966C392-612E-387F-DCFA-B7BDA127D5D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37804" y="149338"/>
            <a:ext cx="1329908" cy="7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5" r:id="rId4"/>
    <p:sldLayoutId id="2147483652" r:id="rId5"/>
    <p:sldLayoutId id="2147483653" r:id="rId6"/>
    <p:sldLayoutId id="2147483661" r:id="rId7"/>
    <p:sldLayoutId id="2147483660" r:id="rId8"/>
    <p:sldLayoutId id="2147483654" r:id="rId9"/>
    <p:sldLayoutId id="2147483669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5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0.png"/><Relationship Id="rId5" Type="http://schemas.openxmlformats.org/officeDocument/2006/relationships/image" Target="../media/image80.emf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84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7.png"/><Relationship Id="rId7" Type="http://schemas.openxmlformats.org/officeDocument/2006/relationships/image" Target="../media/image112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571.png"/><Relationship Id="rId4" Type="http://schemas.openxmlformats.org/officeDocument/2006/relationships/image" Target="../media/image108.png"/><Relationship Id="rId9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630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C6A62C-06DE-85DE-2E1F-AF46DC150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689" y="3759480"/>
            <a:ext cx="10530919" cy="2553692"/>
          </a:xfrm>
        </p:spPr>
        <p:txBody>
          <a:bodyPr/>
          <a:lstStyle/>
          <a:p>
            <a:r>
              <a:rPr lang="en-US" altLang="zh-CN" b="0" dirty="0"/>
              <a:t>R.</a:t>
            </a:r>
            <a:r>
              <a:rPr lang="zh-CN" altLang="en-US" b="0" dirty="0"/>
              <a:t> </a:t>
            </a:r>
            <a:r>
              <a:rPr lang="en-US" altLang="zh-CN" b="0" dirty="0"/>
              <a:t>Yang</a:t>
            </a:r>
          </a:p>
          <a:p>
            <a:r>
              <a:rPr lang="en-US" altLang="zh-CN" b="0" dirty="0"/>
              <a:t>On</a:t>
            </a:r>
            <a:r>
              <a:rPr lang="zh-CN" altLang="en-US" b="0" dirty="0"/>
              <a:t> </a:t>
            </a:r>
            <a:r>
              <a:rPr lang="en-US" altLang="zh-CN" b="0" dirty="0"/>
              <a:t>behalf</a:t>
            </a:r>
            <a:r>
              <a:rPr lang="zh-CN" altLang="en-US" b="0" dirty="0"/>
              <a:t> </a:t>
            </a:r>
            <a:r>
              <a:rPr lang="en-US" altLang="zh-CN" b="0" dirty="0"/>
              <a:t>of</a:t>
            </a:r>
            <a:r>
              <a:rPr lang="zh-CN" altLang="en-US" b="0" dirty="0"/>
              <a:t> </a:t>
            </a:r>
            <a:r>
              <a:rPr lang="en-US" altLang="zh-CN" b="0" dirty="0"/>
              <a:t>beam-instrumentation</a:t>
            </a:r>
            <a:r>
              <a:rPr lang="zh-CN" altLang="en-US" b="0" dirty="0"/>
              <a:t> </a:t>
            </a:r>
            <a:r>
              <a:rPr lang="en-US" altLang="zh-CN" b="0" dirty="0"/>
              <a:t>group</a:t>
            </a:r>
          </a:p>
          <a:p>
            <a:r>
              <a:rPr lang="en-US" altLang="zh-CN" b="0" dirty="0"/>
              <a:t>Acknowledge</a:t>
            </a:r>
            <a:r>
              <a:rPr lang="zh-CN" altLang="en-US" b="0" dirty="0"/>
              <a:t> </a:t>
            </a:r>
            <a:r>
              <a:rPr lang="en-US" altLang="zh-CN" b="0" dirty="0"/>
              <a:t>to</a:t>
            </a:r>
            <a:r>
              <a:rPr lang="zh-CN" altLang="en-US" b="0" dirty="0"/>
              <a:t> </a:t>
            </a:r>
            <a:r>
              <a:rPr lang="en-US" altLang="zh-CN" b="0" dirty="0"/>
              <a:t>mechanical,</a:t>
            </a:r>
            <a:r>
              <a:rPr lang="zh-CN" altLang="en-US" b="0" dirty="0"/>
              <a:t> </a:t>
            </a:r>
            <a:r>
              <a:rPr lang="en-US" altLang="zh-CN" b="0" dirty="0"/>
              <a:t>control,</a:t>
            </a:r>
            <a:r>
              <a:rPr lang="zh-CN" altLang="en-US" b="0" dirty="0"/>
              <a:t> </a:t>
            </a:r>
            <a:r>
              <a:rPr lang="en-US" altLang="zh-CN" b="0" dirty="0"/>
              <a:t>vacuum</a:t>
            </a:r>
            <a:r>
              <a:rPr lang="zh-CN" altLang="en-US" b="0" dirty="0"/>
              <a:t> </a:t>
            </a:r>
            <a:r>
              <a:rPr lang="en-US" altLang="zh-CN" b="0" dirty="0"/>
              <a:t>and</a:t>
            </a:r>
            <a:r>
              <a:rPr lang="zh-CN" altLang="en-US" b="0" dirty="0"/>
              <a:t> </a:t>
            </a:r>
            <a:r>
              <a:rPr lang="en-US" altLang="zh-CN" b="0" dirty="0"/>
              <a:t>survey</a:t>
            </a:r>
            <a:r>
              <a:rPr lang="zh-CN" altLang="en-US" b="0" dirty="0"/>
              <a:t> </a:t>
            </a:r>
            <a:r>
              <a:rPr lang="en-US" altLang="zh-CN" b="0" dirty="0"/>
              <a:t>&amp;</a:t>
            </a:r>
            <a:r>
              <a:rPr lang="zh-CN" altLang="en-US" b="0" dirty="0"/>
              <a:t> </a:t>
            </a:r>
            <a:r>
              <a:rPr lang="en-US" altLang="zh-CN" b="0" dirty="0"/>
              <a:t>alignment</a:t>
            </a:r>
            <a:r>
              <a:rPr lang="zh-CN" altLang="en-US" b="0" dirty="0"/>
              <a:t> </a:t>
            </a:r>
            <a:r>
              <a:rPr lang="en-US" altLang="zh-CN" b="0" dirty="0"/>
              <a:t>groups</a:t>
            </a:r>
          </a:p>
          <a:p>
            <a:endParaRPr lang="en-US" altLang="zh-CN" b="0" dirty="0"/>
          </a:p>
          <a:p>
            <a:r>
              <a:rPr lang="en-US" altLang="zh-CN" b="0" dirty="0"/>
              <a:t>17/12/2024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CA69C2-C9A8-E499-C1A0-CD19A3FA8F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dirty="0"/>
              <a:t>CSNS</a:t>
            </a:r>
            <a:r>
              <a:rPr lang="en-US" altLang="zh-CN" dirty="0"/>
              <a:t>-II</a:t>
            </a:r>
            <a:r>
              <a:rPr lang="zh-CN" altLang="en-US" dirty="0"/>
              <a:t> </a:t>
            </a:r>
            <a:r>
              <a:rPr lang="en-US" altLang="zh-CN" dirty="0"/>
              <a:t>MEBT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Instrumentation</a:t>
            </a:r>
            <a:endParaRPr lang="en-C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16BB45-437E-7BBD-C767-EA0BEF1844C8}"/>
              </a:ext>
            </a:extLst>
          </p:cNvPr>
          <p:cNvSpPr/>
          <p:nvPr/>
        </p:nvSpPr>
        <p:spPr>
          <a:xfrm>
            <a:off x="191344" y="6309320"/>
            <a:ext cx="11665296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50832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779F46-A86E-CB8D-FCDE-E700A5528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2"/>
            <a:ext cx="5688011" cy="1912788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/>
              <a:t>BPM2-BPM5: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optimized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length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adapting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overall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arrangement,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updated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outline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dimensions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fix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BPM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sensor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quad.)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/>
              <a:t>BPM7: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append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bellow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entrance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/>
              <a:t>BPM8: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append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bellows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both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sides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b="0" dirty="0" err="1"/>
              <a:t>Maruwa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SMA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feedthru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provided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by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CSNS</a:t>
            </a:r>
            <a:endParaRPr lang="en-CH" sz="18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D56A3E-3CCB-7FDC-E108-17520019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monitor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3964B-30E9-3E0F-088E-8EAF8CB7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47B28-D54A-541B-2031-8A12E39C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BEC28-BF69-6ECA-2143-12D3C495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DC314A5D-EA00-72FF-A168-2B1015A00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823" y="1268761"/>
            <a:ext cx="1584176" cy="17551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94061D-0F6D-2D2B-D74B-B61B89342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483" y="1317043"/>
            <a:ext cx="1773941" cy="16873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CE7133-E0A5-8496-79D6-A8CF415C1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424" y="1223318"/>
            <a:ext cx="1773941" cy="1778192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4012A37D-08F1-5CEC-46EC-350C965B9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40" y="3196844"/>
            <a:ext cx="1603175" cy="1464536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32DB80F8-EDAF-E441-ED71-A7AC66A79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248" y="3363675"/>
            <a:ext cx="1379978" cy="1374029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77F01252-BFEF-9022-D2AC-F216DD7933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7447" y="3248963"/>
            <a:ext cx="1541161" cy="1488741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9F21221B-4DE2-71ED-0ACD-75B096F8F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8247" y="4889992"/>
            <a:ext cx="1643649" cy="1478046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555097F1-52A1-7797-E24E-D37E1DB45C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056" y="4903257"/>
            <a:ext cx="1643649" cy="14647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86BBCF-8B0B-CB1F-9062-A67CF0EE7AD4}"/>
              </a:ext>
            </a:extLst>
          </p:cNvPr>
          <p:cNvSpPr txBox="1"/>
          <p:nvPr/>
        </p:nvSpPr>
        <p:spPr>
          <a:xfrm>
            <a:off x="7211423" y="3245487"/>
            <a:ext cx="6847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BPM7</a:t>
            </a:r>
            <a:endParaRPr lang="en-CH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02A678-1A61-98C6-CB24-C1E8A2562F95}"/>
              </a:ext>
            </a:extLst>
          </p:cNvPr>
          <p:cNvSpPr txBox="1"/>
          <p:nvPr/>
        </p:nvSpPr>
        <p:spPr>
          <a:xfrm>
            <a:off x="7210763" y="1517273"/>
            <a:ext cx="61342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BPM3</a:t>
            </a:r>
            <a:endParaRPr lang="en-CH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6971AE-1456-3727-6A67-949F7F56A98C}"/>
              </a:ext>
            </a:extLst>
          </p:cNvPr>
          <p:cNvSpPr txBox="1"/>
          <p:nvPr/>
        </p:nvSpPr>
        <p:spPr>
          <a:xfrm>
            <a:off x="7216273" y="4938438"/>
            <a:ext cx="6799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BPM8</a:t>
            </a:r>
            <a:endParaRPr lang="en-CH" sz="1400" dirty="0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2233A65-B4B8-3DD6-C7DC-ACD736E2EE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435858"/>
              </p:ext>
            </p:extLst>
          </p:nvPr>
        </p:nvGraphicFramePr>
        <p:xfrm>
          <a:off x="632200" y="3568372"/>
          <a:ext cx="2809891" cy="164603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29178">
                  <a:extLst>
                    <a:ext uri="{9D8B030D-6E8A-4147-A177-3AD203B41FA5}">
                      <a16:colId xmlns:a16="http://schemas.microsoft.com/office/drawing/2014/main" val="1682427567"/>
                    </a:ext>
                  </a:extLst>
                </a:gridCol>
                <a:gridCol w="980713">
                  <a:extLst>
                    <a:ext uri="{9D8B030D-6E8A-4147-A177-3AD203B41FA5}">
                      <a16:colId xmlns:a16="http://schemas.microsoft.com/office/drawing/2014/main" val="2383977562"/>
                    </a:ext>
                  </a:extLst>
                </a:gridCol>
              </a:tblGrid>
              <a:tr h="304856">
                <a:tc>
                  <a:txBody>
                    <a:bodyPr/>
                    <a:lstStyle/>
                    <a:p>
                      <a:pPr algn="ctr"/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Cost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(W)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9033057"/>
                  </a:ext>
                </a:extLst>
              </a:tr>
              <a:tr h="3048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BPM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bodies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r>
                        <a:rPr lang="zh-CN" altLang="en-US" sz="1400" dirty="0"/>
                        <a:t>*</a:t>
                      </a:r>
                      <a:r>
                        <a:rPr lang="en-US" altLang="zh-CN" sz="1400" dirty="0"/>
                        <a:t>8=32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1970143"/>
                  </a:ext>
                </a:extLst>
              </a:tr>
              <a:tr h="3048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Coax.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 err="1"/>
                        <a:t>cable+connector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637284"/>
                  </a:ext>
                </a:extLst>
              </a:tr>
              <a:tr h="4259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accent3"/>
                          </a:solidFill>
                        </a:rPr>
                        <a:t>E</a:t>
                      </a:r>
                      <a:r>
                        <a:rPr lang="en-CH" sz="1400" dirty="0">
                          <a:solidFill>
                            <a:schemeClr val="accent3"/>
                          </a:solidFill>
                        </a:rPr>
                        <a:t>lectronics</a:t>
                      </a:r>
                      <a:r>
                        <a:rPr lang="zh-CN" altLang="en-US" sz="1400" dirty="0">
                          <a:solidFill>
                            <a:schemeClr val="accent3"/>
                          </a:solidFill>
                        </a:rPr>
                        <a:t>，</a:t>
                      </a:r>
                      <a:r>
                        <a:rPr lang="en-CH" sz="1400" dirty="0">
                          <a:solidFill>
                            <a:schemeClr val="accent3"/>
                          </a:solidFill>
                        </a:rPr>
                        <a:t>Cable</a:t>
                      </a:r>
                      <a:r>
                        <a:rPr lang="zh-CN" altLang="en-US" sz="1400" dirty="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accent3"/>
                          </a:solidFill>
                        </a:rPr>
                        <a:t>&amp;</a:t>
                      </a:r>
                      <a:r>
                        <a:rPr lang="zh-CN" altLang="en-US" sz="1400" dirty="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accent3"/>
                          </a:solidFill>
                        </a:rPr>
                        <a:t>connector</a:t>
                      </a:r>
                      <a:endParaRPr lang="en-CH" sz="14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accent3"/>
                          </a:solidFill>
                        </a:rPr>
                        <a:t>50</a:t>
                      </a:r>
                      <a:endParaRPr lang="en-CH" sz="14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514235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12355FC-5B7C-A741-CE70-BFAB0249F567}"/>
              </a:ext>
            </a:extLst>
          </p:cNvPr>
          <p:cNvSpPr txBox="1"/>
          <p:nvPr/>
        </p:nvSpPr>
        <p:spPr>
          <a:xfrm>
            <a:off x="632200" y="3217451"/>
            <a:ext cx="22609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Total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cost: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85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endParaRPr lang="en-CH" b="1" dirty="0">
              <a:solidFill>
                <a:srgbClr val="C00000"/>
              </a:solidFill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2DBE08E6-B9F5-3F46-D652-DB29931F42A4}"/>
              </a:ext>
            </a:extLst>
          </p:cNvPr>
          <p:cNvSpPr/>
          <p:nvPr/>
        </p:nvSpPr>
        <p:spPr>
          <a:xfrm rot="19712029">
            <a:off x="2950582" y="5832410"/>
            <a:ext cx="449373" cy="288032"/>
          </a:xfrm>
          <a:prstGeom prst="chevron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70F83AFB-E286-1E64-1B4E-D61BFD2072BF}"/>
              </a:ext>
            </a:extLst>
          </p:cNvPr>
          <p:cNvSpPr/>
          <p:nvPr/>
        </p:nvSpPr>
        <p:spPr>
          <a:xfrm rot="19712029">
            <a:off x="3274040" y="5461086"/>
            <a:ext cx="1026289" cy="288032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3B9A3BB1-C6EF-D178-8DF5-1E2EA16D96EB}"/>
              </a:ext>
            </a:extLst>
          </p:cNvPr>
          <p:cNvSpPr/>
          <p:nvPr/>
        </p:nvSpPr>
        <p:spPr>
          <a:xfrm rot="19712029">
            <a:off x="4139255" y="5066507"/>
            <a:ext cx="555268" cy="288032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32A512-5102-58EE-59F7-1DC7D128958A}"/>
              </a:ext>
            </a:extLst>
          </p:cNvPr>
          <p:cNvSpPr txBox="1"/>
          <p:nvPr/>
        </p:nvSpPr>
        <p:spPr>
          <a:xfrm>
            <a:off x="3311076" y="6086749"/>
            <a:ext cx="22953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2025.12</a:t>
            </a:r>
            <a:r>
              <a:rPr lang="zh-CN" altLang="en-US" sz="1400" dirty="0"/>
              <a:t> </a:t>
            </a:r>
            <a:r>
              <a:rPr lang="en-CH" altLang="zh-CN" sz="1400" dirty="0"/>
              <a:t>bi</a:t>
            </a:r>
            <a:r>
              <a:rPr lang="en-US" altLang="zh-CN" sz="1400" dirty="0" err="1"/>
              <a:t>lling</a:t>
            </a:r>
            <a:r>
              <a:rPr lang="zh-CN" altLang="en-US" sz="1400" dirty="0"/>
              <a:t> </a:t>
            </a:r>
            <a:r>
              <a:rPr lang="en-US" altLang="zh-CN" sz="1400" dirty="0"/>
              <a:t>&amp;</a:t>
            </a:r>
            <a:r>
              <a:rPr lang="zh-CN" altLang="en-US" sz="1400" dirty="0"/>
              <a:t> </a:t>
            </a:r>
            <a:r>
              <a:rPr lang="en-US" altLang="zh-CN" sz="1400" dirty="0"/>
              <a:t>contract</a:t>
            </a:r>
            <a:endParaRPr lang="en-CH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2F59EB-B523-AF97-ECA3-A8F77EB157E4}"/>
              </a:ext>
            </a:extLst>
          </p:cNvPr>
          <p:cNvSpPr txBox="1"/>
          <p:nvPr/>
        </p:nvSpPr>
        <p:spPr>
          <a:xfrm rot="19538868">
            <a:off x="3071376" y="5242298"/>
            <a:ext cx="11261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rgbClr val="00B0F0"/>
                </a:solidFill>
              </a:rPr>
              <a:t>Manufacture</a:t>
            </a:r>
            <a:endParaRPr lang="en-CH" sz="1400" dirty="0">
              <a:solidFill>
                <a:srgbClr val="00B0F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7FBE38-738B-71A8-491F-7FF02620FDD0}"/>
              </a:ext>
            </a:extLst>
          </p:cNvPr>
          <p:cNvSpPr txBox="1"/>
          <p:nvPr/>
        </p:nvSpPr>
        <p:spPr>
          <a:xfrm>
            <a:off x="4610731" y="4753213"/>
            <a:ext cx="11375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/>
              <a:t>2026.08.01-</a:t>
            </a:r>
          </a:p>
          <a:p>
            <a:pPr algn="ctr"/>
            <a:r>
              <a:rPr lang="en-US" altLang="zh-CN" sz="1400" dirty="0"/>
              <a:t>installation</a:t>
            </a:r>
            <a:endParaRPr lang="en-CH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59E4E8-15B6-F047-4E23-F1B493502A8B}"/>
              </a:ext>
            </a:extLst>
          </p:cNvPr>
          <p:cNvSpPr txBox="1"/>
          <p:nvPr/>
        </p:nvSpPr>
        <p:spPr>
          <a:xfrm>
            <a:off x="4202351" y="5479789"/>
            <a:ext cx="11375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/>
              <a:t>2026.07.01</a:t>
            </a:r>
            <a:r>
              <a:rPr lang="zh-CN" altLang="en-US" sz="1400" dirty="0"/>
              <a:t> </a:t>
            </a:r>
            <a:r>
              <a:rPr lang="en-US" altLang="zh-CN" sz="1400" dirty="0"/>
              <a:t>Mapping</a:t>
            </a:r>
            <a:r>
              <a:rPr lang="zh-CN" altLang="en-US" sz="1400" dirty="0"/>
              <a:t> </a:t>
            </a:r>
            <a:r>
              <a:rPr lang="en-US" altLang="zh-CN" sz="1400" dirty="0"/>
              <a:t>Start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1913554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0EF6A47-56C9-78FD-4E3E-25B5D7158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761" y="4142182"/>
            <a:ext cx="2030720" cy="202312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389997-12D7-4AE3-460F-D2B490EAB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1513219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1800" dirty="0"/>
              <a:t>We</a:t>
            </a:r>
            <a:r>
              <a:rPr lang="zh-CN" altLang="en-US" sz="1800" dirty="0"/>
              <a:t> </a:t>
            </a:r>
            <a:r>
              <a:rPr lang="en-US" altLang="zh-CN" sz="1800" dirty="0"/>
              <a:t>plan</a:t>
            </a:r>
            <a:r>
              <a:rPr lang="zh-CN" altLang="en-US" sz="1800" dirty="0"/>
              <a:t> </a:t>
            </a:r>
            <a:r>
              <a:rPr lang="en-US" altLang="zh-CN" sz="1800" dirty="0"/>
              <a:t>to</a:t>
            </a:r>
            <a:r>
              <a:rPr lang="zh-CN" altLang="en-US" sz="1800" dirty="0"/>
              <a:t> </a:t>
            </a:r>
            <a:r>
              <a:rPr lang="en-US" altLang="zh-CN" sz="1800" dirty="0"/>
              <a:t>re-use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shorted</a:t>
            </a:r>
            <a:r>
              <a:rPr lang="zh-CN" altLang="en-US" sz="1800" dirty="0"/>
              <a:t> </a:t>
            </a:r>
            <a:r>
              <a:rPr lang="en-US" altLang="zh-CN" sz="1800" dirty="0" err="1"/>
              <a:t>stripline</a:t>
            </a:r>
            <a:r>
              <a:rPr lang="zh-CN" altLang="en-US" sz="1800" dirty="0"/>
              <a:t> </a:t>
            </a:r>
            <a:r>
              <a:rPr lang="en-US" altLang="zh-CN" sz="1800" dirty="0"/>
              <a:t>BPM</a:t>
            </a:r>
            <a:r>
              <a:rPr lang="zh-CN" altLang="en-US" sz="1800" dirty="0"/>
              <a:t> </a:t>
            </a:r>
            <a:r>
              <a:rPr lang="en-US" altLang="zh-CN" sz="1800" dirty="0"/>
              <a:t>with</a:t>
            </a:r>
            <a:r>
              <a:rPr lang="zh-CN" altLang="en-US" sz="1800" dirty="0"/>
              <a:t> </a:t>
            </a:r>
            <a:r>
              <a:rPr lang="en-US" altLang="zh-CN" sz="1800" dirty="0"/>
              <a:t>necessary</a:t>
            </a:r>
            <a:r>
              <a:rPr lang="zh-CN" altLang="en-US" sz="1800" dirty="0"/>
              <a:t> </a:t>
            </a:r>
            <a:r>
              <a:rPr lang="en-US" altLang="zh-CN" sz="1800" dirty="0"/>
              <a:t>modifications</a:t>
            </a:r>
            <a:r>
              <a:rPr lang="zh-CN" altLang="en-US" sz="1800" dirty="0"/>
              <a:t> </a:t>
            </a:r>
            <a:r>
              <a:rPr lang="en-US" altLang="zh-CN" sz="1800" dirty="0"/>
              <a:t>(mechanical)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resolution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position</a:t>
            </a:r>
            <a:r>
              <a:rPr lang="zh-CN" altLang="en-US" sz="1800" dirty="0"/>
              <a:t> </a:t>
            </a:r>
            <a:r>
              <a:rPr lang="en-US" altLang="zh-CN" sz="1800" dirty="0"/>
              <a:t>measurement</a:t>
            </a:r>
            <a:r>
              <a:rPr lang="zh-CN" altLang="en-US" sz="1800" dirty="0"/>
              <a:t> </a:t>
            </a:r>
            <a:r>
              <a:rPr lang="en-US" altLang="zh-CN" sz="1800" dirty="0"/>
              <a:t>is</a:t>
            </a:r>
            <a:r>
              <a:rPr lang="zh-CN" altLang="en-US" sz="1800" dirty="0"/>
              <a:t> </a:t>
            </a:r>
            <a:r>
              <a:rPr lang="en-US" altLang="zh-CN" sz="1800" dirty="0"/>
              <a:t>&lt;50</a:t>
            </a:r>
            <a:r>
              <a:rPr lang="zh-CN" altLang="en-US" sz="1800" dirty="0"/>
              <a:t> </a:t>
            </a:r>
            <a:r>
              <a:rPr lang="en-US" altLang="zh-CN" sz="1800" dirty="0" err="1"/>
              <a:t>μm</a:t>
            </a:r>
            <a:r>
              <a:rPr lang="zh-CN" altLang="en-US" sz="1800" dirty="0"/>
              <a:t> </a:t>
            </a:r>
            <a:r>
              <a:rPr lang="el-GR" altLang="zh-CN" sz="1800" dirty="0"/>
              <a:t>(</a:t>
            </a:r>
            <a:r>
              <a:rPr lang="en-US" altLang="zh-CN" sz="1800" dirty="0"/>
              <a:t>experiment w/ beam</a:t>
            </a:r>
            <a:r>
              <a:rPr lang="el-GR" altLang="zh-CN" sz="1800" dirty="0"/>
              <a:t>)</a:t>
            </a:r>
            <a:br>
              <a:rPr lang="en-US" altLang="zh-CN" sz="1800" dirty="0"/>
            </a:br>
            <a:r>
              <a:rPr lang="en-US" altLang="zh-CN" sz="1800" dirty="0"/>
              <a:t>and, the position</a:t>
            </a:r>
            <a:r>
              <a:rPr lang="zh-CN" altLang="en-US" sz="1800" dirty="0"/>
              <a:t> </a:t>
            </a:r>
            <a:r>
              <a:rPr lang="en-US" altLang="zh-CN" sz="1800" dirty="0"/>
              <a:t>accuracy</a:t>
            </a:r>
            <a:r>
              <a:rPr lang="zh-CN" altLang="en-US" sz="1800" dirty="0"/>
              <a:t> </a:t>
            </a:r>
            <a:r>
              <a:rPr lang="en-US" altLang="zh-CN" sz="1800" dirty="0"/>
              <a:t>excluding</a:t>
            </a:r>
            <a:r>
              <a:rPr lang="zh-CN" altLang="en-US" sz="1800" dirty="0"/>
              <a:t> </a:t>
            </a:r>
            <a:r>
              <a:rPr lang="en-US" altLang="zh-CN" sz="1800" dirty="0"/>
              <a:t>alignment</a:t>
            </a:r>
            <a:r>
              <a:rPr lang="zh-CN" altLang="en-US" sz="1800" dirty="0"/>
              <a:t> </a:t>
            </a:r>
            <a:r>
              <a:rPr lang="en-US" altLang="zh-CN" sz="1800" dirty="0"/>
              <a:t>errors</a:t>
            </a:r>
            <a:r>
              <a:rPr lang="zh-CN" altLang="en-US" sz="1800" dirty="0"/>
              <a:t> </a:t>
            </a:r>
            <a:r>
              <a:rPr lang="en-US" altLang="zh-CN" sz="1800" dirty="0"/>
              <a:t>is</a:t>
            </a:r>
            <a:r>
              <a:rPr lang="zh-CN" altLang="en-US" sz="1800" dirty="0"/>
              <a:t> </a:t>
            </a:r>
            <a:r>
              <a:rPr lang="en-US" altLang="zh-CN" sz="1800" dirty="0"/>
              <a:t>~150</a:t>
            </a:r>
            <a:r>
              <a:rPr lang="zh-CN" altLang="en-US" sz="1800" dirty="0"/>
              <a:t> </a:t>
            </a:r>
            <a:r>
              <a:rPr lang="en-US" altLang="zh-CN" sz="1800" dirty="0" err="1"/>
              <a:t>μm</a:t>
            </a:r>
            <a:r>
              <a:rPr lang="zh-CN" altLang="en-US" sz="1800" dirty="0"/>
              <a:t> </a:t>
            </a:r>
            <a:r>
              <a:rPr lang="en-US" altLang="zh-CN" sz="1800" dirty="0"/>
              <a:t>(&lt;±R/2)</a:t>
            </a:r>
            <a:endParaRPr lang="en-CH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820608-A4AB-C35B-91A3-F06E3ADE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monitor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54220-3596-46B9-F92F-B9057024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90A51-96AB-BC8A-08FF-F8DAEB284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16322-FC0D-38A2-7B3A-1BF8076B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527" y="6479175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EDE077-D174-4647-3207-DFBE7B4E7394}"/>
              </a:ext>
            </a:extLst>
          </p:cNvPr>
          <p:cNvGrpSpPr/>
          <p:nvPr/>
        </p:nvGrpSpPr>
        <p:grpSpPr>
          <a:xfrm>
            <a:off x="837830" y="2996400"/>
            <a:ext cx="1669559" cy="2971982"/>
            <a:chOff x="350140" y="3194400"/>
            <a:chExt cx="1669559" cy="2971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18BE24F-BA64-7249-BAB7-B16701485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81" t="2999" r="34955" b="3637"/>
            <a:stretch/>
          </p:blipFill>
          <p:spPr>
            <a:xfrm>
              <a:off x="374526" y="4581755"/>
              <a:ext cx="1620788" cy="15846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D18C0E-7903-54E3-1023-A29D3E42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771" r="21401" b="8958"/>
            <a:stretch/>
          </p:blipFill>
          <p:spPr>
            <a:xfrm>
              <a:off x="350140" y="3194400"/>
              <a:ext cx="1669559" cy="137170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C99E4BF-5414-A5A0-8DBB-4FD3B8FEA8FB}"/>
              </a:ext>
            </a:extLst>
          </p:cNvPr>
          <p:cNvSpPr txBox="1"/>
          <p:nvPr/>
        </p:nvSpPr>
        <p:spPr>
          <a:xfrm>
            <a:off x="7464152" y="4420207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/>
              <a:t>w/</a:t>
            </a:r>
            <a:r>
              <a:rPr lang="zh-CN" altLang="en-US" sz="1400" dirty="0"/>
              <a:t> </a:t>
            </a:r>
            <a:r>
              <a:rPr lang="en-US" altLang="zh-CN" sz="1400" dirty="0"/>
              <a:t>beam</a:t>
            </a:r>
            <a:endParaRPr lang="en-CH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996899-07DD-6EE6-4143-64790086C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951" y="4316228"/>
            <a:ext cx="2055593" cy="1948610"/>
          </a:xfrm>
          <a:prstGeom prst="rect">
            <a:avLst/>
          </a:prstGeom>
        </p:spPr>
      </p:pic>
      <p:graphicFrame>
        <p:nvGraphicFramePr>
          <p:cNvPr id="22" name="Table 12">
            <a:extLst>
              <a:ext uri="{FF2B5EF4-FFF2-40B4-BE49-F238E27FC236}">
                <a16:creationId xmlns:a16="http://schemas.microsoft.com/office/drawing/2014/main" id="{7D4748FE-2C70-525A-4934-2A9F3687B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541056"/>
              </p:ext>
            </p:extLst>
          </p:nvPr>
        </p:nvGraphicFramePr>
        <p:xfrm>
          <a:off x="2924259" y="2951432"/>
          <a:ext cx="3353590" cy="286464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165195">
                  <a:extLst>
                    <a:ext uri="{9D8B030D-6E8A-4147-A177-3AD203B41FA5}">
                      <a16:colId xmlns:a16="http://schemas.microsoft.com/office/drawing/2014/main" val="1069733653"/>
                    </a:ext>
                  </a:extLst>
                </a:gridCol>
                <a:gridCol w="1188395">
                  <a:extLst>
                    <a:ext uri="{9D8B030D-6E8A-4147-A177-3AD203B41FA5}">
                      <a16:colId xmlns:a16="http://schemas.microsoft.com/office/drawing/2014/main" val="3893848633"/>
                    </a:ext>
                  </a:extLst>
                </a:gridCol>
              </a:tblGrid>
              <a:tr h="217968">
                <a:tc>
                  <a:txBody>
                    <a:bodyPr/>
                    <a:lstStyle/>
                    <a:p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BPM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428595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Inner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aperture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(mm)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36</a:t>
                      </a:r>
                      <a:endParaRPr lang="en-CH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0009449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Electrode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length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(mm)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77.6</a:t>
                      </a:r>
                      <a:endParaRPr lang="en-CH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265686"/>
                  </a:ext>
                </a:extLst>
              </a:tr>
              <a:tr h="426597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Electrode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opening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angle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(deg)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i="0" dirty="0"/>
                        <a:t>29.65</a:t>
                      </a:r>
                      <a:endParaRPr lang="en-CH" sz="12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5500039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Electrode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thickness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(mm)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1.5</a:t>
                      </a:r>
                      <a:endParaRPr lang="en-CH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1489390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Gap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between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electrode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and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wall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aseline="0" dirty="0"/>
                        <a:t>1.5/3</a:t>
                      </a:r>
                      <a:r>
                        <a:rPr lang="zh-CN" altLang="en-US" sz="1200" baseline="0" dirty="0"/>
                        <a:t> </a:t>
                      </a:r>
                      <a:r>
                        <a:rPr lang="en-US" altLang="zh-CN" sz="1200" baseline="0" dirty="0"/>
                        <a:t>(trans./</a:t>
                      </a:r>
                      <a:r>
                        <a:rPr lang="en-US" altLang="zh-CN" sz="1200" baseline="0" dirty="0" err="1"/>
                        <a:t>longi</a:t>
                      </a:r>
                      <a:r>
                        <a:rPr lang="en-US" altLang="zh-CN" sz="1200" baseline="0" dirty="0"/>
                        <a:t>.)</a:t>
                      </a:r>
                      <a:endParaRPr lang="en-CH" sz="12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691804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Characteristic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impedance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(</a:t>
                      </a:r>
                      <a:r>
                        <a:rPr lang="el-GR" altLang="zh-CN" sz="1200" dirty="0"/>
                        <a:t>Ω</a:t>
                      </a:r>
                      <a:r>
                        <a:rPr lang="en-US" altLang="zh-CN" sz="1200" dirty="0"/>
                        <a:t>)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aseline="0" dirty="0"/>
                        <a:t>50</a:t>
                      </a:r>
                      <a:r>
                        <a:rPr lang="zh-CN" altLang="en-US" sz="1200" baseline="0" dirty="0"/>
                        <a:t> </a:t>
                      </a:r>
                      <a:r>
                        <a:rPr lang="en-US" altLang="zh-CN" sz="1200" baseline="0" dirty="0"/>
                        <a:t>(design)</a:t>
                      </a:r>
                    </a:p>
                    <a:p>
                      <a:pPr algn="ctr"/>
                      <a:r>
                        <a:rPr lang="en-US" altLang="zh-CN" sz="1200" baseline="0" dirty="0"/>
                        <a:t>48</a:t>
                      </a:r>
                      <a:r>
                        <a:rPr lang="zh-CN" altLang="en-US" sz="1200" baseline="0" dirty="0"/>
                        <a:t> </a:t>
                      </a:r>
                      <a:r>
                        <a:rPr lang="en-US" altLang="zh-CN" sz="1200" baseline="0" dirty="0"/>
                        <a:t>(meas.)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655072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Relative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permeability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aseline="0" dirty="0"/>
                        <a:t>&lt;1.05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6962365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77B6DE03-0F59-D809-E188-5F2422BF1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19" y="2200513"/>
            <a:ext cx="1994335" cy="194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0094201-7B4B-8EB6-2497-88D906DE6625}"/>
              </a:ext>
            </a:extLst>
          </p:cNvPr>
          <p:cNvSpPr txBox="1"/>
          <p:nvPr/>
        </p:nvSpPr>
        <p:spPr>
          <a:xfrm>
            <a:off x="2805992" y="2662426"/>
            <a:ext cx="36474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/>
              <a:t>Parameters</a:t>
            </a:r>
            <a:r>
              <a:rPr lang="zh-CN" altLang="en-US" sz="1400" dirty="0"/>
              <a:t> </a:t>
            </a:r>
            <a:r>
              <a:rPr lang="en-US" altLang="zh-CN" sz="1400" dirty="0"/>
              <a:t>of</a:t>
            </a:r>
            <a:r>
              <a:rPr lang="zh-CN" altLang="en-US" sz="1400" dirty="0"/>
              <a:t> </a:t>
            </a:r>
            <a:r>
              <a:rPr lang="en-US" altLang="zh-CN" sz="1400" dirty="0"/>
              <a:t>CSNS</a:t>
            </a:r>
            <a:r>
              <a:rPr lang="zh-CN" altLang="en-US" sz="1400" dirty="0"/>
              <a:t> </a:t>
            </a:r>
            <a:r>
              <a:rPr lang="en-US" altLang="zh-CN" sz="1400" dirty="0"/>
              <a:t>MEBT</a:t>
            </a:r>
            <a:r>
              <a:rPr lang="zh-CN" altLang="en-US" sz="1400" dirty="0"/>
              <a:t> </a:t>
            </a:r>
            <a:r>
              <a:rPr lang="en-US" altLang="zh-CN" sz="1400" dirty="0"/>
              <a:t>BPM</a:t>
            </a:r>
            <a:endParaRPr lang="en-CH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85830C-8834-9758-D7E4-4A85C12B660C}"/>
              </a:ext>
            </a:extLst>
          </p:cNvPr>
          <p:cNvSpPr txBox="1"/>
          <p:nvPr/>
        </p:nvSpPr>
        <p:spPr>
          <a:xfrm>
            <a:off x="10662432" y="5481517"/>
            <a:ext cx="9361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/>
              <a:t>in</a:t>
            </a:r>
            <a:r>
              <a:rPr lang="zh-CN" altLang="en-US" sz="1400" dirty="0"/>
              <a:t> </a:t>
            </a:r>
            <a:r>
              <a:rPr lang="en-US" altLang="zh-CN" sz="1400" dirty="0"/>
              <a:t>lab.</a:t>
            </a:r>
            <a:endParaRPr lang="en-CH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719E70-A066-147E-7326-FAD27F5AC519}"/>
              </a:ext>
            </a:extLst>
          </p:cNvPr>
          <p:cNvSpPr txBox="1"/>
          <p:nvPr/>
        </p:nvSpPr>
        <p:spPr>
          <a:xfrm>
            <a:off x="519213" y="6069015"/>
            <a:ext cx="38075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chemeClr val="tx2"/>
                </a:solidFill>
              </a:rPr>
              <a:t>Courtesy:</a:t>
            </a:r>
            <a:r>
              <a:rPr lang="zh-CN" altLang="en-US" sz="1400" b="1" dirty="0">
                <a:solidFill>
                  <a:schemeClr val="tx2"/>
                </a:solidFill>
              </a:rPr>
              <a:t> </a:t>
            </a:r>
            <a:r>
              <a:rPr lang="en-CH" altLang="zh-CN" sz="1400" b="1" dirty="0">
                <a:solidFill>
                  <a:schemeClr val="tx2"/>
                </a:solidFill>
              </a:rPr>
              <a:t>M</a:t>
            </a:r>
            <a:r>
              <a:rPr lang="en-US" altLang="zh-CN" sz="1400" b="1" dirty="0">
                <a:solidFill>
                  <a:schemeClr val="tx2"/>
                </a:solidFill>
              </a:rPr>
              <a:t>.</a:t>
            </a:r>
            <a:r>
              <a:rPr lang="zh-CN" altLang="en-US" sz="1400" b="1" dirty="0">
                <a:solidFill>
                  <a:schemeClr val="tx2"/>
                </a:solidFill>
              </a:rPr>
              <a:t> </a:t>
            </a:r>
            <a:r>
              <a:rPr lang="en-US" altLang="zh-CN" sz="1400" b="1" dirty="0">
                <a:solidFill>
                  <a:schemeClr val="tx2"/>
                </a:solidFill>
              </a:rPr>
              <a:t>Rehman</a:t>
            </a:r>
            <a:endParaRPr lang="en-CH" sz="1400" b="1" dirty="0">
              <a:solidFill>
                <a:schemeClr val="tx2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0C9D38-D1E1-A894-2A9E-74ED1810431D}"/>
              </a:ext>
            </a:extLst>
          </p:cNvPr>
          <p:cNvGrpSpPr/>
          <p:nvPr/>
        </p:nvGrpSpPr>
        <p:grpSpPr>
          <a:xfrm>
            <a:off x="9461697" y="2145207"/>
            <a:ext cx="2080847" cy="2158698"/>
            <a:chOff x="9461697" y="2145207"/>
            <a:chExt cx="2080847" cy="21586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F763D6-8AAE-B336-20B2-6DE8B09D7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818"/>
            <a:stretch/>
          </p:blipFill>
          <p:spPr>
            <a:xfrm>
              <a:off x="9511824" y="2145207"/>
              <a:ext cx="2030720" cy="215869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C55430-C720-FACC-40BC-3751ACAF4F18}"/>
                </a:ext>
              </a:extLst>
            </p:cNvPr>
            <p:cNvSpPr txBox="1"/>
            <p:nvPr/>
          </p:nvSpPr>
          <p:spPr>
            <a:xfrm>
              <a:off x="10046696" y="2375699"/>
              <a:ext cx="93610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400" dirty="0"/>
                <a:t>Mapping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4E26A9-D2F7-B6ED-98AE-EC99536B3B40}"/>
                </a:ext>
              </a:extLst>
            </p:cNvPr>
            <p:cNvSpPr txBox="1"/>
            <p:nvPr/>
          </p:nvSpPr>
          <p:spPr>
            <a:xfrm>
              <a:off x="9461697" y="3039890"/>
              <a:ext cx="12971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200" dirty="0">
                  <a:solidFill>
                    <a:schemeClr val="tx2"/>
                  </a:solidFill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6927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BBCBBD-249A-3EDF-6B2F-069434DE5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1079149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1800" dirty="0"/>
              <a:t>Reuse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 err="1"/>
              <a:t>Bergoz</a:t>
            </a:r>
            <a:r>
              <a:rPr lang="zh-CN" altLang="en-US" sz="1800" dirty="0"/>
              <a:t> </a:t>
            </a:r>
            <a:r>
              <a:rPr lang="en-US" altLang="zh-CN" sz="1800" dirty="0"/>
              <a:t>LR</a:t>
            </a:r>
            <a:r>
              <a:rPr lang="zh-CN" altLang="en-US" sz="1800" dirty="0"/>
              <a:t> </a:t>
            </a:r>
            <a:r>
              <a:rPr lang="en-US" altLang="zh-CN" sz="1800" dirty="0"/>
              <a:t>module</a:t>
            </a:r>
            <a:r>
              <a:rPr lang="zh-CN" altLang="en-US" sz="1800" dirty="0"/>
              <a:t> </a:t>
            </a:r>
            <a:r>
              <a:rPr lang="en-US" altLang="zh-CN" sz="1800" dirty="0"/>
              <a:t>(4</a:t>
            </a:r>
            <a:r>
              <a:rPr lang="zh-CN" altLang="en-US" sz="1800" dirty="0"/>
              <a:t> </a:t>
            </a:r>
            <a:r>
              <a:rPr lang="en-US" altLang="zh-CN" sz="1800" dirty="0"/>
              <a:t>pcs)</a:t>
            </a:r>
            <a:r>
              <a:rPr lang="zh-CN" altLang="en-US" sz="1800" dirty="0"/>
              <a:t> </a:t>
            </a:r>
            <a:r>
              <a:rPr lang="en-US" altLang="zh-CN" sz="1800" dirty="0"/>
              <a:t>+</a:t>
            </a:r>
            <a:r>
              <a:rPr lang="zh-CN" altLang="en-US" sz="1800" dirty="0"/>
              <a:t> </a:t>
            </a:r>
            <a:r>
              <a:rPr lang="en-US" altLang="zh-CN" sz="1800" dirty="0"/>
              <a:t>New</a:t>
            </a:r>
            <a:r>
              <a:rPr lang="zh-CN" altLang="en-US" sz="1800" dirty="0"/>
              <a:t> </a:t>
            </a:r>
            <a:r>
              <a:rPr lang="en-US" altLang="zh-CN" sz="1800" dirty="0"/>
              <a:t>Libera</a:t>
            </a:r>
            <a:r>
              <a:rPr lang="zh-CN" altLang="en-US" sz="1800" dirty="0"/>
              <a:t> </a:t>
            </a:r>
            <a:r>
              <a:rPr lang="en-US" altLang="zh-CN" sz="1800" dirty="0"/>
              <a:t>SP</a:t>
            </a:r>
            <a:r>
              <a:rPr lang="zh-CN" altLang="en-US" sz="1800" dirty="0"/>
              <a:t> </a:t>
            </a:r>
            <a:r>
              <a:rPr lang="en-US" altLang="zh-CN" sz="1800" dirty="0"/>
              <a:t>electronics</a:t>
            </a:r>
            <a:r>
              <a:rPr lang="zh-CN" altLang="en-US" sz="1800" dirty="0"/>
              <a:t> </a:t>
            </a:r>
            <a:r>
              <a:rPr lang="en-US" altLang="zh-CN" sz="1800" dirty="0"/>
              <a:t>modules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CH" sz="1800" dirty="0"/>
              <a:t>We</a:t>
            </a:r>
            <a:r>
              <a:rPr lang="zh-CN" altLang="en-US" sz="1800" dirty="0"/>
              <a:t> </a:t>
            </a:r>
            <a:r>
              <a:rPr lang="en-US" altLang="zh-CN" sz="1800" dirty="0"/>
              <a:t>have</a:t>
            </a:r>
            <a:r>
              <a:rPr lang="zh-CN" altLang="en-US" sz="1800" dirty="0"/>
              <a:t> </a:t>
            </a:r>
            <a:r>
              <a:rPr lang="en-US" altLang="zh-CN" sz="1800" dirty="0"/>
              <a:t>compared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phase</a:t>
            </a:r>
            <a:r>
              <a:rPr lang="zh-CN" altLang="en-US" sz="1800" dirty="0"/>
              <a:t> </a:t>
            </a:r>
            <a:r>
              <a:rPr lang="en-US" altLang="zh-CN" sz="1800" dirty="0"/>
              <a:t>measurement</a:t>
            </a:r>
            <a:r>
              <a:rPr lang="zh-CN" altLang="en-US" sz="1800" dirty="0"/>
              <a:t> </a:t>
            </a:r>
            <a:r>
              <a:rPr lang="en-US" altLang="zh-CN" sz="1800" dirty="0"/>
              <a:t>employing</a:t>
            </a:r>
            <a:r>
              <a:rPr lang="zh-CN" altLang="en-US" sz="1800" dirty="0"/>
              <a:t> </a:t>
            </a:r>
            <a:r>
              <a:rPr lang="en-US" altLang="zh-CN" sz="1800" dirty="0"/>
              <a:t>FCT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BPM</a:t>
            </a:r>
            <a:r>
              <a:rPr lang="zh-CN" altLang="en-US" sz="1800" dirty="0"/>
              <a:t> </a:t>
            </a:r>
            <a:r>
              <a:rPr lang="en-US" altLang="zh-CN" sz="1800" dirty="0"/>
              <a:t>this</a:t>
            </a:r>
            <a:r>
              <a:rPr lang="zh-CN" altLang="en-US" sz="1800" dirty="0"/>
              <a:t> </a:t>
            </a:r>
            <a:r>
              <a:rPr lang="en-US" altLang="zh-CN" sz="1800" dirty="0"/>
              <a:t>year.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methods</a:t>
            </a:r>
            <a:r>
              <a:rPr lang="zh-CN" altLang="en-US" sz="1800" dirty="0"/>
              <a:t> </a:t>
            </a:r>
            <a:r>
              <a:rPr lang="en-US" altLang="zh-CN" sz="1800" dirty="0"/>
              <a:t>are</a:t>
            </a:r>
            <a:r>
              <a:rPr lang="zh-CN" altLang="en-US" sz="1800" dirty="0"/>
              <a:t> </a:t>
            </a:r>
            <a:r>
              <a:rPr lang="en-US" altLang="zh-CN" sz="1800" dirty="0"/>
              <a:t>validated</a:t>
            </a:r>
            <a:r>
              <a:rPr lang="zh-CN" altLang="en-US" sz="1800" dirty="0"/>
              <a:t> </a:t>
            </a:r>
            <a:r>
              <a:rPr lang="en-US" altLang="zh-CN" sz="1800" dirty="0"/>
              <a:t>while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difference</a:t>
            </a:r>
            <a:r>
              <a:rPr lang="zh-CN" altLang="en-US" sz="1800" dirty="0"/>
              <a:t> </a:t>
            </a:r>
            <a:r>
              <a:rPr lang="en-US" altLang="zh-CN" sz="1800" dirty="0"/>
              <a:t>are</a:t>
            </a:r>
            <a:r>
              <a:rPr lang="zh-CN" altLang="en-US" sz="1800" dirty="0"/>
              <a:t> </a:t>
            </a:r>
            <a:r>
              <a:rPr lang="en-US" altLang="zh-CN" sz="1800" dirty="0"/>
              <a:t>to</a:t>
            </a:r>
            <a:r>
              <a:rPr lang="zh-CN" altLang="en-US" sz="1800" dirty="0"/>
              <a:t> </a:t>
            </a:r>
            <a:r>
              <a:rPr lang="en-US" altLang="zh-CN" sz="1800" dirty="0"/>
              <a:t>be</a:t>
            </a:r>
            <a:r>
              <a:rPr lang="zh-CN" altLang="en-US" sz="1800" dirty="0"/>
              <a:t> </a:t>
            </a:r>
            <a:r>
              <a:rPr lang="en-US" altLang="zh-CN" sz="1800" dirty="0"/>
              <a:t>understood</a:t>
            </a:r>
            <a:endParaRPr lang="en-CH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837CF9-D6DA-44B2-2A28-AFF0EB97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Electronics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Phase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A8F88-9CE7-CCF7-0786-4AEB894C9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6EB38-B66F-DD1C-0F81-870E6B12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FC1D7-D78B-5D44-856A-F685713F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524A28-B9D8-C21D-4EB0-3DA808F16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785" y="2380093"/>
            <a:ext cx="3174973" cy="20162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05333-3162-97B1-D0C1-9B5418C6F008}"/>
              </a:ext>
            </a:extLst>
          </p:cNvPr>
          <p:cNvSpPr txBox="1"/>
          <p:nvPr/>
        </p:nvSpPr>
        <p:spPr>
          <a:xfrm>
            <a:off x="407987" y="6122584"/>
            <a:ext cx="331174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[1]</a:t>
            </a:r>
            <a:r>
              <a:rPr lang="zh-CN" altLang="en-US" sz="1200" dirty="0"/>
              <a:t> </a:t>
            </a:r>
            <a:r>
              <a:rPr lang="en-US" altLang="zh-CN" sz="1200" dirty="0"/>
              <a:t>F.</a:t>
            </a:r>
            <a:r>
              <a:rPr lang="zh-CN" altLang="en-US" sz="1200" dirty="0"/>
              <a:t> </a:t>
            </a:r>
            <a:r>
              <a:rPr lang="en-US" altLang="zh-CN" sz="1200" dirty="0"/>
              <a:t>Li</a:t>
            </a:r>
            <a:r>
              <a:rPr lang="zh-CN" altLang="en-US" sz="1200" dirty="0"/>
              <a:t> </a:t>
            </a:r>
            <a:r>
              <a:rPr lang="en-US" altLang="zh-CN" sz="1200" dirty="0"/>
              <a:t>et</a:t>
            </a:r>
            <a:r>
              <a:rPr lang="zh-CN" altLang="en-US" sz="1200" dirty="0"/>
              <a:t> </a:t>
            </a:r>
            <a:r>
              <a:rPr lang="en-US" altLang="zh-CN" sz="1200" dirty="0"/>
              <a:t>al.,</a:t>
            </a:r>
            <a:r>
              <a:rPr lang="zh-CN" altLang="en-US" sz="1200" dirty="0"/>
              <a:t> </a:t>
            </a:r>
            <a:r>
              <a:rPr lang="en-US" altLang="zh-CN" sz="1200" dirty="0"/>
              <a:t>IBIC2024,</a:t>
            </a:r>
            <a:r>
              <a:rPr lang="zh-CN" altLang="en-US" sz="1200" dirty="0"/>
              <a:t> </a:t>
            </a:r>
            <a:r>
              <a:rPr lang="en-US" altLang="zh-CN" sz="1200" dirty="0"/>
              <a:t>THP04</a:t>
            </a:r>
            <a:r>
              <a:rPr lang="zh-CN" altLang="en-US" sz="1200" dirty="0"/>
              <a:t> </a:t>
            </a:r>
            <a:r>
              <a:rPr lang="en-US" altLang="zh-CN" sz="1200" dirty="0"/>
              <a:t>(2024)</a:t>
            </a:r>
            <a:endParaRPr lang="en-CH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255095-1E03-9304-3E28-359695EB2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78" y="4176823"/>
            <a:ext cx="2878895" cy="1255018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EB10C7C8-2ECF-3AE8-382B-0D278D8C1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691345"/>
              </p:ext>
            </p:extLst>
          </p:nvPr>
        </p:nvGraphicFramePr>
        <p:xfrm>
          <a:off x="3431704" y="2996952"/>
          <a:ext cx="3703959" cy="219420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069733653"/>
                    </a:ext>
                  </a:extLst>
                </a:gridCol>
                <a:gridCol w="957138">
                  <a:extLst>
                    <a:ext uri="{9D8B030D-6E8A-4147-A177-3AD203B41FA5}">
                      <a16:colId xmlns:a16="http://schemas.microsoft.com/office/drawing/2014/main" val="3893848633"/>
                    </a:ext>
                  </a:extLst>
                </a:gridCol>
                <a:gridCol w="1234653">
                  <a:extLst>
                    <a:ext uri="{9D8B030D-6E8A-4147-A177-3AD203B41FA5}">
                      <a16:colId xmlns:a16="http://schemas.microsoft.com/office/drawing/2014/main" val="3305812836"/>
                    </a:ext>
                  </a:extLst>
                </a:gridCol>
              </a:tblGrid>
              <a:tr h="217968">
                <a:tc>
                  <a:txBody>
                    <a:bodyPr/>
                    <a:lstStyle/>
                    <a:p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FCT</a:t>
                      </a:r>
                      <a:r>
                        <a:rPr lang="en-US" altLang="zh-CN" sz="1400" dirty="0"/>
                        <a:t>-based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BPM</a:t>
                      </a:r>
                      <a:r>
                        <a:rPr lang="en-US" altLang="zh-CN" sz="1400" dirty="0"/>
                        <a:t>-based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428595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Frequency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(MHz)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324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324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&amp;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648</a:t>
                      </a:r>
                      <a:endParaRPr lang="en-CH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0009449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Input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range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(</a:t>
                      </a:r>
                      <a:r>
                        <a:rPr lang="en-US" altLang="zh-CN" sz="1200" dirty="0" err="1"/>
                        <a:t>Vpp</a:t>
                      </a:r>
                      <a:r>
                        <a:rPr lang="en-US" altLang="zh-CN" sz="1200" dirty="0"/>
                        <a:t>)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0.02~0.45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2</a:t>
                      </a:r>
                      <a:endParaRPr lang="en-CH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265686"/>
                  </a:ext>
                </a:extLst>
              </a:tr>
              <a:tr h="426597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ADC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clock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frequency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(MHz)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i="1" dirty="0"/>
                        <a:t>f</a:t>
                      </a:r>
                      <a:r>
                        <a:rPr lang="en-US" altLang="zh-CN" sz="1200" i="1" baseline="-25000" dirty="0"/>
                        <a:t>b</a:t>
                      </a:r>
                      <a:r>
                        <a:rPr lang="en-US" altLang="zh-CN" sz="1200" dirty="0"/>
                        <a:t>/3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i="1" dirty="0"/>
                        <a:t>f</a:t>
                      </a:r>
                      <a:r>
                        <a:rPr lang="en-US" altLang="zh-CN" sz="1200" i="1" baseline="-25000" dirty="0"/>
                        <a:t>b</a:t>
                      </a:r>
                      <a:r>
                        <a:rPr lang="en-US" altLang="zh-CN" sz="1200" dirty="0"/>
                        <a:t>/3</a:t>
                      </a:r>
                      <a:endParaRPr lang="en-CH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5500039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Resolution</a:t>
                      </a:r>
                      <a:r>
                        <a:rPr lang="zh-CN" altLang="en-US" sz="1200" dirty="0"/>
                        <a:t> 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0.1º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0.1º</a:t>
                      </a:r>
                      <a:endParaRPr lang="en-CH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1489390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r>
                        <a:rPr lang="en-CH" sz="1200" dirty="0"/>
                        <a:t>Accuracy (in lab.)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baseline="0" dirty="0"/>
                        <a:t>±0.3</a:t>
                      </a:r>
                      <a:r>
                        <a:rPr lang="en-US" altLang="zh-CN" sz="1200" dirty="0"/>
                        <a:t>º</a:t>
                      </a:r>
                      <a:endParaRPr lang="en-CH" sz="12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6918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D588F2C-F944-EB11-1EBD-B53F878D8927}"/>
              </a:ext>
            </a:extLst>
          </p:cNvPr>
          <p:cNvSpPr txBox="1"/>
          <p:nvPr/>
        </p:nvSpPr>
        <p:spPr>
          <a:xfrm>
            <a:off x="626025" y="4176823"/>
            <a:ext cx="15841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Libera</a:t>
            </a:r>
            <a:r>
              <a:rPr lang="zh-CN" altLang="en-US" sz="1400" dirty="0"/>
              <a:t> </a:t>
            </a:r>
            <a:r>
              <a:rPr lang="en-US" altLang="zh-CN" sz="1400" dirty="0"/>
              <a:t>single-pass</a:t>
            </a:r>
            <a:endParaRPr lang="en-CH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A7BBB3-54F6-A40E-234E-FB4E3172E5C8}"/>
              </a:ext>
            </a:extLst>
          </p:cNvPr>
          <p:cNvSpPr txBox="1"/>
          <p:nvPr/>
        </p:nvSpPr>
        <p:spPr>
          <a:xfrm>
            <a:off x="626025" y="5488552"/>
            <a:ext cx="23042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Price:</a:t>
            </a:r>
            <a:r>
              <a:rPr lang="zh-CN" altLang="en-US" sz="1400" dirty="0"/>
              <a:t> </a:t>
            </a:r>
            <a:r>
              <a:rPr lang="en-US" altLang="zh-CN" sz="1400" dirty="0"/>
              <a:t>~48</a:t>
            </a:r>
            <a:r>
              <a:rPr lang="zh-CN" altLang="en-US" sz="1400" dirty="0"/>
              <a:t> </a:t>
            </a:r>
            <a:r>
              <a:rPr lang="en-US" altLang="zh-CN" sz="1400" dirty="0"/>
              <a:t>W</a:t>
            </a:r>
            <a:r>
              <a:rPr lang="zh-CN" altLang="en-US" sz="1400" dirty="0"/>
              <a:t> </a:t>
            </a:r>
            <a:r>
              <a:rPr lang="en-US" altLang="zh-CN" sz="1400" dirty="0"/>
              <a:t>RMB</a:t>
            </a:r>
            <a:r>
              <a:rPr lang="zh-CN" altLang="en-US" sz="1400" dirty="0"/>
              <a:t> </a:t>
            </a:r>
            <a:r>
              <a:rPr lang="en-US" altLang="zh-CN" sz="1400" dirty="0"/>
              <a:t>(4</a:t>
            </a:r>
            <a:r>
              <a:rPr lang="zh-CN" altLang="en-US" sz="1400" dirty="0"/>
              <a:t> </a:t>
            </a:r>
            <a:r>
              <a:rPr lang="en-US" altLang="zh-CN" sz="1400" dirty="0"/>
              <a:t>BPMs)</a:t>
            </a:r>
            <a:endParaRPr lang="en-CH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1E1D4-7855-E6D6-5552-7546A9BFE052}"/>
              </a:ext>
            </a:extLst>
          </p:cNvPr>
          <p:cNvSpPr txBox="1"/>
          <p:nvPr/>
        </p:nvSpPr>
        <p:spPr>
          <a:xfrm>
            <a:off x="8688288" y="2501002"/>
            <a:ext cx="122413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/>
              <a:t>MEBT</a:t>
            </a:r>
            <a:r>
              <a:rPr lang="zh-CN" altLang="en-US" sz="1400" dirty="0"/>
              <a:t> </a:t>
            </a:r>
            <a:r>
              <a:rPr lang="en-US" altLang="zh-CN" sz="1400" dirty="0"/>
              <a:t>Buncher1</a:t>
            </a:r>
            <a:r>
              <a:rPr lang="zh-CN" altLang="en-US" sz="1400" dirty="0"/>
              <a:t> </a:t>
            </a:r>
            <a:r>
              <a:rPr lang="en-US" altLang="zh-CN" sz="1400" dirty="0"/>
              <a:t>scan</a:t>
            </a:r>
            <a:endParaRPr lang="en-CH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DEBC5D-1327-F931-AA5B-04A4DE6AE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388" y="5005970"/>
            <a:ext cx="2344356" cy="10791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1CA99A-E274-CDCE-0485-C760AD963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744" y="5020351"/>
            <a:ext cx="2413844" cy="11449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9649E8-C210-E039-EBA8-29E24E85770C}"/>
              </a:ext>
            </a:extLst>
          </p:cNvPr>
          <p:cNvSpPr txBox="1"/>
          <p:nvPr/>
        </p:nvSpPr>
        <p:spPr>
          <a:xfrm>
            <a:off x="7347702" y="4818062"/>
            <a:ext cx="20566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>
                <a:solidFill>
                  <a:schemeClr val="tx2"/>
                </a:solidFill>
              </a:rPr>
              <a:t>Influence</a:t>
            </a:r>
            <a:r>
              <a:rPr lang="zh-CN" altLang="en-US" sz="1400" dirty="0">
                <a:solidFill>
                  <a:schemeClr val="tx2"/>
                </a:solidFill>
              </a:rPr>
              <a:t> </a:t>
            </a:r>
            <a:r>
              <a:rPr lang="en-US" altLang="zh-CN" sz="1400" dirty="0">
                <a:solidFill>
                  <a:schemeClr val="tx2"/>
                </a:solidFill>
              </a:rPr>
              <a:t>of</a:t>
            </a:r>
            <a:r>
              <a:rPr lang="zh-CN" altLang="en-US" sz="1400" dirty="0">
                <a:solidFill>
                  <a:schemeClr val="tx2"/>
                </a:solidFill>
              </a:rPr>
              <a:t> </a:t>
            </a:r>
            <a:r>
              <a:rPr lang="en-US" altLang="zh-CN" sz="1400" dirty="0">
                <a:solidFill>
                  <a:schemeClr val="tx2"/>
                </a:solidFill>
              </a:rPr>
              <a:t>chopper</a:t>
            </a:r>
            <a:endParaRPr lang="en-CH" sz="1400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F7D9CF-736E-E7ED-3E8F-28CF5ACF0283}"/>
              </a:ext>
            </a:extLst>
          </p:cNvPr>
          <p:cNvSpPr txBox="1"/>
          <p:nvPr/>
        </p:nvSpPr>
        <p:spPr>
          <a:xfrm>
            <a:off x="9692058" y="4817289"/>
            <a:ext cx="220446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2"/>
                </a:solidFill>
              </a:rPr>
              <a:t>Beam</a:t>
            </a:r>
            <a:r>
              <a:rPr lang="zh-CN" altLang="en-US" sz="1400" dirty="0">
                <a:solidFill>
                  <a:schemeClr val="tx2"/>
                </a:solidFill>
              </a:rPr>
              <a:t> </a:t>
            </a:r>
            <a:r>
              <a:rPr lang="en-US" altLang="zh-CN" sz="1400" dirty="0">
                <a:solidFill>
                  <a:schemeClr val="tx2"/>
                </a:solidFill>
              </a:rPr>
              <a:t>energy</a:t>
            </a:r>
            <a:r>
              <a:rPr lang="zh-CN" altLang="en-US" sz="1400" dirty="0">
                <a:solidFill>
                  <a:schemeClr val="tx2"/>
                </a:solidFill>
              </a:rPr>
              <a:t> </a:t>
            </a:r>
            <a:r>
              <a:rPr lang="en-US" altLang="zh-CN" sz="1400" dirty="0" err="1">
                <a:solidFill>
                  <a:schemeClr val="tx2"/>
                </a:solidFill>
              </a:rPr>
              <a:t>measurment</a:t>
            </a:r>
            <a:endParaRPr lang="en-CH" sz="1400" dirty="0">
              <a:solidFill>
                <a:schemeClr val="tx2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19992C-8BA7-5BFD-176A-EDDD6DD4B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11" y="2706259"/>
            <a:ext cx="2447032" cy="11443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B3873D7-B6CF-3EAD-3256-BF1E076EDAF7}"/>
              </a:ext>
            </a:extLst>
          </p:cNvPr>
          <p:cNvSpPr txBox="1"/>
          <p:nvPr/>
        </p:nvSpPr>
        <p:spPr>
          <a:xfrm>
            <a:off x="610354" y="2461095"/>
            <a:ext cx="21995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altLang="zh-CN" sz="1400" dirty="0"/>
              <a:t>FCT</a:t>
            </a:r>
            <a:r>
              <a:rPr lang="zh-CN" altLang="en-US" sz="1400" dirty="0"/>
              <a:t> </a:t>
            </a:r>
            <a:r>
              <a:rPr lang="en-US" altLang="zh-CN" sz="1400" dirty="0"/>
              <a:t>electronics</a:t>
            </a:r>
            <a:r>
              <a:rPr lang="zh-CN" altLang="en-US" sz="1400" dirty="0"/>
              <a:t> </a:t>
            </a:r>
            <a:r>
              <a:rPr lang="en-US" altLang="zh-CN" sz="1400" dirty="0"/>
              <a:t>at</a:t>
            </a:r>
            <a:r>
              <a:rPr lang="zh-CN" altLang="en-US" sz="1400" dirty="0"/>
              <a:t> </a:t>
            </a:r>
            <a:r>
              <a:rPr lang="en-US" altLang="zh-CN" sz="1400" dirty="0"/>
              <a:t>CSNS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314590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DE81AD-7E99-E29E-8ABD-7B6DF24B7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663" y="911383"/>
            <a:ext cx="6040670" cy="5035233"/>
          </a:xfrm>
        </p:spPr>
        <p:txBody>
          <a:bodyPr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Overview</a:t>
            </a:r>
            <a:endParaRPr lang="en-CH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Beam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position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monitor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BPM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）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monitor</a:t>
            </a:r>
            <a:r>
              <a:rPr lang="zh-CN" altLang="en-US" dirty="0"/>
              <a:t>（</a:t>
            </a:r>
            <a:r>
              <a:rPr lang="en-US" altLang="zh-CN" dirty="0"/>
              <a:t>BCT</a:t>
            </a:r>
            <a:r>
              <a:rPr lang="zh-CN" altLang="en-US" dirty="0"/>
              <a:t>）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Emittancemeter+profile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monitor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EM&amp;PM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）</a:t>
            </a:r>
            <a:endParaRPr lang="en-CH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5450B-5247-4CA8-7285-11016626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32D9-9ABF-AC4B-91F1-9BB7D98CA8C8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7EA54-1A5A-25DE-5052-549D42B5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1C18F-0461-2DBD-CC0F-114343C2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856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39051E-3482-5B74-7DE5-7A3B1E5B5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24744"/>
            <a:ext cx="11376024" cy="792087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1800" dirty="0"/>
              <a:t>Two</a:t>
            </a:r>
            <a:r>
              <a:rPr lang="zh-CN" altLang="en-US" sz="1800" dirty="0"/>
              <a:t> </a:t>
            </a:r>
            <a:r>
              <a:rPr lang="en-US" altLang="zh-CN" sz="1800" dirty="0"/>
              <a:t>CTs</a:t>
            </a:r>
            <a:r>
              <a:rPr lang="zh-CN" altLang="en-US" sz="1800" dirty="0"/>
              <a:t> </a:t>
            </a:r>
            <a:r>
              <a:rPr lang="en-US" altLang="zh-CN" sz="1800" dirty="0"/>
              <a:t>at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entrance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end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MEBT</a:t>
            </a:r>
            <a:r>
              <a:rPr lang="zh-CN" altLang="en-US" sz="1800" dirty="0"/>
              <a:t> </a:t>
            </a:r>
            <a:r>
              <a:rPr lang="en-US" altLang="zh-CN" sz="1800" dirty="0"/>
              <a:t>section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dirty="0"/>
              <a:t>BPM1-BCT1</a:t>
            </a:r>
            <a:r>
              <a:rPr lang="zh-CN" altLang="en-US" sz="1800" dirty="0"/>
              <a:t> </a:t>
            </a:r>
            <a:r>
              <a:rPr lang="en-US" altLang="zh-CN" sz="1800" dirty="0"/>
              <a:t>&amp;</a:t>
            </a:r>
            <a:r>
              <a:rPr lang="zh-CN" altLang="en-US" sz="1800" dirty="0"/>
              <a:t> </a:t>
            </a:r>
            <a:r>
              <a:rPr lang="en-US" altLang="zh-CN" sz="1800" dirty="0"/>
              <a:t>BPM6-BCT2</a:t>
            </a:r>
            <a:r>
              <a:rPr lang="zh-CN" altLang="en-US" sz="1800" dirty="0"/>
              <a:t> </a:t>
            </a:r>
            <a:r>
              <a:rPr lang="en-US" altLang="zh-CN" sz="1800" dirty="0"/>
              <a:t>welded</a:t>
            </a:r>
            <a:r>
              <a:rPr lang="zh-CN" altLang="en-US" sz="1800" dirty="0"/>
              <a:t> </a:t>
            </a:r>
            <a:r>
              <a:rPr lang="en-US" altLang="zh-CN" sz="1800" dirty="0"/>
              <a:t>together;</a:t>
            </a:r>
            <a:r>
              <a:rPr lang="zh-CN" altLang="en-US" sz="1800" dirty="0"/>
              <a:t> </a:t>
            </a:r>
            <a:r>
              <a:rPr lang="en-US" altLang="zh-CN" sz="1800" dirty="0"/>
              <a:t>re-use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CSNS-I</a:t>
            </a:r>
            <a:r>
              <a:rPr lang="zh-CN" altLang="en-US" sz="1800" dirty="0"/>
              <a:t> </a:t>
            </a:r>
            <a:r>
              <a:rPr lang="en-US" altLang="zh-CN" sz="1800" dirty="0"/>
              <a:t>MEBT</a:t>
            </a:r>
            <a:r>
              <a:rPr lang="zh-CN" altLang="en-US" sz="1800" dirty="0"/>
              <a:t> </a:t>
            </a:r>
            <a:r>
              <a:rPr lang="en-US" altLang="zh-CN" sz="1800" dirty="0"/>
              <a:t>BPM</a:t>
            </a:r>
            <a:r>
              <a:rPr lang="zh-CN" altLang="en-US" sz="1800" dirty="0"/>
              <a:t> </a:t>
            </a:r>
            <a:r>
              <a:rPr lang="en-US" altLang="zh-CN" sz="1800" dirty="0"/>
              <a:t>design</a:t>
            </a:r>
            <a:endParaRPr lang="en-CH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6501ED-01B2-A43C-63D8-796F985F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monitor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CCE69-EF57-B87A-3CC5-DD8A5F99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7A37-C8CB-9A46-BF3D-51D4BCCC8AD4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E96D5-331C-5148-3AF7-A24C2F16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28367-3673-D76D-8BEA-9B9AB46F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7" name="表格 1">
            <a:extLst>
              <a:ext uri="{FF2B5EF4-FFF2-40B4-BE49-F238E27FC236}">
                <a16:creationId xmlns:a16="http://schemas.microsoft.com/office/drawing/2014/main" id="{F0C1C12B-3A96-FD34-7A62-CAFDE1F53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085630"/>
              </p:ext>
            </p:extLst>
          </p:nvPr>
        </p:nvGraphicFramePr>
        <p:xfrm>
          <a:off x="632876" y="2710142"/>
          <a:ext cx="3317786" cy="279008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603155">
                  <a:extLst>
                    <a:ext uri="{9D8B030D-6E8A-4147-A177-3AD203B41FA5}">
                      <a16:colId xmlns:a16="http://schemas.microsoft.com/office/drawing/2014/main" val="1050459412"/>
                    </a:ext>
                  </a:extLst>
                </a:gridCol>
                <a:gridCol w="1714631">
                  <a:extLst>
                    <a:ext uri="{9D8B030D-6E8A-4147-A177-3AD203B41FA5}">
                      <a16:colId xmlns:a16="http://schemas.microsoft.com/office/drawing/2014/main" val="425421056"/>
                    </a:ext>
                  </a:extLst>
                </a:gridCol>
              </a:tblGrid>
              <a:tr h="217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Range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baseline="0" dirty="0">
                          <a:effectLst/>
                        </a:rPr>
                        <a:t>±1</a:t>
                      </a:r>
                      <a:r>
                        <a:rPr lang="zh-CN" altLang="en-US" sz="1200" b="0" kern="100" baseline="0" dirty="0">
                          <a:effectLst/>
                        </a:rPr>
                        <a:t> </a:t>
                      </a:r>
                      <a:r>
                        <a:rPr lang="en-US" altLang="zh-CN" sz="1200" b="0" kern="100" baseline="0" dirty="0">
                          <a:effectLst/>
                        </a:rPr>
                        <a:t>mA~</a:t>
                      </a:r>
                      <a:r>
                        <a:rPr lang="en-US" sz="1200" b="0" kern="100" baseline="0" dirty="0">
                          <a:effectLst/>
                        </a:rPr>
                        <a:t>± </a:t>
                      </a:r>
                      <a:r>
                        <a:rPr lang="en-US" altLang="zh-CN" sz="1200" b="0" kern="100" dirty="0">
                          <a:effectLst/>
                        </a:rPr>
                        <a:t>5</a:t>
                      </a:r>
                      <a:r>
                        <a:rPr lang="x-none" sz="1200" b="0" kern="100">
                          <a:effectLst/>
                        </a:rPr>
                        <a:t>0 mA</a:t>
                      </a:r>
                      <a:endParaRPr lang="en-US" sz="1200" b="0" kern="100" dirty="0"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921983"/>
                  </a:ext>
                </a:extLst>
              </a:tr>
              <a:tr h="217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</a:rPr>
                        <a:t>Risetime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200" b="0" kern="100" dirty="0">
                          <a:effectLst/>
                        </a:rPr>
                        <a:t>＜</a:t>
                      </a:r>
                      <a:r>
                        <a:rPr lang="en-US" altLang="zh-CN" sz="1200" b="0" kern="100" dirty="0">
                          <a:effectLst/>
                        </a:rPr>
                        <a:t>10</a:t>
                      </a:r>
                      <a:r>
                        <a:rPr lang="x-none" sz="1200" b="0" kern="100" dirty="0">
                          <a:effectLst/>
                        </a:rPr>
                        <a:t> </a:t>
                      </a:r>
                      <a:r>
                        <a:rPr lang="en-US" sz="1200" b="0" kern="100" dirty="0">
                          <a:effectLst/>
                        </a:rPr>
                        <a:t>μ</a:t>
                      </a:r>
                      <a:r>
                        <a:rPr lang="x-none" sz="1200" b="0" kern="100" dirty="0">
                          <a:effectLst/>
                        </a:rPr>
                        <a:t>s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692584"/>
                  </a:ext>
                </a:extLst>
              </a:tr>
              <a:tr h="217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200" b="0" kern="100" dirty="0">
                          <a:effectLst/>
                        </a:rPr>
                        <a:t>Droop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b="0" kern="100" dirty="0">
                          <a:effectLst/>
                        </a:rPr>
                        <a:t>≤</a:t>
                      </a:r>
                      <a:r>
                        <a:rPr lang="en-US" altLang="zh-CN" sz="1200" b="0" kern="100" dirty="0">
                          <a:effectLst/>
                        </a:rPr>
                        <a:t>1</a:t>
                      </a:r>
                      <a:r>
                        <a:rPr lang="x-none" sz="1200" b="0" kern="100">
                          <a:effectLst/>
                        </a:rPr>
                        <a:t>%/</a:t>
                      </a:r>
                      <a:r>
                        <a:rPr lang="x-none" sz="1200" b="0" kern="100" dirty="0">
                          <a:effectLst/>
                        </a:rPr>
                        <a:t>ms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793336"/>
                  </a:ext>
                </a:extLst>
              </a:tr>
              <a:tr h="269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Linearity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b="0" kern="100" dirty="0">
                          <a:effectLst/>
                        </a:rPr>
                        <a:t>≤</a:t>
                      </a:r>
                      <a:r>
                        <a:rPr lang="en-US" altLang="zh-CN" sz="1200" b="0" kern="100" dirty="0">
                          <a:effectLst/>
                        </a:rPr>
                        <a:t>±1</a:t>
                      </a:r>
                      <a:r>
                        <a:rPr lang="x-none" sz="1200" b="0" kern="100" dirty="0">
                          <a:effectLst/>
                        </a:rPr>
                        <a:t>% FS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677116"/>
                  </a:ext>
                </a:extLst>
              </a:tr>
              <a:tr h="217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Output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voltage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kern="100" dirty="0">
                          <a:effectLst/>
                        </a:rPr>
                        <a:t>±</a:t>
                      </a:r>
                      <a:r>
                        <a:rPr lang="x-none" sz="1200" b="0" kern="100" dirty="0">
                          <a:effectLst/>
                        </a:rPr>
                        <a:t>10V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890256"/>
                  </a:ext>
                </a:extLst>
              </a:tr>
              <a:tr h="217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Inner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aperture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mm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563845"/>
                  </a:ext>
                </a:extLst>
              </a:tr>
              <a:tr h="217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Length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214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mm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119599"/>
                  </a:ext>
                </a:extLst>
              </a:tr>
              <a:tr h="305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Inductance of torus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(required)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&gt;0.4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H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914472"/>
                  </a:ext>
                </a:extLst>
              </a:tr>
              <a:tr h="3052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Inductance of torus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(measured)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H@10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Hz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3.0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H@50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Hz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400771"/>
                  </a:ext>
                </a:extLst>
              </a:tr>
              <a:tr h="3052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Magnetic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shield</a:t>
                      </a:r>
                      <a:r>
                        <a:rPr lang="zh-CN" altLang="en-US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efficiency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effectLst/>
                          <a:latin typeface="Arial Unicode MS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zh-CN" sz="1200" dirty="0"/>
                        <a:t>1076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(permalloy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1J85)</a:t>
                      </a:r>
                      <a:endParaRPr lang="zh-CN" sz="1200" b="0" kern="100" dirty="0">
                        <a:effectLst/>
                        <a:latin typeface="Arial Unicode MS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2376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19F98AE-9696-710E-9E01-006FCC211EE6}"/>
              </a:ext>
            </a:extLst>
          </p:cNvPr>
          <p:cNvSpPr txBox="1"/>
          <p:nvPr/>
        </p:nvSpPr>
        <p:spPr>
          <a:xfrm>
            <a:off x="729774" y="2332449"/>
            <a:ext cx="3191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/>
              <a:t>Key</a:t>
            </a:r>
            <a:r>
              <a:rPr lang="zh-CN" altLang="en-US" sz="1600" dirty="0"/>
              <a:t> </a:t>
            </a:r>
            <a:r>
              <a:rPr lang="en-US" altLang="zh-CN" sz="1600" dirty="0"/>
              <a:t>specifications</a:t>
            </a:r>
            <a:endParaRPr lang="en-CH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B47957-B2A1-3CF6-3803-F76E7E8FCAC5}"/>
              </a:ext>
            </a:extLst>
          </p:cNvPr>
          <p:cNvSpPr txBox="1"/>
          <p:nvPr/>
        </p:nvSpPr>
        <p:spPr>
          <a:xfrm>
            <a:off x="519213" y="6069015"/>
            <a:ext cx="38075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chemeClr val="tx2"/>
                </a:solidFill>
              </a:rPr>
              <a:t>Courtesy:</a:t>
            </a:r>
            <a:r>
              <a:rPr lang="zh-CN" altLang="en-US" sz="1400" b="1" dirty="0">
                <a:solidFill>
                  <a:schemeClr val="tx2"/>
                </a:solidFill>
              </a:rPr>
              <a:t> </a:t>
            </a:r>
            <a:r>
              <a:rPr lang="en-US" altLang="zh-CN" sz="1400" b="1" dirty="0" err="1">
                <a:solidFill>
                  <a:schemeClr val="tx2"/>
                </a:solidFill>
              </a:rPr>
              <a:t>Weiling</a:t>
            </a:r>
            <a:r>
              <a:rPr lang="zh-CN" altLang="en-US" sz="1400" b="1" dirty="0">
                <a:solidFill>
                  <a:schemeClr val="tx2"/>
                </a:solidFill>
              </a:rPr>
              <a:t> </a:t>
            </a:r>
            <a:r>
              <a:rPr lang="en-US" altLang="zh-CN" sz="1400" b="1" dirty="0">
                <a:solidFill>
                  <a:schemeClr val="tx2"/>
                </a:solidFill>
              </a:rPr>
              <a:t>Huang</a:t>
            </a:r>
            <a:endParaRPr lang="en-CH" sz="1400" b="1" dirty="0">
              <a:solidFill>
                <a:schemeClr val="tx2"/>
              </a:solidFill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9CF9C857-98B3-E868-428E-C66E904E3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200932"/>
              </p:ext>
            </p:extLst>
          </p:nvPr>
        </p:nvGraphicFramePr>
        <p:xfrm>
          <a:off x="9050573" y="2397508"/>
          <a:ext cx="2809891" cy="164603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29178">
                  <a:extLst>
                    <a:ext uri="{9D8B030D-6E8A-4147-A177-3AD203B41FA5}">
                      <a16:colId xmlns:a16="http://schemas.microsoft.com/office/drawing/2014/main" val="1682427567"/>
                    </a:ext>
                  </a:extLst>
                </a:gridCol>
                <a:gridCol w="980713">
                  <a:extLst>
                    <a:ext uri="{9D8B030D-6E8A-4147-A177-3AD203B41FA5}">
                      <a16:colId xmlns:a16="http://schemas.microsoft.com/office/drawing/2014/main" val="2383977562"/>
                    </a:ext>
                  </a:extLst>
                </a:gridCol>
              </a:tblGrid>
              <a:tr h="304856">
                <a:tc>
                  <a:txBody>
                    <a:bodyPr/>
                    <a:lstStyle/>
                    <a:p>
                      <a:pPr algn="ctr"/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Cost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(W)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9033057"/>
                  </a:ext>
                </a:extLst>
              </a:tr>
              <a:tr h="3048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Torus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10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1970143"/>
                  </a:ext>
                </a:extLst>
              </a:tr>
              <a:tr h="4259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Manufacture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&amp;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support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514235"/>
                  </a:ext>
                </a:extLst>
              </a:tr>
              <a:tr h="30485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</a:t>
                      </a:r>
                      <a:r>
                        <a:rPr lang="en-CH" sz="1400" dirty="0"/>
                        <a:t>lectronics</a:t>
                      </a:r>
                      <a:r>
                        <a:rPr lang="zh-CN" altLang="en-US" sz="1400" dirty="0"/>
                        <a:t>，</a:t>
                      </a:r>
                      <a:r>
                        <a:rPr lang="en-CH" sz="1400" dirty="0"/>
                        <a:t>Cable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&amp;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connector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3004366"/>
                  </a:ext>
                </a:extLst>
              </a:tr>
            </a:tbl>
          </a:graphicData>
        </a:graphic>
      </p:graphicFrame>
      <p:sp>
        <p:nvSpPr>
          <p:cNvPr id="18" name="Chevron 17">
            <a:extLst>
              <a:ext uri="{FF2B5EF4-FFF2-40B4-BE49-F238E27FC236}">
                <a16:creationId xmlns:a16="http://schemas.microsoft.com/office/drawing/2014/main" id="{D580412A-B008-CAF5-ACFD-C4BE759C6491}"/>
              </a:ext>
            </a:extLst>
          </p:cNvPr>
          <p:cNvSpPr/>
          <p:nvPr/>
        </p:nvSpPr>
        <p:spPr>
          <a:xfrm rot="19712029">
            <a:off x="9131560" y="5561789"/>
            <a:ext cx="449373" cy="288032"/>
          </a:xfrm>
          <a:prstGeom prst="chevron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19" name="Chevron 18">
            <a:extLst>
              <a:ext uri="{FF2B5EF4-FFF2-40B4-BE49-F238E27FC236}">
                <a16:creationId xmlns:a16="http://schemas.microsoft.com/office/drawing/2014/main" id="{26271B3C-7910-1D5F-8C9A-20B2170F2382}"/>
              </a:ext>
            </a:extLst>
          </p:cNvPr>
          <p:cNvSpPr/>
          <p:nvPr/>
        </p:nvSpPr>
        <p:spPr>
          <a:xfrm rot="19712029">
            <a:off x="9455018" y="5190465"/>
            <a:ext cx="1026289" cy="288032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0B083999-3D46-E5B1-9B60-54CD860E70D7}"/>
              </a:ext>
            </a:extLst>
          </p:cNvPr>
          <p:cNvSpPr/>
          <p:nvPr/>
        </p:nvSpPr>
        <p:spPr>
          <a:xfrm rot="19712029">
            <a:off x="10320233" y="4795886"/>
            <a:ext cx="555268" cy="288032"/>
          </a:xfrm>
          <a:prstGeom prst="chevr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E2A263-E8F6-CF95-BDF4-42D3A60B8F59}"/>
              </a:ext>
            </a:extLst>
          </p:cNvPr>
          <p:cNvSpPr txBox="1"/>
          <p:nvPr/>
        </p:nvSpPr>
        <p:spPr>
          <a:xfrm>
            <a:off x="9138197" y="5992885"/>
            <a:ext cx="22953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2026.12</a:t>
            </a:r>
            <a:r>
              <a:rPr lang="zh-CN" altLang="en-US" sz="1400" dirty="0"/>
              <a:t> </a:t>
            </a:r>
            <a:r>
              <a:rPr lang="en-US" altLang="zh-CN" sz="1400" dirty="0"/>
              <a:t>design</a:t>
            </a:r>
            <a:r>
              <a:rPr lang="zh-CN" altLang="en-US" sz="1400" dirty="0"/>
              <a:t> </a:t>
            </a:r>
            <a:r>
              <a:rPr lang="en-US" altLang="zh-CN" sz="1400" dirty="0"/>
              <a:t>&amp;</a:t>
            </a:r>
            <a:r>
              <a:rPr lang="zh-CN" altLang="en-US" sz="1400" dirty="0"/>
              <a:t> </a:t>
            </a:r>
            <a:r>
              <a:rPr lang="en-US" altLang="zh-CN" sz="1400" dirty="0"/>
              <a:t>review</a:t>
            </a:r>
            <a:endParaRPr lang="en-CH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9EAC62-A416-E3DB-BC73-6DFA89B6A8C0}"/>
              </a:ext>
            </a:extLst>
          </p:cNvPr>
          <p:cNvSpPr txBox="1"/>
          <p:nvPr/>
        </p:nvSpPr>
        <p:spPr>
          <a:xfrm>
            <a:off x="9547752" y="5712794"/>
            <a:ext cx="22953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2025.11</a:t>
            </a:r>
            <a:r>
              <a:rPr lang="zh-CN" altLang="en-US" sz="1400" dirty="0"/>
              <a:t> </a:t>
            </a:r>
            <a:r>
              <a:rPr lang="en-CH" altLang="zh-CN" sz="1400" dirty="0"/>
              <a:t>bi</a:t>
            </a:r>
            <a:r>
              <a:rPr lang="en-US" altLang="zh-CN" sz="1400" dirty="0" err="1"/>
              <a:t>lling</a:t>
            </a:r>
            <a:r>
              <a:rPr lang="zh-CN" altLang="en-US" sz="1400" dirty="0"/>
              <a:t> </a:t>
            </a:r>
            <a:r>
              <a:rPr lang="en-US" altLang="zh-CN" sz="1400" dirty="0"/>
              <a:t>&amp;</a:t>
            </a:r>
            <a:r>
              <a:rPr lang="zh-CN" altLang="en-US" sz="1400" dirty="0"/>
              <a:t> </a:t>
            </a:r>
            <a:r>
              <a:rPr lang="en-US" altLang="zh-CN" sz="1400" dirty="0"/>
              <a:t>contract</a:t>
            </a:r>
            <a:endParaRPr lang="en-CH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298B95-FE3D-4871-195F-CCDB606B697C}"/>
              </a:ext>
            </a:extLst>
          </p:cNvPr>
          <p:cNvSpPr txBox="1"/>
          <p:nvPr/>
        </p:nvSpPr>
        <p:spPr>
          <a:xfrm rot="19613479">
            <a:off x="9232876" y="4964146"/>
            <a:ext cx="11261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rgbClr val="00B0F0"/>
                </a:solidFill>
              </a:rPr>
              <a:t>Manufacture</a:t>
            </a:r>
            <a:endParaRPr lang="en-CH" sz="1400" dirty="0">
              <a:solidFill>
                <a:srgbClr val="00B0F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184385-7862-3D8E-B1D8-98BB9B0863A0}"/>
              </a:ext>
            </a:extLst>
          </p:cNvPr>
          <p:cNvSpPr txBox="1"/>
          <p:nvPr/>
        </p:nvSpPr>
        <p:spPr>
          <a:xfrm>
            <a:off x="10441160" y="5254620"/>
            <a:ext cx="16315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2026.6</a:t>
            </a:r>
            <a:r>
              <a:rPr lang="zh-CN" altLang="en-US" sz="1400" dirty="0"/>
              <a:t> </a:t>
            </a:r>
            <a:r>
              <a:rPr lang="en-US" altLang="zh-CN" sz="1400" dirty="0"/>
              <a:t>arrive</a:t>
            </a:r>
            <a:r>
              <a:rPr lang="zh-CN" altLang="en-US" sz="1400" dirty="0"/>
              <a:t> </a:t>
            </a:r>
            <a:r>
              <a:rPr lang="en-US" altLang="zh-CN" sz="1400" dirty="0"/>
              <a:t>CSNS</a:t>
            </a:r>
            <a:r>
              <a:rPr lang="zh-CN" altLang="en-US" sz="1400" dirty="0"/>
              <a:t> </a:t>
            </a:r>
            <a:endParaRPr lang="en-CH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344CD0-CE5F-7ACE-95D0-44DEBBF23590}"/>
              </a:ext>
            </a:extLst>
          </p:cNvPr>
          <p:cNvSpPr txBox="1"/>
          <p:nvPr/>
        </p:nvSpPr>
        <p:spPr>
          <a:xfrm>
            <a:off x="10768641" y="4365104"/>
            <a:ext cx="113758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/>
              <a:t>2026.07-09</a:t>
            </a:r>
          </a:p>
          <a:p>
            <a:pPr algn="ctr"/>
            <a:r>
              <a:rPr lang="en-US" altLang="zh-CN" sz="1400" dirty="0"/>
              <a:t>calibration</a:t>
            </a:r>
            <a:r>
              <a:rPr lang="zh-CN" altLang="en-US" sz="1400" dirty="0"/>
              <a:t> </a:t>
            </a:r>
            <a:r>
              <a:rPr lang="en-US" altLang="zh-CN" sz="1400" dirty="0"/>
              <a:t>&amp;</a:t>
            </a:r>
            <a:r>
              <a:rPr lang="zh-CN" altLang="en-US" sz="1400" dirty="0"/>
              <a:t> </a:t>
            </a:r>
            <a:r>
              <a:rPr lang="en-US" altLang="zh-CN" sz="1400" dirty="0"/>
              <a:t>installation</a:t>
            </a:r>
            <a:endParaRPr lang="en-CH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84E47F-B99E-0090-7EA3-36967EAF76F2}"/>
              </a:ext>
            </a:extLst>
          </p:cNvPr>
          <p:cNvSpPr txBox="1"/>
          <p:nvPr/>
        </p:nvSpPr>
        <p:spPr>
          <a:xfrm>
            <a:off x="9042596" y="1965820"/>
            <a:ext cx="22609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C00000"/>
                </a:solidFill>
              </a:rPr>
              <a:t>经费需求：</a:t>
            </a:r>
            <a:r>
              <a:rPr lang="en-US" altLang="zh-CN" b="1" dirty="0">
                <a:solidFill>
                  <a:srgbClr val="C00000"/>
                </a:solidFill>
              </a:rPr>
              <a:t>15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</a:t>
            </a:r>
            <a:endParaRPr lang="en-CH" b="1" dirty="0">
              <a:solidFill>
                <a:srgbClr val="C00000"/>
              </a:solidFill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D8E13E89-1089-D35A-7F34-333EB7CA9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113" y="2572179"/>
            <a:ext cx="2175576" cy="14713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A8EA1D-8686-A96F-D4F7-518FE070E5AC}"/>
              </a:ext>
            </a:extLst>
          </p:cNvPr>
          <p:cNvSpPr txBox="1"/>
          <p:nvPr/>
        </p:nvSpPr>
        <p:spPr>
          <a:xfrm>
            <a:off x="5105511" y="2568174"/>
            <a:ext cx="10801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BPM1-BCT1</a:t>
            </a:r>
            <a:endParaRPr lang="en-CH" sz="1400" dirty="0"/>
          </a:p>
        </p:txBody>
      </p:sp>
      <p:pic>
        <p:nvPicPr>
          <p:cNvPr id="25" name="图片 4">
            <a:extLst>
              <a:ext uri="{FF2B5EF4-FFF2-40B4-BE49-F238E27FC236}">
                <a16:creationId xmlns:a16="http://schemas.microsoft.com/office/drawing/2014/main" id="{B1CAEA7C-0E4D-A539-3D6B-51D213BF7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625" y="2627914"/>
            <a:ext cx="2542911" cy="1480598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26DB8BC-B27F-9275-3A05-5FB0E2071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112" y="4198312"/>
            <a:ext cx="2092459" cy="1690768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:a16="http://schemas.microsoft.com/office/drawing/2014/main" id="{50D9884B-417C-515F-38C8-1D9B09A4D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369" y="4326542"/>
            <a:ext cx="2160240" cy="15933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A2012D7-2F5B-4C4C-BFBE-73FFC14B3940}"/>
              </a:ext>
            </a:extLst>
          </p:cNvPr>
          <p:cNvSpPr txBox="1"/>
          <p:nvPr/>
        </p:nvSpPr>
        <p:spPr>
          <a:xfrm>
            <a:off x="4907828" y="4232421"/>
            <a:ext cx="10801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BPM6-BCT2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3656558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DE81AD-7E99-E29E-8ABD-7B6DF24B7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663" y="911383"/>
            <a:ext cx="6040670" cy="5035233"/>
          </a:xfrm>
        </p:spPr>
        <p:txBody>
          <a:bodyPr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Overview</a:t>
            </a:r>
            <a:endParaRPr lang="en-CH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Beam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position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monitor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BPM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）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Beam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current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monitor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BCT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）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 err="1"/>
              <a:t>Emittancemeter+profile</a:t>
            </a:r>
            <a:r>
              <a:rPr lang="zh-CN" altLang="en-US" dirty="0"/>
              <a:t> </a:t>
            </a:r>
            <a:r>
              <a:rPr lang="en-US" altLang="zh-CN" dirty="0"/>
              <a:t>monitor</a:t>
            </a:r>
            <a:r>
              <a:rPr lang="zh-CN" altLang="en-US" dirty="0"/>
              <a:t>（</a:t>
            </a:r>
            <a:r>
              <a:rPr lang="en-US" altLang="zh-CN" dirty="0"/>
              <a:t>EM&amp;PM</a:t>
            </a:r>
            <a:r>
              <a:rPr lang="zh-CN" altLang="en-US" dirty="0"/>
              <a:t>）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5450B-5247-4CA8-7285-11016626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32D9-9ABF-AC4B-91F1-9BB7D98CA8C8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7EA54-1A5A-25DE-5052-549D42B5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1C18F-0461-2DBD-CC0F-114343C2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5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72CA46-0EF4-CAC5-57CE-98D27789A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5327971" cy="2263089"/>
          </a:xfrm>
        </p:spPr>
        <p:txBody>
          <a:bodyPr/>
          <a:lstStyle/>
          <a:p>
            <a:r>
              <a:rPr lang="en-CH" sz="2000" dirty="0"/>
              <a:t>SNS</a:t>
            </a:r>
            <a:r>
              <a:rPr lang="zh-CN" altLang="en-US" sz="2000" dirty="0"/>
              <a:t> </a:t>
            </a:r>
            <a:r>
              <a:rPr lang="en-US" altLang="zh-CN" sz="2000" dirty="0"/>
              <a:t>(Allison</a:t>
            </a:r>
            <a:r>
              <a:rPr lang="zh-CN" altLang="en-US" sz="2000" dirty="0"/>
              <a:t> </a:t>
            </a:r>
            <a:r>
              <a:rPr lang="en-US" altLang="zh-CN" sz="2000" dirty="0"/>
              <a:t>scanner,</a:t>
            </a:r>
            <a:r>
              <a:rPr lang="zh-CN" altLang="en-US" sz="2000" dirty="0"/>
              <a:t> </a:t>
            </a:r>
            <a:r>
              <a:rPr lang="en-US" altLang="zh-CN" sz="2000" dirty="0"/>
              <a:t>slit-harp)</a:t>
            </a:r>
            <a:endParaRPr lang="en-CH" sz="2000" dirty="0"/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H- beam: </a:t>
            </a:r>
            <a:r>
              <a:rPr lang="en-US" altLang="zh-CN" sz="1600" dirty="0"/>
              <a:t>2.5</a:t>
            </a:r>
            <a:r>
              <a:rPr lang="zh-CN" altLang="en-US" sz="1600" dirty="0"/>
              <a:t> </a:t>
            </a:r>
            <a:r>
              <a:rPr lang="en-US" altLang="zh-CN" sz="1600" dirty="0"/>
              <a:t>MeV,</a:t>
            </a:r>
            <a:r>
              <a:rPr lang="zh-CN" altLang="en-US" sz="1600" dirty="0"/>
              <a:t> </a:t>
            </a:r>
            <a:r>
              <a:rPr lang="en-US" altLang="zh-CN" sz="1600" dirty="0"/>
              <a:t>~30</a:t>
            </a:r>
            <a:r>
              <a:rPr lang="zh-CN" altLang="en-US" sz="1600" dirty="0"/>
              <a:t> </a:t>
            </a:r>
            <a:r>
              <a:rPr lang="en-US" altLang="zh-CN" sz="1600" dirty="0"/>
              <a:t>mA,</a:t>
            </a:r>
            <a:r>
              <a:rPr lang="zh-CN" altLang="en-US" sz="1600" dirty="0"/>
              <a:t> </a:t>
            </a:r>
            <a:r>
              <a:rPr lang="en-US" altLang="zh-CN" sz="1600" dirty="0"/>
              <a:t>40</a:t>
            </a:r>
            <a:r>
              <a:rPr lang="zh-CN" altLang="en-US" sz="1600" dirty="0"/>
              <a:t> </a:t>
            </a:r>
            <a:r>
              <a:rPr lang="el-GR" altLang="zh-CN" sz="1600" dirty="0"/>
              <a:t>μ</a:t>
            </a:r>
            <a:r>
              <a:rPr lang="en-US" altLang="zh-CN" sz="1600" dirty="0"/>
              <a:t>s</a:t>
            </a:r>
            <a:r>
              <a:rPr lang="zh-CN" altLang="en-US" sz="1600" dirty="0"/>
              <a:t> </a:t>
            </a:r>
            <a:endParaRPr lang="en-US" sz="1600" dirty="0"/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slit</a:t>
            </a:r>
            <a:r>
              <a:rPr lang="zh-CN" altLang="en-US" sz="1600" dirty="0"/>
              <a:t> </a:t>
            </a:r>
            <a:r>
              <a:rPr lang="en-US" altLang="zh-CN" sz="1600" dirty="0"/>
              <a:t>width</a:t>
            </a:r>
            <a:r>
              <a:rPr lang="zh-CN" altLang="en-US" sz="1600" dirty="0"/>
              <a:t> </a:t>
            </a:r>
            <a:r>
              <a:rPr lang="en-US" altLang="zh-CN" sz="1600" dirty="0"/>
              <a:t>=</a:t>
            </a:r>
            <a:r>
              <a:rPr lang="zh-CN" altLang="en-US" sz="1600" dirty="0"/>
              <a:t> </a:t>
            </a:r>
            <a:r>
              <a:rPr lang="en-US" altLang="zh-CN" sz="1600" dirty="0"/>
              <a:t>0.1</a:t>
            </a:r>
            <a:r>
              <a:rPr lang="zh-CN" altLang="en-US" sz="1600" dirty="0"/>
              <a:t> </a:t>
            </a:r>
            <a:r>
              <a:rPr lang="en-US" altLang="zh-CN" sz="1600" dirty="0"/>
              <a:t>mm</a:t>
            </a:r>
            <a:r>
              <a:rPr lang="zh-CN" altLang="en-US" sz="1600" dirty="0"/>
              <a:t> </a:t>
            </a:r>
            <a:r>
              <a:rPr lang="en-US" altLang="zh-CN" sz="1600" dirty="0"/>
              <a:t>(graphite,</a:t>
            </a:r>
            <a:r>
              <a:rPr lang="zh-CN" altLang="en-US" sz="1600" dirty="0"/>
              <a:t> </a:t>
            </a:r>
            <a:r>
              <a:rPr lang="en-US" altLang="zh-CN" sz="1600" dirty="0"/>
              <a:t>tilt</a:t>
            </a:r>
            <a:r>
              <a:rPr lang="el-GR" altLang="zh-CN" sz="1600" dirty="0"/>
              <a:t> </a:t>
            </a:r>
            <a:r>
              <a:rPr lang="en-US" altLang="zh-CN" sz="1600" dirty="0"/>
              <a:t>angle=</a:t>
            </a:r>
            <a:r>
              <a:rPr lang="el-G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zh-CN" sz="1600" dirty="0"/>
              <a:t>/4)</a:t>
            </a:r>
            <a:br>
              <a:rPr lang="en-US" altLang="zh-CN" sz="1600" dirty="0"/>
            </a:br>
            <a:r>
              <a:rPr lang="en-US" altLang="zh-CN" sz="1600" dirty="0"/>
              <a:t>slit </a:t>
            </a:r>
            <a:r>
              <a:rPr lang="en-US" altLang="zh-CN" sz="1600" dirty="0" err="1"/>
              <a:t>thinkness</a:t>
            </a:r>
            <a:r>
              <a:rPr lang="en-US" altLang="zh-CN" sz="1600" dirty="0"/>
              <a:t>= 0.5</a:t>
            </a:r>
            <a:r>
              <a:rPr lang="zh-CN" altLang="en-US" sz="1600" dirty="0"/>
              <a:t> </a:t>
            </a:r>
            <a:r>
              <a:rPr lang="en-US" altLang="zh-CN" sz="1600" dirty="0"/>
              <a:t>mm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slit-harp distance = 353</a:t>
            </a:r>
            <a:r>
              <a:rPr lang="zh-CN" altLang="en-US" sz="1600" dirty="0"/>
              <a:t> </a:t>
            </a:r>
            <a:r>
              <a:rPr lang="en-US" altLang="zh-CN" sz="1600" dirty="0"/>
              <a:t>mm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16 tungsten wires (d=0.1 mm, bias</a:t>
            </a:r>
            <a:r>
              <a:rPr lang="zh-CN" altLang="en-US" sz="1600" dirty="0"/>
              <a:t> </a:t>
            </a:r>
            <a:r>
              <a:rPr lang="en-US" altLang="zh-CN" sz="1600" dirty="0"/>
              <a:t>+300 V) </a:t>
            </a:r>
            <a:br>
              <a:rPr lang="en-US" altLang="zh-CN" sz="1600" dirty="0"/>
            </a:br>
            <a:r>
              <a:rPr lang="en-US" altLang="zh-CN" sz="1600" dirty="0"/>
              <a:t>with a wire space of 1 mm</a:t>
            </a:r>
            <a:endParaRPr lang="en-CH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A47A9A-D5BB-BA81-24AA-7CD100A47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SNS/ESS/LINAC4</a:t>
            </a:r>
            <a:r>
              <a:rPr lang="zh-CN" altLang="en-US" dirty="0"/>
              <a:t> </a:t>
            </a:r>
            <a:r>
              <a:rPr lang="en-US" altLang="zh-CN" dirty="0"/>
              <a:t>MEBT</a:t>
            </a:r>
            <a:r>
              <a:rPr lang="zh-CN" altLang="en-US" dirty="0"/>
              <a:t> </a:t>
            </a:r>
            <a:r>
              <a:rPr lang="en-US" altLang="zh-CN" dirty="0"/>
              <a:t>EM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C340A-0C76-0307-20E2-B3E0AB18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6806F-DAB8-9645-B67A-035B3EA2E29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5F97A-51E3-5038-9246-33DAE8EC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22C23-1AF6-2FA5-8710-2D457026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F509A0-C54E-7AA9-DB71-3DBACF2BE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3"/>
          <a:stretch/>
        </p:blipFill>
        <p:spPr>
          <a:xfrm>
            <a:off x="5327551" y="1593972"/>
            <a:ext cx="2808038" cy="1646397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8F9B785-DB26-5493-A344-D78E21A46A99}"/>
              </a:ext>
            </a:extLst>
          </p:cNvPr>
          <p:cNvSpPr txBox="1">
            <a:spLocks/>
          </p:cNvSpPr>
          <p:nvPr/>
        </p:nvSpPr>
        <p:spPr>
          <a:xfrm>
            <a:off x="427213" y="3515452"/>
            <a:ext cx="6028827" cy="1983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ESS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altLang="zh-CN" sz="1600" b="1" dirty="0"/>
              <a:t>Mimic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SNS/CERN-LINAC4’s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EM</a:t>
            </a:r>
            <a:br>
              <a:rPr lang="en-US" altLang="zh-CN" sz="1600" b="1" dirty="0"/>
            </a:br>
            <a:r>
              <a:rPr lang="en-US" altLang="zh-CN" sz="1600" b="1" dirty="0"/>
              <a:t>w/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necessary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improvements</a:t>
            </a:r>
            <a:endParaRPr lang="en-US" altLang="zh-CN" sz="1600" dirty="0"/>
          </a:p>
          <a:p>
            <a:pPr marL="846900" lvl="2" indent="-342900"/>
            <a:r>
              <a:rPr lang="en-US" altLang="zh-CN" sz="1500" dirty="0"/>
              <a:t>slit</a:t>
            </a:r>
            <a:r>
              <a:rPr lang="zh-CN" altLang="en-US" sz="1500" dirty="0"/>
              <a:t> </a:t>
            </a:r>
            <a:r>
              <a:rPr lang="en-US" altLang="zh-CN" sz="1500" dirty="0"/>
              <a:t>width</a:t>
            </a:r>
            <a:r>
              <a:rPr lang="zh-CN" altLang="en-US" sz="1500" dirty="0"/>
              <a:t> </a:t>
            </a:r>
            <a:r>
              <a:rPr lang="en-US" altLang="zh-CN" sz="1500" dirty="0"/>
              <a:t>=</a:t>
            </a:r>
            <a:r>
              <a:rPr lang="zh-CN" altLang="en-US" sz="1500" dirty="0"/>
              <a:t> </a:t>
            </a:r>
            <a:r>
              <a:rPr lang="en-US" altLang="zh-CN" sz="1500" dirty="0"/>
              <a:t>0.1</a:t>
            </a:r>
            <a:r>
              <a:rPr lang="zh-CN" altLang="en-US" sz="1500" dirty="0"/>
              <a:t> </a:t>
            </a:r>
            <a:r>
              <a:rPr lang="en-US" altLang="zh-CN" sz="1500" dirty="0"/>
              <a:t>mm,</a:t>
            </a:r>
            <a:r>
              <a:rPr lang="zh-CN" altLang="en-US" sz="1500" dirty="0"/>
              <a:t> </a:t>
            </a:r>
            <a:r>
              <a:rPr lang="en-US" altLang="zh-CN" sz="1500" dirty="0"/>
              <a:t>thickness</a:t>
            </a:r>
            <a:r>
              <a:rPr lang="zh-CN" altLang="en-US" sz="1500" dirty="0"/>
              <a:t> </a:t>
            </a:r>
            <a:r>
              <a:rPr lang="en-US" altLang="zh-CN" sz="1500" dirty="0"/>
              <a:t>=</a:t>
            </a:r>
            <a:r>
              <a:rPr lang="zh-CN" altLang="en-US" sz="1500" dirty="0"/>
              <a:t> </a:t>
            </a:r>
            <a:r>
              <a:rPr lang="en-US" altLang="zh-CN" sz="1500" dirty="0"/>
              <a:t>0.2</a:t>
            </a:r>
            <a:r>
              <a:rPr lang="zh-CN" altLang="en-US" sz="1500" dirty="0"/>
              <a:t> </a:t>
            </a:r>
            <a:r>
              <a:rPr lang="en-US" altLang="zh-CN" sz="1500" dirty="0"/>
              <a:t>mm</a:t>
            </a:r>
          </a:p>
          <a:p>
            <a:pPr marL="846900" lvl="2" indent="-342900"/>
            <a:r>
              <a:rPr lang="en-US" altLang="zh-CN" sz="1500" dirty="0"/>
              <a:t>d0.05</a:t>
            </a:r>
            <a:r>
              <a:rPr lang="zh-CN" altLang="en-US" sz="1500" dirty="0"/>
              <a:t> </a:t>
            </a:r>
            <a:r>
              <a:rPr lang="en-US" altLang="zh-CN" sz="1500" dirty="0"/>
              <a:t>mm</a:t>
            </a:r>
            <a:r>
              <a:rPr lang="zh-CN" altLang="en-US" sz="1500" dirty="0"/>
              <a:t> </a:t>
            </a:r>
            <a:r>
              <a:rPr lang="en-US" altLang="zh-CN" sz="1500" dirty="0"/>
              <a:t>tungsten</a:t>
            </a:r>
            <a:r>
              <a:rPr lang="zh-CN" altLang="en-US" sz="1500" dirty="0"/>
              <a:t> </a:t>
            </a:r>
            <a:r>
              <a:rPr lang="en-US" altLang="zh-CN" sz="1500" dirty="0"/>
              <a:t>wire,</a:t>
            </a:r>
            <a:r>
              <a:rPr lang="zh-CN" altLang="en-US" sz="1500" dirty="0"/>
              <a:t> </a:t>
            </a:r>
            <a:r>
              <a:rPr lang="en-US" altLang="zh-CN" sz="1500" dirty="0"/>
              <a:t>wire</a:t>
            </a:r>
            <a:r>
              <a:rPr lang="zh-CN" altLang="en-US" sz="1500" dirty="0"/>
              <a:t> </a:t>
            </a:r>
            <a:r>
              <a:rPr lang="en-US" altLang="zh-CN" sz="1500" dirty="0"/>
              <a:t>space</a:t>
            </a:r>
            <a:r>
              <a:rPr lang="zh-CN" altLang="en-US" sz="1500" dirty="0"/>
              <a:t> </a:t>
            </a:r>
            <a:r>
              <a:rPr lang="en-US" altLang="zh-CN" sz="1500" dirty="0"/>
              <a:t>=</a:t>
            </a:r>
            <a:r>
              <a:rPr lang="zh-CN" altLang="en-US" sz="1500" dirty="0"/>
              <a:t> </a:t>
            </a:r>
            <a:r>
              <a:rPr lang="en-US" altLang="zh-CN" sz="1500" dirty="0"/>
              <a:t>0.5</a:t>
            </a:r>
            <a:r>
              <a:rPr lang="zh-CN" altLang="en-US" sz="1500" dirty="0"/>
              <a:t> </a:t>
            </a:r>
            <a:r>
              <a:rPr lang="en-US" altLang="zh-CN" sz="1500" dirty="0"/>
              <a:t>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34413-FDB7-5E1E-AA98-3E0402B462B2}"/>
              </a:ext>
            </a:extLst>
          </p:cNvPr>
          <p:cNvSpPr txBox="1"/>
          <p:nvPr/>
        </p:nvSpPr>
        <p:spPr>
          <a:xfrm>
            <a:off x="432811" y="5830694"/>
            <a:ext cx="445895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[1]</a:t>
            </a:r>
            <a:r>
              <a:rPr lang="zh-CN" altLang="en-US" sz="1200" dirty="0"/>
              <a:t> </a:t>
            </a:r>
            <a:r>
              <a:rPr lang="en-US" altLang="zh-CN" sz="1200" dirty="0"/>
              <a:t>J.</a:t>
            </a:r>
            <a:r>
              <a:rPr lang="zh-CN" altLang="en-US" sz="1200" dirty="0"/>
              <a:t> </a:t>
            </a:r>
            <a:r>
              <a:rPr lang="en-US" altLang="zh-CN" sz="1200" dirty="0"/>
              <a:t>Pogge,</a:t>
            </a:r>
            <a:r>
              <a:rPr lang="zh-CN" altLang="en-US" sz="1200" dirty="0"/>
              <a:t> </a:t>
            </a:r>
            <a:r>
              <a:rPr lang="en-US" altLang="zh-CN" sz="1200" dirty="0"/>
              <a:t>AIP</a:t>
            </a:r>
            <a:r>
              <a:rPr lang="zh-CN" altLang="en-US" sz="1200" dirty="0"/>
              <a:t> </a:t>
            </a:r>
            <a:r>
              <a:rPr lang="en-US" altLang="zh-CN" sz="1200" dirty="0"/>
              <a:t>Conf.</a:t>
            </a:r>
            <a:r>
              <a:rPr lang="zh-CN" altLang="en-US" sz="1200" dirty="0"/>
              <a:t> </a:t>
            </a:r>
            <a:r>
              <a:rPr lang="en-US" altLang="zh-CN" sz="1200" dirty="0"/>
              <a:t>Proc.</a:t>
            </a:r>
            <a:r>
              <a:rPr lang="zh-CN" altLang="en-US" sz="1200" dirty="0"/>
              <a:t> </a:t>
            </a:r>
            <a:r>
              <a:rPr lang="en-US" altLang="zh-CN" sz="1200" dirty="0"/>
              <a:t>868,</a:t>
            </a:r>
            <a:r>
              <a:rPr lang="zh-CN" altLang="en-US" sz="1200" dirty="0"/>
              <a:t> </a:t>
            </a:r>
            <a:r>
              <a:rPr lang="en-US" altLang="zh-CN" sz="1200" dirty="0"/>
              <a:t>435-444</a:t>
            </a:r>
            <a:r>
              <a:rPr lang="zh-CN" altLang="en-US" sz="1200" dirty="0"/>
              <a:t> </a:t>
            </a:r>
            <a:r>
              <a:rPr lang="en-US" altLang="zh-CN" sz="1200" dirty="0"/>
              <a:t>(2006)</a:t>
            </a:r>
          </a:p>
          <a:p>
            <a:pPr algn="l"/>
            <a:r>
              <a:rPr lang="en-US" altLang="zh-CN" sz="1200" dirty="0"/>
              <a:t>[2]</a:t>
            </a:r>
            <a:r>
              <a:rPr lang="zh-CN" altLang="en-US" sz="1200" dirty="0"/>
              <a:t> </a:t>
            </a:r>
            <a:r>
              <a:rPr lang="en-US" altLang="zh-CN" sz="1200" dirty="0"/>
              <a:t>A.</a:t>
            </a:r>
            <a:r>
              <a:rPr lang="zh-CN" altLang="en-US" sz="1200" dirty="0"/>
              <a:t> </a:t>
            </a:r>
            <a:r>
              <a:rPr lang="en-US" altLang="zh-CN" sz="1200" dirty="0"/>
              <a:t>Zhukov</a:t>
            </a:r>
            <a:r>
              <a:rPr lang="zh-CN" altLang="en-US" sz="1200" dirty="0"/>
              <a:t> </a:t>
            </a:r>
            <a:r>
              <a:rPr lang="en-US" altLang="zh-CN" sz="1200" dirty="0"/>
              <a:t>and</a:t>
            </a:r>
            <a:r>
              <a:rPr lang="zh-CN" altLang="en-US" sz="1200" dirty="0"/>
              <a:t> </a:t>
            </a:r>
            <a:r>
              <a:rPr lang="en-US" altLang="zh-CN" sz="1200" dirty="0"/>
              <a:t>A.</a:t>
            </a:r>
            <a:r>
              <a:rPr lang="zh-CN" altLang="en-US" sz="1200" dirty="0"/>
              <a:t> </a:t>
            </a:r>
            <a:r>
              <a:rPr lang="en-US" altLang="zh-CN" sz="1200" dirty="0" err="1"/>
              <a:t>Aleksandrov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LINAC2012</a:t>
            </a:r>
            <a:r>
              <a:rPr lang="zh-CN" altLang="en-US" sz="1200" dirty="0"/>
              <a:t> </a:t>
            </a:r>
            <a:r>
              <a:rPr lang="en-US" altLang="zh-CN" sz="1200" dirty="0"/>
              <a:t>(2012)</a:t>
            </a:r>
          </a:p>
          <a:p>
            <a:pPr algn="l"/>
            <a:r>
              <a:rPr lang="en-US" altLang="zh-CN" sz="1200" dirty="0"/>
              <a:t>[3]</a:t>
            </a:r>
            <a:r>
              <a:rPr lang="zh-CN" altLang="en-US" sz="1200" dirty="0"/>
              <a:t> </a:t>
            </a:r>
            <a:r>
              <a:rPr lang="en-US" altLang="zh-CN" sz="1200" dirty="0"/>
              <a:t>B.</a:t>
            </a:r>
            <a:r>
              <a:rPr lang="zh-CN" altLang="en-US" sz="1200" dirty="0"/>
              <a:t> </a:t>
            </a:r>
            <a:r>
              <a:rPr lang="en-US" altLang="zh-CN" sz="1200" dirty="0" err="1"/>
              <a:t>Cheymol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LINAC2014,</a:t>
            </a:r>
            <a:r>
              <a:rPr lang="zh-CN" altLang="en-US" sz="1200" dirty="0"/>
              <a:t> </a:t>
            </a:r>
            <a:r>
              <a:rPr lang="en-US" altLang="zh-CN" sz="1200" dirty="0"/>
              <a:t>TUPP039</a:t>
            </a:r>
            <a:r>
              <a:rPr lang="zh-CN" altLang="en-US" sz="1200" dirty="0"/>
              <a:t> </a:t>
            </a:r>
            <a:r>
              <a:rPr lang="en-US" altLang="zh-CN" sz="1200" dirty="0"/>
              <a:t>(2014)</a:t>
            </a:r>
          </a:p>
          <a:p>
            <a:pPr algn="l"/>
            <a:endParaRPr lang="en-CH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273EA3-2706-30A9-CEE6-143C66AC7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766" y="3427861"/>
            <a:ext cx="6883982" cy="9316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ED3BD2-FC3F-4984-9A00-E3D71328E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04" y="4434374"/>
            <a:ext cx="2855590" cy="1983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3775F3-7485-BD67-4BBA-689115B9D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881" y="4869159"/>
            <a:ext cx="2005253" cy="133086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6A35FB-950E-1FE9-41D1-8C5634585D85}"/>
              </a:ext>
            </a:extLst>
          </p:cNvPr>
          <p:cNvCxnSpPr/>
          <p:nvPr/>
        </p:nvCxnSpPr>
        <p:spPr>
          <a:xfrm>
            <a:off x="8616280" y="4130756"/>
            <a:ext cx="936104" cy="9564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89A60D3-4B96-501D-CF38-3897AFD64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264" y="1594651"/>
            <a:ext cx="2852501" cy="1759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D15034-F3CD-8F47-A2A6-E608EFDD4C8B}"/>
              </a:ext>
            </a:extLst>
          </p:cNvPr>
          <p:cNvSpPr txBox="1"/>
          <p:nvPr/>
        </p:nvSpPr>
        <p:spPr>
          <a:xfrm>
            <a:off x="10470759" y="2407407"/>
            <a:ext cx="954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600" dirty="0"/>
              <a:t>5 MSPS</a:t>
            </a:r>
          </a:p>
        </p:txBody>
      </p:sp>
    </p:spTree>
    <p:extLst>
      <p:ext uri="{BB962C8B-B14F-4D97-AF65-F5344CB8AC3E}">
        <p14:creationId xmlns:p14="http://schemas.microsoft.com/office/powerpoint/2010/main" val="233093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3F0DD3-B1B1-C29B-84FD-E807D4081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LINAC4</a:t>
            </a:r>
            <a:r>
              <a:rPr lang="zh-CN" altLang="en-US" dirty="0"/>
              <a:t> </a:t>
            </a:r>
            <a:r>
              <a:rPr lang="en-US" altLang="zh-CN" dirty="0"/>
              <a:t>MEBT</a:t>
            </a:r>
            <a:r>
              <a:rPr lang="zh-CN" altLang="en-US" dirty="0"/>
              <a:t> </a:t>
            </a:r>
            <a:r>
              <a:rPr lang="en-US" altLang="zh-CN" dirty="0"/>
              <a:t>EM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A7940-2ACC-4EED-DA04-99C382FB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FB-F561-2343-A1A0-8066FDE5D52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07A0F-2E3C-8567-AA96-7D898812D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218B1-0C82-07D1-2358-603A267E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92EEEC-B59D-3152-7D62-9C90CDE1A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3967560"/>
            <a:ext cx="2319536" cy="2258496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27ECB16-164B-D223-51DF-1444C8441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6632702" cy="2558298"/>
          </a:xfrm>
        </p:spPr>
        <p:txBody>
          <a:bodyPr/>
          <a:lstStyle/>
          <a:p>
            <a:r>
              <a:rPr lang="en-CH" sz="2000" dirty="0"/>
              <a:t>LINAC</a:t>
            </a:r>
            <a:r>
              <a:rPr lang="en-US" altLang="zh-CN" sz="2000" dirty="0"/>
              <a:t>4</a:t>
            </a:r>
            <a:r>
              <a:rPr lang="zh-CN" altLang="en-US" sz="2000" dirty="0"/>
              <a:t> </a:t>
            </a:r>
            <a:r>
              <a:rPr lang="en-US" altLang="zh-CN" sz="2000" dirty="0"/>
              <a:t>MEBT</a:t>
            </a:r>
            <a:r>
              <a:rPr lang="zh-CN" altLang="en-US" sz="2000" dirty="0"/>
              <a:t> </a:t>
            </a:r>
            <a:r>
              <a:rPr lang="en-US" altLang="zh-CN" sz="2000" dirty="0"/>
              <a:t>EM</a:t>
            </a:r>
            <a:r>
              <a:rPr lang="zh-CN" altLang="en-US" sz="2000" dirty="0"/>
              <a:t> </a:t>
            </a:r>
            <a:endParaRPr lang="en-CH" sz="2000" dirty="0"/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H</a:t>
            </a:r>
            <a:r>
              <a:rPr lang="en-US" altLang="zh-CN" sz="1600" dirty="0"/>
              <a:t>-</a:t>
            </a:r>
            <a:r>
              <a:rPr lang="zh-CN" altLang="en-US" sz="1600" dirty="0"/>
              <a:t> </a:t>
            </a:r>
            <a:r>
              <a:rPr lang="en-US" altLang="zh-CN" sz="1600" dirty="0"/>
              <a:t>beam</a:t>
            </a:r>
            <a:r>
              <a:rPr lang="zh-CN" altLang="en-US" sz="1600" dirty="0"/>
              <a:t>：</a:t>
            </a:r>
            <a:r>
              <a:rPr lang="en-US" altLang="zh-CN" sz="1600" dirty="0"/>
              <a:t>3</a:t>
            </a:r>
            <a:r>
              <a:rPr lang="zh-CN" altLang="en-US" sz="1600" dirty="0"/>
              <a:t> </a:t>
            </a:r>
            <a:r>
              <a:rPr lang="en-US" altLang="zh-CN" sz="1600" dirty="0"/>
              <a:t>MeV,</a:t>
            </a:r>
            <a:r>
              <a:rPr lang="zh-CN" altLang="en-US" sz="1600" dirty="0"/>
              <a:t> </a:t>
            </a:r>
            <a:r>
              <a:rPr lang="en-US" altLang="zh-CN" sz="1600" dirty="0"/>
              <a:t>65</a:t>
            </a:r>
            <a:r>
              <a:rPr lang="zh-CN" altLang="en-US" sz="1600" dirty="0"/>
              <a:t> </a:t>
            </a:r>
            <a:r>
              <a:rPr lang="en-US" altLang="zh-CN" sz="1600" dirty="0"/>
              <a:t>mA,</a:t>
            </a:r>
            <a:r>
              <a:rPr lang="zh-CN" altLang="en-US" sz="1600" dirty="0"/>
              <a:t> </a:t>
            </a:r>
            <a:r>
              <a:rPr lang="en-US" altLang="zh-CN" sz="1600" dirty="0"/>
              <a:t>100</a:t>
            </a:r>
            <a:r>
              <a:rPr lang="zh-CN" altLang="en-US" sz="1600" dirty="0"/>
              <a:t> </a:t>
            </a:r>
            <a:r>
              <a:rPr lang="el-GR" altLang="zh-CN" sz="1600" dirty="0"/>
              <a:t>μ</a:t>
            </a:r>
            <a:r>
              <a:rPr lang="en-US" altLang="zh-CN" sz="1600" dirty="0"/>
              <a:t>s</a:t>
            </a:r>
            <a:r>
              <a:rPr lang="zh-CN" altLang="en-US" sz="1600" dirty="0"/>
              <a:t> （</a:t>
            </a:r>
            <a:r>
              <a:rPr lang="en-US" altLang="zh-CN" sz="1600" dirty="0"/>
              <a:t>design</a:t>
            </a:r>
            <a:r>
              <a:rPr lang="zh-CN" altLang="en-US" sz="1600" dirty="0"/>
              <a:t>）</a:t>
            </a:r>
            <a:br>
              <a:rPr lang="en-US" altLang="zh-CN" sz="1600" dirty="0"/>
            </a:br>
            <a:r>
              <a:rPr lang="zh-CN" altLang="en-US" sz="1600" dirty="0"/>
              <a:t>                 </a:t>
            </a:r>
            <a:r>
              <a:rPr lang="en-US" altLang="zh-CN" sz="1600" dirty="0"/>
              <a:t>3</a:t>
            </a:r>
            <a:r>
              <a:rPr lang="zh-CN" altLang="en-US" sz="1600" dirty="0"/>
              <a:t> </a:t>
            </a:r>
            <a:r>
              <a:rPr lang="en-US" altLang="zh-CN" sz="1600" dirty="0"/>
              <a:t>MeV,</a:t>
            </a:r>
            <a:r>
              <a:rPr lang="zh-CN" altLang="en-US" sz="1600" dirty="0"/>
              <a:t> </a:t>
            </a:r>
            <a:r>
              <a:rPr lang="en-US" altLang="zh-CN" sz="1600" dirty="0"/>
              <a:t>40</a:t>
            </a:r>
            <a:r>
              <a:rPr lang="zh-CN" altLang="en-US" sz="1600" dirty="0"/>
              <a:t> </a:t>
            </a:r>
            <a:r>
              <a:rPr lang="en-US" altLang="zh-CN" sz="1600" dirty="0"/>
              <a:t>mA,</a:t>
            </a:r>
            <a:r>
              <a:rPr lang="zh-CN" altLang="en-US" sz="1600" dirty="0"/>
              <a:t> </a:t>
            </a:r>
            <a:r>
              <a:rPr lang="en-US" altLang="zh-CN" sz="1600" dirty="0"/>
              <a:t>50</a:t>
            </a:r>
            <a:r>
              <a:rPr lang="zh-CN" altLang="en-US" sz="1600" dirty="0"/>
              <a:t> </a:t>
            </a:r>
            <a:r>
              <a:rPr lang="el-GR" altLang="zh-CN" sz="1600" dirty="0"/>
              <a:t>μ</a:t>
            </a:r>
            <a:r>
              <a:rPr lang="en-US" altLang="zh-CN" sz="1600" dirty="0"/>
              <a:t>s</a:t>
            </a:r>
            <a:r>
              <a:rPr lang="zh-CN" altLang="en-US" sz="1600" dirty="0"/>
              <a:t> </a:t>
            </a:r>
            <a:r>
              <a:rPr lang="en-US" altLang="zh-CN" sz="1600" dirty="0"/>
              <a:t>(recommended</a:t>
            </a:r>
            <a:r>
              <a:rPr lang="zh-CN" altLang="en-US" sz="1600" dirty="0"/>
              <a:t>）</a:t>
            </a:r>
            <a:endParaRPr lang="en-US" sz="1600" dirty="0"/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altLang="zh-CN" sz="1600" b="1" dirty="0"/>
              <a:t>Slit-grid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scheme</a:t>
            </a:r>
            <a:r>
              <a:rPr lang="zh-CN" altLang="en-US" sz="1600" b="1" dirty="0"/>
              <a:t> </a:t>
            </a:r>
            <a:r>
              <a:rPr lang="en-US" altLang="zh-CN" sz="1600" dirty="0"/>
              <a:t>(shorten</a:t>
            </a:r>
            <a:r>
              <a:rPr lang="zh-CN" altLang="en-US" sz="1600" dirty="0"/>
              <a:t> </a:t>
            </a:r>
            <a:r>
              <a:rPr lang="en-US" altLang="zh-CN" sz="1600" dirty="0"/>
              <a:t>measurement</a:t>
            </a:r>
            <a:r>
              <a:rPr lang="zh-CN" altLang="en-US" sz="1600" dirty="0"/>
              <a:t> </a:t>
            </a:r>
            <a:r>
              <a:rPr lang="en-US" altLang="zh-CN" sz="1600" dirty="0"/>
              <a:t>time)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slit</a:t>
            </a:r>
            <a:r>
              <a:rPr lang="zh-CN" altLang="en-US" sz="1600" dirty="0"/>
              <a:t> </a:t>
            </a:r>
            <a:r>
              <a:rPr lang="en-US" altLang="zh-CN" sz="1600" dirty="0"/>
              <a:t>width</a:t>
            </a:r>
            <a:r>
              <a:rPr lang="zh-CN" altLang="en-US" sz="1600" dirty="0"/>
              <a:t> </a:t>
            </a:r>
            <a:r>
              <a:rPr lang="en-US" altLang="zh-CN" sz="1600" dirty="0"/>
              <a:t>=</a:t>
            </a:r>
            <a:r>
              <a:rPr lang="zh-CN" altLang="en-US" sz="1600" dirty="0"/>
              <a:t> </a:t>
            </a:r>
            <a:r>
              <a:rPr lang="en-US" altLang="zh-CN" sz="1600" dirty="0"/>
              <a:t>0.1/0.2</a:t>
            </a:r>
            <a:r>
              <a:rPr lang="zh-CN" altLang="en-US" sz="1600" dirty="0"/>
              <a:t> </a:t>
            </a:r>
            <a:r>
              <a:rPr lang="en-US" altLang="zh-CN" sz="1600" dirty="0"/>
              <a:t>mm</a:t>
            </a:r>
            <a:r>
              <a:rPr lang="zh-CN" altLang="en-US" sz="1600" dirty="0"/>
              <a:t> </a:t>
            </a:r>
            <a:r>
              <a:rPr lang="en-US" altLang="zh-CN" sz="1600" dirty="0"/>
              <a:t>(graphite,</a:t>
            </a:r>
            <a:r>
              <a:rPr lang="zh-CN" altLang="en-US" sz="1600" dirty="0"/>
              <a:t> </a:t>
            </a:r>
            <a:r>
              <a:rPr lang="en-US" altLang="zh-CN" sz="1600" dirty="0"/>
              <a:t>tilt=15º),</a:t>
            </a:r>
            <a:r>
              <a:rPr lang="zh-CN" altLang="en-US" sz="1600" dirty="0"/>
              <a:t> </a:t>
            </a:r>
            <a:r>
              <a:rPr lang="en-US" altLang="zh-CN" sz="1600" dirty="0"/>
              <a:t>slit</a:t>
            </a:r>
            <a:r>
              <a:rPr lang="zh-CN" altLang="en-US" sz="1600" dirty="0"/>
              <a:t> </a:t>
            </a:r>
            <a:r>
              <a:rPr lang="en-US" altLang="zh-CN" sz="1600" dirty="0"/>
              <a:t>width</a:t>
            </a:r>
            <a:r>
              <a:rPr lang="zh-CN" altLang="en-US" sz="1600" dirty="0"/>
              <a:t> </a:t>
            </a:r>
            <a:r>
              <a:rPr lang="en-US" altLang="zh-CN" sz="1600" dirty="0"/>
              <a:t>=</a:t>
            </a:r>
            <a:r>
              <a:rPr lang="zh-CN" altLang="en-US" sz="1600" dirty="0"/>
              <a:t> </a:t>
            </a:r>
            <a:r>
              <a:rPr lang="en-US" altLang="zh-CN" sz="1600" dirty="0"/>
              <a:t>3</a:t>
            </a:r>
            <a:r>
              <a:rPr lang="zh-CN" altLang="en-US" sz="1600" dirty="0"/>
              <a:t> </a:t>
            </a:r>
            <a:r>
              <a:rPr lang="en-US" altLang="zh-CN" sz="1600" dirty="0"/>
              <a:t>mm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d33</a:t>
            </a:r>
            <a:r>
              <a:rPr lang="zh-CN" altLang="en-US" sz="1600" dirty="0"/>
              <a:t> </a:t>
            </a:r>
            <a:r>
              <a:rPr lang="el-GR" altLang="zh-CN" sz="1600" dirty="0"/>
              <a:t>μ</a:t>
            </a:r>
            <a:r>
              <a:rPr lang="en-US" altLang="zh-CN" sz="1600" dirty="0"/>
              <a:t>m</a:t>
            </a:r>
            <a:r>
              <a:rPr lang="zh-CN" altLang="en-US" sz="1600" dirty="0"/>
              <a:t> </a:t>
            </a:r>
            <a:r>
              <a:rPr lang="en-US" altLang="zh-CN" sz="1600" dirty="0"/>
              <a:t>carbon</a:t>
            </a:r>
            <a:r>
              <a:rPr lang="zh-CN" altLang="en-US" sz="1600" dirty="0"/>
              <a:t> </a:t>
            </a:r>
            <a:r>
              <a:rPr lang="en-US" altLang="zh-CN" sz="1600" dirty="0"/>
              <a:t>fiber</a:t>
            </a:r>
            <a:r>
              <a:rPr lang="zh-CN" altLang="en-US" sz="1600" dirty="0"/>
              <a:t> </a:t>
            </a:r>
            <a:r>
              <a:rPr lang="en-US" altLang="zh-CN" sz="1600" dirty="0"/>
              <a:t>as</a:t>
            </a:r>
            <a:r>
              <a:rPr lang="zh-CN" altLang="en-US" sz="1600" dirty="0"/>
              <a:t> </a:t>
            </a:r>
            <a:r>
              <a:rPr lang="en-US" altLang="zh-CN" sz="1600" dirty="0"/>
              <a:t>wire</a:t>
            </a:r>
            <a:r>
              <a:rPr lang="zh-CN" altLang="en-US" sz="1600" dirty="0"/>
              <a:t> </a:t>
            </a:r>
            <a:r>
              <a:rPr lang="en-US" altLang="zh-CN" sz="1600" dirty="0"/>
              <a:t>material</a:t>
            </a:r>
            <a:r>
              <a:rPr lang="zh-CN" altLang="en-US" sz="1600" dirty="0"/>
              <a:t> </a:t>
            </a:r>
            <a:r>
              <a:rPr lang="en-US" altLang="zh-CN" sz="1600" dirty="0"/>
              <a:t>(eager</a:t>
            </a:r>
            <a:r>
              <a:rPr lang="zh-CN" altLang="en-US" sz="1600" dirty="0"/>
              <a:t> </a:t>
            </a:r>
            <a:r>
              <a:rPr lang="en-US" altLang="zh-CN" sz="1600" dirty="0"/>
              <a:t>for</a:t>
            </a:r>
            <a:r>
              <a:rPr lang="zh-CN" altLang="en-US" sz="1600" dirty="0"/>
              <a:t> </a:t>
            </a:r>
            <a:r>
              <a:rPr lang="en-US" altLang="zh-CN" sz="1600" dirty="0"/>
              <a:t>d100</a:t>
            </a:r>
            <a:r>
              <a:rPr lang="el-GR" altLang="zh-CN" sz="1600" dirty="0" err="1"/>
              <a:t>μm</a:t>
            </a:r>
            <a:r>
              <a:rPr lang="zh-CN" altLang="en-US" sz="1600" dirty="0"/>
              <a:t> </a:t>
            </a:r>
            <a:r>
              <a:rPr lang="en-US" altLang="zh-CN" sz="1600" dirty="0"/>
              <a:t>carbon</a:t>
            </a:r>
            <a:r>
              <a:rPr lang="zh-CN" altLang="en-US" sz="1600" dirty="0"/>
              <a:t> </a:t>
            </a:r>
            <a:r>
              <a:rPr lang="en-US" altLang="zh-CN" sz="1600" dirty="0"/>
              <a:t>wire,</a:t>
            </a:r>
            <a:r>
              <a:rPr lang="zh-CN" altLang="en-US" sz="1600" dirty="0"/>
              <a:t> </a:t>
            </a:r>
            <a:r>
              <a:rPr lang="en-US" altLang="zh-CN" sz="1600" dirty="0"/>
              <a:t>but</a:t>
            </a:r>
            <a:r>
              <a:rPr lang="zh-CN" altLang="en-US" sz="1600" dirty="0"/>
              <a:t> </a:t>
            </a:r>
            <a:r>
              <a:rPr lang="en-US" altLang="zh-CN" sz="1600" dirty="0"/>
              <a:t>not</a:t>
            </a:r>
            <a:r>
              <a:rPr lang="zh-CN" altLang="en-US" sz="1600" dirty="0"/>
              <a:t> </a:t>
            </a:r>
            <a:r>
              <a:rPr lang="en-US" altLang="zh-CN" sz="1600" dirty="0"/>
              <a:t>adequate</a:t>
            </a:r>
            <a:r>
              <a:rPr lang="zh-CN" altLang="en-US" sz="1600" dirty="0"/>
              <a:t> </a:t>
            </a:r>
            <a:r>
              <a:rPr lang="en-US" altLang="zh-CN" sz="1600" dirty="0"/>
              <a:t>material</a:t>
            </a:r>
            <a:r>
              <a:rPr lang="zh-CN" altLang="en-US" sz="1600" dirty="0"/>
              <a:t> </a:t>
            </a:r>
            <a:r>
              <a:rPr lang="en-US" altLang="zh-CN" sz="1600" dirty="0"/>
              <a:t>available</a:t>
            </a:r>
            <a:r>
              <a:rPr lang="zh-CN" altLang="en-US" sz="1600" dirty="0"/>
              <a:t> </a:t>
            </a:r>
            <a:r>
              <a:rPr lang="en-US" altLang="zh-CN" sz="1600" dirty="0"/>
              <a:t>at</a:t>
            </a:r>
            <a:r>
              <a:rPr lang="zh-CN" altLang="en-US" sz="1600" dirty="0"/>
              <a:t> </a:t>
            </a:r>
            <a:r>
              <a:rPr lang="en-US" altLang="zh-CN" sz="1600" dirty="0"/>
              <a:t>that</a:t>
            </a:r>
            <a:r>
              <a:rPr lang="zh-CN" altLang="en-US" sz="1600" dirty="0"/>
              <a:t> </a:t>
            </a:r>
            <a:r>
              <a:rPr lang="en-US" altLang="zh-CN" sz="1600" dirty="0"/>
              <a:t>time)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altLang="zh-CN" sz="1600" b="1" dirty="0"/>
              <a:t>Exist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there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only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for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front-end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commissioning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phase</a:t>
            </a:r>
          </a:p>
          <a:p>
            <a:pPr lvl="1" indent="0">
              <a:buNone/>
            </a:pPr>
            <a:endParaRPr lang="en-CH" sz="16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FC88EC-2302-B96F-8AC6-B6A13BCDB4D8}"/>
              </a:ext>
            </a:extLst>
          </p:cNvPr>
          <p:cNvGrpSpPr/>
          <p:nvPr/>
        </p:nvGrpSpPr>
        <p:grpSpPr>
          <a:xfrm>
            <a:off x="6964220" y="1528520"/>
            <a:ext cx="4584515" cy="1336346"/>
            <a:chOff x="5191847" y="2016668"/>
            <a:chExt cx="4584515" cy="13363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5C8F9CF-F8FD-4DEA-7A5B-CB8E0135A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952" y="2204619"/>
              <a:ext cx="3132823" cy="114839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6F569B-53CE-1AF5-958E-881B8F8233E5}"/>
                </a:ext>
              </a:extLst>
            </p:cNvPr>
            <p:cNvSpPr txBox="1"/>
            <p:nvPr/>
          </p:nvSpPr>
          <p:spPr>
            <a:xfrm>
              <a:off x="5191847" y="2016668"/>
              <a:ext cx="458451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400" dirty="0"/>
                <a:t>Evaluation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of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the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slit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temperature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w/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65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mA,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100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us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H-</a:t>
              </a:r>
              <a:endParaRPr lang="en-CH" sz="14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FE9E4B-9F71-6807-D82F-DD010EF7BB03}"/>
              </a:ext>
            </a:extLst>
          </p:cNvPr>
          <p:cNvSpPr txBox="1"/>
          <p:nvPr/>
        </p:nvSpPr>
        <p:spPr>
          <a:xfrm>
            <a:off x="417496" y="6076130"/>
            <a:ext cx="44589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[1]</a:t>
            </a:r>
            <a:r>
              <a:rPr lang="zh-CN" altLang="en-US" sz="1200" dirty="0"/>
              <a:t> </a:t>
            </a:r>
            <a:r>
              <a:rPr lang="en-US" altLang="zh-CN" sz="1200" dirty="0"/>
              <a:t>B.</a:t>
            </a:r>
            <a:r>
              <a:rPr lang="zh-CN" altLang="en-US" sz="1200" dirty="0"/>
              <a:t> </a:t>
            </a:r>
            <a:r>
              <a:rPr lang="en-US" altLang="zh-CN" sz="1200" dirty="0" err="1"/>
              <a:t>Cheymol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PhD</a:t>
            </a:r>
            <a:r>
              <a:rPr lang="zh-CN" altLang="en-US" sz="1200" dirty="0"/>
              <a:t> </a:t>
            </a:r>
            <a:r>
              <a:rPr lang="en-US" altLang="zh-CN" sz="1200" dirty="0"/>
              <a:t>thesis</a:t>
            </a:r>
            <a:r>
              <a:rPr lang="zh-CN" altLang="en-US" sz="1200" dirty="0"/>
              <a:t> </a:t>
            </a:r>
            <a:r>
              <a:rPr lang="en-US" altLang="zh-CN" sz="1200" dirty="0"/>
              <a:t>(2011)</a:t>
            </a:r>
            <a:endParaRPr lang="en-CH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E73456-05F5-DC1F-D9F5-B70AE03A3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691" y="3967560"/>
            <a:ext cx="4431574" cy="23760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FD54C2-C8F6-1236-352F-DC31AE001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925" y="3827059"/>
            <a:ext cx="2255979" cy="2268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E9940C-F44A-213F-2EEB-A56EAF3EC3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704"/>
          <a:stretch/>
        </p:blipFill>
        <p:spPr>
          <a:xfrm>
            <a:off x="704181" y="4289953"/>
            <a:ext cx="918980" cy="671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9B1897-992A-83CA-F33E-116B1B62E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5693" y="3312576"/>
            <a:ext cx="974021" cy="7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69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27A3B0-88B7-5E0E-69D8-3AB439955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723" y="1285638"/>
            <a:ext cx="6726070" cy="2627950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CH" sz="1800" b="0" dirty="0"/>
              <a:t>S</a:t>
            </a:r>
            <a:r>
              <a:rPr lang="en-US" altLang="zh-CN" sz="1800" b="0" dirty="0"/>
              <a:t>lit-Slit/FC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configuration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w/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slit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widths=0.2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mm,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slit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thickness=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0.5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mm,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slit-slit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distance=0.54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m,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0" dirty="0"/>
              <a:t>Slit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FC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collection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plate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materials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are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tungsten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copper,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respectively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0" dirty="0"/>
              <a:t>Analog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electronics: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trans.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impedance=35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V/mA,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BW~30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kHz,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Equ</a:t>
            </a:r>
            <a:r>
              <a:rPr lang="en-US" altLang="zh-CN" sz="1800" b="0" dirty="0"/>
              <a:t>.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noise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level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&lt;100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pC</a:t>
            </a:r>
            <a:endParaRPr lang="en-CH" altLang="zh-CN" sz="1800" b="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0" dirty="0"/>
              <a:t>w/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water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cooling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front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slit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plate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(d=4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mm,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flow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rate~3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m/s)</a:t>
            </a:r>
            <a:r>
              <a:rPr lang="zh-CN" altLang="en-US" sz="1800" b="0" dirty="0"/>
              <a:t>，</a:t>
            </a:r>
            <a:br>
              <a:rPr lang="en-US" altLang="zh-CN" sz="1800" b="0" dirty="0"/>
            </a:br>
            <a:r>
              <a:rPr lang="en-US" altLang="zh-CN" sz="1800" b="0" dirty="0"/>
              <a:t>but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tungsten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slit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mask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not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brazed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frame</a:t>
            </a:r>
            <a:r>
              <a:rPr lang="zh-CN" altLang="en-US" sz="1800" b="0" dirty="0"/>
              <a:t> </a:t>
            </a:r>
            <a:endParaRPr lang="en-US" altLang="zh-CN" sz="1800" b="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0" dirty="0"/>
              <a:t>Offline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emittance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determination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by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threshold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analysis</a:t>
            </a:r>
          </a:p>
          <a:p>
            <a:endParaRPr lang="en-US" altLang="zh-CN" sz="1800" dirty="0"/>
          </a:p>
          <a:p>
            <a:endParaRPr lang="en-CH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A2B99A-511C-625F-C2C7-9EF831C2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EM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CSNS</a:t>
            </a:r>
            <a:r>
              <a:rPr lang="zh-CN" altLang="en-US" dirty="0"/>
              <a:t> </a:t>
            </a:r>
            <a:r>
              <a:rPr lang="en-US" altLang="zh-CN" dirty="0"/>
              <a:t>MEBT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8CE7-B53E-5D0C-A20B-F13B9948E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FE2-99C6-B94B-B6DD-F8CA315B9B57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E6BC1-4891-B16E-B376-3C31B407E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41640-2E82-3B9A-93C2-C32DD811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1A39E2-EC31-1896-E2C3-130DEB41DC15}"/>
              </a:ext>
            </a:extLst>
          </p:cNvPr>
          <p:cNvGrpSpPr/>
          <p:nvPr/>
        </p:nvGrpSpPr>
        <p:grpSpPr>
          <a:xfrm>
            <a:off x="407987" y="4169399"/>
            <a:ext cx="6843883" cy="1883737"/>
            <a:chOff x="1492370" y="3664126"/>
            <a:chExt cx="6843883" cy="18837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56F2A5-2BEF-EDB9-F5FB-EF3EBEC14114}"/>
                </a:ext>
              </a:extLst>
            </p:cNvPr>
            <p:cNvSpPr/>
            <p:nvPr/>
          </p:nvSpPr>
          <p:spPr>
            <a:xfrm>
              <a:off x="3631731" y="3946964"/>
              <a:ext cx="307773" cy="160089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DFC833-17F9-BC98-96D7-FD59C48C6853}"/>
                </a:ext>
              </a:extLst>
            </p:cNvPr>
            <p:cNvSpPr/>
            <p:nvPr/>
          </p:nvSpPr>
          <p:spPr>
            <a:xfrm>
              <a:off x="2643034" y="4315525"/>
              <a:ext cx="130205" cy="8682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486174-4438-76B7-E680-22E98BBD255E}"/>
                </a:ext>
              </a:extLst>
            </p:cNvPr>
            <p:cNvSpPr/>
            <p:nvPr/>
          </p:nvSpPr>
          <p:spPr>
            <a:xfrm>
              <a:off x="3241971" y="4315525"/>
              <a:ext cx="130205" cy="8682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3F06F6-A121-CECA-5142-89E73B5C019C}"/>
                </a:ext>
              </a:extLst>
            </p:cNvPr>
            <p:cNvSpPr/>
            <p:nvPr/>
          </p:nvSpPr>
          <p:spPr>
            <a:xfrm>
              <a:off x="6307811" y="3946964"/>
              <a:ext cx="307773" cy="160089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308546-FE84-F5B5-C3E7-3569F60E16C4}"/>
                </a:ext>
              </a:extLst>
            </p:cNvPr>
            <p:cNvSpPr txBox="1"/>
            <p:nvPr/>
          </p:nvSpPr>
          <p:spPr>
            <a:xfrm>
              <a:off x="2461224" y="5222148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2"/>
                  </a:solidFill>
                </a:rPr>
                <a:t>BPM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2F1191-7807-98C4-26A8-CE545949881C}"/>
                </a:ext>
              </a:extLst>
            </p:cNvPr>
            <p:cNvSpPr txBox="1"/>
            <p:nvPr/>
          </p:nvSpPr>
          <p:spPr>
            <a:xfrm>
              <a:off x="3055658" y="5217749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tx2"/>
                  </a:solidFill>
                </a:rPr>
                <a:t>BPM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EE736E-710C-7465-D846-582588E9E423}"/>
                </a:ext>
              </a:extLst>
            </p:cNvPr>
            <p:cNvSpPr/>
            <p:nvPr/>
          </p:nvSpPr>
          <p:spPr>
            <a:xfrm>
              <a:off x="4046904" y="4524802"/>
              <a:ext cx="78866" cy="411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4644C5-BE0C-4921-2747-9DBC4CBC8C6A}"/>
                </a:ext>
              </a:extLst>
            </p:cNvPr>
            <p:cNvSpPr txBox="1"/>
            <p:nvPr/>
          </p:nvSpPr>
          <p:spPr>
            <a:xfrm>
              <a:off x="3842961" y="4942481"/>
              <a:ext cx="4961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2"/>
                  </a:solidFill>
                </a:rPr>
                <a:t>FCT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627436-9B54-79F7-92A2-CB2FA3B2C439}"/>
                </a:ext>
              </a:extLst>
            </p:cNvPr>
            <p:cNvSpPr/>
            <p:nvPr/>
          </p:nvSpPr>
          <p:spPr>
            <a:xfrm>
              <a:off x="5777006" y="4531420"/>
              <a:ext cx="78866" cy="411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1859AB7-5826-2DAC-B2BD-E59BCEAF6BBF}"/>
                </a:ext>
              </a:extLst>
            </p:cNvPr>
            <p:cNvGrpSpPr/>
            <p:nvPr/>
          </p:nvGrpSpPr>
          <p:grpSpPr>
            <a:xfrm>
              <a:off x="2058455" y="4004023"/>
              <a:ext cx="396262" cy="1174449"/>
              <a:chOff x="2063552" y="4009337"/>
              <a:chExt cx="396262" cy="117444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AB20256-B03A-0636-3572-C18F24F18678}"/>
                  </a:ext>
                </a:extLst>
              </p:cNvPr>
              <p:cNvSpPr/>
              <p:nvPr/>
            </p:nvSpPr>
            <p:spPr>
              <a:xfrm>
                <a:off x="2189370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E7DCFA2-F171-B07A-9566-A8698137E481}"/>
                  </a:ext>
                </a:extLst>
              </p:cNvPr>
              <p:cNvSpPr txBox="1"/>
              <p:nvPr/>
            </p:nvSpPr>
            <p:spPr>
              <a:xfrm>
                <a:off x="2063552" y="4009337"/>
                <a:ext cx="3962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BEDF75-B656-E507-E122-BD07F51AFF49}"/>
                </a:ext>
              </a:extLst>
            </p:cNvPr>
            <p:cNvSpPr txBox="1"/>
            <p:nvPr/>
          </p:nvSpPr>
          <p:spPr>
            <a:xfrm>
              <a:off x="3119687" y="4007747"/>
              <a:ext cx="396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Q3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93AD3D-2373-DBDD-B7E2-EF07E449C233}"/>
                </a:ext>
              </a:extLst>
            </p:cNvPr>
            <p:cNvSpPr txBox="1"/>
            <p:nvPr/>
          </p:nvSpPr>
          <p:spPr>
            <a:xfrm>
              <a:off x="2516603" y="4007748"/>
              <a:ext cx="396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Q2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A44591-D1B5-C192-697A-03294A9E082C}"/>
                </a:ext>
              </a:extLst>
            </p:cNvPr>
            <p:cNvSpPr txBox="1"/>
            <p:nvPr/>
          </p:nvSpPr>
          <p:spPr>
            <a:xfrm>
              <a:off x="3307223" y="3670155"/>
              <a:ext cx="9252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Buncher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EFD044-38C8-A73A-FBF7-D09BE690005F}"/>
                </a:ext>
              </a:extLst>
            </p:cNvPr>
            <p:cNvSpPr txBox="1"/>
            <p:nvPr/>
          </p:nvSpPr>
          <p:spPr>
            <a:xfrm>
              <a:off x="6043659" y="3664126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Buncher 2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6888654-8619-160A-C0CD-F16D9DD33D2A}"/>
                </a:ext>
              </a:extLst>
            </p:cNvPr>
            <p:cNvSpPr/>
            <p:nvPr/>
          </p:nvSpPr>
          <p:spPr>
            <a:xfrm>
              <a:off x="2585044" y="4661797"/>
              <a:ext cx="238939" cy="16284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820534-5923-4C5D-D625-3487329E79C8}"/>
                </a:ext>
              </a:extLst>
            </p:cNvPr>
            <p:cNvSpPr/>
            <p:nvPr/>
          </p:nvSpPr>
          <p:spPr>
            <a:xfrm>
              <a:off x="4511824" y="4593524"/>
              <a:ext cx="133707" cy="30777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8A84E74-3F56-AF7B-AF81-1A8F135992D3}"/>
                </a:ext>
              </a:extLst>
            </p:cNvPr>
            <p:cNvGrpSpPr/>
            <p:nvPr/>
          </p:nvGrpSpPr>
          <p:grpSpPr>
            <a:xfrm>
              <a:off x="2264492" y="4512346"/>
              <a:ext cx="412292" cy="719312"/>
              <a:chOff x="2264492" y="4512346"/>
              <a:chExt cx="412292" cy="719312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159528C-49B5-DEA1-4979-88F671A49774}"/>
                  </a:ext>
                </a:extLst>
              </p:cNvPr>
              <p:cNvSpPr/>
              <p:nvPr/>
            </p:nvSpPr>
            <p:spPr>
              <a:xfrm>
                <a:off x="2414741" y="4512346"/>
                <a:ext cx="120251" cy="4359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583F0DB-36B7-434F-D445-31B23BA42262}"/>
                  </a:ext>
                </a:extLst>
              </p:cNvPr>
              <p:cNvSpPr txBox="1"/>
              <p:nvPr/>
            </p:nvSpPr>
            <p:spPr>
              <a:xfrm>
                <a:off x="2264492" y="4970048"/>
                <a:ext cx="4122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chemeClr val="tx2"/>
                    </a:solidFill>
                  </a:rPr>
                  <a:t>WS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B9C7630-FD83-4A28-1E29-65840734282E}"/>
                </a:ext>
              </a:extLst>
            </p:cNvPr>
            <p:cNvSpPr/>
            <p:nvPr/>
          </p:nvSpPr>
          <p:spPr>
            <a:xfrm>
              <a:off x="3169481" y="4650776"/>
              <a:ext cx="238939" cy="16284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A8D0732-B98C-1262-E7DF-39E1AAA70D55}"/>
                </a:ext>
              </a:extLst>
            </p:cNvPr>
            <p:cNvGrpSpPr/>
            <p:nvPr/>
          </p:nvGrpSpPr>
          <p:grpSpPr>
            <a:xfrm>
              <a:off x="4093265" y="4009336"/>
              <a:ext cx="498855" cy="1471016"/>
              <a:chOff x="4093265" y="4009336"/>
              <a:chExt cx="498855" cy="1471016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A9E364E-6142-CF51-FD6D-6A623DDABDE4}"/>
                  </a:ext>
                </a:extLst>
              </p:cNvPr>
              <p:cNvSpPr/>
              <p:nvPr/>
            </p:nvSpPr>
            <p:spPr>
              <a:xfrm>
                <a:off x="4266190" y="4318453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20EF795-F2D3-9458-32BF-782A51092127}"/>
                  </a:ext>
                </a:extLst>
              </p:cNvPr>
              <p:cNvSpPr txBox="1"/>
              <p:nvPr/>
            </p:nvSpPr>
            <p:spPr>
              <a:xfrm>
                <a:off x="4093265" y="5218742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0D1C35D-BA53-3A77-772B-324719DD7415}"/>
                  </a:ext>
                </a:extLst>
              </p:cNvPr>
              <p:cNvSpPr txBox="1"/>
              <p:nvPr/>
            </p:nvSpPr>
            <p:spPr>
              <a:xfrm>
                <a:off x="4136598" y="4009336"/>
                <a:ext cx="3962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Q4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4650C68-6C8F-E185-8EB9-3361B8011889}"/>
                  </a:ext>
                </a:extLst>
              </p:cNvPr>
              <p:cNvSpPr/>
              <p:nvPr/>
            </p:nvSpPr>
            <p:spPr>
              <a:xfrm>
                <a:off x="4212470" y="4659341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AFA73E-8BB0-E7A7-3DCE-E0D8CEE58512}"/>
                </a:ext>
              </a:extLst>
            </p:cNvPr>
            <p:cNvGrpSpPr/>
            <p:nvPr/>
          </p:nvGrpSpPr>
          <p:grpSpPr>
            <a:xfrm>
              <a:off x="4667645" y="4019438"/>
              <a:ext cx="498855" cy="1446499"/>
              <a:chOff x="5069951" y="4028025"/>
              <a:chExt cx="498855" cy="1446499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5D682D6-6716-EF7F-ED1A-E41211196028}"/>
                  </a:ext>
                </a:extLst>
              </p:cNvPr>
              <p:cNvSpPr/>
              <p:nvPr/>
            </p:nvSpPr>
            <p:spPr>
              <a:xfrm>
                <a:off x="5263895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9F175AA-6DF9-E04B-6177-2FFAE6FC2CB0}"/>
                  </a:ext>
                </a:extLst>
              </p:cNvPr>
              <p:cNvSpPr txBox="1"/>
              <p:nvPr/>
            </p:nvSpPr>
            <p:spPr>
              <a:xfrm>
                <a:off x="5069951" y="5212914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C975BBA-92A2-A3B2-141D-60093A8A1E1E}"/>
                  </a:ext>
                </a:extLst>
              </p:cNvPr>
              <p:cNvSpPr txBox="1"/>
              <p:nvPr/>
            </p:nvSpPr>
            <p:spPr>
              <a:xfrm>
                <a:off x="5130246" y="4028025"/>
                <a:ext cx="3962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Q5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0C963D5-A295-A238-7F17-D27DA95466BA}"/>
                  </a:ext>
                </a:extLst>
              </p:cNvPr>
              <p:cNvSpPr/>
              <p:nvPr/>
            </p:nvSpPr>
            <p:spPr>
              <a:xfrm>
                <a:off x="5215812" y="4659345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60E5FA-0E32-E235-46A8-009C911EBAB1}"/>
                </a:ext>
              </a:extLst>
            </p:cNvPr>
            <p:cNvSpPr txBox="1"/>
            <p:nvPr/>
          </p:nvSpPr>
          <p:spPr>
            <a:xfrm>
              <a:off x="4408429" y="4923753"/>
              <a:ext cx="41229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2"/>
                  </a:solidFill>
                </a:rPr>
                <a:t>EM</a:t>
              </a:r>
              <a:endParaRPr lang="en-US" altLang="zh-CN" sz="1200" b="1" dirty="0">
                <a:solidFill>
                  <a:schemeClr val="tx2"/>
                </a:solidFill>
              </a:endParaRPr>
            </a:p>
            <a:p>
              <a:pPr algn="ctr"/>
              <a:r>
                <a:rPr lang="en-US" altLang="zh-CN" sz="1100" b="1" dirty="0">
                  <a:solidFill>
                    <a:schemeClr val="tx2"/>
                  </a:solidFill>
                </a:rPr>
                <a:t>WS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93BCBC-7D56-5219-46A5-DF1835294A67}"/>
                </a:ext>
              </a:extLst>
            </p:cNvPr>
            <p:cNvSpPr/>
            <p:nvPr/>
          </p:nvSpPr>
          <p:spPr>
            <a:xfrm>
              <a:off x="4623163" y="4514878"/>
              <a:ext cx="120251" cy="4359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BE925E8-A573-8632-63B3-74D419A2E5A0}"/>
                </a:ext>
              </a:extLst>
            </p:cNvPr>
            <p:cNvGrpSpPr/>
            <p:nvPr/>
          </p:nvGrpSpPr>
          <p:grpSpPr>
            <a:xfrm>
              <a:off x="4994444" y="4512346"/>
              <a:ext cx="412292" cy="719312"/>
              <a:chOff x="4994293" y="4466765"/>
              <a:chExt cx="412292" cy="719312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4ED8D79-20AF-2BA4-EC1C-DE6C3824FAEF}"/>
                  </a:ext>
                </a:extLst>
              </p:cNvPr>
              <p:cNvSpPr/>
              <p:nvPr/>
            </p:nvSpPr>
            <p:spPr>
              <a:xfrm>
                <a:off x="5144542" y="4466765"/>
                <a:ext cx="120251" cy="4359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933DE89-AAB6-C55D-15E0-79C82DBB0E9D}"/>
                  </a:ext>
                </a:extLst>
              </p:cNvPr>
              <p:cNvSpPr txBox="1"/>
              <p:nvPr/>
            </p:nvSpPr>
            <p:spPr>
              <a:xfrm>
                <a:off x="4994293" y="4924467"/>
                <a:ext cx="4122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chemeClr val="tx2"/>
                    </a:solidFill>
                  </a:rPr>
                  <a:t>WS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5C43A5C-EB06-4903-7E6F-7F43B4F1F5DE}"/>
                </a:ext>
              </a:extLst>
            </p:cNvPr>
            <p:cNvGrpSpPr/>
            <p:nvPr/>
          </p:nvGrpSpPr>
          <p:grpSpPr>
            <a:xfrm>
              <a:off x="5207642" y="4013378"/>
              <a:ext cx="498855" cy="1446499"/>
              <a:chOff x="5069951" y="4028025"/>
              <a:chExt cx="498855" cy="1446499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8DBBFCD-909A-D7AC-B300-2347521B4020}"/>
                  </a:ext>
                </a:extLst>
              </p:cNvPr>
              <p:cNvSpPr/>
              <p:nvPr/>
            </p:nvSpPr>
            <p:spPr>
              <a:xfrm>
                <a:off x="5263895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337B10C-DC22-C718-5C99-E8F6393159CE}"/>
                  </a:ext>
                </a:extLst>
              </p:cNvPr>
              <p:cNvSpPr txBox="1"/>
              <p:nvPr/>
            </p:nvSpPr>
            <p:spPr>
              <a:xfrm>
                <a:off x="5069951" y="5212914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20FCC0F-C4CF-DEB8-321E-A3F3D32D55A6}"/>
                  </a:ext>
                </a:extLst>
              </p:cNvPr>
              <p:cNvSpPr txBox="1"/>
              <p:nvPr/>
            </p:nvSpPr>
            <p:spPr>
              <a:xfrm>
                <a:off x="5130246" y="4028025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</a:t>
                </a:r>
                <a:r>
                  <a:rPr lang="en-US" altLang="zh-CN" sz="1400" dirty="0"/>
                  <a:t>6</a:t>
                </a:r>
                <a:endParaRPr lang="en-US" sz="1400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F7C913D-A91E-B2C2-8A8A-C5893A5C969D}"/>
                  </a:ext>
                </a:extLst>
              </p:cNvPr>
              <p:cNvSpPr/>
              <p:nvPr/>
            </p:nvSpPr>
            <p:spPr>
              <a:xfrm>
                <a:off x="5215812" y="4659345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71C2BB-260E-5689-C550-82F811C09254}"/>
                </a:ext>
              </a:extLst>
            </p:cNvPr>
            <p:cNvSpPr/>
            <p:nvPr/>
          </p:nvSpPr>
          <p:spPr>
            <a:xfrm>
              <a:off x="5668584" y="4592848"/>
              <a:ext cx="133707" cy="30777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329C491-ED5E-54E1-59D2-627FDD4B8AC7}"/>
                </a:ext>
              </a:extLst>
            </p:cNvPr>
            <p:cNvSpPr txBox="1"/>
            <p:nvPr/>
          </p:nvSpPr>
          <p:spPr>
            <a:xfrm>
              <a:off x="5532249" y="4942481"/>
              <a:ext cx="4603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2"/>
                  </a:solidFill>
                </a:rPr>
                <a:t>EM</a:t>
              </a:r>
              <a:endParaRPr lang="en-US" altLang="zh-CN" sz="1200" b="1" dirty="0">
                <a:solidFill>
                  <a:schemeClr val="tx2"/>
                </a:solidFill>
              </a:endParaRPr>
            </a:p>
            <a:p>
              <a:pPr algn="ctr"/>
              <a:r>
                <a:rPr lang="en-US" altLang="zh-CN" sz="1100" b="1" dirty="0">
                  <a:solidFill>
                    <a:schemeClr val="tx2"/>
                  </a:solidFill>
                </a:rPr>
                <a:t>FCT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C1B980A-7DF2-EFEE-FB75-B9EEDAE49D58}"/>
                </a:ext>
              </a:extLst>
            </p:cNvPr>
            <p:cNvGrpSpPr/>
            <p:nvPr/>
          </p:nvGrpSpPr>
          <p:grpSpPr>
            <a:xfrm>
              <a:off x="5817593" y="4013378"/>
              <a:ext cx="498855" cy="1446499"/>
              <a:chOff x="5069951" y="4028025"/>
              <a:chExt cx="498855" cy="1446499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16ACB45-B501-BAC2-8EF4-7B2EC9948C5E}"/>
                  </a:ext>
                </a:extLst>
              </p:cNvPr>
              <p:cNvSpPr/>
              <p:nvPr/>
            </p:nvSpPr>
            <p:spPr>
              <a:xfrm>
                <a:off x="5263895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C322C4F-543A-6178-1276-27DD41C94BCA}"/>
                  </a:ext>
                </a:extLst>
              </p:cNvPr>
              <p:cNvSpPr txBox="1"/>
              <p:nvPr/>
            </p:nvSpPr>
            <p:spPr>
              <a:xfrm>
                <a:off x="5069951" y="5212914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FC0AD5A-1C32-2EA8-BC82-B40AD07580DC}"/>
                  </a:ext>
                </a:extLst>
              </p:cNvPr>
              <p:cNvSpPr txBox="1"/>
              <p:nvPr/>
            </p:nvSpPr>
            <p:spPr>
              <a:xfrm>
                <a:off x="5130246" y="4028025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</a:t>
                </a:r>
                <a:r>
                  <a:rPr lang="en-US" altLang="zh-CN" sz="1400" dirty="0"/>
                  <a:t>7</a:t>
                </a:r>
                <a:endParaRPr lang="en-US" sz="1400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2819228-E991-6092-F004-C6CDBC775D2A}"/>
                  </a:ext>
                </a:extLst>
              </p:cNvPr>
              <p:cNvSpPr/>
              <p:nvPr/>
            </p:nvSpPr>
            <p:spPr>
              <a:xfrm>
                <a:off x="5215812" y="4659345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B533D88-DBBB-C31B-32D1-61DA44E69FF5}"/>
                </a:ext>
              </a:extLst>
            </p:cNvPr>
            <p:cNvSpPr/>
            <p:nvPr/>
          </p:nvSpPr>
          <p:spPr>
            <a:xfrm>
              <a:off x="6738434" y="4517148"/>
              <a:ext cx="78866" cy="411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7341EA-A27D-1EA4-2921-E41349AC30FC}"/>
                </a:ext>
              </a:extLst>
            </p:cNvPr>
            <p:cNvSpPr txBox="1"/>
            <p:nvPr/>
          </p:nvSpPr>
          <p:spPr>
            <a:xfrm>
              <a:off x="6534491" y="4934827"/>
              <a:ext cx="4961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2"/>
                  </a:solidFill>
                </a:rPr>
                <a:t>FCT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B1E854F-4D69-E698-6426-767B2261FB84}"/>
                </a:ext>
              </a:extLst>
            </p:cNvPr>
            <p:cNvGrpSpPr/>
            <p:nvPr/>
          </p:nvGrpSpPr>
          <p:grpSpPr>
            <a:xfrm>
              <a:off x="6770991" y="4034659"/>
              <a:ext cx="498855" cy="1431278"/>
              <a:chOff x="5069951" y="4043246"/>
              <a:chExt cx="498855" cy="143127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12B4AC1-74B3-59A3-81EB-8FC715C4B2D3}"/>
                  </a:ext>
                </a:extLst>
              </p:cNvPr>
              <p:cNvSpPr/>
              <p:nvPr/>
            </p:nvSpPr>
            <p:spPr>
              <a:xfrm>
                <a:off x="5263895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0669043-585D-BC39-88F0-4842271AE7C6}"/>
                  </a:ext>
                </a:extLst>
              </p:cNvPr>
              <p:cNvSpPr txBox="1"/>
              <p:nvPr/>
            </p:nvSpPr>
            <p:spPr>
              <a:xfrm>
                <a:off x="5069951" y="5212914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0433AE2-6CE4-5937-1AA4-EED4055015DD}"/>
                  </a:ext>
                </a:extLst>
              </p:cNvPr>
              <p:cNvSpPr txBox="1"/>
              <p:nvPr/>
            </p:nvSpPr>
            <p:spPr>
              <a:xfrm>
                <a:off x="5104647" y="4043246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</a:t>
                </a:r>
                <a:r>
                  <a:rPr lang="en-US" altLang="zh-CN" sz="1400" dirty="0"/>
                  <a:t>8</a:t>
                </a:r>
                <a:endParaRPr lang="en-US" sz="1400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F1119A0-3891-A27C-FEC7-A37EACAA7DF5}"/>
                  </a:ext>
                </a:extLst>
              </p:cNvPr>
              <p:cNvSpPr/>
              <p:nvPr/>
            </p:nvSpPr>
            <p:spPr>
              <a:xfrm>
                <a:off x="5215812" y="4659345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AC70D44-15F2-4F6D-132E-FF40BD84689C}"/>
                </a:ext>
              </a:extLst>
            </p:cNvPr>
            <p:cNvGrpSpPr/>
            <p:nvPr/>
          </p:nvGrpSpPr>
          <p:grpSpPr>
            <a:xfrm>
              <a:off x="7090668" y="4516092"/>
              <a:ext cx="412292" cy="719312"/>
              <a:chOff x="2264492" y="4512346"/>
              <a:chExt cx="412292" cy="71931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C487D9E-9178-80C7-2739-290102C19D8C}"/>
                  </a:ext>
                </a:extLst>
              </p:cNvPr>
              <p:cNvSpPr/>
              <p:nvPr/>
            </p:nvSpPr>
            <p:spPr>
              <a:xfrm>
                <a:off x="2414741" y="4512346"/>
                <a:ext cx="120251" cy="4359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16F1DA2-7F5E-BC67-3030-1E8FCA13222B}"/>
                  </a:ext>
                </a:extLst>
              </p:cNvPr>
              <p:cNvSpPr txBox="1"/>
              <p:nvPr/>
            </p:nvSpPr>
            <p:spPr>
              <a:xfrm>
                <a:off x="2264492" y="4970048"/>
                <a:ext cx="4122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chemeClr val="tx2"/>
                    </a:solidFill>
                  </a:rPr>
                  <a:t>WS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BBEE63F-9E42-752E-F907-417AD063126C}"/>
                </a:ext>
              </a:extLst>
            </p:cNvPr>
            <p:cNvSpPr/>
            <p:nvPr/>
          </p:nvSpPr>
          <p:spPr>
            <a:xfrm>
              <a:off x="7459440" y="4321100"/>
              <a:ext cx="130205" cy="8682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8D77DD9-E55E-3951-3E19-960BE82E5ADB}"/>
                </a:ext>
              </a:extLst>
            </p:cNvPr>
            <p:cNvSpPr txBox="1"/>
            <p:nvPr/>
          </p:nvSpPr>
          <p:spPr>
            <a:xfrm>
              <a:off x="7308685" y="4021625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Q</a:t>
              </a:r>
              <a:r>
                <a:rPr lang="en-US" altLang="zh-CN" sz="1400" dirty="0"/>
                <a:t>9</a:t>
              </a:r>
              <a:endParaRPr lang="en-US" sz="1400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240C8B8-CC85-8FBD-3CD4-0A9629A36EFC}"/>
                </a:ext>
              </a:extLst>
            </p:cNvPr>
            <p:cNvGrpSpPr/>
            <p:nvPr/>
          </p:nvGrpSpPr>
          <p:grpSpPr>
            <a:xfrm>
              <a:off x="2755374" y="4524802"/>
              <a:ext cx="460383" cy="829838"/>
              <a:chOff x="2755374" y="4524802"/>
              <a:chExt cx="460383" cy="829838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A1460F5-6628-F209-F8F8-D781BE9F6438}"/>
                  </a:ext>
                </a:extLst>
              </p:cNvPr>
              <p:cNvSpPr txBox="1"/>
              <p:nvPr/>
            </p:nvSpPr>
            <p:spPr>
              <a:xfrm>
                <a:off x="2755374" y="4923753"/>
                <a:ext cx="46038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solidFill>
                      <a:schemeClr val="tx2"/>
                    </a:solidFill>
                  </a:rPr>
                  <a:t>CT</a:t>
                </a:r>
                <a:endParaRPr lang="en-US" sz="1100" b="1" dirty="0">
                  <a:solidFill>
                    <a:schemeClr val="tx2"/>
                  </a:solidFill>
                </a:endParaRPr>
              </a:p>
              <a:p>
                <a:pPr algn="ctr"/>
                <a:r>
                  <a:rPr lang="en-US" sz="1100" b="1" dirty="0">
                    <a:solidFill>
                      <a:schemeClr val="tx2"/>
                    </a:solidFill>
                  </a:rPr>
                  <a:t>FCT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C8C0DB1-57AC-A891-DD73-B54DE2FA70F8}"/>
                  </a:ext>
                </a:extLst>
              </p:cNvPr>
              <p:cNvGrpSpPr/>
              <p:nvPr/>
            </p:nvGrpSpPr>
            <p:grpSpPr>
              <a:xfrm>
                <a:off x="2910338" y="4524802"/>
                <a:ext cx="156043" cy="411061"/>
                <a:chOff x="2867453" y="4516861"/>
                <a:chExt cx="156043" cy="411061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86E75BA-AFF2-66DB-B678-C87F124AD1E1}"/>
                    </a:ext>
                  </a:extLst>
                </p:cNvPr>
                <p:cNvSpPr/>
                <p:nvPr/>
              </p:nvSpPr>
              <p:spPr>
                <a:xfrm>
                  <a:off x="2944630" y="4516861"/>
                  <a:ext cx="78866" cy="411061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29EF594-4120-0962-3214-845D55E6F9C9}"/>
                    </a:ext>
                  </a:extLst>
                </p:cNvPr>
                <p:cNvSpPr/>
                <p:nvPr/>
              </p:nvSpPr>
              <p:spPr>
                <a:xfrm>
                  <a:off x="2867453" y="4516861"/>
                  <a:ext cx="78866" cy="41106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59B5B05-2258-1F3B-3E8A-CF7612B8DB1F}"/>
                </a:ext>
              </a:extLst>
            </p:cNvPr>
            <p:cNvGrpSpPr/>
            <p:nvPr/>
          </p:nvGrpSpPr>
          <p:grpSpPr>
            <a:xfrm>
              <a:off x="7551640" y="4531420"/>
              <a:ext cx="460383" cy="829838"/>
              <a:chOff x="2755374" y="4524802"/>
              <a:chExt cx="460383" cy="829838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BAFC197-5AF0-F67A-A4B1-2A133F277F70}"/>
                  </a:ext>
                </a:extLst>
              </p:cNvPr>
              <p:cNvSpPr txBox="1"/>
              <p:nvPr/>
            </p:nvSpPr>
            <p:spPr>
              <a:xfrm>
                <a:off x="2755374" y="4923753"/>
                <a:ext cx="46038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solidFill>
                      <a:schemeClr val="tx2"/>
                    </a:solidFill>
                  </a:rPr>
                  <a:t>CT</a:t>
                </a:r>
                <a:endParaRPr lang="en-US" sz="1100" b="1" dirty="0">
                  <a:solidFill>
                    <a:schemeClr val="tx2"/>
                  </a:solidFill>
                </a:endParaRPr>
              </a:p>
              <a:p>
                <a:pPr algn="ctr"/>
                <a:r>
                  <a:rPr lang="en-US" sz="1100" b="1" dirty="0">
                    <a:solidFill>
                      <a:schemeClr val="tx2"/>
                    </a:solidFill>
                  </a:rPr>
                  <a:t>FCT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A837DE3-5013-E57A-4444-730449AB67DA}"/>
                  </a:ext>
                </a:extLst>
              </p:cNvPr>
              <p:cNvGrpSpPr/>
              <p:nvPr/>
            </p:nvGrpSpPr>
            <p:grpSpPr>
              <a:xfrm>
                <a:off x="2910338" y="4524802"/>
                <a:ext cx="156043" cy="411061"/>
                <a:chOff x="2867453" y="4516861"/>
                <a:chExt cx="156043" cy="411061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2F654CE-AE3D-DB88-9A52-388FF86F67AB}"/>
                    </a:ext>
                  </a:extLst>
                </p:cNvPr>
                <p:cNvSpPr/>
                <p:nvPr/>
              </p:nvSpPr>
              <p:spPr>
                <a:xfrm>
                  <a:off x="2944630" y="4516861"/>
                  <a:ext cx="78866" cy="411061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2BCD9FD-AA24-EDDB-078D-B596D6F3C33E}"/>
                    </a:ext>
                  </a:extLst>
                </p:cNvPr>
                <p:cNvSpPr/>
                <p:nvPr/>
              </p:nvSpPr>
              <p:spPr>
                <a:xfrm>
                  <a:off x="2867453" y="4516861"/>
                  <a:ext cx="78866" cy="41106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B94E1EC-324F-0374-8D00-4FA1553A4049}"/>
                </a:ext>
              </a:extLst>
            </p:cNvPr>
            <p:cNvGrpSpPr/>
            <p:nvPr/>
          </p:nvGrpSpPr>
          <p:grpSpPr>
            <a:xfrm>
              <a:off x="7813353" y="3998868"/>
              <a:ext cx="522900" cy="1447059"/>
              <a:chOff x="5057928" y="4027465"/>
              <a:chExt cx="522900" cy="1447059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95F325B-CDB6-F972-6A5D-6636FF317EC1}"/>
                  </a:ext>
                </a:extLst>
              </p:cNvPr>
              <p:cNvSpPr/>
              <p:nvPr/>
            </p:nvSpPr>
            <p:spPr>
              <a:xfrm>
                <a:off x="5263895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4B930D7-28B4-645F-7ED7-4B5F3EE508AC}"/>
                  </a:ext>
                </a:extLst>
              </p:cNvPr>
              <p:cNvSpPr txBox="1"/>
              <p:nvPr/>
            </p:nvSpPr>
            <p:spPr>
              <a:xfrm>
                <a:off x="5069951" y="5212914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334359C-A965-45B7-7A0E-39D41C445225}"/>
                  </a:ext>
                </a:extLst>
              </p:cNvPr>
              <p:cNvSpPr txBox="1"/>
              <p:nvPr/>
            </p:nvSpPr>
            <p:spPr>
              <a:xfrm>
                <a:off x="5057928" y="4027465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Q</a:t>
                </a:r>
                <a:r>
                  <a:rPr lang="en-US" altLang="zh-CN" sz="1400" dirty="0"/>
                  <a:t>10</a:t>
                </a:r>
                <a:endParaRPr lang="en-US" sz="1400" dirty="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BECDEF5-9BEA-2CD1-F614-A6D898C4209E}"/>
                  </a:ext>
                </a:extLst>
              </p:cNvPr>
              <p:cNvSpPr/>
              <p:nvPr/>
            </p:nvSpPr>
            <p:spPr>
              <a:xfrm>
                <a:off x="5215812" y="4659345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4800B29-3D64-93B3-5EA7-22E89542FED7}"/>
                </a:ext>
              </a:extLst>
            </p:cNvPr>
            <p:cNvCxnSpPr>
              <a:cxnSpLocks/>
            </p:cNvCxnSpPr>
            <p:nvPr/>
          </p:nvCxnSpPr>
          <p:spPr>
            <a:xfrm>
              <a:off x="1492370" y="4725144"/>
              <a:ext cx="53640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C46575D-A3E5-110D-4D12-3AF9D94D7377}"/>
                </a:ext>
              </a:extLst>
            </p:cNvPr>
            <p:cNvSpPr txBox="1"/>
            <p:nvPr/>
          </p:nvSpPr>
          <p:spPr>
            <a:xfrm>
              <a:off x="1492370" y="4454833"/>
              <a:ext cx="64177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100" b="1" dirty="0">
                  <a:solidFill>
                    <a:srgbClr val="FF0000"/>
                  </a:solidFill>
                </a:rPr>
                <a:t>H</a:t>
              </a:r>
              <a:r>
                <a:rPr lang="en-US" altLang="zh-CN" sz="1100" b="1" baseline="30000" dirty="0">
                  <a:solidFill>
                    <a:srgbClr val="FF0000"/>
                  </a:solidFill>
                </a:rPr>
                <a:t>-</a:t>
              </a:r>
              <a:r>
                <a:rPr lang="zh-CN" altLang="en-US" sz="11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1100" b="1" dirty="0">
                  <a:solidFill>
                    <a:srgbClr val="FF0000"/>
                  </a:solidFill>
                </a:rPr>
                <a:t>beam</a:t>
              </a:r>
              <a:endParaRPr lang="en-CH" sz="11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9AE4D0-02F1-E6A5-E265-08BB86956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/>
          <a:stretch/>
        </p:blipFill>
        <p:spPr bwMode="auto">
          <a:xfrm>
            <a:off x="7515123" y="1505481"/>
            <a:ext cx="4285926" cy="224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BFFDCEB-361C-90F1-99A6-ED19ABD97B01}"/>
              </a:ext>
            </a:extLst>
          </p:cNvPr>
          <p:cNvGrpSpPr/>
          <p:nvPr/>
        </p:nvGrpSpPr>
        <p:grpSpPr>
          <a:xfrm>
            <a:off x="8355477" y="3960498"/>
            <a:ext cx="2292387" cy="2337769"/>
            <a:chOff x="3719736" y="1916832"/>
            <a:chExt cx="3816424" cy="3766803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99C0605-2C7D-7235-ADAF-601B84920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3752" y="2165623"/>
              <a:ext cx="3672408" cy="3518012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08AAD70-9B84-9FAB-917F-E5757502EDD6}"/>
                </a:ext>
              </a:extLst>
            </p:cNvPr>
            <p:cNvSpPr/>
            <p:nvPr/>
          </p:nvSpPr>
          <p:spPr>
            <a:xfrm>
              <a:off x="3719736" y="1916832"/>
              <a:ext cx="792088" cy="2232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CBE085D-B153-7951-27BF-CB7DC0A8876D}"/>
                </a:ext>
              </a:extLst>
            </p:cNvPr>
            <p:cNvSpPr/>
            <p:nvPr/>
          </p:nvSpPr>
          <p:spPr>
            <a:xfrm>
              <a:off x="4511824" y="1916832"/>
              <a:ext cx="792088" cy="773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3465309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1C2F97-0A09-358B-86B4-E7BA164B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Requirements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considerations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AE73-986B-31C7-E78F-85B26007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82C5-78A2-3C40-A2A3-1FCE7B0B625A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84EED-1873-B091-E5FE-83ECAE869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4AF9B-A25E-456F-5C72-86AC2D37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">
                <a:extLst>
                  <a:ext uri="{FF2B5EF4-FFF2-40B4-BE49-F238E27FC236}">
                    <a16:creationId xmlns:a16="http://schemas.microsoft.com/office/drawing/2014/main" id="{C959A15A-7162-FA0A-235D-8155E25ECF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989" y="1268761"/>
                <a:ext cx="11376024" cy="421200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20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252000" indent="-252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2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504000" indent="-252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2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756000" indent="-252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2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800" dirty="0">
                    <a:solidFill>
                      <a:srgbClr val="C00000"/>
                    </a:solidFill>
                  </a:rPr>
                  <a:t>Requirements</a:t>
                </a:r>
              </a:p>
              <a:p>
                <a:pPr marL="537750" lvl="1" indent="-285750">
                  <a:buFont typeface="Wingdings" pitchFamily="2" charset="2"/>
                  <a:buChar char="§"/>
                </a:pPr>
                <a:r>
                  <a:rPr lang="en-US" altLang="zh-CN" sz="1400" dirty="0">
                    <a:solidFill>
                      <a:srgbClr val="C00000"/>
                    </a:solidFill>
                  </a:rPr>
                  <a:t>Accuracy: 10%@0.2-0.3 </a:t>
                </a:r>
                <a:r>
                  <a:rPr lang="en-US" altLang="zh-CN" sz="1400" dirty="0" err="1">
                    <a:solidFill>
                      <a:srgbClr val="C00000"/>
                    </a:solidFill>
                  </a:rPr>
                  <a:t>mm.mrad</a:t>
                </a:r>
                <a:endParaRPr lang="en-US" altLang="zh-CN" sz="1400" dirty="0">
                  <a:solidFill>
                    <a:srgbClr val="C00000"/>
                  </a:solidFill>
                </a:endParaRPr>
              </a:p>
              <a:p>
                <a:pPr marL="537750" lvl="1" indent="-285750">
                  <a:buFont typeface="Wingdings" pitchFamily="2" charset="2"/>
                  <a:buChar char="§"/>
                </a:pPr>
                <a:r>
                  <a:rPr lang="en-US" altLang="zh-CN" sz="1400" b="0" dirty="0">
                    <a:solidFill>
                      <a:srgbClr val="C00000"/>
                    </a:solidFill>
                  </a:rPr>
                  <a:t>Measurement time: &lt;10 min</a:t>
                </a:r>
              </a:p>
              <a:p>
                <a:pPr marL="537750" lvl="1" indent="-285750">
                  <a:buFont typeface="Wingdings" pitchFamily="2" charset="2"/>
                  <a:buChar char="§"/>
                </a:pPr>
                <a:r>
                  <a:rPr lang="en-US" altLang="zh-CN" sz="1400" b="0" dirty="0">
                    <a:solidFill>
                      <a:srgbClr val="C00000"/>
                    </a:solidFill>
                  </a:rPr>
                  <a:t>Max. beam power</a:t>
                </a:r>
                <a:r>
                  <a:rPr lang="en-US" altLang="zh-CN" sz="1400" dirty="0">
                    <a:solidFill>
                      <a:srgbClr val="C00000"/>
                    </a:solidFill>
                  </a:rPr>
                  <a:t>: &gt;50 mA*20 </a:t>
                </a:r>
                <a:r>
                  <a:rPr lang="el-GR" altLang="zh-CN" sz="1400" dirty="0">
                    <a:solidFill>
                      <a:srgbClr val="C00000"/>
                    </a:solidFill>
                  </a:rPr>
                  <a:t>μ</a:t>
                </a:r>
                <a:r>
                  <a:rPr lang="en-US" altLang="zh-CN" sz="1400" dirty="0">
                    <a:solidFill>
                      <a:srgbClr val="C00000"/>
                    </a:solidFill>
                  </a:rPr>
                  <a:t>s</a:t>
                </a:r>
              </a:p>
              <a:p>
                <a:pPr marL="537750" lvl="1" indent="-285750">
                  <a:buFont typeface="Wingdings" pitchFamily="2" charset="2"/>
                  <a:buChar char="§"/>
                </a:pPr>
                <a:r>
                  <a:rPr lang="en-US" altLang="zh-CN" sz="1400" dirty="0">
                    <a:solidFill>
                      <a:srgbClr val="C00000"/>
                    </a:solidFill>
                  </a:rPr>
                  <a:t>No significant vacuum drop during measurement</a:t>
                </a:r>
                <a:endParaRPr lang="en-US" altLang="zh-CN" b="0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600" b="0" dirty="0"/>
                  <a:t>Slit width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altLang="zh-CN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1600" b="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zh-CN" sz="1600" b="0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altLang="zh-CN" sz="1600" b="0" dirty="0"/>
                  <a:t>&lt;0.2 mm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1600" b="0" dirty="0"/>
                  <a:t>≥1 mm), for instance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600" b="0" dirty="0"/>
                  <a:t>Slit thickness higher than the project range in material</a:t>
                </a:r>
                <a:br>
                  <a:rPr lang="en-US" altLang="zh-CN" sz="1600" b="0" dirty="0"/>
                </a:br>
                <a:r>
                  <a:rPr lang="en-US" altLang="zh-CN" sz="1600" b="0" dirty="0">
                    <a:sym typeface="Wingdings" pitchFamily="2" charset="2"/>
                  </a:rPr>
                  <a:t> A min. thickness&gt;0.2 mm for C/Cu/SS/W…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600" b="0" dirty="0">
                    <a:sym typeface="Wingdings" pitchFamily="2" charset="2"/>
                  </a:rPr>
                  <a:t>Slit acceptance &gt; rms. beam divergence</a:t>
                </a:r>
                <a:endParaRPr lang="en-US" altLang="zh-CN" sz="1600" b="0" dirty="0"/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600" b="0" dirty="0"/>
                  <a:t>Beam</a:t>
                </a:r>
                <a:r>
                  <a:rPr lang="zh-CN" altLang="en-US" sz="1600" b="0" dirty="0"/>
                  <a:t> </a:t>
                </a:r>
                <a:r>
                  <a:rPr lang="en-US" altLang="zh-CN" sz="1600" b="0" dirty="0"/>
                  <a:t>size</a:t>
                </a:r>
                <a:r>
                  <a:rPr lang="zh-CN" altLang="en-US" sz="1600" b="0" dirty="0"/>
                  <a:t> </a:t>
                </a:r>
                <a:r>
                  <a:rPr lang="en-US" altLang="zh-CN" sz="1600" b="0" dirty="0"/>
                  <a:t>at</a:t>
                </a:r>
                <a:r>
                  <a:rPr lang="zh-CN" altLang="en-US" sz="1600" b="0" dirty="0"/>
                  <a:t> </a:t>
                </a:r>
                <a:r>
                  <a:rPr lang="en-US" altLang="zh-CN" sz="1600" b="0" dirty="0"/>
                  <a:t>the</a:t>
                </a:r>
                <a:r>
                  <a:rPr lang="zh-CN" altLang="en-US" sz="1600" b="0" dirty="0"/>
                  <a:t> </a:t>
                </a:r>
                <a:r>
                  <a:rPr lang="en-US" altLang="zh-CN" sz="1600" b="0" dirty="0"/>
                  <a:t>beamlet</a:t>
                </a:r>
                <a:r>
                  <a:rPr lang="zh-CN" altLang="en-US" sz="1600" b="0" dirty="0"/>
                  <a:t> </a:t>
                </a:r>
                <a:r>
                  <a:rPr lang="en-US" altLang="zh-CN" sz="1600" b="0" dirty="0"/>
                  <a:t>profile</a:t>
                </a:r>
                <a:r>
                  <a:rPr lang="zh-CN" altLang="en-US" sz="1600" b="0" dirty="0"/>
                  <a:t> </a:t>
                </a:r>
                <a:r>
                  <a:rPr lang="en-US" altLang="zh-CN" sz="1600" b="0" dirty="0"/>
                  <a:t>monitor</a:t>
                </a:r>
                <a:r>
                  <a:rPr lang="zh-CN" altLang="en-US" sz="1600" b="0" dirty="0"/>
                  <a:t> </a:t>
                </a:r>
                <a:r>
                  <a:rPr lang="en-US" altLang="zh-CN" sz="1600" b="0" dirty="0"/>
                  <a:t>&lt;R/5</a:t>
                </a:r>
                <a:r>
                  <a:rPr lang="zh-CN" altLang="en-US" sz="1600" b="0" dirty="0"/>
                  <a:t>≈</a:t>
                </a:r>
                <a:r>
                  <a:rPr lang="en-US" altLang="zh-CN" sz="1600" b="0" dirty="0"/>
                  <a:t>3.6</a:t>
                </a:r>
                <a:r>
                  <a:rPr lang="zh-CN" altLang="en-US" sz="1600" b="0" dirty="0"/>
                  <a:t> </a:t>
                </a:r>
                <a:r>
                  <a:rPr lang="en-US" altLang="zh-CN" sz="1600" b="0" dirty="0"/>
                  <a:t>mm</a:t>
                </a:r>
                <a:br>
                  <a:rPr lang="en-US" altLang="zh-CN" sz="1600" b="0" dirty="0"/>
                </a:br>
                <a:r>
                  <a:rPr lang="en-US" altLang="zh-CN" sz="1600" b="0" dirty="0"/>
                  <a:t>For beam divergence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1600" b="0" dirty="0"/>
                  <a:t>~2 </a:t>
                </a:r>
                <a:r>
                  <a:rPr lang="en-US" altLang="zh-CN" sz="1600" b="0" dirty="0" err="1"/>
                  <a:t>mrad</a:t>
                </a:r>
                <a:r>
                  <a:rPr lang="en-US" altLang="zh-CN" sz="1600" b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&lt;3.6</m:t>
                    </m:r>
                  </m:oMath>
                </a14:m>
                <a:r>
                  <a:rPr lang="en-US" altLang="zh-CN" sz="1600" b="0" dirty="0"/>
                  <a:t> mm </a:t>
                </a:r>
                <a:r>
                  <a:rPr lang="en-US" altLang="zh-CN" sz="1600" b="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1600" b="0" dirty="0"/>
                  <a:t>1.8 m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600" b="0" dirty="0"/>
                  <a:t>Beamlet size at the PM location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&gt;3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altLang="zh-CN" sz="1600" b="0" dirty="0"/>
                  <a:t> (naïve!!). For </a:t>
                </a:r>
                <a14:m>
                  <m:oMath xmlns:m="http://schemas.openxmlformats.org/officeDocument/2006/math">
                    <m:r>
                      <a:rPr lang="en-US" altLang="zh-CN" sz="1600" b="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=0.1~0.2</m:t>
                    </m:r>
                  </m:oMath>
                </a14:m>
                <a:r>
                  <a:rPr lang="en-US" altLang="zh-CN" sz="1500" dirty="0"/>
                  <a:t> </a:t>
                </a:r>
                <a:r>
                  <a:rPr lang="en-US" altLang="zh-CN" sz="1500" b="0" dirty="0"/>
                  <a:t>mm,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b="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400" b="0" i="1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1400" b="0" dirty="0"/>
                  <a:t>~2 </a:t>
                </a:r>
                <a:r>
                  <a:rPr lang="en-US" altLang="zh-CN" sz="1400" b="0" dirty="0" err="1"/>
                  <a:t>mrad</a:t>
                </a:r>
                <a:r>
                  <a:rPr lang="en-US" altLang="zh-CN" sz="1400" b="0" dirty="0"/>
                  <a:t> </a:t>
                </a:r>
                <a:r>
                  <a:rPr lang="en-US" altLang="zh-CN" sz="1400" b="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zh-CN" sz="1400" b="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zh-CN" sz="1500" b="0" dirty="0"/>
                  <a:t>&gt;0.15~0.3 mm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500" b="0" dirty="0"/>
                  <a:t>~% emittance error due to space charge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500" b="0" dirty="0"/>
                  <a:t>Good SNR of the beamlet visualizations</a:t>
                </a:r>
                <a:br>
                  <a:rPr lang="en-US" altLang="zh-CN" sz="1500" b="0" dirty="0"/>
                </a:br>
                <a:endParaRPr lang="en-US" altLang="zh-CN" sz="1500" b="0" dirty="0"/>
              </a:p>
            </p:txBody>
          </p:sp>
        </mc:Choice>
        <mc:Fallback xmlns="">
          <p:sp>
            <p:nvSpPr>
              <p:cNvPr id="13" name="Content Placeholder 1">
                <a:extLst>
                  <a:ext uri="{FF2B5EF4-FFF2-40B4-BE49-F238E27FC236}">
                    <a16:creationId xmlns:a16="http://schemas.microsoft.com/office/drawing/2014/main" id="{C959A15A-7162-FA0A-235D-8155E25EC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89" y="1268761"/>
                <a:ext cx="11376024" cy="4212002"/>
              </a:xfrm>
              <a:prstGeom prst="rect">
                <a:avLst/>
              </a:prstGeom>
              <a:blipFill>
                <a:blip r:embed="rId2"/>
                <a:stretch>
                  <a:fillRect l="-1116" t="-240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359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DE81AD-7E99-E29E-8ABD-7B6DF24B7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663" y="911383"/>
            <a:ext cx="6040670" cy="5035233"/>
          </a:xfrm>
        </p:spPr>
        <p:txBody>
          <a:bodyPr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dirty="0"/>
              <a:t>Overview</a:t>
            </a:r>
            <a:endParaRPr lang="en-CH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Beam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position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monitor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BPM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）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Beam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current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monitor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BCT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）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Emittancemeter+profile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monitor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EM&amp;PM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）</a:t>
            </a:r>
            <a:endParaRPr lang="en-CH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5450B-5247-4CA8-7285-11016626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32D9-9ABF-AC4B-91F1-9BB7D98CA8C8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7EA54-1A5A-25DE-5052-549D42B5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1C18F-0461-2DBD-CC0F-114343C2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053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E28153B-BC3D-E3EB-E1A5-2299F2440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9723" y="1070852"/>
                <a:ext cx="5904035" cy="3539800"/>
              </a:xfrm>
            </p:spPr>
            <p:txBody>
              <a:bodyPr/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CH" sz="1800" dirty="0"/>
                  <a:t>Slit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width</a:t>
                </a:r>
              </a:p>
              <a:p>
                <a:pPr marL="537750" lvl="1" indent="-285750">
                  <a:buFont typeface="Wingdings" pitchFamily="2" charset="2"/>
                  <a:buChar char="§"/>
                </a:pPr>
                <a:r>
                  <a:rPr lang="en-US" altLang="zh-CN" sz="1500" dirty="0"/>
                  <a:t>A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slit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width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&lt;0.2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mm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is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suggested</a:t>
                </a:r>
                <a:r>
                  <a:rPr lang="zh-CN" altLang="en-US" sz="1500" dirty="0"/>
                  <a:t> </a:t>
                </a:r>
                <a:r>
                  <a:rPr lang="en-US" altLang="zh-CN" sz="1500" dirty="0" err="1"/>
                  <a:t>wrt</a:t>
                </a:r>
                <a:r>
                  <a:rPr lang="en-US" altLang="zh-CN" sz="1500" dirty="0"/>
                  <a:t>.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the</a:t>
                </a:r>
                <a:r>
                  <a:rPr lang="zh-CN" altLang="en-US" sz="1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</m:oMath>
                </a14:m>
                <a:r>
                  <a:rPr lang="zh-CN" altLang="en-US" sz="1500" dirty="0"/>
                  <a:t> </a:t>
                </a:r>
                <a:r>
                  <a:rPr lang="en-US" altLang="zh-CN" sz="1500" dirty="0"/>
                  <a:t>equation</a:t>
                </a:r>
                <a:br>
                  <a:rPr lang="en-US" altLang="zh-CN" sz="15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1500" b="0" i="1" dirty="0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altLang="zh-CN" sz="1500" b="0" i="1" dirty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15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1500" i="1" dirty="0">
                            <a:latin typeface="Cambria Math" panose="02040503050406030204" pitchFamily="18" charset="0"/>
                          </a:rPr>
                          <m:t>2/3</m:t>
                        </m:r>
                        <m:r>
                          <a:rPr lang="en-US" altLang="zh-CN" sz="150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rad>
                    <m:r>
                      <a:rPr lang="en-US" altLang="zh-CN" sz="1500" i="1" dirty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sz="1500" i="1" dirty="0"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altLang="zh-CN" sz="1500" i="1" dirty="0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altLang="zh-CN" sz="15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sz="1500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zh-CN" sz="1500" i="1" dirty="0">
                        <a:latin typeface="Cambria Math" panose="02040503050406030204" pitchFamily="18" charset="0"/>
                      </a:rPr>
                      <m:t> ) (</m:t>
                    </m:r>
                    <m:r>
                      <a:rPr lang="en-US" altLang="zh-CN" sz="1500" b="0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CN" sz="1500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15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 dirty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1500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15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sz="1500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altLang="zh-CN" sz="1500" b="0" baseline="30000" dirty="0"/>
              </a:p>
              <a:p>
                <a:pPr lvl="1" indent="0">
                  <a:buNone/>
                </a:pPr>
                <a:r>
                  <a:rPr lang="zh-CN" altLang="en-US" sz="1500" b="0" dirty="0">
                    <a:solidFill>
                      <a:srgbClr val="0432FF"/>
                    </a:solidFill>
                  </a:rPr>
                  <a:t>      </a:t>
                </a:r>
                <a:r>
                  <a:rPr lang="en-US" altLang="zh-CN" sz="1500" b="0" dirty="0">
                    <a:solidFill>
                      <a:schemeClr val="bg2">
                        <a:lumMod val="10000"/>
                      </a:schemeClr>
                    </a:solidFill>
                  </a:rPr>
                  <a:t>where</a:t>
                </a:r>
                <a:r>
                  <a:rPr lang="zh-CN" altLang="en-US" sz="1500" b="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GB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𝐼</a:t>
                </a:r>
                <a:r>
                  <a:rPr lang="en-US" altLang="zh-CN" sz="1500" i="1" baseline="-25000" dirty="0">
                    <a:solidFill>
                      <a:schemeClr val="bg2">
                        <a:lumMod val="10000"/>
                      </a:schemeClr>
                    </a:solidFill>
                  </a:rPr>
                  <a:t>A</a:t>
                </a:r>
                <a:r>
                  <a:rPr lang="en-GB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=31 MA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and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500" b="0" i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zh-CN" altLang="en-US" sz="1500" b="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b="0" dirty="0">
                    <a:solidFill>
                      <a:schemeClr val="bg2">
                        <a:lumMod val="10000"/>
                      </a:schemeClr>
                    </a:solidFill>
                  </a:rPr>
                  <a:t>the</a:t>
                </a:r>
                <a:r>
                  <a:rPr lang="zh-CN" altLang="en-US" sz="1500" b="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b="0" dirty="0">
                    <a:solidFill>
                      <a:schemeClr val="bg2">
                        <a:lumMod val="10000"/>
                      </a:schemeClr>
                    </a:solidFill>
                  </a:rPr>
                  <a:t>slit</a:t>
                </a:r>
                <a:r>
                  <a:rPr lang="zh-CN" altLang="en-US" sz="1500" b="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b="0" dirty="0">
                    <a:solidFill>
                      <a:schemeClr val="bg2">
                        <a:lumMod val="10000"/>
                      </a:schemeClr>
                    </a:solidFill>
                  </a:rPr>
                  <a:t>width</a:t>
                </a:r>
              </a:p>
              <a:p>
                <a:pPr marL="537750" lvl="1" indent="-285750">
                  <a:buFont typeface="Wingdings" pitchFamily="2" charset="2"/>
                  <a:buChar char="§"/>
                </a:pP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Assuming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a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slit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thickness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of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0.2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mm,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particle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loss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&lt;1%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for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a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slit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width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&gt;0.05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mm</a:t>
                </a:r>
                <a:endParaRPr lang="en-US" sz="15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sz="1800" dirty="0"/>
                  <a:t>Wire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diameter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vs.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detection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noise</a:t>
                </a:r>
              </a:p>
              <a:p>
                <a:pPr marL="537750" lvl="1" indent="-285750">
                  <a:buFont typeface="Wingdings" pitchFamily="2" charset="2"/>
                  <a:buChar char="§"/>
                </a:pPr>
                <a:r>
                  <a:rPr lang="en-US" altLang="zh-CN" sz="1500" b="0" dirty="0"/>
                  <a:t>Tracking</a:t>
                </a:r>
                <a:r>
                  <a:rPr lang="zh-CN" altLang="en-US" sz="1500" b="0" dirty="0"/>
                  <a:t> </a:t>
                </a:r>
                <a:r>
                  <a:rPr lang="en-US" altLang="zh-CN" sz="1500" b="0" dirty="0"/>
                  <a:t>simulation</a:t>
                </a:r>
                <a:r>
                  <a:rPr lang="zh-CN" altLang="en-US" sz="1500" b="0" dirty="0"/>
                  <a:t> </a:t>
                </a:r>
                <a:r>
                  <a:rPr lang="en-US" altLang="zh-CN" sz="1500" b="0" dirty="0"/>
                  <a:t>in</a:t>
                </a:r>
                <a:r>
                  <a:rPr lang="zh-CN" altLang="en-US" sz="1500" b="0" dirty="0"/>
                  <a:t> </a:t>
                </a:r>
                <a:r>
                  <a:rPr lang="en-US" altLang="zh-CN" sz="1500" b="0" dirty="0"/>
                  <a:t>ASTRA</a:t>
                </a:r>
                <a:r>
                  <a:rPr lang="zh-CN" altLang="en-US" sz="1500" b="0" dirty="0"/>
                  <a:t> </a:t>
                </a:r>
                <a:r>
                  <a:rPr lang="en-US" altLang="zh-CN" sz="1500" b="0" dirty="0"/>
                  <a:t>w/</a:t>
                </a:r>
                <a:r>
                  <a:rPr lang="zh-CN" altLang="en-US" sz="1500" b="0" dirty="0"/>
                  <a:t> </a:t>
                </a:r>
                <a:r>
                  <a:rPr lang="en-US" altLang="zh-CN" sz="1500" dirty="0"/>
                  <a:t>macro-particle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distribution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exported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from</a:t>
                </a:r>
                <a:r>
                  <a:rPr lang="zh-CN" altLang="en-US" sz="1500" dirty="0"/>
                  <a:t> </a:t>
                </a:r>
                <a:r>
                  <a:rPr lang="en-US" altLang="zh-CN" sz="1500" dirty="0" err="1"/>
                  <a:t>TraceWin</a:t>
                </a:r>
                <a:endParaRPr lang="en-US" altLang="zh-CN" sz="1500" dirty="0"/>
              </a:p>
              <a:p>
                <a:pPr marL="537750" lvl="1" indent="-285750">
                  <a:buFont typeface="Wingdings" pitchFamily="2" charset="2"/>
                  <a:buChar char="§"/>
                </a:pPr>
                <a:r>
                  <a:rPr lang="en-US" altLang="zh-CN" sz="1500" b="0" dirty="0"/>
                  <a:t>Space-charge</a:t>
                </a:r>
                <a:r>
                  <a:rPr lang="zh-CN" altLang="en-US" sz="1500" b="0" dirty="0"/>
                  <a:t> </a:t>
                </a:r>
                <a:r>
                  <a:rPr lang="en-US" altLang="zh-CN" sz="1500" b="0" dirty="0"/>
                  <a:t>module</a:t>
                </a:r>
                <a:r>
                  <a:rPr lang="zh-CN" altLang="en-US" sz="1500" b="0" dirty="0"/>
                  <a:t> </a:t>
                </a:r>
                <a:r>
                  <a:rPr lang="en-US" altLang="zh-CN" sz="1500" dirty="0"/>
                  <a:t>b</a:t>
                </a:r>
                <a:r>
                  <a:rPr lang="en-US" altLang="zh-CN" sz="1500" b="0" dirty="0"/>
                  <a:t>enchmark</a:t>
                </a:r>
                <a:r>
                  <a:rPr lang="en-US" altLang="zh-CN" sz="1500" dirty="0"/>
                  <a:t>ed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w/</a:t>
                </a:r>
                <a:r>
                  <a:rPr lang="zh-CN" altLang="en-US" sz="1500" dirty="0"/>
                  <a:t> </a:t>
                </a:r>
                <a:r>
                  <a:rPr lang="en-US" altLang="zh-CN" sz="1500" dirty="0" err="1"/>
                  <a:t>TraceWin</a:t>
                </a:r>
                <a:endParaRPr lang="en-US" altLang="zh-CN" sz="1500" b="0" dirty="0"/>
              </a:p>
              <a:p>
                <a:pPr marL="537750" lvl="1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500" b="0" i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150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15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zh-CN" altLang="en-US" sz="15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5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15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1500" b="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5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&lt;5%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and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500" b="0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n-US" altLang="zh-CN" sz="15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15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zh-CN" altLang="en-US" sz="1500" b="0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500" b="0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15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1500" b="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15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&lt;5%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for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i="1" dirty="0">
                    <a:solidFill>
                      <a:schemeClr val="bg2">
                        <a:lumMod val="10000"/>
                      </a:schemeClr>
                    </a:solidFill>
                  </a:rPr>
                  <a:t>w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=0.1~0.2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mm,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i="1" dirty="0">
                    <a:solidFill>
                      <a:schemeClr val="bg2">
                        <a:lumMod val="10000"/>
                      </a:schemeClr>
                    </a:solidFill>
                  </a:rPr>
                  <a:t>L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=0.34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m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and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 err="1">
                    <a:solidFill>
                      <a:schemeClr val="bg2">
                        <a:lumMod val="10000"/>
                      </a:schemeClr>
                    </a:solidFill>
                  </a:rPr>
                  <a:t>equ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.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charge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noise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>
                    <a:solidFill>
                      <a:schemeClr val="bg2">
                        <a:lumMod val="10000"/>
                      </a:schemeClr>
                    </a:solidFill>
                  </a:rPr>
                  <a:t>level&lt;50</a:t>
                </a:r>
                <a:r>
                  <a:rPr lang="zh-CN" altLang="en-US" sz="1500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:r>
                  <a:rPr lang="en-US" altLang="zh-CN" sz="1500" dirty="0" err="1">
                    <a:solidFill>
                      <a:schemeClr val="bg2">
                        <a:lumMod val="10000"/>
                      </a:schemeClr>
                    </a:solidFill>
                  </a:rPr>
                  <a:t>pC</a:t>
                </a:r>
                <a:endParaRPr lang="en-US" altLang="zh-CN" sz="150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marL="537750" lvl="1" indent="-285750">
                  <a:buFont typeface="Wingdings" pitchFamily="2" charset="2"/>
                  <a:buChar char="§"/>
                </a:pPr>
                <a:endParaRPr lang="en-US" altLang="zh-CN" sz="1500" b="0" dirty="0"/>
              </a:p>
              <a:p>
                <a:pPr marL="537750" lvl="1" indent="-285750">
                  <a:buFont typeface="Wingdings" pitchFamily="2" charset="2"/>
                  <a:buChar char="§"/>
                </a:pPr>
                <a:endParaRPr lang="en-US" altLang="zh-CN" sz="1500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E28153B-BC3D-E3EB-E1A5-2299F2440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9723" y="1070852"/>
                <a:ext cx="5904035" cy="3539800"/>
              </a:xfrm>
              <a:blipFill>
                <a:blip r:embed="rId2"/>
                <a:stretch>
                  <a:fillRect l="-2146" t="-3226" r="-858" b="-143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56D7F0E-0ACE-D1C8-6910-FC66F6E5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Assessed</a:t>
            </a:r>
            <a:r>
              <a:rPr lang="en-US" dirty="0"/>
              <a:t> </a:t>
            </a:r>
            <a:r>
              <a:rPr lang="en-US" altLang="zh-CN" dirty="0"/>
              <a:t>measurement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9C211-5F5D-E7D0-E426-D053234C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BD480-D0AD-0427-FD27-1B39DC1C0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7870F-862B-FA36-3454-1B699BBC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FF6330B6-4466-006A-C2BD-014BCC531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4725144"/>
            <a:ext cx="2287618" cy="16395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970C2BC-D580-0A08-F32A-27FD99B73408}"/>
              </a:ext>
            </a:extLst>
          </p:cNvPr>
          <p:cNvGrpSpPr/>
          <p:nvPr/>
        </p:nvGrpSpPr>
        <p:grpSpPr>
          <a:xfrm>
            <a:off x="6600056" y="1620477"/>
            <a:ext cx="2376264" cy="1936528"/>
            <a:chOff x="6359973" y="1556791"/>
            <a:chExt cx="2376264" cy="1936528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7806C162-3CD7-AD2A-41B7-8F6841059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73" y="1556791"/>
              <a:ext cx="2376264" cy="1936528"/>
            </a:xfrm>
            <a:prstGeom prst="rect">
              <a:avLst/>
            </a:prstGeom>
          </p:spPr>
        </p:pic>
        <p:sp>
          <p:nvSpPr>
            <p:cNvPr id="13" name="文本框 11">
              <a:extLst>
                <a:ext uri="{FF2B5EF4-FFF2-40B4-BE49-F238E27FC236}">
                  <a16:creationId xmlns:a16="http://schemas.microsoft.com/office/drawing/2014/main" id="{517F359D-365E-1E4C-D99C-59AFE6719718}"/>
                </a:ext>
              </a:extLst>
            </p:cNvPr>
            <p:cNvSpPr txBox="1"/>
            <p:nvPr/>
          </p:nvSpPr>
          <p:spPr>
            <a:xfrm>
              <a:off x="6674260" y="1668996"/>
              <a:ext cx="12698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bg1"/>
                  </a:solidFill>
                </a:rPr>
                <a:t>Horizontal</a:t>
              </a:r>
            </a:p>
            <a:p>
              <a:r>
                <a:rPr lang="en-US" altLang="zh-CN" sz="1000" dirty="0">
                  <a:solidFill>
                    <a:schemeClr val="bg1"/>
                  </a:solidFill>
                </a:rPr>
                <a:t>slit width=0.2 mm</a:t>
              </a:r>
            </a:p>
            <a:p>
              <a:r>
                <a:rPr lang="en-US" altLang="zh-CN" sz="1000" dirty="0">
                  <a:solidFill>
                    <a:schemeClr val="bg1"/>
                  </a:solidFill>
                </a:rPr>
                <a:t>L=0.34 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7E98AC-1CAE-CB69-AAAF-C3DAD4BD5567}"/>
              </a:ext>
            </a:extLst>
          </p:cNvPr>
          <p:cNvGrpSpPr/>
          <p:nvPr/>
        </p:nvGrpSpPr>
        <p:grpSpPr>
          <a:xfrm>
            <a:off x="9144395" y="1620478"/>
            <a:ext cx="2384720" cy="1936528"/>
            <a:chOff x="8904312" y="1556792"/>
            <a:chExt cx="2384720" cy="1936528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07B3EEDA-1700-BE59-83D7-0EDD47CB3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04312" y="1556792"/>
              <a:ext cx="2384720" cy="1936528"/>
            </a:xfrm>
            <a:prstGeom prst="rect">
              <a:avLst/>
            </a:prstGeom>
          </p:spPr>
        </p:pic>
        <p:sp>
          <p:nvSpPr>
            <p:cNvPr id="16" name="文本框 11">
              <a:extLst>
                <a:ext uri="{FF2B5EF4-FFF2-40B4-BE49-F238E27FC236}">
                  <a16:creationId xmlns:a16="http://schemas.microsoft.com/office/drawing/2014/main" id="{68D4E4D0-11FB-6908-3A15-19C7182ACF8A}"/>
                </a:ext>
              </a:extLst>
            </p:cNvPr>
            <p:cNvSpPr txBox="1"/>
            <p:nvPr/>
          </p:nvSpPr>
          <p:spPr>
            <a:xfrm>
              <a:off x="9231642" y="1668996"/>
              <a:ext cx="12698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bg1"/>
                  </a:solidFill>
                </a:rPr>
                <a:t>Horizontal</a:t>
              </a:r>
            </a:p>
            <a:p>
              <a:r>
                <a:rPr lang="en-US" altLang="zh-CN" sz="1000" dirty="0">
                  <a:solidFill>
                    <a:schemeClr val="bg1"/>
                  </a:solidFill>
                </a:rPr>
                <a:t>slit width=0.1 mm</a:t>
              </a:r>
            </a:p>
            <a:p>
              <a:r>
                <a:rPr lang="en-US" altLang="zh-CN" sz="1000" dirty="0">
                  <a:solidFill>
                    <a:schemeClr val="bg1"/>
                  </a:solidFill>
                </a:rPr>
                <a:t>L=0.34 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A03364-2CAF-31E0-90E7-30A71F3FCD16}"/>
              </a:ext>
            </a:extLst>
          </p:cNvPr>
          <p:cNvGrpSpPr/>
          <p:nvPr/>
        </p:nvGrpSpPr>
        <p:grpSpPr>
          <a:xfrm>
            <a:off x="6615142" y="3845035"/>
            <a:ext cx="2361178" cy="1932637"/>
            <a:chOff x="6375059" y="3781349"/>
            <a:chExt cx="2361178" cy="1932637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92E04119-1E42-4FC2-7C1D-44EBCC71E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5059" y="3781349"/>
              <a:ext cx="2361178" cy="1932637"/>
            </a:xfrm>
            <a:prstGeom prst="rect">
              <a:avLst/>
            </a:prstGeom>
          </p:spPr>
        </p:pic>
        <p:sp>
          <p:nvSpPr>
            <p:cNvPr id="20" name="文本框 11">
              <a:extLst>
                <a:ext uri="{FF2B5EF4-FFF2-40B4-BE49-F238E27FC236}">
                  <a16:creationId xmlns:a16="http://schemas.microsoft.com/office/drawing/2014/main" id="{DD3EC696-4E5E-107D-D67D-02C58279FA41}"/>
                </a:ext>
              </a:extLst>
            </p:cNvPr>
            <p:cNvSpPr txBox="1"/>
            <p:nvPr/>
          </p:nvSpPr>
          <p:spPr>
            <a:xfrm>
              <a:off x="6674260" y="3933056"/>
              <a:ext cx="12698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bg1"/>
                  </a:solidFill>
                </a:rPr>
                <a:t>Vertical</a:t>
              </a:r>
            </a:p>
            <a:p>
              <a:r>
                <a:rPr lang="en-US" altLang="zh-CN" sz="1000" dirty="0">
                  <a:solidFill>
                    <a:schemeClr val="bg1"/>
                  </a:solidFill>
                </a:rPr>
                <a:t>slit width=0.2 mm</a:t>
              </a:r>
            </a:p>
            <a:p>
              <a:r>
                <a:rPr lang="en-US" altLang="zh-CN" sz="1000" dirty="0">
                  <a:solidFill>
                    <a:schemeClr val="bg1"/>
                  </a:solidFill>
                </a:rPr>
                <a:t>L=0.34 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987B4A-9E2A-A64F-F08B-5286B41A877D}"/>
              </a:ext>
            </a:extLst>
          </p:cNvPr>
          <p:cNvGrpSpPr/>
          <p:nvPr/>
        </p:nvGrpSpPr>
        <p:grpSpPr>
          <a:xfrm>
            <a:off x="9143979" y="3845035"/>
            <a:ext cx="2385136" cy="1932637"/>
            <a:chOff x="8903896" y="3781349"/>
            <a:chExt cx="2385136" cy="1932637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97E5577-B102-7D46-DDBB-F62897A24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03896" y="3781349"/>
              <a:ext cx="2385136" cy="1932637"/>
            </a:xfrm>
            <a:prstGeom prst="rect">
              <a:avLst/>
            </a:prstGeom>
          </p:spPr>
        </p:pic>
        <p:sp>
          <p:nvSpPr>
            <p:cNvPr id="21" name="文本框 11">
              <a:extLst>
                <a:ext uri="{FF2B5EF4-FFF2-40B4-BE49-F238E27FC236}">
                  <a16:creationId xmlns:a16="http://schemas.microsoft.com/office/drawing/2014/main" id="{D4E089C3-B845-D74C-E577-62A9D00DB98B}"/>
                </a:ext>
              </a:extLst>
            </p:cNvPr>
            <p:cNvSpPr txBox="1"/>
            <p:nvPr/>
          </p:nvSpPr>
          <p:spPr>
            <a:xfrm>
              <a:off x="9231642" y="3933056"/>
              <a:ext cx="12698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bg1"/>
                  </a:solidFill>
                </a:rPr>
                <a:t>Vertical</a:t>
              </a:r>
            </a:p>
            <a:p>
              <a:r>
                <a:rPr lang="en-US" altLang="zh-CN" sz="1000" dirty="0">
                  <a:solidFill>
                    <a:schemeClr val="bg1"/>
                  </a:solidFill>
                </a:rPr>
                <a:t>slit width=0.1 mm</a:t>
              </a:r>
            </a:p>
            <a:p>
              <a:r>
                <a:rPr lang="en-US" altLang="zh-CN" sz="1000" dirty="0">
                  <a:solidFill>
                    <a:schemeClr val="bg1"/>
                  </a:solidFill>
                </a:rPr>
                <a:t>L=0.34 m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5444B84-74EE-9367-757E-62D0A83E5434}"/>
              </a:ext>
            </a:extLst>
          </p:cNvPr>
          <p:cNvSpPr txBox="1"/>
          <p:nvPr/>
        </p:nvSpPr>
        <p:spPr>
          <a:xfrm>
            <a:off x="7357237" y="1369216"/>
            <a:ext cx="33843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Reconstructed phase-space distributions</a:t>
            </a:r>
            <a:endParaRPr lang="en-CH" sz="12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876D1A-E050-1EA6-B4CD-B0533196A943}"/>
              </a:ext>
            </a:extLst>
          </p:cNvPr>
          <p:cNvGrpSpPr/>
          <p:nvPr/>
        </p:nvGrpSpPr>
        <p:grpSpPr>
          <a:xfrm>
            <a:off x="3579186" y="4725144"/>
            <a:ext cx="2236599" cy="1639540"/>
            <a:chOff x="3647728" y="4653136"/>
            <a:chExt cx="2236599" cy="1639540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4818BDC4-0C12-D8B7-FC1A-1AD7E3B6B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47728" y="4653136"/>
              <a:ext cx="2236599" cy="163954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81F92B-0ADD-FC6F-66F9-5848B7664644}"/>
                </a:ext>
              </a:extLst>
            </p:cNvPr>
            <p:cNvSpPr txBox="1"/>
            <p:nvPr/>
          </p:nvSpPr>
          <p:spPr>
            <a:xfrm>
              <a:off x="4180885" y="4932607"/>
              <a:ext cx="158417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200" dirty="0"/>
                <a:t>Slit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thickness=0.2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mm</a:t>
              </a:r>
              <a:endParaRPr lang="en-CH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7528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4BA690-ACC6-F0D3-F732-A3FB470A1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2"/>
            <a:ext cx="11376024" cy="1122680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1800" dirty="0"/>
              <a:t>A</a:t>
            </a:r>
            <a:r>
              <a:rPr lang="zh-CN" altLang="en-US" sz="1800" dirty="0"/>
              <a:t> </a:t>
            </a:r>
            <a:r>
              <a:rPr lang="en-US" altLang="zh-CN" sz="1800" dirty="0"/>
              <a:t>rms.</a:t>
            </a:r>
            <a:r>
              <a:rPr lang="zh-CN" altLang="en-US" sz="1800" dirty="0"/>
              <a:t> </a:t>
            </a:r>
            <a:r>
              <a:rPr lang="en-US" altLang="zh-CN" sz="1800" dirty="0"/>
              <a:t>spot</a:t>
            </a:r>
            <a:r>
              <a:rPr lang="zh-CN" altLang="en-US" sz="1800" dirty="0"/>
              <a:t> </a:t>
            </a:r>
            <a:r>
              <a:rPr lang="en-US" altLang="zh-CN" sz="1800" dirty="0"/>
              <a:t>size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≤</a:t>
            </a:r>
            <a:r>
              <a:rPr lang="en-US" altLang="zh-CN" sz="1800" dirty="0"/>
              <a:t>1</a:t>
            </a:r>
            <a:r>
              <a:rPr lang="zh-CN" altLang="en-US" sz="1800" dirty="0"/>
              <a:t> </a:t>
            </a:r>
            <a:r>
              <a:rPr lang="en-US" altLang="zh-CN" sz="1800" dirty="0"/>
              <a:t>mm</a:t>
            </a:r>
            <a:r>
              <a:rPr lang="zh-CN" altLang="en-US" sz="1800" dirty="0"/>
              <a:t> </a:t>
            </a:r>
            <a:r>
              <a:rPr lang="en-US" altLang="zh-CN" sz="1800" dirty="0"/>
              <a:t>may</a:t>
            </a:r>
            <a:r>
              <a:rPr lang="zh-CN" altLang="en-US" sz="1800" dirty="0"/>
              <a:t> </a:t>
            </a:r>
            <a:r>
              <a:rPr lang="en-US" altLang="zh-CN" sz="1800" dirty="0"/>
              <a:t>melt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slit</a:t>
            </a:r>
            <a:r>
              <a:rPr lang="zh-CN" altLang="en-US" sz="1800" dirty="0"/>
              <a:t> </a:t>
            </a:r>
            <a:r>
              <a:rPr lang="en-US" altLang="zh-CN" sz="1800" dirty="0"/>
              <a:t>mask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a</a:t>
            </a:r>
            <a:r>
              <a:rPr lang="zh-CN" altLang="en-US" sz="1800" dirty="0"/>
              <a:t> </a:t>
            </a:r>
            <a:r>
              <a:rPr lang="en-US" altLang="zh-CN" sz="1800" dirty="0"/>
              <a:t>high</a:t>
            </a:r>
            <a:r>
              <a:rPr lang="zh-CN" altLang="en-US" sz="1800" dirty="0"/>
              <a:t> </a:t>
            </a:r>
            <a:r>
              <a:rPr lang="en-US" altLang="zh-CN" sz="1800" dirty="0"/>
              <a:t>beam</a:t>
            </a:r>
            <a:r>
              <a:rPr lang="zh-CN" altLang="en-US" sz="1800" dirty="0"/>
              <a:t> </a:t>
            </a:r>
            <a:r>
              <a:rPr lang="en-US" altLang="zh-CN" sz="1800" dirty="0"/>
              <a:t>power</a:t>
            </a:r>
            <a:r>
              <a:rPr lang="zh-CN" altLang="en-US" sz="1800" dirty="0"/>
              <a:t> </a:t>
            </a:r>
            <a:r>
              <a:rPr lang="en-US" altLang="zh-CN" sz="1800" dirty="0"/>
              <a:t>(max.</a:t>
            </a:r>
            <a:r>
              <a:rPr lang="zh-CN" altLang="en-US" sz="1800" dirty="0"/>
              <a:t> </a:t>
            </a:r>
            <a:r>
              <a:rPr lang="en-US" altLang="zh-CN" sz="1800" dirty="0"/>
              <a:t>50</a:t>
            </a:r>
            <a:r>
              <a:rPr lang="zh-CN" altLang="en-US" sz="1800" dirty="0"/>
              <a:t> </a:t>
            </a:r>
            <a:r>
              <a:rPr lang="en-US" altLang="zh-CN" sz="1800" dirty="0"/>
              <a:t>mA</a:t>
            </a:r>
            <a:r>
              <a:rPr lang="zh-CN" altLang="en-US" sz="1800" dirty="0"/>
              <a:t>*</a:t>
            </a:r>
            <a:r>
              <a:rPr lang="en-US" altLang="zh-CN" sz="1800" dirty="0"/>
              <a:t>20</a:t>
            </a:r>
            <a:r>
              <a:rPr lang="zh-CN" altLang="en-US" sz="1800" dirty="0"/>
              <a:t> </a:t>
            </a:r>
            <a:r>
              <a:rPr lang="el-GR" altLang="zh-CN" sz="1800" dirty="0" err="1"/>
              <a:t>μs</a:t>
            </a:r>
            <a:r>
              <a:rPr lang="en-US" altLang="zh-CN" sz="1800" dirty="0"/>
              <a:t>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spot</a:t>
            </a:r>
            <a:r>
              <a:rPr lang="zh-CN" altLang="en-US" sz="1800" dirty="0"/>
              <a:t> </a:t>
            </a:r>
            <a:r>
              <a:rPr lang="en-US" altLang="zh-CN" sz="1800" dirty="0"/>
              <a:t>size</a:t>
            </a:r>
            <a:r>
              <a:rPr lang="zh-CN" altLang="en-US" sz="1800" dirty="0"/>
              <a:t> </a:t>
            </a:r>
            <a:r>
              <a:rPr lang="en-US" altLang="zh-CN" sz="1800" dirty="0"/>
              <a:t>at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slit</a:t>
            </a:r>
            <a:r>
              <a:rPr lang="zh-CN" altLang="en-US" sz="1800" dirty="0"/>
              <a:t> </a:t>
            </a:r>
            <a:r>
              <a:rPr lang="en-US" altLang="zh-CN" sz="1800" dirty="0"/>
              <a:t>was</a:t>
            </a:r>
            <a:r>
              <a:rPr lang="zh-CN" altLang="en-US" sz="1800" dirty="0"/>
              <a:t> </a:t>
            </a:r>
            <a:r>
              <a:rPr lang="en-US" altLang="zh-CN" sz="1800" dirty="0"/>
              <a:t>enlarged</a:t>
            </a:r>
            <a:r>
              <a:rPr lang="zh-CN" altLang="en-US" sz="1800" dirty="0"/>
              <a:t> </a:t>
            </a:r>
            <a:r>
              <a:rPr lang="en-US" altLang="zh-CN" sz="1800" dirty="0"/>
              <a:t>to</a:t>
            </a:r>
            <a:r>
              <a:rPr lang="zh-CN" altLang="en-US" sz="1800" dirty="0"/>
              <a:t> </a:t>
            </a:r>
            <a:r>
              <a:rPr lang="en-US" altLang="zh-CN" sz="1800" dirty="0"/>
              <a:t>2-3</a:t>
            </a:r>
            <a:r>
              <a:rPr lang="zh-CN" altLang="en-US" sz="1800" dirty="0"/>
              <a:t> </a:t>
            </a:r>
            <a:r>
              <a:rPr lang="en-US" altLang="zh-CN" sz="1800" dirty="0"/>
              <a:t>mm,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numerical</a:t>
            </a:r>
            <a:r>
              <a:rPr lang="zh-CN" altLang="en-US" sz="1800" dirty="0"/>
              <a:t> </a:t>
            </a:r>
            <a:r>
              <a:rPr lang="en-US" altLang="zh-CN" sz="1800" dirty="0"/>
              <a:t>simulations</a:t>
            </a:r>
            <a:r>
              <a:rPr lang="zh-CN" altLang="en-US" sz="1800" dirty="0"/>
              <a:t> </a:t>
            </a:r>
            <a:r>
              <a:rPr lang="en-US" altLang="zh-CN" sz="1800" dirty="0"/>
              <a:t>indicate</a:t>
            </a:r>
            <a:r>
              <a:rPr lang="zh-CN" altLang="en-US" sz="1800" dirty="0"/>
              <a:t> </a:t>
            </a:r>
            <a:r>
              <a:rPr lang="en-US" altLang="zh-CN" sz="1800" dirty="0"/>
              <a:t>that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predicted</a:t>
            </a:r>
            <a:r>
              <a:rPr lang="zh-CN" altLang="en-US" sz="1800" dirty="0"/>
              <a:t> </a:t>
            </a:r>
            <a:r>
              <a:rPr lang="en-US" altLang="zh-CN" sz="1800" dirty="0"/>
              <a:t>emittance/Twiss-parameter</a:t>
            </a:r>
            <a:r>
              <a:rPr lang="zh-CN" altLang="en-US" sz="1800" dirty="0"/>
              <a:t> </a:t>
            </a:r>
            <a:r>
              <a:rPr lang="en-US" altLang="zh-CN" sz="1800" dirty="0"/>
              <a:t>measurement</a:t>
            </a:r>
            <a:r>
              <a:rPr lang="zh-CN" altLang="en-US" sz="1800" dirty="0"/>
              <a:t> </a:t>
            </a:r>
            <a:r>
              <a:rPr lang="en-US" altLang="zh-CN" sz="1800" dirty="0"/>
              <a:t>errors</a:t>
            </a:r>
            <a:r>
              <a:rPr lang="zh-CN" altLang="en-US" sz="1800" dirty="0"/>
              <a:t> </a:t>
            </a:r>
            <a:r>
              <a:rPr lang="en-US" altLang="zh-CN" sz="1800" dirty="0"/>
              <a:t>are</a:t>
            </a:r>
            <a:r>
              <a:rPr lang="zh-CN" altLang="en-US" sz="1800" dirty="0"/>
              <a:t> </a:t>
            </a:r>
            <a:r>
              <a:rPr lang="en-US" altLang="zh-CN" sz="1800" dirty="0"/>
              <a:t>&lt;10%</a:t>
            </a:r>
            <a:r>
              <a:rPr lang="zh-CN" altLang="en-US" sz="1800" dirty="0"/>
              <a:t> </a:t>
            </a:r>
            <a:r>
              <a:rPr lang="en-US" altLang="zh-CN" sz="1800" dirty="0"/>
              <a:t>(w/</a:t>
            </a:r>
            <a:r>
              <a:rPr lang="zh-CN" altLang="en-US" sz="1800" dirty="0"/>
              <a:t> </a:t>
            </a:r>
            <a:r>
              <a:rPr lang="en-US" altLang="zh-CN" sz="1800" dirty="0"/>
              <a:t>space</a:t>
            </a:r>
            <a:r>
              <a:rPr lang="zh-CN" altLang="en-US" sz="1800" dirty="0"/>
              <a:t> </a:t>
            </a:r>
            <a:r>
              <a:rPr lang="en-US" altLang="zh-CN" sz="1800" dirty="0"/>
              <a:t>charge,</a:t>
            </a:r>
            <a:r>
              <a:rPr lang="zh-CN" altLang="en-US" sz="1800" dirty="0"/>
              <a:t> </a:t>
            </a:r>
            <a:r>
              <a:rPr lang="en-US" altLang="zh-CN" sz="1800" dirty="0"/>
              <a:t>w/o</a:t>
            </a:r>
            <a:r>
              <a:rPr lang="zh-CN" altLang="en-US" sz="1800" dirty="0"/>
              <a:t> </a:t>
            </a:r>
            <a:r>
              <a:rPr lang="en-US" altLang="zh-CN" sz="1800" dirty="0"/>
              <a:t>dynamic</a:t>
            </a:r>
            <a:r>
              <a:rPr lang="zh-CN" altLang="en-US" sz="1800" dirty="0"/>
              <a:t> </a:t>
            </a:r>
            <a:r>
              <a:rPr lang="en-US" altLang="zh-CN" sz="1800" dirty="0"/>
              <a:t>errors)</a:t>
            </a:r>
            <a:endParaRPr lang="en-CH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97006-04C7-F6F1-935E-E65D44DEF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36276-6377-3C0E-3CD6-65D38D9D9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0945F-820D-85EF-ED8C-8DB60315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0C653CDF-E5F7-9D01-C7C4-F2202AFE0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069" y="2459432"/>
            <a:ext cx="2550216" cy="1910639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264E08C3-23D5-ECB6-9A79-A4533A9FA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259" y="4502849"/>
            <a:ext cx="2550217" cy="1910639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80261F8C-EB6D-34A2-66C4-06972B419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007" y="2431762"/>
            <a:ext cx="2400899" cy="1910639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10FFB9BE-DDFC-91AE-9139-22AFF015E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5920" y="4509120"/>
            <a:ext cx="2400898" cy="1910639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A5619F4A-7D40-A7AB-B3CD-8836A74C0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2173" y="2431762"/>
            <a:ext cx="2478791" cy="1910639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7D5AAABB-FB4A-28F1-BFA5-90D1649B8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2173" y="4502849"/>
            <a:ext cx="2481703" cy="1912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ADC433-5FE4-A28E-0A56-399EADE09703}"/>
                  </a:ext>
                </a:extLst>
              </p:cNvPr>
              <p:cNvSpPr txBox="1"/>
              <p:nvPr/>
            </p:nvSpPr>
            <p:spPr>
              <a:xfrm>
                <a:off x="1165925" y="2768112"/>
                <a:ext cx="1440160" cy="11226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zh-CN" sz="1400" i="1" dirty="0"/>
                  <a:t>I</a:t>
                </a:r>
                <a:r>
                  <a:rPr lang="en-US" altLang="zh-CN" sz="1400" dirty="0"/>
                  <a:t>=10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mA</a:t>
                </a:r>
              </a:p>
              <a:p>
                <a:pPr algn="l"/>
                <a:r>
                  <a:rPr lang="el-GR" sz="1400" dirty="0"/>
                  <a:t>ε</a:t>
                </a:r>
                <a:r>
                  <a:rPr lang="en-US" altLang="zh-CN" sz="1400" dirty="0"/>
                  <a:t>=0.21</a:t>
                </a:r>
                <a:r>
                  <a:rPr lang="zh-CN" altLang="en-US" sz="1400" dirty="0"/>
                  <a:t> </a:t>
                </a:r>
                <a:r>
                  <a:rPr lang="el-GR" altLang="zh-CN" sz="1400" dirty="0" err="1"/>
                  <a:t>mm</a:t>
                </a:r>
                <a:r>
                  <a:rPr lang="en-US" altLang="zh-CN" sz="1400" dirty="0"/>
                  <a:t>.</a:t>
                </a:r>
                <a:r>
                  <a:rPr lang="en-US" altLang="zh-CN" sz="1400" dirty="0" err="1"/>
                  <a:t>mrad</a:t>
                </a:r>
                <a:endParaRPr lang="en-US" altLang="zh-CN" sz="1400" dirty="0"/>
              </a:p>
              <a:p>
                <a:pPr algn="l"/>
                <a:r>
                  <a:rPr lang="el-GR" sz="1400" dirty="0"/>
                  <a:t>σ</a:t>
                </a:r>
                <a:r>
                  <a:rPr lang="en-US" altLang="zh-CN" sz="1400" dirty="0"/>
                  <a:t>=1.67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mm</a:t>
                </a:r>
              </a:p>
              <a:p>
                <a:pPr algn="l"/>
                <a:r>
                  <a:rPr lang="el-GR" sz="1400" dirty="0"/>
                  <a:t>β=1.</a:t>
                </a:r>
                <a:r>
                  <a:rPr lang="en-US" sz="1400" dirty="0"/>
                  <a:t>06</a:t>
                </a:r>
                <a:endParaRPr lang="el-GR" sz="1400" dirty="0"/>
              </a:p>
              <a:p>
                <a:pPr algn="l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l-GR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rad>
                  </m:oMath>
                </a14:m>
                <a:r>
                  <a:rPr lang="en-CH" sz="1400" dirty="0"/>
                  <a:t>=1.56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ADC433-5FE4-A28E-0A56-399EADE09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925" y="2768112"/>
                <a:ext cx="1440160" cy="1122680"/>
              </a:xfrm>
              <a:prstGeom prst="rect">
                <a:avLst/>
              </a:prstGeom>
              <a:blipFill>
                <a:blip r:embed="rId8"/>
                <a:stretch>
                  <a:fillRect l="-6957" t="-4444" b="-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33B9E4-6978-3170-9FC4-5C76B5513FC4}"/>
                  </a:ext>
                </a:extLst>
              </p:cNvPr>
              <p:cNvSpPr txBox="1"/>
              <p:nvPr/>
            </p:nvSpPr>
            <p:spPr>
              <a:xfrm>
                <a:off x="1226170" y="4815598"/>
                <a:ext cx="1440160" cy="11226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zh-CN" sz="1400" i="1" dirty="0"/>
                  <a:t>I</a:t>
                </a:r>
                <a:r>
                  <a:rPr lang="en-US" altLang="zh-CN" sz="1400" dirty="0"/>
                  <a:t>=50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mA</a:t>
                </a:r>
              </a:p>
              <a:p>
                <a:pPr algn="l"/>
                <a:r>
                  <a:rPr lang="el-GR" sz="1400" dirty="0"/>
                  <a:t>ε</a:t>
                </a:r>
                <a:r>
                  <a:rPr lang="en-US" altLang="zh-CN" sz="1400" dirty="0"/>
                  <a:t>=0.23</a:t>
                </a:r>
                <a:r>
                  <a:rPr lang="zh-CN" altLang="en-US" sz="1400" dirty="0"/>
                  <a:t> </a:t>
                </a:r>
                <a:r>
                  <a:rPr lang="el-GR" altLang="zh-CN" sz="1400" dirty="0" err="1"/>
                  <a:t>mm</a:t>
                </a:r>
                <a:r>
                  <a:rPr lang="en-US" altLang="zh-CN" sz="1400" dirty="0"/>
                  <a:t>.</a:t>
                </a:r>
                <a:r>
                  <a:rPr lang="en-US" altLang="zh-CN" sz="1400" dirty="0" err="1"/>
                  <a:t>mrad</a:t>
                </a:r>
                <a:endParaRPr lang="en-US" altLang="zh-CN" sz="1400" dirty="0"/>
              </a:p>
              <a:p>
                <a:pPr algn="l"/>
                <a:r>
                  <a:rPr lang="el-GR" sz="1400" dirty="0"/>
                  <a:t>σ</a:t>
                </a:r>
                <a:r>
                  <a:rPr lang="en-US" altLang="zh-CN" sz="1400" dirty="0"/>
                  <a:t>=2.91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mm</a:t>
                </a:r>
              </a:p>
              <a:p>
                <a:pPr algn="l"/>
                <a:r>
                  <a:rPr lang="el-GR" sz="1400" dirty="0"/>
                  <a:t>β=</a:t>
                </a:r>
                <a:r>
                  <a:rPr lang="en-US" sz="1400" dirty="0"/>
                  <a:t>2.98</a:t>
                </a:r>
                <a:endParaRPr lang="el-GR" sz="1400" dirty="0"/>
              </a:p>
              <a:p>
                <a:pPr algn="l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l-GR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l-GR" sz="1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rad>
                  </m:oMath>
                </a14:m>
                <a:r>
                  <a:rPr lang="en-CH" sz="1400" dirty="0"/>
                  <a:t>=0.97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33B9E4-6978-3170-9FC4-5C76B5513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170" y="4815598"/>
                <a:ext cx="1440160" cy="1122680"/>
              </a:xfrm>
              <a:prstGeom prst="rect">
                <a:avLst/>
              </a:prstGeom>
              <a:blipFill>
                <a:blip r:embed="rId9"/>
                <a:stretch>
                  <a:fillRect l="-7895" t="-5618" b="-674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le 2">
            <a:extLst>
              <a:ext uri="{FF2B5EF4-FFF2-40B4-BE49-F238E27FC236}">
                <a16:creationId xmlns:a16="http://schemas.microsoft.com/office/drawing/2014/main" id="{A027FC16-1ED6-BC8B-9A1F-7FCC1655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Assessed measurement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  <a:endParaRPr lang="en-CH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AA35027-51F9-74F4-D85C-2504A041A59B}"/>
              </a:ext>
            </a:extLst>
          </p:cNvPr>
          <p:cNvCxnSpPr>
            <a:cxnSpLocks/>
          </p:cNvCxnSpPr>
          <p:nvPr/>
        </p:nvCxnSpPr>
        <p:spPr>
          <a:xfrm>
            <a:off x="7320136" y="3573016"/>
            <a:ext cx="0" cy="2457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B8B17B-80ED-B8DF-D97E-603499C39DD0}"/>
              </a:ext>
            </a:extLst>
          </p:cNvPr>
          <p:cNvCxnSpPr>
            <a:cxnSpLocks/>
          </p:cNvCxnSpPr>
          <p:nvPr/>
        </p:nvCxnSpPr>
        <p:spPr>
          <a:xfrm>
            <a:off x="7320136" y="5692510"/>
            <a:ext cx="0" cy="2457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09E479-17D4-6340-B945-3ADC33294E18}"/>
              </a:ext>
            </a:extLst>
          </p:cNvPr>
          <p:cNvCxnSpPr>
            <a:cxnSpLocks/>
          </p:cNvCxnSpPr>
          <p:nvPr/>
        </p:nvCxnSpPr>
        <p:spPr>
          <a:xfrm>
            <a:off x="9912424" y="3464082"/>
            <a:ext cx="0" cy="24576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9228D5F-5A08-0E12-18A8-0AF593C09843}"/>
              </a:ext>
            </a:extLst>
          </p:cNvPr>
          <p:cNvCxnSpPr>
            <a:cxnSpLocks/>
          </p:cNvCxnSpPr>
          <p:nvPr/>
        </p:nvCxnSpPr>
        <p:spPr>
          <a:xfrm>
            <a:off x="9918848" y="5692510"/>
            <a:ext cx="0" cy="24576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CB8BA41-C741-E59B-C7A8-8DB2F8E5AD77}"/>
              </a:ext>
            </a:extLst>
          </p:cNvPr>
          <p:cNvSpPr txBox="1"/>
          <p:nvPr/>
        </p:nvSpPr>
        <p:spPr>
          <a:xfrm>
            <a:off x="7068108" y="3337412"/>
            <a:ext cx="5040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Grid</a:t>
            </a:r>
            <a:endParaRPr lang="en-CH" sz="1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01D961-5D21-2E9F-58D2-87367C196F17}"/>
              </a:ext>
            </a:extLst>
          </p:cNvPr>
          <p:cNvSpPr txBox="1"/>
          <p:nvPr/>
        </p:nvSpPr>
        <p:spPr>
          <a:xfrm>
            <a:off x="7068108" y="5458168"/>
            <a:ext cx="5040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Grid</a:t>
            </a:r>
            <a:endParaRPr lang="en-CH" sz="1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055AD6-067A-5E8C-B991-D39DAC7F3DE6}"/>
              </a:ext>
            </a:extLst>
          </p:cNvPr>
          <p:cNvSpPr txBox="1"/>
          <p:nvPr/>
        </p:nvSpPr>
        <p:spPr>
          <a:xfrm>
            <a:off x="9660396" y="5931787"/>
            <a:ext cx="5040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Grid</a:t>
            </a:r>
            <a:endParaRPr lang="en-CH" sz="14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D95707-1A1E-5E19-E84B-D6F49612551C}"/>
              </a:ext>
            </a:extLst>
          </p:cNvPr>
          <p:cNvSpPr txBox="1"/>
          <p:nvPr/>
        </p:nvSpPr>
        <p:spPr>
          <a:xfrm>
            <a:off x="9666820" y="3736378"/>
            <a:ext cx="5040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Grid</a:t>
            </a:r>
            <a:endParaRPr lang="en-CH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33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860AD4-D557-1479-B7C4-8173ED450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792087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1800" dirty="0"/>
              <a:t>B</a:t>
            </a:r>
            <a:r>
              <a:rPr lang="en-GB" sz="1800" dirty="0" err="1"/>
              <a:t>eam</a:t>
            </a:r>
            <a:r>
              <a:rPr lang="zh-CN" altLang="en-US" sz="1800" dirty="0"/>
              <a:t> </a:t>
            </a:r>
            <a:r>
              <a:rPr lang="en-US" altLang="zh-CN" sz="1800" dirty="0"/>
              <a:t>current=</a:t>
            </a:r>
            <a:r>
              <a:rPr lang="en-GB" sz="1800" dirty="0"/>
              <a:t>10 mA, slit width=0.2</a:t>
            </a:r>
            <a:r>
              <a:rPr lang="zh-CN" altLang="en-US" sz="1800" dirty="0"/>
              <a:t> </a:t>
            </a:r>
            <a:r>
              <a:rPr lang="en-GB" sz="1800" dirty="0"/>
              <a:t>mm</a:t>
            </a:r>
            <a:r>
              <a:rPr lang="en-US" altLang="zh-CN" sz="1800" dirty="0"/>
              <a:t>,</a:t>
            </a:r>
            <a:r>
              <a:rPr lang="zh-CN" altLang="en-US" sz="1800" dirty="0"/>
              <a:t> </a:t>
            </a:r>
            <a:r>
              <a:rPr lang="en-US" altLang="zh-CN" sz="1800" i="1" dirty="0"/>
              <a:t>L</a:t>
            </a:r>
            <a:r>
              <a:rPr lang="en-US" altLang="zh-CN" sz="1800" dirty="0"/>
              <a:t>=0.34</a:t>
            </a:r>
            <a:r>
              <a:rPr lang="zh-CN" altLang="en-US" sz="1800" dirty="0"/>
              <a:t> </a:t>
            </a:r>
            <a:r>
              <a:rPr lang="en-US" altLang="zh-CN" sz="1800" dirty="0"/>
              <a:t>m</a:t>
            </a:r>
          </a:p>
          <a:p>
            <a:r>
              <a:rPr lang="en-US" altLang="zh-CN" sz="1800" dirty="0"/>
              <a:t>=&gt;</a:t>
            </a:r>
            <a:r>
              <a:rPr lang="zh-CN" altLang="en-US" sz="1800" dirty="0"/>
              <a:t> </a:t>
            </a:r>
            <a:r>
              <a:rPr lang="en-US" altLang="zh-CN" sz="1800" dirty="0"/>
              <a:t>Grid-scan</a:t>
            </a:r>
            <a:r>
              <a:rPr lang="zh-CN" altLang="en-US" sz="1800" dirty="0"/>
              <a:t> </a:t>
            </a:r>
            <a:r>
              <a:rPr lang="en-US" altLang="zh-CN" sz="1800" dirty="0"/>
              <a:t>step</a:t>
            </a:r>
            <a:r>
              <a:rPr lang="zh-CN" altLang="en-US" sz="1800" dirty="0"/>
              <a:t> </a:t>
            </a:r>
            <a:r>
              <a:rPr lang="en-US" altLang="zh-CN" sz="1800" dirty="0"/>
              <a:t>length</a:t>
            </a:r>
            <a:r>
              <a:rPr lang="zh-CN" altLang="en-US" sz="1800" dirty="0"/>
              <a:t> ≤</a:t>
            </a:r>
            <a:r>
              <a:rPr lang="en-US" altLang="zh-CN" sz="1800" dirty="0"/>
              <a:t>3</a:t>
            </a:r>
            <a:r>
              <a:rPr lang="zh-CN" altLang="en-US" sz="1800" dirty="0"/>
              <a:t>*</a:t>
            </a:r>
            <a:r>
              <a:rPr lang="en-US" altLang="zh-CN" sz="1800" dirty="0" err="1"/>
              <a:t>d_wire</a:t>
            </a:r>
            <a:r>
              <a:rPr lang="zh-CN" altLang="en-US" sz="1800" dirty="0"/>
              <a:t> </a:t>
            </a:r>
            <a:r>
              <a:rPr lang="en-US" altLang="zh-CN" sz="1800" dirty="0"/>
              <a:t>is</a:t>
            </a:r>
            <a:r>
              <a:rPr lang="zh-CN" altLang="en-US" sz="1800" dirty="0"/>
              <a:t> </a:t>
            </a:r>
            <a:r>
              <a:rPr lang="en-US" altLang="zh-CN" sz="1800" dirty="0"/>
              <a:t>required</a:t>
            </a:r>
            <a:r>
              <a:rPr lang="zh-CN" altLang="en-US" sz="1800" dirty="0"/>
              <a:t> </a:t>
            </a:r>
            <a:r>
              <a:rPr lang="en-US" altLang="zh-CN" sz="1800" dirty="0"/>
              <a:t>to</a:t>
            </a:r>
            <a:r>
              <a:rPr lang="zh-CN" altLang="en-US" sz="1800" dirty="0"/>
              <a:t> </a:t>
            </a:r>
            <a:r>
              <a:rPr lang="en-US" altLang="zh-CN" sz="1800" dirty="0"/>
              <a:t>reduce</a:t>
            </a:r>
            <a:r>
              <a:rPr lang="zh-CN" altLang="en-US" sz="1800" dirty="0"/>
              <a:t> </a:t>
            </a:r>
            <a:r>
              <a:rPr lang="en-US" altLang="zh-CN" sz="1800" dirty="0"/>
              <a:t>measurement</a:t>
            </a:r>
            <a:r>
              <a:rPr lang="zh-CN" altLang="en-US" sz="1800" dirty="0"/>
              <a:t> </a:t>
            </a:r>
            <a:r>
              <a:rPr lang="en-US" altLang="zh-CN" sz="1800" dirty="0"/>
              <a:t>error</a:t>
            </a:r>
            <a:r>
              <a:rPr lang="zh-CN" altLang="en-US" sz="1800" dirty="0"/>
              <a:t> </a:t>
            </a:r>
            <a:r>
              <a:rPr lang="en-US" altLang="zh-CN" sz="1800" dirty="0"/>
              <a:t>&lt;10%</a:t>
            </a:r>
            <a:endParaRPr lang="en-CH" sz="1800" dirty="0"/>
          </a:p>
          <a:p>
            <a:endParaRPr lang="en-CH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F16FCD-7616-7D50-F889-2F80C588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Assessed measurement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66734-F528-7373-B624-CBC0534F7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D77E2-C951-68EC-1DD2-461281B8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CA134-CB92-8C8E-E5C1-3A9DCAB7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内容占位符 3">
            <a:extLst>
              <a:ext uri="{FF2B5EF4-FFF2-40B4-BE49-F238E27FC236}">
                <a16:creationId xmlns:a16="http://schemas.microsoft.com/office/drawing/2014/main" id="{2299FF22-B059-1264-1804-A72C41403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20" y="3196176"/>
            <a:ext cx="3155123" cy="2369881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B1C0B9A3-9401-9731-722E-C0711961CFD7}"/>
              </a:ext>
            </a:extLst>
          </p:cNvPr>
          <p:cNvSpPr txBox="1"/>
          <p:nvPr/>
        </p:nvSpPr>
        <p:spPr>
          <a:xfrm>
            <a:off x="3305640" y="2894257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d80 </a:t>
            </a:r>
            <a:r>
              <a:rPr lang="el-GR" altLang="zh-CN" sz="1400" dirty="0"/>
              <a:t>μ</a:t>
            </a:r>
            <a:r>
              <a:rPr lang="en-US" altLang="zh-CN" sz="1400" dirty="0"/>
              <a:t>m</a:t>
            </a:r>
          </a:p>
        </p:txBody>
      </p:sp>
      <p:sp>
        <p:nvSpPr>
          <p:cNvPr id="9" name="文本框 5">
            <a:extLst>
              <a:ext uri="{FF2B5EF4-FFF2-40B4-BE49-F238E27FC236}">
                <a16:creationId xmlns:a16="http://schemas.microsoft.com/office/drawing/2014/main" id="{71D9095A-8411-00C3-564F-C0912360FBD5}"/>
              </a:ext>
            </a:extLst>
          </p:cNvPr>
          <p:cNvSpPr txBox="1"/>
          <p:nvPr/>
        </p:nvSpPr>
        <p:spPr>
          <a:xfrm>
            <a:off x="7770136" y="2894257"/>
            <a:ext cx="1109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d200 </a:t>
            </a:r>
            <a:r>
              <a:rPr lang="el-GR" altLang="zh-CN" sz="1400" dirty="0"/>
              <a:t>μ</a:t>
            </a:r>
            <a:r>
              <a:rPr lang="en-US" altLang="zh-CN" sz="1400" dirty="0"/>
              <a:t>m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BB3025-78C8-7AAC-117F-68D12536E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3196176"/>
            <a:ext cx="3078042" cy="236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51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80FD4D-5AD6-B895-240B-DAB0E1754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2"/>
            <a:ext cx="11376024" cy="2976176"/>
          </a:xfrm>
        </p:spPr>
        <p:txBody>
          <a:bodyPr/>
          <a:lstStyle/>
          <a:p>
            <a:r>
              <a:rPr lang="en-US" altLang="zh-CN" dirty="0"/>
              <a:t>Slit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Carbon</a:t>
            </a:r>
            <a:r>
              <a:rPr lang="zh-CN" altLang="en-US" dirty="0"/>
              <a:t> </a:t>
            </a:r>
            <a:r>
              <a:rPr lang="en-US" altLang="zh-CN" dirty="0"/>
              <a:t>materials</a:t>
            </a:r>
            <a:r>
              <a:rPr lang="zh-CN" altLang="en-US" dirty="0"/>
              <a:t> </a:t>
            </a:r>
            <a:r>
              <a:rPr lang="en-US" altLang="zh-CN" dirty="0"/>
              <a:t>(Graphite,</a:t>
            </a:r>
            <a:r>
              <a:rPr lang="zh-CN" altLang="en-US" dirty="0"/>
              <a:t> </a:t>
            </a:r>
            <a:r>
              <a:rPr lang="en-US" altLang="zh-CN" dirty="0"/>
              <a:t>CFC)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potential</a:t>
            </a:r>
            <a:r>
              <a:rPr lang="zh-CN" altLang="en-US" dirty="0"/>
              <a:t> </a:t>
            </a:r>
            <a:r>
              <a:rPr lang="en-US" altLang="zh-CN" dirty="0"/>
              <a:t>outgassing</a:t>
            </a:r>
            <a:r>
              <a:rPr lang="zh-CN" altLang="en-US" dirty="0"/>
              <a:t> </a:t>
            </a:r>
            <a:r>
              <a:rPr lang="en-US" altLang="zh-CN" dirty="0"/>
              <a:t>issue</a:t>
            </a:r>
            <a:br>
              <a:rPr lang="en-US" altLang="zh-CN" dirty="0"/>
            </a:br>
            <a:r>
              <a:rPr lang="en-US" altLang="zh-CN" dirty="0">
                <a:solidFill>
                  <a:srgbClr val="C00000"/>
                </a:solidFill>
              </a:rPr>
              <a:t>=&gt;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tungsten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w/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tilt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angle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wrt</a:t>
            </a:r>
            <a:r>
              <a:rPr lang="en-US" altLang="zh-CN" dirty="0">
                <a:solidFill>
                  <a:srgbClr val="C00000"/>
                </a:solidFill>
              </a:rPr>
              <a:t>.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beam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axis?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d100 </a:t>
            </a:r>
            <a:r>
              <a:rPr lang="el-GR" altLang="zh-CN" dirty="0"/>
              <a:t>μ</a:t>
            </a:r>
            <a:r>
              <a:rPr lang="en-US" altLang="zh-CN" dirty="0"/>
              <a:t>m CNT wire for x/y profile, floating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CNT wire welded/clamped to the frame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Water cooling for the slit mask (d4mm, 3 m/s)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Min. scan step length ≥0.1 mm w/ a</a:t>
            </a:r>
            <a:r>
              <a:rPr lang="zh-CN" altLang="en-US" dirty="0"/>
              <a:t> </a:t>
            </a:r>
            <a:r>
              <a:rPr lang="en-US" altLang="zh-CN" dirty="0"/>
              <a:t>displacement</a:t>
            </a:r>
            <a:r>
              <a:rPr lang="zh-CN" altLang="en-US" dirty="0"/>
              <a:t> </a:t>
            </a:r>
            <a:r>
              <a:rPr lang="en-US" altLang="zh-CN" dirty="0"/>
              <a:t>accuracy≤10</a:t>
            </a:r>
            <a:r>
              <a:rPr lang="zh-CN" altLang="en-US" dirty="0"/>
              <a:t> </a:t>
            </a:r>
            <a:r>
              <a:rPr lang="el-GR" altLang="zh-CN" dirty="0" err="1"/>
              <a:t>μm</a:t>
            </a:r>
            <a:endParaRPr lang="en-US" altLang="zh-CN" sz="1800" b="0" dirty="0"/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Two scan modes: WS or EM, max. range&gt;72 mm</a:t>
            </a:r>
          </a:p>
          <a:p>
            <a:pPr marL="594900" lvl="1" indent="-342900">
              <a:buFont typeface="Wingdings" pitchFamily="2" charset="2"/>
              <a:buChar char="§"/>
            </a:pPr>
            <a:endParaRPr lang="zh-CN" altLang="en-US" dirty="0"/>
          </a:p>
          <a:p>
            <a:pPr marL="594900" lvl="1" indent="-342900">
              <a:buFont typeface="Wingdings" pitchFamily="2" charset="2"/>
              <a:buChar char="§"/>
            </a:pPr>
            <a:endParaRPr lang="en-US" altLang="zh-CN" dirty="0"/>
          </a:p>
          <a:p>
            <a:pPr marL="594900" lvl="1" indent="-342900">
              <a:buFont typeface="Wingdings" pitchFamily="2" charset="2"/>
              <a:buChar char="§"/>
            </a:pPr>
            <a:endParaRPr lang="en-US" altLang="zh-CN" dirty="0"/>
          </a:p>
          <a:p>
            <a:pPr marL="594900" lvl="1" indent="-342900">
              <a:buFont typeface="Wingdings" pitchFamily="2" charset="2"/>
              <a:buChar char="§"/>
            </a:pPr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353F10-F35E-F996-C894-03C453B93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Slit structure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dimensions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9862E-396A-F5C0-7A3B-D8C1B451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F044-DB4E-7F47-A7E1-602F4085E7EE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18090-6AB5-F72D-B555-1FDBC628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DDCBD-8718-66DB-DAEF-477E53FF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7CEFBE-2A10-8E78-CDE6-006EA341A0E1}"/>
              </a:ext>
            </a:extLst>
          </p:cNvPr>
          <p:cNvGrpSpPr/>
          <p:nvPr/>
        </p:nvGrpSpPr>
        <p:grpSpPr>
          <a:xfrm>
            <a:off x="8544272" y="1484784"/>
            <a:ext cx="2990534" cy="1465515"/>
            <a:chOff x="8373432" y="1073448"/>
            <a:chExt cx="2990534" cy="14655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A2BF99-38D4-EB84-3D52-D990A5EB4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704"/>
            <a:stretch/>
          </p:blipFill>
          <p:spPr>
            <a:xfrm>
              <a:off x="8373432" y="1321594"/>
              <a:ext cx="1651473" cy="12061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47006D-5922-E337-A98B-8D68BB234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00456" y="1340768"/>
              <a:ext cx="1163510" cy="11981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A221AD-7521-75A1-C636-AEE6CFE9358D}"/>
                </a:ext>
              </a:extLst>
            </p:cNvPr>
            <p:cNvSpPr txBox="1"/>
            <p:nvPr/>
          </p:nvSpPr>
          <p:spPr>
            <a:xfrm>
              <a:off x="8411638" y="1073448"/>
              <a:ext cx="295232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/>
                <a:t>15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deg</a:t>
              </a:r>
              <a:r>
                <a:rPr lang="zh-CN" altLang="en-US" sz="1400" dirty="0"/>
                <a:t> </a:t>
              </a:r>
              <a:r>
                <a:rPr lang="en-US" altLang="zh-CN" sz="1400" dirty="0" err="1"/>
                <a:t>design@CERN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LINAC4</a:t>
              </a:r>
              <a:endParaRPr lang="en-CH" sz="1400" dirty="0"/>
            </a:p>
          </p:txBody>
        </p:sp>
      </p:grpSp>
      <p:pic>
        <p:nvPicPr>
          <p:cNvPr id="16" name="图片 5">
            <a:extLst>
              <a:ext uri="{FF2B5EF4-FFF2-40B4-BE49-F238E27FC236}">
                <a16:creationId xmlns:a16="http://schemas.microsoft.com/office/drawing/2014/main" id="{0F13869B-3724-36C3-926F-E18AD1DEB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902" y="3258502"/>
            <a:ext cx="1627629" cy="10238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4EF3CE-E4B5-FE09-0F0F-3510A11FD2A3}"/>
              </a:ext>
            </a:extLst>
          </p:cNvPr>
          <p:cNvSpPr txBox="1"/>
          <p:nvPr/>
        </p:nvSpPr>
        <p:spPr>
          <a:xfrm>
            <a:off x="8594633" y="3006557"/>
            <a:ext cx="29523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/>
              <a:t>CSNS</a:t>
            </a:r>
            <a:r>
              <a:rPr lang="zh-CN" altLang="en-US" sz="1400" dirty="0"/>
              <a:t> </a:t>
            </a:r>
            <a:r>
              <a:rPr lang="en-US" altLang="zh-CN" sz="1400" dirty="0"/>
              <a:t>design</a:t>
            </a:r>
            <a:endParaRPr lang="en-CH" sz="1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957DC4-CD6B-5C92-E8E5-19BB66CEE277}"/>
              </a:ext>
            </a:extLst>
          </p:cNvPr>
          <p:cNvCxnSpPr>
            <a:cxnSpLocks/>
            <a:endCxn id="67" idx="0"/>
          </p:cNvCxnSpPr>
          <p:nvPr/>
        </p:nvCxnSpPr>
        <p:spPr>
          <a:xfrm flipH="1" flipV="1">
            <a:off x="9959106" y="4877625"/>
            <a:ext cx="3836" cy="6428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62882C-8999-4185-9D06-5CF90998C52F}"/>
              </a:ext>
            </a:extLst>
          </p:cNvPr>
          <p:cNvGrpSpPr/>
          <p:nvPr/>
        </p:nvGrpSpPr>
        <p:grpSpPr>
          <a:xfrm>
            <a:off x="3869372" y="4464670"/>
            <a:ext cx="2253594" cy="1549408"/>
            <a:chOff x="832835" y="4640816"/>
            <a:chExt cx="2253594" cy="154940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8C873C4-BC8B-5974-35BF-F04F5BEBD0FF}"/>
                </a:ext>
              </a:extLst>
            </p:cNvPr>
            <p:cNvGrpSpPr/>
            <p:nvPr/>
          </p:nvGrpSpPr>
          <p:grpSpPr>
            <a:xfrm>
              <a:off x="888735" y="4640816"/>
              <a:ext cx="2197694" cy="1549408"/>
              <a:chOff x="4503600" y="4604903"/>
              <a:chExt cx="2197694" cy="154940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532B4EC-7254-5840-CD16-4CECAD1DD615}"/>
                  </a:ext>
                </a:extLst>
              </p:cNvPr>
              <p:cNvGrpSpPr/>
              <p:nvPr/>
            </p:nvGrpSpPr>
            <p:grpSpPr>
              <a:xfrm>
                <a:off x="4503600" y="4604903"/>
                <a:ext cx="2197694" cy="1549408"/>
                <a:chOff x="7236202" y="4595313"/>
                <a:chExt cx="2197694" cy="1549408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A420C4A-9FFF-B7FE-E5CC-75012270A024}"/>
                    </a:ext>
                  </a:extLst>
                </p:cNvPr>
                <p:cNvSpPr txBox="1"/>
                <p:nvPr/>
              </p:nvSpPr>
              <p:spPr>
                <a:xfrm>
                  <a:off x="7341206" y="4595313"/>
                  <a:ext cx="1781552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CH" sz="1200" dirty="0"/>
                    <a:t>CNT wire scan done</a:t>
                  </a:r>
                </a:p>
                <a:p>
                  <a:pPr algn="ctr"/>
                  <a:r>
                    <a:rPr lang="en-CH" sz="1200" dirty="0"/>
                    <a:t>dx≥3</a:t>
                  </a:r>
                  <a:r>
                    <a:rPr lang="en-US" altLang="zh-CN" sz="1200" dirty="0"/>
                    <a:t>6</a:t>
                  </a:r>
                  <a:r>
                    <a:rPr lang="en-CH" sz="1200" dirty="0"/>
                    <a:t> mm</a:t>
                  </a:r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91EF7C69-6A72-0C50-6EF6-857057EC08CE}"/>
                    </a:ext>
                  </a:extLst>
                </p:cNvPr>
                <p:cNvGrpSpPr/>
                <p:nvPr/>
              </p:nvGrpSpPr>
              <p:grpSpPr>
                <a:xfrm>
                  <a:off x="7236202" y="4985094"/>
                  <a:ext cx="2197694" cy="1159627"/>
                  <a:chOff x="6024139" y="4994241"/>
                  <a:chExt cx="2197694" cy="1159627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806ED0BC-D501-DA3A-2868-FD67263EC00C}"/>
                      </a:ext>
                    </a:extLst>
                  </p:cNvPr>
                  <p:cNvGrpSpPr/>
                  <p:nvPr/>
                </p:nvGrpSpPr>
                <p:grpSpPr>
                  <a:xfrm>
                    <a:off x="6024139" y="5007534"/>
                    <a:ext cx="2197694" cy="1146334"/>
                    <a:chOff x="6544301" y="4437112"/>
                    <a:chExt cx="2197694" cy="1146334"/>
                  </a:xfrm>
                </p:grpSpPr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04833EA6-19C9-F6F3-168D-0E8704E8D6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4301" y="4437112"/>
                      <a:ext cx="1351899" cy="648072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28575"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 dirty="0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D4C60E58-5CF4-F1CC-AF51-F188378D76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7639" y="4437112"/>
                      <a:ext cx="670040" cy="648072"/>
                    </a:xfrm>
                    <a:prstGeom prst="rect">
                      <a:avLst/>
                    </a:prstGeom>
                    <a:noFill/>
                    <a:ln w="28575"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cxnSp>
                  <p:nvCxnSpPr>
                    <p:cNvPr id="32" name="Straight Arrow Connector 31">
                      <a:extLst>
                        <a:ext uri="{FF2B5EF4-FFF2-40B4-BE49-F238E27FC236}">
                          <a16:creationId xmlns:a16="http://schemas.microsoft.com/office/drawing/2014/main" id="{DB4E0DB5-64F8-5780-3FC6-25BDC2C5CA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323982" y="5078380"/>
                      <a:ext cx="184671" cy="219897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Arrow Connector 32">
                      <a:extLst>
                        <a:ext uri="{FF2B5EF4-FFF2-40B4-BE49-F238E27FC236}">
                          <a16:creationId xmlns:a16="http://schemas.microsoft.com/office/drawing/2014/main" id="{250AF629-DB7C-4359-DF6E-8A4777CC3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430857" y="5091942"/>
                      <a:ext cx="126256" cy="300080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E12DEF89-329B-A5E9-ACD4-64837E2CBD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93121" y="5303592"/>
                      <a:ext cx="720080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en-CH" sz="1200" dirty="0">
                          <a:solidFill>
                            <a:schemeClr val="tx2"/>
                          </a:solidFill>
                        </a:rPr>
                        <a:t>slit</a:t>
                      </a:r>
                    </a:p>
                  </p:txBody>
                </p: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02BF7743-DE19-94F9-18F2-C6A97BAA9F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21915" y="5398780"/>
                      <a:ext cx="720080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en-CH" sz="1200" dirty="0">
                          <a:solidFill>
                            <a:schemeClr val="tx2"/>
                          </a:solidFill>
                        </a:rPr>
                        <a:t>CNT wire</a:t>
                      </a:r>
                    </a:p>
                  </p:txBody>
                </p:sp>
              </p:grp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D7CDF6B1-A6E0-5DBC-E96C-ADB9B6B57C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041431" y="4994241"/>
                    <a:ext cx="0" cy="64807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4C85031-3B1C-F29F-7506-72E80536F8A9}"/>
                  </a:ext>
                </a:extLst>
              </p:cNvPr>
              <p:cNvSpPr/>
              <p:nvPr/>
            </p:nvSpPr>
            <p:spPr>
              <a:xfrm>
                <a:off x="5875382" y="5007977"/>
                <a:ext cx="648072" cy="648072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D995B04-510B-C060-5AD3-F5A9F7E8D9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00153" y="4976191"/>
                <a:ext cx="3836" cy="64288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3E60569-3CD4-EB73-565C-F3EE69BD537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929" y="5626401"/>
              <a:ext cx="0" cy="250871"/>
            </a:xfrm>
            <a:prstGeom prst="straightConnector1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F0B84E-5035-A3C5-220D-157793CD0443}"/>
                </a:ext>
              </a:extLst>
            </p:cNvPr>
            <p:cNvSpPr txBox="1"/>
            <p:nvPr/>
          </p:nvSpPr>
          <p:spPr>
            <a:xfrm>
              <a:off x="832835" y="5894265"/>
              <a:ext cx="72008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solidFill>
                    <a:schemeClr val="tx2"/>
                  </a:solidFill>
                </a:rPr>
                <a:t>slit mask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94E2D5A-F821-F9A5-CC64-735363FB662D}"/>
              </a:ext>
            </a:extLst>
          </p:cNvPr>
          <p:cNvGrpSpPr/>
          <p:nvPr/>
        </p:nvGrpSpPr>
        <p:grpSpPr>
          <a:xfrm>
            <a:off x="6547988" y="4458030"/>
            <a:ext cx="2695615" cy="1532500"/>
            <a:chOff x="4489259" y="4598263"/>
            <a:chExt cx="2695615" cy="15325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75DACE0-3BAE-1349-271B-DB1BAAD4DF31}"/>
                </a:ext>
              </a:extLst>
            </p:cNvPr>
            <p:cNvGrpSpPr/>
            <p:nvPr/>
          </p:nvGrpSpPr>
          <p:grpSpPr>
            <a:xfrm>
              <a:off x="4503600" y="4598263"/>
              <a:ext cx="2681274" cy="1532500"/>
              <a:chOff x="4503600" y="4598263"/>
              <a:chExt cx="2681274" cy="153250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ECCBC84-B56A-1E9F-0FF7-BA61D7AC5621}"/>
                  </a:ext>
                </a:extLst>
              </p:cNvPr>
              <p:cNvGrpSpPr/>
              <p:nvPr/>
            </p:nvGrpSpPr>
            <p:grpSpPr>
              <a:xfrm>
                <a:off x="4503600" y="4598263"/>
                <a:ext cx="2681274" cy="1532500"/>
                <a:chOff x="7236202" y="4588673"/>
                <a:chExt cx="2681274" cy="1532500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7953978-5634-65D0-243B-F4AD4C2F7CF8}"/>
                    </a:ext>
                  </a:extLst>
                </p:cNvPr>
                <p:cNvSpPr txBox="1"/>
                <p:nvPr/>
              </p:nvSpPr>
              <p:spPr>
                <a:xfrm>
                  <a:off x="7369929" y="4588673"/>
                  <a:ext cx="1781552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sz="1200" dirty="0"/>
                    <a:t>slit scan start</a:t>
                  </a:r>
                </a:p>
                <a:p>
                  <a:pPr algn="ctr"/>
                  <a:r>
                    <a:rPr lang="en-US" sz="1200" dirty="0"/>
                    <a:t>dx≥3</a:t>
                  </a:r>
                  <a:r>
                    <a:rPr lang="en-US" altLang="zh-CN" sz="1200" dirty="0"/>
                    <a:t>6</a:t>
                  </a:r>
                  <a:r>
                    <a:rPr lang="en-US" sz="1200" dirty="0"/>
                    <a:t> mm</a:t>
                  </a:r>
                  <a:endParaRPr lang="en-CH" sz="1200" dirty="0"/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D553C311-A63D-F1B5-AB2B-0CAA8C71A693}"/>
                    </a:ext>
                  </a:extLst>
                </p:cNvPr>
                <p:cNvGrpSpPr/>
                <p:nvPr/>
              </p:nvGrpSpPr>
              <p:grpSpPr>
                <a:xfrm>
                  <a:off x="7236202" y="4985094"/>
                  <a:ext cx="2681274" cy="1136079"/>
                  <a:chOff x="6024139" y="4994241"/>
                  <a:chExt cx="2681274" cy="1136079"/>
                </a:xfrm>
              </p:grpSpPr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1B9CD8F0-A407-6B1B-F30B-9323444761C2}"/>
                      </a:ext>
                    </a:extLst>
                  </p:cNvPr>
                  <p:cNvGrpSpPr/>
                  <p:nvPr/>
                </p:nvGrpSpPr>
                <p:grpSpPr>
                  <a:xfrm>
                    <a:off x="6024139" y="5007534"/>
                    <a:ext cx="2681274" cy="1122786"/>
                    <a:chOff x="6544301" y="4437112"/>
                    <a:chExt cx="2681274" cy="1122786"/>
                  </a:xfrm>
                </p:grpSpPr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515529C8-259C-5CF0-69EA-1FB158724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4301" y="4437112"/>
                      <a:ext cx="1351899" cy="648072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28575"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 dirty="0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AB89C318-135B-5977-1676-36D93F2E00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7639" y="4437112"/>
                      <a:ext cx="670040" cy="648072"/>
                    </a:xfrm>
                    <a:prstGeom prst="rect">
                      <a:avLst/>
                    </a:prstGeom>
                    <a:noFill/>
                    <a:ln w="28575"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cxnSp>
                  <p:nvCxnSpPr>
                    <p:cNvPr id="49" name="Straight Arrow Connector 48">
                      <a:extLst>
                        <a:ext uri="{FF2B5EF4-FFF2-40B4-BE49-F238E27FC236}">
                          <a16:creationId xmlns:a16="http://schemas.microsoft.com/office/drawing/2014/main" id="{B6167A1E-5868-20B8-8FB5-0BBEE7AB6C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323982" y="5078380"/>
                      <a:ext cx="172703" cy="237303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203C5F51-DA18-8864-8A55-C24E977B7D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620393" y="5046753"/>
                      <a:ext cx="131342" cy="321350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2CA3E8BF-4F70-ED27-EBFD-76E86AE4F6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3776" y="5352493"/>
                      <a:ext cx="720080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en-CH" sz="1200" dirty="0">
                          <a:solidFill>
                            <a:schemeClr val="tx2"/>
                          </a:solidFill>
                        </a:rPr>
                        <a:t>slit</a:t>
                      </a:r>
                    </a:p>
                  </p:txBody>
                </p:sp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51F529AB-72A6-EC2B-96E5-88A399C671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05495" y="5375232"/>
                      <a:ext cx="720080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en-CH" sz="1200" dirty="0">
                          <a:solidFill>
                            <a:schemeClr val="tx2"/>
                          </a:solidFill>
                        </a:rPr>
                        <a:t>CNT wire</a:t>
                      </a:r>
                    </a:p>
                  </p:txBody>
                </p:sp>
              </p:grp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42F2A142-D10B-2C93-D12E-8EEF2C1A09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041431" y="4994241"/>
                    <a:ext cx="0" cy="64807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5357FEF-50B4-CD29-F1A0-38B1F9AF42F0}"/>
                  </a:ext>
                </a:extLst>
              </p:cNvPr>
              <p:cNvSpPr/>
              <p:nvPr/>
            </p:nvSpPr>
            <p:spPr>
              <a:xfrm>
                <a:off x="5204067" y="5021270"/>
                <a:ext cx="648072" cy="648072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B7CC527-7F99-5797-B125-C139D1A2E9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00153" y="4976191"/>
                <a:ext cx="3836" cy="64288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F41A21F-17A1-313A-7EA8-C5D1A6F7FF0F}"/>
                </a:ext>
              </a:extLst>
            </p:cNvPr>
            <p:cNvCxnSpPr>
              <a:cxnSpLocks/>
            </p:cNvCxnSpPr>
            <p:nvPr/>
          </p:nvCxnSpPr>
          <p:spPr>
            <a:xfrm>
              <a:off x="4842541" y="5618271"/>
              <a:ext cx="0" cy="250871"/>
            </a:xfrm>
            <a:prstGeom prst="straightConnector1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90DBD81-1896-0B0F-5639-59DFE5BD38B5}"/>
                </a:ext>
              </a:extLst>
            </p:cNvPr>
            <p:cNvSpPr txBox="1"/>
            <p:nvPr/>
          </p:nvSpPr>
          <p:spPr>
            <a:xfrm>
              <a:off x="4489259" y="5924632"/>
              <a:ext cx="72008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solidFill>
                    <a:schemeClr val="tx2"/>
                  </a:solidFill>
                </a:rPr>
                <a:t>slit mask</a:t>
              </a:r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4DDE41B-74EC-7027-17E9-C72025E1905E}"/>
              </a:ext>
            </a:extLst>
          </p:cNvPr>
          <p:cNvCxnSpPr/>
          <p:nvPr/>
        </p:nvCxnSpPr>
        <p:spPr>
          <a:xfrm>
            <a:off x="688801" y="6106339"/>
            <a:ext cx="2019854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9827A73-0D1B-1AD4-9584-45AF1672760E}"/>
              </a:ext>
            </a:extLst>
          </p:cNvPr>
          <p:cNvSpPr txBox="1"/>
          <p:nvPr/>
        </p:nvSpPr>
        <p:spPr>
          <a:xfrm>
            <a:off x="1165207" y="6159675"/>
            <a:ext cx="185385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≥</a:t>
            </a:r>
            <a:r>
              <a:rPr lang="en-US" altLang="zh-CN" sz="1400" dirty="0"/>
              <a:t>38x3=114</a:t>
            </a:r>
            <a:r>
              <a:rPr lang="zh-CN" altLang="en-US" sz="1400" dirty="0"/>
              <a:t> </a:t>
            </a:r>
            <a:r>
              <a:rPr lang="en-US" altLang="zh-CN" sz="1400" dirty="0"/>
              <a:t>mm</a:t>
            </a:r>
            <a:endParaRPr lang="en-CH" sz="140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E959441-7C82-B8E2-7E77-7AE22B8CC43B}"/>
              </a:ext>
            </a:extLst>
          </p:cNvPr>
          <p:cNvGrpSpPr/>
          <p:nvPr/>
        </p:nvGrpSpPr>
        <p:grpSpPr>
          <a:xfrm>
            <a:off x="9283156" y="4456849"/>
            <a:ext cx="2681274" cy="1578870"/>
            <a:chOff x="9283156" y="4456849"/>
            <a:chExt cx="2681274" cy="157887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DD31C3-2712-E6F9-5E6F-01AF64F4AE7B}"/>
                </a:ext>
              </a:extLst>
            </p:cNvPr>
            <p:cNvGrpSpPr/>
            <p:nvPr/>
          </p:nvGrpSpPr>
          <p:grpSpPr>
            <a:xfrm>
              <a:off x="9283156" y="4456849"/>
              <a:ext cx="2681274" cy="1578870"/>
              <a:chOff x="6546852" y="4556879"/>
              <a:chExt cx="2681274" cy="157887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6566280-2EA6-AB30-57B4-3EAEF7CA5164}"/>
                  </a:ext>
                </a:extLst>
              </p:cNvPr>
              <p:cNvGrpSpPr/>
              <p:nvPr/>
            </p:nvGrpSpPr>
            <p:grpSpPr>
              <a:xfrm>
                <a:off x="6546852" y="4556879"/>
                <a:ext cx="2681274" cy="1578870"/>
                <a:chOff x="7755194" y="4544423"/>
                <a:chExt cx="2681274" cy="1578870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C9062AE2-A07B-0CD1-16D3-180DE65E6DC8}"/>
                    </a:ext>
                  </a:extLst>
                </p:cNvPr>
                <p:cNvGrpSpPr/>
                <p:nvPr/>
              </p:nvGrpSpPr>
              <p:grpSpPr>
                <a:xfrm>
                  <a:off x="7755194" y="4544423"/>
                  <a:ext cx="2681274" cy="1543562"/>
                  <a:chOff x="7236202" y="4577611"/>
                  <a:chExt cx="2681274" cy="1543562"/>
                </a:xfrm>
              </p:grpSpPr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50389A82-3630-B056-E752-2FEB45348DBC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58" y="4577611"/>
                    <a:ext cx="1626537" cy="36933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CH" sz="1200" dirty="0"/>
                      <a:t>slit scan done</a:t>
                    </a:r>
                  </a:p>
                  <a:p>
                    <a:pPr algn="ctr"/>
                    <a:r>
                      <a:rPr lang="en-CH" sz="1200" dirty="0"/>
                      <a:t>dx&gt;7</a:t>
                    </a:r>
                    <a:r>
                      <a:rPr lang="en-US" altLang="zh-CN" sz="1200" dirty="0"/>
                      <a:t>2</a:t>
                    </a:r>
                    <a:r>
                      <a:rPr lang="en-CH" sz="1200" dirty="0"/>
                      <a:t> mm</a:t>
                    </a:r>
                  </a:p>
                </p:txBody>
              </p: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2E46303B-7A9D-53D1-358D-4AEF64607192}"/>
                      </a:ext>
                    </a:extLst>
                  </p:cNvPr>
                  <p:cNvGrpSpPr/>
                  <p:nvPr/>
                </p:nvGrpSpPr>
                <p:grpSpPr>
                  <a:xfrm>
                    <a:off x="7236202" y="4985094"/>
                    <a:ext cx="2681274" cy="1136079"/>
                    <a:chOff x="6024139" y="4994241"/>
                    <a:chExt cx="2681274" cy="1136079"/>
                  </a:xfrm>
                </p:grpSpPr>
                <p:grpSp>
                  <p:nvGrpSpPr>
                    <p:cNvPr id="65" name="Group 64">
                      <a:extLst>
                        <a:ext uri="{FF2B5EF4-FFF2-40B4-BE49-F238E27FC236}">
                          <a16:creationId xmlns:a16="http://schemas.microsoft.com/office/drawing/2014/main" id="{213A66C6-CB86-0B27-747D-D8B0D19B10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24139" y="5007534"/>
                      <a:ext cx="2681274" cy="1122786"/>
                      <a:chOff x="6544301" y="4437112"/>
                      <a:chExt cx="2681274" cy="1122786"/>
                    </a:xfrm>
                  </p:grpSpPr>
                  <p:sp>
                    <p:nvSpPr>
                      <p:cNvPr id="67" name="Rectangle 66">
                        <a:extLst>
                          <a:ext uri="{FF2B5EF4-FFF2-40B4-BE49-F238E27FC236}">
                            <a16:creationId xmlns:a16="http://schemas.microsoft.com/office/drawing/2014/main" id="{71FAD2B3-0B19-F91D-C56F-2D6D5EA768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4301" y="4437112"/>
                        <a:ext cx="1351899" cy="648072"/>
                      </a:xfrm>
                      <a:prstGeom prst="rect">
                        <a:avLst/>
                      </a:prstGeom>
                      <a:solidFill>
                        <a:schemeClr val="bg2">
                          <a:lumMod val="50000"/>
                        </a:schemeClr>
                      </a:solidFill>
                      <a:ln w="28575">
                        <a:solidFill>
                          <a:schemeClr val="tx2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 dirty="0"/>
                      </a:p>
                    </p:txBody>
                  </p:sp>
                  <p:sp>
                    <p:nvSpPr>
                      <p:cNvPr id="68" name="Rectangle 67">
                        <a:extLst>
                          <a:ext uri="{FF2B5EF4-FFF2-40B4-BE49-F238E27FC236}">
                            <a16:creationId xmlns:a16="http://schemas.microsoft.com/office/drawing/2014/main" id="{F0C1D1F5-474F-8819-A373-60E1745E51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7639" y="4437112"/>
                        <a:ext cx="670040" cy="64807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2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cxnSp>
                    <p:nvCxnSpPr>
                      <p:cNvPr id="69" name="Straight Arrow Connector 68">
                        <a:extLst>
                          <a:ext uri="{FF2B5EF4-FFF2-40B4-BE49-F238E27FC236}">
                            <a16:creationId xmlns:a16="http://schemas.microsoft.com/office/drawing/2014/main" id="{CCB4BD91-EBCD-3037-D0B8-70602444D7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323982" y="5078380"/>
                        <a:ext cx="207668" cy="319361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" name="Straight Arrow Connector 69">
                        <a:extLst>
                          <a:ext uri="{FF2B5EF4-FFF2-40B4-BE49-F238E27FC236}">
                            <a16:creationId xmlns:a16="http://schemas.microsoft.com/office/drawing/2014/main" id="{A69D5D45-BCA0-F658-85B7-C28504BA31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620393" y="5046753"/>
                        <a:ext cx="131342" cy="321350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76077362-692C-F4D5-1A51-BCBD81433D7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233286" y="5343886"/>
                        <a:ext cx="720080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CH" sz="1200" dirty="0">
                            <a:solidFill>
                              <a:schemeClr val="tx2"/>
                            </a:solidFill>
                          </a:rPr>
                          <a:t>slit</a:t>
                        </a:r>
                      </a:p>
                    </p:txBody>
                  </p:sp>
                  <p:sp>
                    <p:nvSpPr>
                      <p:cNvPr id="72" name="TextBox 71">
                        <a:extLst>
                          <a:ext uri="{FF2B5EF4-FFF2-40B4-BE49-F238E27FC236}">
                            <a16:creationId xmlns:a16="http://schemas.microsoft.com/office/drawing/2014/main" id="{D500A7A4-09C6-3704-DB36-3920D89FD6B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05495" y="5375232"/>
                        <a:ext cx="720080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CH" sz="1200" dirty="0">
                            <a:solidFill>
                              <a:schemeClr val="tx2"/>
                            </a:solidFill>
                          </a:rPr>
                          <a:t>CNT wire</a:t>
                        </a:r>
                      </a:p>
                    </p:txBody>
                  </p:sp>
                </p:grpSp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6E3E6133-F4E9-0105-BA16-237E36E5A9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041431" y="4994241"/>
                      <a:ext cx="0" cy="648072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FBE10239-63C6-A7C8-C974-BDF57F5E61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94135" y="5639200"/>
                  <a:ext cx="0" cy="250871"/>
                </a:xfrm>
                <a:prstGeom prst="straightConnector1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C5EC786-DD7E-B980-1BFB-4724CAAAA704}"/>
                    </a:ext>
                  </a:extLst>
                </p:cNvPr>
                <p:cNvSpPr txBox="1"/>
                <p:nvPr/>
              </p:nvSpPr>
              <p:spPr>
                <a:xfrm>
                  <a:off x="7790354" y="5938627"/>
                  <a:ext cx="720080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CH" sz="1200" dirty="0">
                      <a:solidFill>
                        <a:schemeClr val="tx2"/>
                      </a:solidFill>
                    </a:rPr>
                    <a:t>slit mask</a:t>
                  </a:r>
                </a:p>
              </p:txBody>
            </p:sp>
          </p:grp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35E1825-281D-BB77-7FCE-932D5C2BDC62}"/>
                  </a:ext>
                </a:extLst>
              </p:cNvPr>
              <p:cNvSpPr/>
              <p:nvPr/>
            </p:nvSpPr>
            <p:spPr>
              <a:xfrm>
                <a:off x="6574729" y="4968490"/>
                <a:ext cx="648072" cy="648072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3E672BC-0F83-9359-97CF-1CC4D1AFCC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99396" y="4859642"/>
              <a:ext cx="3836" cy="64288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DE9792-40FB-CCB0-6850-A6AEFF90413F}"/>
              </a:ext>
            </a:extLst>
          </p:cNvPr>
          <p:cNvGrpSpPr/>
          <p:nvPr/>
        </p:nvGrpSpPr>
        <p:grpSpPr>
          <a:xfrm>
            <a:off x="292587" y="4508293"/>
            <a:ext cx="3134110" cy="1527426"/>
            <a:chOff x="465397" y="4639250"/>
            <a:chExt cx="3134110" cy="152742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7262F5F-6E96-85A3-CEA9-BF07F25E25E9}"/>
                </a:ext>
              </a:extLst>
            </p:cNvPr>
            <p:cNvGrpSpPr/>
            <p:nvPr/>
          </p:nvGrpSpPr>
          <p:grpSpPr>
            <a:xfrm>
              <a:off x="465397" y="4639250"/>
              <a:ext cx="3134110" cy="1527426"/>
              <a:chOff x="4080262" y="4603337"/>
              <a:chExt cx="3134110" cy="1527426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03D64077-3EFC-4384-5581-CE8F854B1DE9}"/>
                  </a:ext>
                </a:extLst>
              </p:cNvPr>
              <p:cNvGrpSpPr/>
              <p:nvPr/>
            </p:nvGrpSpPr>
            <p:grpSpPr>
              <a:xfrm>
                <a:off x="4080262" y="4603337"/>
                <a:ext cx="3104612" cy="1527426"/>
                <a:chOff x="6812864" y="4593747"/>
                <a:chExt cx="3104612" cy="1527426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9E63C8F-7D3E-FDBA-DF73-D8D7A041E8C1}"/>
                    </a:ext>
                  </a:extLst>
                </p:cNvPr>
                <p:cNvSpPr txBox="1"/>
                <p:nvPr/>
              </p:nvSpPr>
              <p:spPr>
                <a:xfrm>
                  <a:off x="6812864" y="4593747"/>
                  <a:ext cx="257731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CH" sz="1200" dirty="0"/>
                    <a:t>Home position</a:t>
                  </a:r>
                </a:p>
                <a:p>
                  <a:pPr algn="ctr"/>
                  <a:r>
                    <a:rPr lang="en-CH" sz="1200" dirty="0"/>
                    <a:t>dx=0</a:t>
                  </a:r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FC9F8329-96C5-C899-1C47-B94B736D2DC7}"/>
                    </a:ext>
                  </a:extLst>
                </p:cNvPr>
                <p:cNvGrpSpPr/>
                <p:nvPr/>
              </p:nvGrpSpPr>
              <p:grpSpPr>
                <a:xfrm>
                  <a:off x="7236202" y="4985094"/>
                  <a:ext cx="2681274" cy="1136079"/>
                  <a:chOff x="6024139" y="4994241"/>
                  <a:chExt cx="2681274" cy="1136079"/>
                </a:xfrm>
              </p:grpSpPr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6E6CB236-BF15-689D-3C89-7CF0AD811C91}"/>
                      </a:ext>
                    </a:extLst>
                  </p:cNvPr>
                  <p:cNvGrpSpPr/>
                  <p:nvPr/>
                </p:nvGrpSpPr>
                <p:grpSpPr>
                  <a:xfrm>
                    <a:off x="6024139" y="5007534"/>
                    <a:ext cx="2681274" cy="1122786"/>
                    <a:chOff x="6544301" y="4437112"/>
                    <a:chExt cx="2681274" cy="1122786"/>
                  </a:xfrm>
                </p:grpSpPr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906D4159-6AF4-6B10-B910-F53A0E2C12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4301" y="4437112"/>
                      <a:ext cx="1351899" cy="648072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28575"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 dirty="0"/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4591C0C0-4D31-1354-F2B8-C9B0A56C7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7639" y="4437112"/>
                      <a:ext cx="670040" cy="648072"/>
                    </a:xfrm>
                    <a:prstGeom prst="rect">
                      <a:avLst/>
                    </a:prstGeom>
                    <a:noFill/>
                    <a:ln w="28575"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cxnSp>
                  <p:nvCxnSpPr>
                    <p:cNvPr id="86" name="Straight Arrow Connector 85">
                      <a:extLst>
                        <a:ext uri="{FF2B5EF4-FFF2-40B4-BE49-F238E27FC236}">
                          <a16:creationId xmlns:a16="http://schemas.microsoft.com/office/drawing/2014/main" id="{2698AF29-A436-A10F-62E9-0D13217C59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323982" y="5078380"/>
                      <a:ext cx="171279" cy="244534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Straight Arrow Connector 86">
                      <a:extLst>
                        <a:ext uri="{FF2B5EF4-FFF2-40B4-BE49-F238E27FC236}">
                          <a16:creationId xmlns:a16="http://schemas.microsoft.com/office/drawing/2014/main" id="{AD70AFE4-0D7B-B3F1-C2C7-4D23F00EBE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620393" y="5046753"/>
                      <a:ext cx="131342" cy="321350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8" name="TextBox 87">
                      <a:extLst>
                        <a:ext uri="{FF2B5EF4-FFF2-40B4-BE49-F238E27FC236}">
                          <a16:creationId xmlns:a16="http://schemas.microsoft.com/office/drawing/2014/main" id="{7C30027F-30B4-3684-4985-9FCE66E54E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61867" y="5301846"/>
                      <a:ext cx="720080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en-CH" sz="1200" dirty="0">
                          <a:solidFill>
                            <a:schemeClr val="tx2"/>
                          </a:solidFill>
                        </a:rPr>
                        <a:t>slit</a:t>
                      </a:r>
                    </a:p>
                  </p:txBody>
                </p:sp>
                <p:sp>
                  <p:nvSpPr>
                    <p:cNvPr id="89" name="TextBox 88">
                      <a:extLst>
                        <a:ext uri="{FF2B5EF4-FFF2-40B4-BE49-F238E27FC236}">
                          <a16:creationId xmlns:a16="http://schemas.microsoft.com/office/drawing/2014/main" id="{ABAAAA6A-6AF9-BF2A-EC2F-9CF206C9B6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05495" y="5375232"/>
                      <a:ext cx="720080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en-CH" sz="1200" dirty="0">
                          <a:solidFill>
                            <a:schemeClr val="tx2"/>
                          </a:solidFill>
                        </a:rPr>
                        <a:t>CNT wire</a:t>
                      </a:r>
                    </a:p>
                  </p:txBody>
                </p:sp>
              </p:grp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528BB1E7-F870-BAFC-2BEE-F6B9ADB6CA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041431" y="4994241"/>
                    <a:ext cx="0" cy="648072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9BB3900-0961-E617-92F4-3E8E827E8237}"/>
                  </a:ext>
                </a:extLst>
              </p:cNvPr>
              <p:cNvSpPr/>
              <p:nvPr/>
            </p:nvSpPr>
            <p:spPr>
              <a:xfrm>
                <a:off x="6566300" y="5001173"/>
                <a:ext cx="648072" cy="648072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EB554A5-B882-E226-B35B-2A24757943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00153" y="4976191"/>
                <a:ext cx="3836" cy="64288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898C3B8-C2C5-8CE9-7DDA-FF66B2168C7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929" y="5626401"/>
              <a:ext cx="0" cy="250871"/>
            </a:xfrm>
            <a:prstGeom prst="straightConnector1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E38A7D4-3F2B-5C22-B811-98FAC73C5B29}"/>
                </a:ext>
              </a:extLst>
            </p:cNvPr>
            <p:cNvSpPr txBox="1"/>
            <p:nvPr/>
          </p:nvSpPr>
          <p:spPr>
            <a:xfrm>
              <a:off x="840742" y="5893960"/>
              <a:ext cx="72008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200" dirty="0">
                  <a:solidFill>
                    <a:schemeClr val="tx2"/>
                  </a:solidFill>
                </a:rPr>
                <a:t>slit mask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86E91A7-1DF9-1F66-2F45-1BCAD1CED85A}"/>
              </a:ext>
            </a:extLst>
          </p:cNvPr>
          <p:cNvSpPr txBox="1"/>
          <p:nvPr/>
        </p:nvSpPr>
        <p:spPr>
          <a:xfrm>
            <a:off x="2749285" y="4492885"/>
            <a:ext cx="7200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solidFill>
                  <a:srgbClr val="00B050"/>
                </a:solidFill>
              </a:rPr>
              <a:t>Inner aperture</a:t>
            </a:r>
          </a:p>
        </p:txBody>
      </p:sp>
    </p:spTree>
    <p:extLst>
      <p:ext uri="{BB962C8B-B14F-4D97-AF65-F5344CB8AC3E}">
        <p14:creationId xmlns:p14="http://schemas.microsoft.com/office/powerpoint/2010/main" val="1368562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2">
            <a:extLst>
              <a:ext uri="{FF2B5EF4-FFF2-40B4-BE49-F238E27FC236}">
                <a16:creationId xmlns:a16="http://schemas.microsoft.com/office/drawing/2014/main" id="{624996BD-B595-A5E6-3B57-F2E2DD8B4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20000" r="15444" b="10000"/>
          <a:stretch/>
        </p:blipFill>
        <p:spPr>
          <a:xfrm>
            <a:off x="3081582" y="4577407"/>
            <a:ext cx="3000160" cy="196885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15EDD5-B1A4-B924-1884-B8182F762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44" y="1079601"/>
            <a:ext cx="11376024" cy="1607355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0" dirty="0"/>
              <a:t>Thermal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analysis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done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ANSYS</a:t>
            </a:r>
            <a:r>
              <a:rPr lang="zh-CN" altLang="en-US" sz="1800" b="0" dirty="0"/>
              <a:t> </a:t>
            </a:r>
            <a:r>
              <a:rPr lang="en-US" altLang="zh-CN" sz="1800" b="0" dirty="0" err="1"/>
              <a:t>wrt</a:t>
            </a:r>
            <a:r>
              <a:rPr lang="en-US" altLang="zh-CN" sz="1800" b="0" dirty="0"/>
              <a:t>.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following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assumptions</a:t>
            </a:r>
          </a:p>
          <a:p>
            <a:pPr marL="537750" lvl="1" indent="-285750">
              <a:buFont typeface="Wingdings" pitchFamily="2" charset="2"/>
              <a:buChar char="§"/>
            </a:pPr>
            <a:r>
              <a:rPr lang="en-US" altLang="zh-CN" sz="1500" b="0" dirty="0"/>
              <a:t>Graphite or Tungsten material,</a:t>
            </a:r>
            <a:r>
              <a:rPr lang="zh-CN" altLang="en-US" sz="1500" b="0" dirty="0"/>
              <a:t> </a:t>
            </a:r>
            <a:r>
              <a:rPr lang="en-US" altLang="zh-CN" sz="1500" b="0" dirty="0"/>
              <a:t>50*70*1 mm</a:t>
            </a:r>
            <a:r>
              <a:rPr lang="en-US" altLang="zh-CN" sz="1500" b="0" baseline="30000" dirty="0"/>
              <a:t>3</a:t>
            </a:r>
            <a:r>
              <a:rPr lang="en-US" altLang="zh-CN" sz="1500" b="0" dirty="0"/>
              <a:t>,</a:t>
            </a:r>
            <a:r>
              <a:rPr lang="zh-CN" altLang="en-US" sz="1500" b="0" dirty="0"/>
              <a:t> </a:t>
            </a:r>
            <a:r>
              <a:rPr lang="en-US" altLang="zh-CN" sz="1500" b="0" dirty="0"/>
              <a:t>rms.</a:t>
            </a:r>
            <a:r>
              <a:rPr lang="zh-CN" altLang="en-US" sz="1500" b="0" dirty="0"/>
              <a:t> </a:t>
            </a:r>
            <a:r>
              <a:rPr lang="en-US" altLang="zh-CN" sz="1500" b="0" dirty="0"/>
              <a:t>spot</a:t>
            </a:r>
            <a:r>
              <a:rPr lang="zh-CN" altLang="en-US" sz="1500" b="0" dirty="0"/>
              <a:t> </a:t>
            </a:r>
            <a:r>
              <a:rPr lang="en-US" altLang="zh-CN" sz="1500" b="0" dirty="0"/>
              <a:t>size=1.3-2 mm</a:t>
            </a:r>
          </a:p>
          <a:p>
            <a:pPr marL="537750" lvl="1" indent="-285750">
              <a:buFont typeface="Wingdings" pitchFamily="2" charset="2"/>
              <a:buChar char="§"/>
            </a:pPr>
            <a:r>
              <a:rPr lang="en-US" altLang="zh-CN" sz="1500" dirty="0"/>
              <a:t>Incident</a:t>
            </a:r>
            <a:r>
              <a:rPr lang="zh-CN" altLang="en-US" sz="1500" dirty="0"/>
              <a:t> </a:t>
            </a:r>
            <a:r>
              <a:rPr lang="en-US" altLang="zh-CN" sz="1500" dirty="0"/>
              <a:t>H-</a:t>
            </a:r>
            <a:r>
              <a:rPr lang="zh-CN" altLang="en-US" sz="1500" dirty="0"/>
              <a:t> </a:t>
            </a:r>
            <a:r>
              <a:rPr lang="en-US" altLang="zh-CN" sz="1500" dirty="0"/>
              <a:t>beam</a:t>
            </a:r>
            <a:r>
              <a:rPr lang="zh-CN" altLang="en-US" sz="1500" dirty="0"/>
              <a:t> </a:t>
            </a:r>
            <a:r>
              <a:rPr lang="en-US" altLang="zh-CN" sz="1500" dirty="0"/>
              <a:t>perpendicular</a:t>
            </a:r>
            <a:r>
              <a:rPr lang="zh-CN" altLang="en-US" sz="1500" dirty="0"/>
              <a:t> </a:t>
            </a:r>
            <a:r>
              <a:rPr lang="en-US" altLang="zh-CN" sz="1500" dirty="0"/>
              <a:t>to</a:t>
            </a:r>
            <a:r>
              <a:rPr lang="zh-CN" altLang="en-US" sz="1500" dirty="0"/>
              <a:t> </a:t>
            </a:r>
            <a:r>
              <a:rPr lang="en-US" altLang="zh-CN" sz="1500" dirty="0"/>
              <a:t>slit</a:t>
            </a:r>
            <a:r>
              <a:rPr lang="zh-CN" altLang="en-US" sz="1500" dirty="0"/>
              <a:t> </a:t>
            </a:r>
            <a:r>
              <a:rPr lang="en-US" altLang="zh-CN" sz="1500" dirty="0"/>
              <a:t>mask</a:t>
            </a:r>
            <a:endParaRPr lang="en-US" altLang="zh-CN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0" dirty="0"/>
              <a:t>For </a:t>
            </a:r>
            <a:r>
              <a:rPr lang="el-GR" altLang="zh-CN" sz="1800" b="0" i="1" dirty="0"/>
              <a:t>σ</a:t>
            </a:r>
            <a:r>
              <a:rPr lang="en-US" altLang="zh-CN" sz="1800" b="0" i="1" baseline="-25000" dirty="0"/>
              <a:t>x</a:t>
            </a:r>
            <a:r>
              <a:rPr lang="en-US" altLang="zh-CN" sz="1800" b="0" dirty="0"/>
              <a:t>≈1.3 mm (</a:t>
            </a:r>
            <a:r>
              <a:rPr lang="en-US" altLang="zh-CN" sz="1800" b="0" dirty="0" err="1"/>
              <a:t>x&amp;y</a:t>
            </a:r>
            <a:r>
              <a:rPr lang="en-US" altLang="zh-CN" sz="1800" b="0" dirty="0"/>
              <a:t>), the max. beam power is ~40mA*40 us for graphite.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0" dirty="0"/>
              <a:t>For </a:t>
            </a:r>
            <a:r>
              <a:rPr lang="el-GR" altLang="zh-CN" sz="1800" b="0" i="1" dirty="0"/>
              <a:t>σ</a:t>
            </a:r>
            <a:r>
              <a:rPr lang="en-US" altLang="zh-CN" sz="1800" b="0" i="1" baseline="-25000" dirty="0"/>
              <a:t>x</a:t>
            </a:r>
            <a:r>
              <a:rPr lang="en-US" altLang="zh-CN" sz="1800" b="0" dirty="0"/>
              <a:t>≈2 mm (</a:t>
            </a:r>
            <a:r>
              <a:rPr lang="en-US" altLang="zh-CN" sz="1800" b="0" dirty="0" err="1"/>
              <a:t>x&amp;y</a:t>
            </a:r>
            <a:r>
              <a:rPr lang="en-US" altLang="zh-CN" sz="1800" b="0" dirty="0"/>
              <a:t>), the max. beam power is ~50mA*50 us for tungsten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C097C3-2F30-13C3-0213-67313408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</a:t>
            </a:r>
            <a:r>
              <a:rPr lang="en-US" altLang="zh-CN" dirty="0"/>
              <a:t>ection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slit</a:t>
            </a:r>
            <a:r>
              <a:rPr lang="zh-CN" altLang="en-US" dirty="0"/>
              <a:t> </a:t>
            </a:r>
            <a:r>
              <a:rPr lang="en-US" altLang="zh-CN" dirty="0"/>
              <a:t>materials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1359-3438-3C76-6468-3FDA4CC8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A5BC-0ED5-AE4D-8343-9D21FD5FB114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B5E6C-643F-0705-3085-4D017BFB1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4DC5D-AFC0-9389-BC17-D566BB07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A790AC5E-DF2C-8DB9-B28A-9ACFF5E5E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528673"/>
              </p:ext>
            </p:extLst>
          </p:nvPr>
        </p:nvGraphicFramePr>
        <p:xfrm>
          <a:off x="7336158" y="3097821"/>
          <a:ext cx="4032448" cy="10464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8780108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58889153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73474829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7766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CH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30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mA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40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mA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50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mA</a:t>
                      </a:r>
                      <a:endParaRPr lang="en-CH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377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30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l-GR" altLang="zh-CN" sz="1400" b="0" dirty="0"/>
                        <a:t>μ</a:t>
                      </a:r>
                      <a:r>
                        <a:rPr lang="en-US" altLang="zh-CN" sz="1400" b="0" dirty="0"/>
                        <a:t>s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1156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K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1395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K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1636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K</a:t>
                      </a:r>
                      <a:endParaRPr lang="en-CH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906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50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l-GR" altLang="zh-CN" sz="1400" b="0" dirty="0"/>
                        <a:t>μ</a:t>
                      </a:r>
                      <a:r>
                        <a:rPr lang="en-US" altLang="zh-CN" sz="1400" b="0" dirty="0"/>
                        <a:t>s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1514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K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rgbClr val="FF0000"/>
                          </a:solidFill>
                        </a:rPr>
                        <a:t>1887</a:t>
                      </a:r>
                      <a:r>
                        <a:rPr lang="zh-CN" altLang="en-US" sz="14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b="0" dirty="0">
                          <a:solidFill>
                            <a:srgbClr val="FF0000"/>
                          </a:solidFill>
                        </a:rPr>
                        <a:t>K</a:t>
                      </a:r>
                      <a:endParaRPr lang="en-CH" sz="1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rgbClr val="FF0000"/>
                          </a:solidFill>
                        </a:rPr>
                        <a:t>2267</a:t>
                      </a:r>
                      <a:r>
                        <a:rPr lang="zh-CN" altLang="en-US" sz="14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b="0" dirty="0">
                          <a:solidFill>
                            <a:srgbClr val="FF0000"/>
                          </a:solidFill>
                        </a:rPr>
                        <a:t>K</a:t>
                      </a:r>
                      <a:endParaRPr lang="en-CH" sz="1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34521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522D0DA-7A11-0290-CFA4-6FC325C4B128}"/>
              </a:ext>
            </a:extLst>
          </p:cNvPr>
          <p:cNvSpPr txBox="1"/>
          <p:nvPr/>
        </p:nvSpPr>
        <p:spPr>
          <a:xfrm>
            <a:off x="7646374" y="2793863"/>
            <a:ext cx="34563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/>
              <a:t>Max.</a:t>
            </a:r>
            <a:r>
              <a:rPr lang="zh-CN" altLang="en-US" sz="1600" dirty="0"/>
              <a:t> </a:t>
            </a:r>
            <a:r>
              <a:rPr lang="en-US" altLang="zh-CN" sz="1600" dirty="0"/>
              <a:t>temperature</a:t>
            </a:r>
            <a:r>
              <a:rPr lang="zh-CN" altLang="en-US" sz="1600" dirty="0"/>
              <a:t> </a:t>
            </a:r>
            <a:r>
              <a:rPr lang="en-US" altLang="zh-CN" sz="1600" dirty="0"/>
              <a:t>(</a:t>
            </a:r>
            <a:r>
              <a:rPr lang="el-GR" altLang="zh-CN" sz="1600" dirty="0"/>
              <a:t>σ</a:t>
            </a:r>
            <a:r>
              <a:rPr lang="en-US" altLang="zh-CN" sz="1600" dirty="0"/>
              <a:t>=1.3 mm)</a:t>
            </a:r>
            <a:endParaRPr lang="en-CH" sz="1600" dirty="0"/>
          </a:p>
        </p:txBody>
      </p:sp>
      <p:pic>
        <p:nvPicPr>
          <p:cNvPr id="12" name="图片 15">
            <a:extLst>
              <a:ext uri="{FF2B5EF4-FFF2-40B4-BE49-F238E27FC236}">
                <a16:creationId xmlns:a16="http://schemas.microsoft.com/office/drawing/2014/main" id="{E76BE604-36B5-3227-0853-F217B715F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5" y="2638102"/>
            <a:ext cx="2510812" cy="188835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6A485F1E-3854-101F-1176-959821592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17399" r="20592" b="15212"/>
          <a:stretch/>
        </p:blipFill>
        <p:spPr>
          <a:xfrm>
            <a:off x="3254024" y="2694093"/>
            <a:ext cx="2564863" cy="1888354"/>
          </a:xfrm>
          <a:prstGeom prst="rect">
            <a:avLst/>
          </a:prstGeom>
        </p:spPr>
      </p:pic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B00CB0D7-928F-34F0-9FF0-4A01073B0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655568"/>
              </p:ext>
            </p:extLst>
          </p:nvPr>
        </p:nvGraphicFramePr>
        <p:xfrm>
          <a:off x="7248128" y="4985153"/>
          <a:ext cx="4032448" cy="10464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8780108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58889153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73474829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77668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CH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30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mA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40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mA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50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mA</a:t>
                      </a:r>
                      <a:endParaRPr lang="en-CH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377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50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l-GR" altLang="zh-CN" sz="1400" b="0" dirty="0"/>
                        <a:t>μ</a:t>
                      </a:r>
                      <a:r>
                        <a:rPr lang="en-US" altLang="zh-CN" sz="1400" b="0" dirty="0"/>
                        <a:t>s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1273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K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1594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K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rgbClr val="FF0000"/>
                          </a:solidFill>
                        </a:rPr>
                        <a:t>1905</a:t>
                      </a:r>
                      <a:r>
                        <a:rPr lang="zh-CN" altLang="en-US" sz="14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b="0" dirty="0">
                          <a:solidFill>
                            <a:srgbClr val="FF0000"/>
                          </a:solidFill>
                        </a:rPr>
                        <a:t>K</a:t>
                      </a:r>
                      <a:endParaRPr lang="en-CH" sz="1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906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100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l-GR" altLang="zh-CN" sz="1400" b="0" dirty="0"/>
                        <a:t>μ</a:t>
                      </a:r>
                      <a:r>
                        <a:rPr lang="en-US" altLang="zh-CN" sz="1400" b="0" dirty="0"/>
                        <a:t>s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1810</a:t>
                      </a:r>
                      <a:r>
                        <a:rPr lang="zh-CN" altLang="en-US" sz="1400" b="0" dirty="0"/>
                        <a:t> </a:t>
                      </a:r>
                      <a:r>
                        <a:rPr lang="en-US" altLang="zh-CN" sz="1400" b="0" dirty="0"/>
                        <a:t>K</a:t>
                      </a:r>
                      <a:endParaRPr lang="en-CH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rgbClr val="FF0000"/>
                          </a:solidFill>
                        </a:rPr>
                        <a:t>2300</a:t>
                      </a:r>
                      <a:r>
                        <a:rPr lang="zh-CN" altLang="en-US" sz="14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b="0" dirty="0">
                          <a:solidFill>
                            <a:srgbClr val="FF0000"/>
                          </a:solidFill>
                        </a:rPr>
                        <a:t>K</a:t>
                      </a:r>
                      <a:endParaRPr lang="en-CH" sz="1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rgbClr val="FF0000"/>
                          </a:solidFill>
                        </a:rPr>
                        <a:t>2790</a:t>
                      </a:r>
                      <a:r>
                        <a:rPr lang="zh-CN" altLang="en-US" sz="14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400" b="0" dirty="0">
                          <a:solidFill>
                            <a:srgbClr val="FF0000"/>
                          </a:solidFill>
                        </a:rPr>
                        <a:t>K</a:t>
                      </a:r>
                      <a:endParaRPr lang="en-CH" sz="1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34521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B3E7FF9-04CE-5232-D03F-F46285BD7440}"/>
              </a:ext>
            </a:extLst>
          </p:cNvPr>
          <p:cNvSpPr txBox="1"/>
          <p:nvPr/>
        </p:nvSpPr>
        <p:spPr>
          <a:xfrm>
            <a:off x="7833937" y="4646662"/>
            <a:ext cx="30963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dirty="0"/>
              <a:t>Max.</a:t>
            </a:r>
            <a:r>
              <a:rPr lang="zh-CN" altLang="en-US" sz="1600" dirty="0"/>
              <a:t> </a:t>
            </a:r>
            <a:r>
              <a:rPr lang="en-US" altLang="zh-CN" sz="1600" dirty="0"/>
              <a:t>temperature</a:t>
            </a:r>
            <a:r>
              <a:rPr lang="zh-CN" altLang="en-US" sz="1600" dirty="0"/>
              <a:t> </a:t>
            </a:r>
            <a:r>
              <a:rPr lang="en-US" altLang="zh-CN" sz="1600" dirty="0"/>
              <a:t>(</a:t>
            </a:r>
            <a:r>
              <a:rPr lang="el-GR" altLang="zh-CN" sz="1600" dirty="0"/>
              <a:t>σ</a:t>
            </a:r>
            <a:r>
              <a:rPr lang="en-US" altLang="zh-CN" sz="1600" dirty="0"/>
              <a:t>=2 mm)</a:t>
            </a:r>
            <a:endParaRPr lang="en-CH" sz="1600" dirty="0"/>
          </a:p>
        </p:txBody>
      </p:sp>
      <p:sp>
        <p:nvSpPr>
          <p:cNvPr id="16" name="矩形 7">
            <a:extLst>
              <a:ext uri="{FF2B5EF4-FFF2-40B4-BE49-F238E27FC236}">
                <a16:creationId xmlns:a16="http://schemas.microsoft.com/office/drawing/2014/main" id="{35693819-5429-D120-5751-170A93289E68}"/>
              </a:ext>
            </a:extLst>
          </p:cNvPr>
          <p:cNvSpPr/>
          <p:nvPr/>
        </p:nvSpPr>
        <p:spPr>
          <a:xfrm>
            <a:off x="474365" y="2638102"/>
            <a:ext cx="29573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Graphite,</a:t>
            </a:r>
            <a:r>
              <a:rPr lang="zh-CN" altLang="en-US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50 mA/50 </a:t>
            </a:r>
            <a:r>
              <a:rPr lang="en-US" altLang="zh-CN" sz="1200" b="1" kern="100" dirty="0" err="1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μs</a:t>
            </a:r>
            <a:r>
              <a:rPr lang="en-US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el-GR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σ=</a:t>
            </a:r>
            <a:r>
              <a:rPr lang="en-US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1.3</a:t>
            </a:r>
            <a:r>
              <a:rPr lang="el-GR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mm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9CD06B-3066-7112-6121-937152E0A2AC}"/>
              </a:ext>
            </a:extLst>
          </p:cNvPr>
          <p:cNvGrpSpPr/>
          <p:nvPr/>
        </p:nvGrpSpPr>
        <p:grpSpPr>
          <a:xfrm>
            <a:off x="474365" y="4562479"/>
            <a:ext cx="2510812" cy="1888250"/>
            <a:chOff x="474365" y="4489152"/>
            <a:chExt cx="2510812" cy="188825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1E6014E-73D3-76C6-1AF9-8741512A7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65" y="4489152"/>
              <a:ext cx="2510812" cy="188825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E6D4D20-68DF-D6E0-EA3B-FA266418035D}"/>
                </a:ext>
              </a:extLst>
            </p:cNvPr>
            <p:cNvSpPr/>
            <p:nvPr/>
          </p:nvSpPr>
          <p:spPr>
            <a:xfrm>
              <a:off x="551384" y="4525644"/>
              <a:ext cx="581075" cy="6020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7F6514F7-C474-AF45-CB3B-0D756E39D521}"/>
              </a:ext>
            </a:extLst>
          </p:cNvPr>
          <p:cNvSpPr/>
          <p:nvPr/>
        </p:nvSpPr>
        <p:spPr>
          <a:xfrm>
            <a:off x="449282" y="4543996"/>
            <a:ext cx="29824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Tungsten,</a:t>
            </a:r>
            <a:r>
              <a:rPr lang="zh-CN" altLang="en-US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40 mA/50 </a:t>
            </a:r>
            <a:r>
              <a:rPr lang="en-US" altLang="zh-CN" sz="1200" b="1" kern="100" dirty="0" err="1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μs</a:t>
            </a:r>
            <a:r>
              <a:rPr lang="en-US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el-GR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σ=2 </a:t>
            </a:r>
            <a:r>
              <a:rPr lang="en-US" altLang="zh-CN" sz="1200" b="1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mm</a:t>
            </a:r>
            <a:endParaRPr lang="zh-CN" alt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45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D9C4F4-8B56-62C6-A56A-8070786BE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89" y="1102001"/>
            <a:ext cx="11376024" cy="3243550"/>
          </a:xfrm>
        </p:spPr>
        <p:txBody>
          <a:bodyPr/>
          <a:lstStyle/>
          <a:p>
            <a:r>
              <a:rPr lang="en-US" altLang="zh-CN" dirty="0"/>
              <a:t>Grid</a:t>
            </a:r>
            <a:r>
              <a:rPr lang="zh-CN" altLang="en-US" dirty="0"/>
              <a:t> </a:t>
            </a:r>
            <a:r>
              <a:rPr lang="en-CH" dirty="0"/>
              <a:t>structure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4+4</a:t>
            </a:r>
            <a:r>
              <a:rPr lang="zh-CN" altLang="en-US" dirty="0"/>
              <a:t> </a:t>
            </a:r>
            <a:r>
              <a:rPr lang="en-US" altLang="zh-CN" dirty="0"/>
              <a:t>wires as beamlet</a:t>
            </a:r>
            <a:r>
              <a:rPr lang="zh-CN" altLang="en-US" dirty="0"/>
              <a:t> </a:t>
            </a:r>
            <a:r>
              <a:rPr lang="en-US" altLang="zh-CN" dirty="0"/>
              <a:t>profilers</a:t>
            </a:r>
            <a:r>
              <a:rPr lang="zh-CN" altLang="en-US" dirty="0"/>
              <a:t> </a:t>
            </a:r>
            <a:r>
              <a:rPr lang="en-US" altLang="zh-CN" dirty="0"/>
              <a:t>appended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hor.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ver.</a:t>
            </a:r>
            <a:r>
              <a:rPr lang="zh-CN" altLang="en-US" dirty="0"/>
              <a:t> </a:t>
            </a:r>
            <a:r>
              <a:rPr lang="en-US" altLang="zh-CN" dirty="0"/>
              <a:t>scrapers</a:t>
            </a:r>
            <a:r>
              <a:rPr lang="zh-CN" altLang="en-US" dirty="0"/>
              <a:t> </a:t>
            </a:r>
            <a:r>
              <a:rPr lang="en-US" altLang="zh-CN" dirty="0"/>
              <a:t>(head</a:t>
            </a:r>
            <a:r>
              <a:rPr lang="zh-CN" altLang="en-US" dirty="0"/>
              <a:t> </a:t>
            </a:r>
            <a:r>
              <a:rPr lang="en-US" altLang="zh-CN" dirty="0"/>
              <a:t>part)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Adjacent</a:t>
            </a:r>
            <a:r>
              <a:rPr lang="zh-CN" altLang="en-US" dirty="0"/>
              <a:t> </a:t>
            </a:r>
            <a:r>
              <a:rPr lang="en-US" altLang="zh-CN" dirty="0"/>
              <a:t>wire</a:t>
            </a:r>
            <a:r>
              <a:rPr lang="zh-CN" altLang="en-US" dirty="0"/>
              <a:t> </a:t>
            </a:r>
            <a:r>
              <a:rPr lang="en-US" altLang="zh-CN" dirty="0"/>
              <a:t>spacing</a:t>
            </a:r>
            <a:r>
              <a:rPr lang="zh-CN" altLang="en-US" dirty="0"/>
              <a:t> </a:t>
            </a:r>
            <a:r>
              <a:rPr lang="en-US" altLang="zh-CN" dirty="0"/>
              <a:t>~2mm,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covering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interest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multi-wire</a:t>
            </a:r>
            <a:r>
              <a:rPr lang="zh-CN" altLang="en-US" dirty="0"/>
              <a:t> </a:t>
            </a:r>
            <a:r>
              <a:rPr lang="en-US" altLang="zh-CN" dirty="0"/>
              <a:t>scan</a:t>
            </a:r>
            <a:r>
              <a:rPr lang="zh-CN" altLang="en-US" dirty="0"/>
              <a:t> </a:t>
            </a:r>
            <a:endParaRPr lang="en-US" altLang="zh-CN" dirty="0"/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Wire welded/clamped to the frame;</a:t>
            </a:r>
            <a:r>
              <a:rPr lang="zh-CN" altLang="en-US" dirty="0"/>
              <a:t> </a:t>
            </a:r>
            <a:r>
              <a:rPr lang="en-US" altLang="zh-CN" dirty="0"/>
              <a:t>biased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0~100</a:t>
            </a:r>
            <a:r>
              <a:rPr lang="zh-CN" altLang="en-US" dirty="0"/>
              <a:t> </a:t>
            </a:r>
            <a:r>
              <a:rPr lang="en-US" altLang="zh-CN" dirty="0"/>
              <a:t>V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absorb</a:t>
            </a:r>
            <a:r>
              <a:rPr lang="zh-CN" altLang="en-US" dirty="0"/>
              <a:t> </a:t>
            </a:r>
            <a:r>
              <a:rPr lang="en-US" altLang="zh-CN" dirty="0"/>
              <a:t>secondary</a:t>
            </a:r>
            <a:r>
              <a:rPr lang="zh-CN" altLang="en-US" dirty="0"/>
              <a:t> </a:t>
            </a:r>
            <a:r>
              <a:rPr lang="en-US" altLang="zh-CN" dirty="0"/>
              <a:t>e-</a:t>
            </a:r>
            <a:r>
              <a:rPr lang="zh-CN" altLang="en-US" dirty="0"/>
              <a:t> </a:t>
            </a:r>
            <a:r>
              <a:rPr lang="en-US" altLang="zh-CN" dirty="0"/>
              <a:t>(~10</a:t>
            </a:r>
            <a:r>
              <a:rPr lang="zh-CN" altLang="en-US" dirty="0"/>
              <a:t> </a:t>
            </a:r>
            <a:r>
              <a:rPr lang="en-US" altLang="zh-CN" dirty="0"/>
              <a:t>eV)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Min. scan step length ≥0.1 mm w/ a</a:t>
            </a:r>
            <a:r>
              <a:rPr lang="zh-CN" altLang="en-US" dirty="0"/>
              <a:t> </a:t>
            </a:r>
            <a:r>
              <a:rPr lang="en-US" altLang="zh-CN" dirty="0"/>
              <a:t>displacement</a:t>
            </a:r>
            <a:r>
              <a:rPr lang="zh-CN" altLang="en-US" dirty="0"/>
              <a:t> </a:t>
            </a:r>
            <a:r>
              <a:rPr lang="en-US" altLang="zh-CN" dirty="0"/>
              <a:t>accuracy≤10</a:t>
            </a:r>
            <a:r>
              <a:rPr lang="zh-CN" altLang="en-US" dirty="0"/>
              <a:t> 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phase-space</a:t>
            </a:r>
            <a:r>
              <a:rPr lang="zh-CN" altLang="en-US" dirty="0"/>
              <a:t> </a:t>
            </a:r>
            <a:r>
              <a:rPr lang="en-US" altLang="zh-CN" dirty="0"/>
              <a:t>scan</a:t>
            </a:r>
            <a:r>
              <a:rPr lang="zh-CN" altLang="en-US" dirty="0"/>
              <a:t> </a:t>
            </a:r>
            <a:r>
              <a:rPr lang="en-US" altLang="zh-CN" dirty="0"/>
              <a:t>time@1Hz</a:t>
            </a:r>
          </a:p>
          <a:p>
            <a:pPr lvl="2" indent="0">
              <a:buNone/>
            </a:pPr>
            <a:r>
              <a:rPr lang="en-US" altLang="zh-CN" dirty="0"/>
              <a:t>Slit</a:t>
            </a:r>
            <a:r>
              <a:rPr lang="zh-CN" altLang="en-US" dirty="0"/>
              <a:t> </a:t>
            </a:r>
            <a:r>
              <a:rPr lang="en-US" altLang="zh-CN" dirty="0"/>
              <a:t>scan</a:t>
            </a:r>
            <a:r>
              <a:rPr lang="zh-CN" altLang="en-US" dirty="0"/>
              <a:t> </a:t>
            </a:r>
            <a:r>
              <a:rPr lang="en-US" altLang="zh-CN" dirty="0"/>
              <a:t>range=20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，</a:t>
            </a:r>
            <a:r>
              <a:rPr lang="en-US" altLang="zh-CN" dirty="0"/>
              <a:t>interval=0.2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100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beamlets</a:t>
            </a:r>
            <a:endParaRPr lang="en-US" altLang="zh-CN" dirty="0"/>
          </a:p>
          <a:p>
            <a:pPr lvl="2" indent="0">
              <a:buNone/>
            </a:pPr>
            <a:r>
              <a:rPr lang="en-US" altLang="zh-CN" dirty="0"/>
              <a:t>MWS</a:t>
            </a:r>
            <a:r>
              <a:rPr lang="zh-CN" altLang="en-US" dirty="0"/>
              <a:t> </a:t>
            </a:r>
            <a:r>
              <a:rPr lang="en-US" altLang="zh-CN" dirty="0"/>
              <a:t>scan</a:t>
            </a:r>
            <a:r>
              <a:rPr lang="zh-CN" altLang="en-US" dirty="0"/>
              <a:t> </a:t>
            </a:r>
            <a:r>
              <a:rPr lang="en-US" altLang="zh-CN" dirty="0"/>
              <a:t>range=30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~8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sec.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for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every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beamlet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scan</a:t>
            </a:r>
          </a:p>
          <a:p>
            <a:pPr lvl="2" indent="0">
              <a:buNone/>
            </a:pPr>
            <a:r>
              <a:rPr lang="en-US" altLang="zh-CN" dirty="0">
                <a:sym typeface="Wingdings" pitchFamily="2" charset="2"/>
              </a:rPr>
              <a:t>==&gt;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Full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scan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time&lt;15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mins,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and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could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be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reduced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to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&lt;10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mins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for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larger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slit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or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MWS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step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length</a:t>
            </a:r>
          </a:p>
          <a:p>
            <a:pPr lvl="2" indent="0">
              <a:buNone/>
            </a:pPr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1C49E9-F2D9-8338-9429-E9DE8CAB7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SEM</a:t>
            </a:r>
            <a:r>
              <a:rPr lang="zh-CN" altLang="en-US" dirty="0"/>
              <a:t> </a:t>
            </a:r>
            <a:r>
              <a:rPr lang="en-US" altLang="zh-CN" dirty="0"/>
              <a:t>grid optimizations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E4ED7-1EBE-6E83-B757-B9615DF8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A6DCB-7092-05BA-4872-5A108B06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40221-89A2-9F3A-EC21-A2C331AE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6919B0-0986-2CE5-8194-436EC3FD0366}"/>
              </a:ext>
            </a:extLst>
          </p:cNvPr>
          <p:cNvGrpSpPr/>
          <p:nvPr/>
        </p:nvGrpSpPr>
        <p:grpSpPr>
          <a:xfrm>
            <a:off x="7469528" y="4471198"/>
            <a:ext cx="2660319" cy="1683403"/>
            <a:chOff x="9144405" y="2270758"/>
            <a:chExt cx="2660319" cy="16834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9F08B2-7295-F133-50C6-BFACACA13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58359" y="2541593"/>
              <a:ext cx="1838773" cy="141256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D47458-119E-772A-D7FD-3EECEFA98C6A}"/>
                </a:ext>
              </a:extLst>
            </p:cNvPr>
            <p:cNvSpPr txBox="1"/>
            <p:nvPr/>
          </p:nvSpPr>
          <p:spPr>
            <a:xfrm>
              <a:off x="9144405" y="2270758"/>
              <a:ext cx="266031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/>
                <a:t>wire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welded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to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ceramic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plate</a:t>
              </a:r>
              <a:endParaRPr lang="en-CH" sz="12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7F47B9-3A6B-323D-6EEB-ED75F0F846F9}"/>
              </a:ext>
            </a:extLst>
          </p:cNvPr>
          <p:cNvGrpSpPr/>
          <p:nvPr/>
        </p:nvGrpSpPr>
        <p:grpSpPr>
          <a:xfrm>
            <a:off x="433151" y="4645389"/>
            <a:ext cx="3514541" cy="1605764"/>
            <a:chOff x="1189033" y="2548113"/>
            <a:chExt cx="3514541" cy="16057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304DE4B-270D-1750-FBE7-0A5D0E02AA52}"/>
                </a:ext>
              </a:extLst>
            </p:cNvPr>
            <p:cNvGrpSpPr/>
            <p:nvPr/>
          </p:nvGrpSpPr>
          <p:grpSpPr>
            <a:xfrm>
              <a:off x="1189033" y="2805783"/>
              <a:ext cx="3514541" cy="1348094"/>
              <a:chOff x="1477161" y="3819897"/>
              <a:chExt cx="3514541" cy="134809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A4DE7EA-BB7D-E189-EDE9-B1D34F6A0463}"/>
                  </a:ext>
                </a:extLst>
              </p:cNvPr>
              <p:cNvGrpSpPr/>
              <p:nvPr/>
            </p:nvGrpSpPr>
            <p:grpSpPr>
              <a:xfrm>
                <a:off x="1477161" y="3819897"/>
                <a:ext cx="2828201" cy="1348094"/>
                <a:chOff x="6616162" y="4437112"/>
                <a:chExt cx="2828201" cy="1348094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80654F1-8FD5-A35B-D489-6465D860CEAB}"/>
                    </a:ext>
                  </a:extLst>
                </p:cNvPr>
                <p:cNvSpPr/>
                <p:nvPr/>
              </p:nvSpPr>
              <p:spPr>
                <a:xfrm>
                  <a:off x="6960096" y="4437112"/>
                  <a:ext cx="936104" cy="648072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 w="285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6E7CEB53-F191-E5FD-4D2E-25923AA195EA}"/>
                    </a:ext>
                  </a:extLst>
                </p:cNvPr>
                <p:cNvGrpSpPr/>
                <p:nvPr/>
              </p:nvGrpSpPr>
              <p:grpSpPr>
                <a:xfrm>
                  <a:off x="6960096" y="4567436"/>
                  <a:ext cx="792088" cy="426963"/>
                  <a:chOff x="6960096" y="4567436"/>
                  <a:chExt cx="792088" cy="426963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80F17229-D1B5-A3BE-C16C-B79F67789B6F}"/>
                      </a:ext>
                    </a:extLst>
                  </p:cNvPr>
                  <p:cNvSpPr/>
                  <p:nvPr/>
                </p:nvSpPr>
                <p:spPr>
                  <a:xfrm>
                    <a:off x="7320136" y="4567436"/>
                    <a:ext cx="432048" cy="426963"/>
                  </a:xfrm>
                  <a:prstGeom prst="ellipse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B3C5260D-9D58-37BE-ABF1-DA26348501A0}"/>
                      </a:ext>
                    </a:extLst>
                  </p:cNvPr>
                  <p:cNvSpPr/>
                  <p:nvPr/>
                </p:nvSpPr>
                <p:spPr>
                  <a:xfrm>
                    <a:off x="6960096" y="4567436"/>
                    <a:ext cx="576064" cy="426963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B634B93-781C-6384-501E-E74DB179FEAD}"/>
                    </a:ext>
                  </a:extLst>
                </p:cNvPr>
                <p:cNvGrpSpPr/>
                <p:nvPr/>
              </p:nvGrpSpPr>
              <p:grpSpPr>
                <a:xfrm>
                  <a:off x="6960096" y="4634394"/>
                  <a:ext cx="720064" cy="290523"/>
                  <a:chOff x="6960096" y="4634394"/>
                  <a:chExt cx="720064" cy="290523"/>
                </a:xfrm>
              </p:grpSpPr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64C4DEBC-8831-84B9-583C-555DA9F28FAA}"/>
                      </a:ext>
                    </a:extLst>
                  </p:cNvPr>
                  <p:cNvSpPr/>
                  <p:nvPr/>
                </p:nvSpPr>
                <p:spPr>
                  <a:xfrm>
                    <a:off x="7392160" y="4636917"/>
                    <a:ext cx="288000" cy="288000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C67887AC-A20A-DCC2-83CE-3A42C8336F91}"/>
                      </a:ext>
                    </a:extLst>
                  </p:cNvPr>
                  <p:cNvSpPr/>
                  <p:nvPr/>
                </p:nvSpPr>
                <p:spPr>
                  <a:xfrm>
                    <a:off x="6960096" y="4634394"/>
                    <a:ext cx="567502" cy="290523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94926E6-AF13-5E02-BAA3-891CB7C828D0}"/>
                    </a:ext>
                  </a:extLst>
                </p:cNvPr>
                <p:cNvSpPr/>
                <p:nvPr/>
              </p:nvSpPr>
              <p:spPr>
                <a:xfrm>
                  <a:off x="7887638" y="4437112"/>
                  <a:ext cx="872649" cy="648072"/>
                </a:xfrm>
                <a:prstGeom prst="rect">
                  <a:avLst/>
                </a:prstGeom>
                <a:noFill/>
                <a:ln w="285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9CA55E4-27D9-62BC-26A9-0EB125F1EC7C}"/>
                    </a:ext>
                  </a:extLst>
                </p:cNvPr>
                <p:cNvSpPr/>
                <p:nvPr/>
              </p:nvSpPr>
              <p:spPr>
                <a:xfrm>
                  <a:off x="8796291" y="4437112"/>
                  <a:ext cx="648072" cy="648072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410BBA9-4E35-7BD2-01BB-F22B82C97B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44272" y="4437112"/>
                  <a:ext cx="0" cy="64807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618FC8D1-C045-5E37-79D0-776ECFAA3A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16280" y="4437112"/>
                  <a:ext cx="0" cy="64807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9C30B4D-F2FF-A017-BBB0-A6F57151DA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88288" y="4437112"/>
                  <a:ext cx="0" cy="64807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C7215AA8-B61A-EC6D-D950-3783FAE132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0296" y="4437112"/>
                  <a:ext cx="0" cy="64807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D60AEA20-2DB6-CAC1-9A08-1CAA549A698F}"/>
                    </a:ext>
                  </a:extLst>
                </p:cNvPr>
                <p:cNvCxnSpPr/>
                <p:nvPr/>
              </p:nvCxnSpPr>
              <p:spPr>
                <a:xfrm flipH="1">
                  <a:off x="6960096" y="4994399"/>
                  <a:ext cx="144016" cy="378817"/>
                </a:xfrm>
                <a:prstGeom prst="straightConnector1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600B05AF-D1AF-7207-40DA-3249EE885C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616401" y="5021564"/>
                  <a:ext cx="86736" cy="351652"/>
                </a:xfrm>
                <a:prstGeom prst="straightConnector1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247961B3-AA49-5854-AC23-25EEB8CA48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73719" y="5053085"/>
                  <a:ext cx="131342" cy="321350"/>
                </a:xfrm>
                <a:prstGeom prst="straightConnector1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2E68F59-2278-3335-5DA1-ADD7183E92FD}"/>
                    </a:ext>
                  </a:extLst>
                </p:cNvPr>
                <p:cNvSpPr txBox="1"/>
                <p:nvPr/>
              </p:nvSpPr>
              <p:spPr>
                <a:xfrm>
                  <a:off x="6616162" y="5373216"/>
                  <a:ext cx="720080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solidFill>
                        <a:schemeClr val="tx2"/>
                      </a:solidFill>
                    </a:rPr>
                    <a:t>water</a:t>
                  </a:r>
                  <a:r>
                    <a:rPr lang="zh-CN" altLang="en-US" sz="1200" dirty="0">
                      <a:solidFill>
                        <a:schemeClr val="tx2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chemeClr val="tx2"/>
                      </a:solidFill>
                    </a:rPr>
                    <a:t>pipe</a:t>
                  </a:r>
                  <a:endParaRPr lang="en-CH" sz="12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F8B04C7-198A-7EBB-C0A9-7E8D08EF3A57}"/>
                    </a:ext>
                  </a:extLst>
                </p:cNvPr>
                <p:cNvSpPr txBox="1"/>
                <p:nvPr/>
              </p:nvSpPr>
              <p:spPr>
                <a:xfrm>
                  <a:off x="7248128" y="5400381"/>
                  <a:ext cx="720080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solidFill>
                        <a:schemeClr val="tx2"/>
                      </a:solidFill>
                    </a:rPr>
                    <a:t>scraper</a:t>
                  </a:r>
                  <a:endParaRPr lang="en-CH" sz="12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9AD2D44-7DC4-9E86-DA1C-8BFD381EBFD5}"/>
                    </a:ext>
                  </a:extLst>
                </p:cNvPr>
                <p:cNvSpPr txBox="1"/>
                <p:nvPr/>
              </p:nvSpPr>
              <p:spPr>
                <a:xfrm>
                  <a:off x="8486419" y="5388283"/>
                  <a:ext cx="720080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solidFill>
                        <a:schemeClr val="tx2"/>
                      </a:solidFill>
                    </a:rPr>
                    <a:t>CNT</a:t>
                  </a:r>
                  <a:r>
                    <a:rPr lang="zh-CN" altLang="en-US" sz="1200" dirty="0">
                      <a:solidFill>
                        <a:schemeClr val="tx2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chemeClr val="tx2"/>
                      </a:solidFill>
                    </a:rPr>
                    <a:t>grid</a:t>
                  </a:r>
                  <a:endParaRPr lang="en-CH" sz="1200" dirty="0">
                    <a:solidFill>
                      <a:schemeClr val="tx2"/>
                    </a:solidFill>
                  </a:endParaRPr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72824199-8CE5-8284-637F-DB3D4E6681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60407" y="5101749"/>
                  <a:ext cx="153353" cy="298632"/>
                </a:xfrm>
                <a:prstGeom prst="straightConnector1">
                  <a:avLst/>
                </a:prstGeom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87AC28A-F5C8-69B7-FEC1-CD1AAC40DE42}"/>
                    </a:ext>
                  </a:extLst>
                </p:cNvPr>
                <p:cNvSpPr txBox="1"/>
                <p:nvPr/>
              </p:nvSpPr>
              <p:spPr>
                <a:xfrm>
                  <a:off x="7878007" y="5415874"/>
                  <a:ext cx="720080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solidFill>
                        <a:schemeClr val="tx2"/>
                      </a:solidFill>
                    </a:rPr>
                    <a:t>MWS</a:t>
                  </a:r>
                  <a:r>
                    <a:rPr lang="zh-CN" altLang="en-US" sz="1200" dirty="0">
                      <a:solidFill>
                        <a:schemeClr val="tx2"/>
                      </a:solidFill>
                    </a:rPr>
                    <a:t> </a:t>
                  </a:r>
                  <a:r>
                    <a:rPr lang="en-US" altLang="zh-CN" sz="1200" dirty="0">
                      <a:solidFill>
                        <a:schemeClr val="tx2"/>
                      </a:solidFill>
                    </a:rPr>
                    <a:t>frame</a:t>
                  </a:r>
                  <a:endParaRPr lang="en-CH" sz="1200" dirty="0">
                    <a:solidFill>
                      <a:schemeClr val="tx2"/>
                    </a:solidFill>
                  </a:endParaRPr>
                </a:p>
              </p:txBody>
            </p:sp>
          </p:grp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3652B7D-3E30-ABFE-1D99-C2996C0EB8A1}"/>
                  </a:ext>
                </a:extLst>
              </p:cNvPr>
              <p:cNvCxnSpPr>
                <a:endCxn id="22" idx="7"/>
              </p:cNvCxnSpPr>
              <p:nvPr/>
            </p:nvCxnSpPr>
            <p:spPr>
              <a:xfrm flipV="1">
                <a:off x="3981326" y="3914805"/>
                <a:ext cx="229128" cy="229128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A241638-1BD6-3A06-D7E5-48D02112F285}"/>
                  </a:ext>
                </a:extLst>
              </p:cNvPr>
              <p:cNvSpPr txBox="1"/>
              <p:nvPr/>
            </p:nvSpPr>
            <p:spPr>
              <a:xfrm>
                <a:off x="4271622" y="4783166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tx2"/>
                    </a:solidFill>
                  </a:rPr>
                  <a:t>Inner</a:t>
                </a:r>
                <a:r>
                  <a:rPr lang="zh-CN" altLang="en-US" sz="1200" dirty="0">
                    <a:solidFill>
                      <a:schemeClr val="tx2"/>
                    </a:solidFill>
                  </a:rPr>
                  <a:t> </a:t>
                </a:r>
                <a:r>
                  <a:rPr lang="en-US" altLang="zh-CN" sz="1200" dirty="0">
                    <a:solidFill>
                      <a:schemeClr val="tx2"/>
                    </a:solidFill>
                  </a:rPr>
                  <a:t>aperture</a:t>
                </a:r>
                <a:endParaRPr lang="en-CH" sz="12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E0AC514-99DD-B2F6-20E2-5A7A100A32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54799" y="4403680"/>
                <a:ext cx="131342" cy="321350"/>
              </a:xfrm>
              <a:prstGeom prst="straightConnector1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966DB65-E7B2-34F5-EDC0-E3E1E7AAB248}"/>
                  </a:ext>
                </a:extLst>
              </p:cNvPr>
              <p:cNvSpPr txBox="1"/>
              <p:nvPr/>
            </p:nvSpPr>
            <p:spPr>
              <a:xfrm>
                <a:off x="4271622" y="3841854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tx2"/>
                    </a:solidFill>
                  </a:rPr>
                  <a:t>R=18</a:t>
                </a:r>
                <a:r>
                  <a:rPr lang="zh-CN" altLang="en-US" sz="1200" dirty="0">
                    <a:solidFill>
                      <a:schemeClr val="tx2"/>
                    </a:solidFill>
                  </a:rPr>
                  <a:t> </a:t>
                </a:r>
                <a:r>
                  <a:rPr lang="en-US" altLang="zh-CN" sz="1200" dirty="0">
                    <a:solidFill>
                      <a:schemeClr val="tx2"/>
                    </a:solidFill>
                  </a:rPr>
                  <a:t>mm</a:t>
                </a:r>
                <a:endParaRPr lang="en-CH" sz="12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80E3A3-291B-EB71-3215-D44990FC3DF4}"/>
                </a:ext>
              </a:extLst>
            </p:cNvPr>
            <p:cNvSpPr txBox="1"/>
            <p:nvPr/>
          </p:nvSpPr>
          <p:spPr>
            <a:xfrm>
              <a:off x="1706621" y="2548113"/>
              <a:ext cx="16265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/>
                <a:t>Home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position</a:t>
              </a:r>
              <a:endParaRPr lang="en-CH" sz="12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63CB704-8363-10D4-0DCA-2F877BAB76E0}"/>
              </a:ext>
            </a:extLst>
          </p:cNvPr>
          <p:cNvGrpSpPr/>
          <p:nvPr/>
        </p:nvGrpSpPr>
        <p:grpSpPr>
          <a:xfrm>
            <a:off x="4663900" y="4733877"/>
            <a:ext cx="2762738" cy="1598191"/>
            <a:chOff x="5994730" y="2535871"/>
            <a:chExt cx="2762738" cy="15981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701CF49-C15E-9551-78B1-CCBA05C1E58A}"/>
                </a:ext>
              </a:extLst>
            </p:cNvPr>
            <p:cNvGrpSpPr/>
            <p:nvPr/>
          </p:nvGrpSpPr>
          <p:grpSpPr>
            <a:xfrm>
              <a:off x="5994730" y="2778667"/>
              <a:ext cx="2762738" cy="1355395"/>
              <a:chOff x="6616162" y="4437112"/>
              <a:chExt cx="2762738" cy="135539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30A1A6-71B0-1202-2F93-BAFB9B41836C}"/>
                  </a:ext>
                </a:extLst>
              </p:cNvPr>
              <p:cNvSpPr/>
              <p:nvPr/>
            </p:nvSpPr>
            <p:spPr>
              <a:xfrm>
                <a:off x="6960096" y="4437112"/>
                <a:ext cx="936104" cy="64807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5C93BEF-6944-DE55-3521-68052F1C81ED}"/>
                  </a:ext>
                </a:extLst>
              </p:cNvPr>
              <p:cNvGrpSpPr/>
              <p:nvPr/>
            </p:nvGrpSpPr>
            <p:grpSpPr>
              <a:xfrm>
                <a:off x="6960096" y="4567436"/>
                <a:ext cx="792088" cy="426963"/>
                <a:chOff x="6960096" y="4567436"/>
                <a:chExt cx="792088" cy="426963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03E971B7-455C-E796-AFA9-0092D2D4694A}"/>
                    </a:ext>
                  </a:extLst>
                </p:cNvPr>
                <p:cNvSpPr/>
                <p:nvPr/>
              </p:nvSpPr>
              <p:spPr>
                <a:xfrm>
                  <a:off x="7320136" y="4567436"/>
                  <a:ext cx="432048" cy="426963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26DA25F-C103-9212-E456-9A91314B8C74}"/>
                    </a:ext>
                  </a:extLst>
                </p:cNvPr>
                <p:cNvSpPr/>
                <p:nvPr/>
              </p:nvSpPr>
              <p:spPr>
                <a:xfrm>
                  <a:off x="6960096" y="4567436"/>
                  <a:ext cx="576064" cy="426963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3D87638-2D84-FD3E-D27E-8AF52BE7F6B7}"/>
                  </a:ext>
                </a:extLst>
              </p:cNvPr>
              <p:cNvGrpSpPr/>
              <p:nvPr/>
            </p:nvGrpSpPr>
            <p:grpSpPr>
              <a:xfrm>
                <a:off x="6960096" y="4634394"/>
                <a:ext cx="720064" cy="290523"/>
                <a:chOff x="6960096" y="4634394"/>
                <a:chExt cx="720064" cy="290523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AEA485FA-46FE-F695-552B-4B31DA251EF9}"/>
                    </a:ext>
                  </a:extLst>
                </p:cNvPr>
                <p:cNvSpPr/>
                <p:nvPr/>
              </p:nvSpPr>
              <p:spPr>
                <a:xfrm>
                  <a:off x="7392160" y="4636917"/>
                  <a:ext cx="288000" cy="288000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E046451-87FE-5A61-ABDF-E03EA0DA817D}"/>
                    </a:ext>
                  </a:extLst>
                </p:cNvPr>
                <p:cNvSpPr/>
                <p:nvPr/>
              </p:nvSpPr>
              <p:spPr>
                <a:xfrm>
                  <a:off x="6960096" y="4634394"/>
                  <a:ext cx="567502" cy="29052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132828A-1D66-8408-2124-393C299DED65}"/>
                  </a:ext>
                </a:extLst>
              </p:cNvPr>
              <p:cNvSpPr/>
              <p:nvPr/>
            </p:nvSpPr>
            <p:spPr>
              <a:xfrm>
                <a:off x="7887638" y="4437112"/>
                <a:ext cx="872649" cy="648072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984C270-BBAC-2572-69AF-BD8C6EF8A598}"/>
                  </a:ext>
                </a:extLst>
              </p:cNvPr>
              <p:cNvSpPr/>
              <p:nvPr/>
            </p:nvSpPr>
            <p:spPr>
              <a:xfrm>
                <a:off x="7896200" y="4437112"/>
                <a:ext cx="648072" cy="648072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8526F3F-BADD-626B-5548-C477E1B501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44272" y="4437112"/>
                <a:ext cx="0" cy="64807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3F2C1EE-E61E-4DB6-84F3-1603225533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16280" y="4437112"/>
                <a:ext cx="0" cy="64807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542DCBE-0320-405D-8CBF-63048BF12C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88288" y="4437112"/>
                <a:ext cx="0" cy="64807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2D02B80-360E-4CEE-1B37-E4DE9B844D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0296" y="4437112"/>
                <a:ext cx="0" cy="64807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B097378-F22B-56B1-C052-87005AD4C7E3}"/>
                  </a:ext>
                </a:extLst>
              </p:cNvPr>
              <p:cNvCxnSpPr/>
              <p:nvPr/>
            </p:nvCxnSpPr>
            <p:spPr>
              <a:xfrm flipH="1">
                <a:off x="6960096" y="4994399"/>
                <a:ext cx="144016" cy="378817"/>
              </a:xfrm>
              <a:prstGeom prst="straightConnector1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1BAA5433-6404-58A5-72A9-A07101CBA7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16401" y="5021564"/>
                <a:ext cx="86736" cy="351652"/>
              </a:xfrm>
              <a:prstGeom prst="straightConnector1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C44510CC-1C01-3233-7976-EC693C6F7E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3718" y="4956774"/>
                <a:ext cx="131342" cy="321350"/>
              </a:xfrm>
              <a:prstGeom prst="straightConnector1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82EEB5B-C164-1066-1B1F-EBA753FF678B}"/>
                  </a:ext>
                </a:extLst>
              </p:cNvPr>
              <p:cNvSpPr txBox="1"/>
              <p:nvPr/>
            </p:nvSpPr>
            <p:spPr>
              <a:xfrm>
                <a:off x="6616162" y="5373216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tx2"/>
                    </a:solidFill>
                  </a:rPr>
                  <a:t>water</a:t>
                </a:r>
                <a:r>
                  <a:rPr lang="zh-CN" altLang="en-US" sz="1200" dirty="0">
                    <a:solidFill>
                      <a:schemeClr val="tx2"/>
                    </a:solidFill>
                  </a:rPr>
                  <a:t> </a:t>
                </a:r>
                <a:r>
                  <a:rPr lang="en-US" altLang="zh-CN" sz="1200" dirty="0">
                    <a:solidFill>
                      <a:schemeClr val="tx2"/>
                    </a:solidFill>
                  </a:rPr>
                  <a:t>pipe</a:t>
                </a:r>
                <a:endParaRPr lang="en-CH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BD65B53-5EE3-7E7E-1A05-8B89ADCF2DD5}"/>
                  </a:ext>
                </a:extLst>
              </p:cNvPr>
              <p:cNvSpPr txBox="1"/>
              <p:nvPr/>
            </p:nvSpPr>
            <p:spPr>
              <a:xfrm>
                <a:off x="7248128" y="5400381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tx2"/>
                    </a:solidFill>
                  </a:rPr>
                  <a:t>scraper</a:t>
                </a:r>
                <a:endParaRPr lang="en-CH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24FDBB5-F1FA-5F7D-DD48-868BE22E2D13}"/>
                  </a:ext>
                </a:extLst>
              </p:cNvPr>
              <p:cNvSpPr txBox="1"/>
              <p:nvPr/>
            </p:nvSpPr>
            <p:spPr>
              <a:xfrm>
                <a:off x="8658820" y="5285253"/>
                <a:ext cx="72008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tx2"/>
                    </a:solidFill>
                  </a:rPr>
                  <a:t>CNT</a:t>
                </a:r>
                <a:r>
                  <a:rPr lang="zh-CN" altLang="en-US" sz="1200" dirty="0">
                    <a:solidFill>
                      <a:schemeClr val="tx2"/>
                    </a:solidFill>
                  </a:rPr>
                  <a:t> </a:t>
                </a:r>
                <a:r>
                  <a:rPr lang="en-US" altLang="zh-CN" sz="1200" dirty="0">
                    <a:solidFill>
                      <a:schemeClr val="tx2"/>
                    </a:solidFill>
                  </a:rPr>
                  <a:t>grid</a:t>
                </a:r>
                <a:endParaRPr lang="en-CH" sz="12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913556BE-7002-8373-13E3-4D8219495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0407" y="5101749"/>
                <a:ext cx="153353" cy="298632"/>
              </a:xfrm>
              <a:prstGeom prst="straightConnector1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2936CA3-C501-0E82-175F-3B6C148B3B9B}"/>
                  </a:ext>
                </a:extLst>
              </p:cNvPr>
              <p:cNvSpPr txBox="1"/>
              <p:nvPr/>
            </p:nvSpPr>
            <p:spPr>
              <a:xfrm>
                <a:off x="7867642" y="5423175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tx2"/>
                    </a:solidFill>
                  </a:rPr>
                  <a:t>MWS</a:t>
                </a:r>
                <a:r>
                  <a:rPr lang="zh-CN" altLang="en-US" sz="1200" dirty="0">
                    <a:solidFill>
                      <a:schemeClr val="tx2"/>
                    </a:solidFill>
                  </a:rPr>
                  <a:t> </a:t>
                </a:r>
                <a:r>
                  <a:rPr lang="en-US" altLang="zh-CN" sz="1200" dirty="0">
                    <a:solidFill>
                      <a:schemeClr val="tx2"/>
                    </a:solidFill>
                  </a:rPr>
                  <a:t>frame</a:t>
                </a:r>
                <a:endParaRPr lang="en-CH" sz="12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F6C55DA-71FB-D5B5-81C6-A22F754BEA75}"/>
                </a:ext>
              </a:extLst>
            </p:cNvPr>
            <p:cNvSpPr txBox="1"/>
            <p:nvPr/>
          </p:nvSpPr>
          <p:spPr>
            <a:xfrm>
              <a:off x="6406748" y="2535871"/>
              <a:ext cx="16265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/>
                <a:t>MWS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scan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done</a:t>
              </a:r>
              <a:endParaRPr lang="en-CH" sz="1200" dirty="0"/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5B43DBBB-2CBB-CC9E-609D-40F1EFB07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882" y="4742033"/>
            <a:ext cx="1884431" cy="141332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8A3D6B4-9A35-768B-DA57-3314679FE09D}"/>
              </a:ext>
            </a:extLst>
          </p:cNvPr>
          <p:cNvSpPr txBox="1"/>
          <p:nvPr/>
        </p:nvSpPr>
        <p:spPr>
          <a:xfrm>
            <a:off x="9520937" y="4471198"/>
            <a:ext cx="266031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dirty="0"/>
              <a:t>Clamped</a:t>
            </a:r>
            <a:r>
              <a:rPr lang="zh-CN" altLang="en-US" sz="1200" dirty="0"/>
              <a:t> </a:t>
            </a:r>
            <a:r>
              <a:rPr lang="en-US" altLang="zh-CN" sz="1200" dirty="0"/>
              <a:t>to</a:t>
            </a:r>
            <a:r>
              <a:rPr lang="zh-CN" altLang="en-US" sz="1200" dirty="0"/>
              <a:t> </a:t>
            </a:r>
            <a:r>
              <a:rPr lang="en-US" altLang="zh-CN" sz="1200" dirty="0"/>
              <a:t>pin</a:t>
            </a:r>
            <a:r>
              <a:rPr lang="zh-CN" altLang="en-US" sz="1200" dirty="0"/>
              <a:t> </a:t>
            </a:r>
            <a:r>
              <a:rPr lang="en-US" altLang="zh-CN" sz="1200" dirty="0"/>
              <a:t>connectors</a:t>
            </a:r>
            <a:endParaRPr lang="en-CH" sz="1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6594BC6-E03A-DE38-F901-24D2FBFD74F9}"/>
              </a:ext>
            </a:extLst>
          </p:cNvPr>
          <p:cNvSpPr txBox="1"/>
          <p:nvPr/>
        </p:nvSpPr>
        <p:spPr>
          <a:xfrm>
            <a:off x="9182401" y="5919662"/>
            <a:ext cx="8640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>
                <a:solidFill>
                  <a:srgbClr val="FFFF00"/>
                </a:solidFill>
              </a:rPr>
              <a:t>CERN</a:t>
            </a:r>
            <a:endParaRPr lang="en-CH" sz="1200" dirty="0">
              <a:solidFill>
                <a:srgbClr val="FFFF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94DF9C7-5333-9C3E-DD24-1CA64FE03690}"/>
              </a:ext>
            </a:extLst>
          </p:cNvPr>
          <p:cNvSpPr txBox="1"/>
          <p:nvPr/>
        </p:nvSpPr>
        <p:spPr>
          <a:xfrm>
            <a:off x="11229751" y="5912777"/>
            <a:ext cx="8640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>
                <a:solidFill>
                  <a:srgbClr val="FF0000"/>
                </a:solidFill>
              </a:rPr>
              <a:t>CSNS</a:t>
            </a:r>
            <a:endParaRPr lang="en-CH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89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DE1FF9-646D-6684-80D4-8990B5BE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1584175"/>
          </a:xfrm>
        </p:spPr>
        <p:txBody>
          <a:bodyPr/>
          <a:lstStyle/>
          <a:p>
            <a:r>
              <a:rPr lang="en-US" altLang="zh-CN" sz="1800" dirty="0"/>
              <a:t>Constraints</a:t>
            </a:r>
          </a:p>
          <a:p>
            <a:pPr marL="400050" indent="-400050">
              <a:buAutoNum type="romanLcPeriod"/>
            </a:pPr>
            <a:r>
              <a:rPr lang="en-US" altLang="zh-CN" sz="1800" b="0" dirty="0"/>
              <a:t>Peak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temperature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must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lower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than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melting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sublimation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temperature</a:t>
            </a:r>
            <a:r>
              <a:rPr lang="zh-CN" altLang="en-US" sz="1800" b="0" dirty="0"/>
              <a:t> </a:t>
            </a:r>
            <a:endParaRPr lang="en-US" altLang="zh-CN" sz="1800" b="0" dirty="0"/>
          </a:p>
          <a:p>
            <a:pPr marL="400050" indent="-400050">
              <a:buAutoNum type="romanLcPeriod"/>
            </a:pPr>
            <a:r>
              <a:rPr lang="en-US" altLang="zh-CN" sz="1800" b="0" dirty="0"/>
              <a:t>Mechanical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stress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wire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must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not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exceed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the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failure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stress</a:t>
            </a:r>
          </a:p>
          <a:p>
            <a:pPr marL="400050" indent="-400050">
              <a:buAutoNum type="romanLcPeriod"/>
            </a:pPr>
            <a:r>
              <a:rPr lang="en-US" altLang="zh-CN" sz="1800" b="0" dirty="0"/>
              <a:t>As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high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possible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output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signal</a:t>
            </a:r>
            <a:r>
              <a:rPr lang="zh-CN" altLang="en-US" sz="1800" b="0" dirty="0"/>
              <a:t> </a:t>
            </a:r>
            <a:endParaRPr lang="en-CH" sz="18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158CB6-3AA8-805D-2D59-954F89F9C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Selection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wire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C0B2C-5671-FF06-6C92-4F49C5F7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D376-1CA2-D54E-B3E5-7D5D76AD2A69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CDFBF-315C-8763-184D-24D82BCB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DB708-CB21-FB86-C127-E5C56D2A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9F1813-0D9D-7FA3-E013-C84BC3B82E53}"/>
              </a:ext>
            </a:extLst>
          </p:cNvPr>
          <p:cNvGrpSpPr/>
          <p:nvPr/>
        </p:nvGrpSpPr>
        <p:grpSpPr>
          <a:xfrm>
            <a:off x="7680176" y="2538968"/>
            <a:ext cx="3743609" cy="3400403"/>
            <a:chOff x="5520743" y="1067235"/>
            <a:chExt cx="6027313" cy="53891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D062ED-DCCF-4D9D-044E-E51A27C77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0743" y="1067235"/>
              <a:ext cx="6027313" cy="538912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E351BA4-A136-9145-26B3-F622E5B522FF}"/>
                </a:ext>
              </a:extLst>
            </p:cNvPr>
            <p:cNvSpPr/>
            <p:nvPr/>
          </p:nvSpPr>
          <p:spPr>
            <a:xfrm>
              <a:off x="8699561" y="2455678"/>
              <a:ext cx="2296429" cy="1201685"/>
            </a:xfrm>
            <a:prstGeom prst="ellipse">
              <a:avLst/>
            </a:prstGeom>
            <a:solidFill>
              <a:schemeClr val="accent6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C5B1328-8391-D466-A81C-A39FCF5DBFF0}"/>
                </a:ext>
              </a:extLst>
            </p:cNvPr>
            <p:cNvSpPr/>
            <p:nvPr/>
          </p:nvSpPr>
          <p:spPr>
            <a:xfrm>
              <a:off x="9173124" y="2465203"/>
              <a:ext cx="114581" cy="1179328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8C68A6-1923-9061-C2D7-049C2099E563}"/>
                </a:ext>
              </a:extLst>
            </p:cNvPr>
            <p:cNvSpPr/>
            <p:nvPr/>
          </p:nvSpPr>
          <p:spPr>
            <a:xfrm>
              <a:off x="9868606" y="2477142"/>
              <a:ext cx="257104" cy="1179328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F43A95-B193-0470-F1CC-84E53E8F329E}"/>
                </a:ext>
              </a:extLst>
            </p:cNvPr>
            <p:cNvSpPr/>
            <p:nvPr/>
          </p:nvSpPr>
          <p:spPr>
            <a:xfrm>
              <a:off x="9249092" y="3025779"/>
              <a:ext cx="681887" cy="43595"/>
            </a:xfrm>
            <a:prstGeom prst="ellipse">
              <a:avLst/>
            </a:pr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3DE08BC-A437-AD46-06C3-B9B3DEA7ACF5}"/>
                </a:ext>
              </a:extLst>
            </p:cNvPr>
            <p:cNvSpPr/>
            <p:nvPr/>
          </p:nvSpPr>
          <p:spPr>
            <a:xfrm>
              <a:off x="8301205" y="3353511"/>
              <a:ext cx="1973000" cy="86633"/>
            </a:xfrm>
            <a:prstGeom prst="ellipse">
              <a:avLst/>
            </a:pr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22369BC9-9658-D467-A3AF-79923C540F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5658" y="2722845"/>
                <a:ext cx="5711479" cy="290255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200"/>
                  </a:spcAft>
                  <a:buFont typeface="Arial"/>
                  <a:buNone/>
                  <a:tabLst/>
                  <a:defRPr sz="21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252000" indent="-252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200"/>
                  </a:spcAft>
                  <a:buFont typeface="Arial" charset="0"/>
                  <a:buChar char="•"/>
                  <a:tabLst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504000" indent="-252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200"/>
                  </a:spcAft>
                  <a:buSzPct val="100000"/>
                  <a:buFont typeface="Arial" panose="020B0604020202020204" pitchFamily="34" charset="0"/>
                  <a:buChar char="•"/>
                  <a:tabLst/>
                  <a:defRPr sz="1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756000" indent="-2520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200"/>
                  </a:spcAft>
                  <a:buSzPct val="100000"/>
                  <a:buFont typeface="Arial" charset="0"/>
                  <a:buChar char="•"/>
                  <a:tabLst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charset="0"/>
                  <a:buChar char="•"/>
                  <a:defRPr sz="1600" kern="120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800" b="0" dirty="0"/>
                  <a:t>A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merit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index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has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been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proposed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concerning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above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two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constraints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zh-CN" alt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rad>
                    </m:oMath>
                  </m:oMathPara>
                </a14:m>
                <a:endParaRPr lang="en-US" altLang="zh-CN" sz="1800" b="0" dirty="0"/>
              </a:p>
              <a:p>
                <a:r>
                  <a:rPr lang="en-US" altLang="zh-CN" sz="1800" b="0" dirty="0"/>
                  <a:t>where</a:t>
                </a:r>
                <a:r>
                  <a:rPr lang="zh-CN" altLang="en-US" sz="1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is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specific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heat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capacity,</a:t>
                </a:r>
                <a:r>
                  <a:rPr lang="zh-CN" altLang="en-US" sz="1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max.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temperature,</a:t>
                </a:r>
                <a:r>
                  <a:rPr lang="zh-CN" altLang="en-US" sz="1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failure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stress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and</a:t>
                </a:r>
                <a:r>
                  <a:rPr lang="zh-CN" altLang="en-US" sz="1800" b="0" dirty="0"/>
                  <a:t>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mass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density.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sz="1800" b="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zh-CN" altLang="en-US" sz="1800" b="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18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800" b="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represents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material-dependent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energy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per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unit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mass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that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should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be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maximized.</a:t>
                </a:r>
                <a:r>
                  <a:rPr lang="zh-CN" altLang="en-US" sz="1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sz="1800" b="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800" b="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is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for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selecting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light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&amp;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strong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material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best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suited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for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engineering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application.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(Ashby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selection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method)</a:t>
                </a:r>
              </a:p>
              <a:p>
                <a:endParaRPr lang="en-US" altLang="zh-CN" sz="1800" dirty="0"/>
              </a:p>
            </p:txBody>
          </p:sp>
        </mc:Choice>
        <mc:Fallback xmlns="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22369BC9-9658-D467-A3AF-79923C540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58" y="2722845"/>
                <a:ext cx="5711479" cy="2902558"/>
              </a:xfrm>
              <a:prstGeom prst="rect">
                <a:avLst/>
              </a:prstGeom>
              <a:blipFill>
                <a:blip r:embed="rId3"/>
                <a:stretch>
                  <a:fillRect l="-2667" t="-3913" r="-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7B7F563-F6BE-ACFC-35F5-7A76ED926641}"/>
              </a:ext>
            </a:extLst>
          </p:cNvPr>
          <p:cNvSpPr txBox="1"/>
          <p:nvPr/>
        </p:nvSpPr>
        <p:spPr>
          <a:xfrm>
            <a:off x="407987" y="5864939"/>
            <a:ext cx="68401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[1</a:t>
            </a:r>
            <a:r>
              <a:rPr lang="en-US" altLang="zh-CN" sz="1200" dirty="0"/>
              <a:t>]</a:t>
            </a:r>
            <a:r>
              <a:rPr lang="zh-CN" altLang="en-US" sz="1200" dirty="0"/>
              <a:t> </a:t>
            </a:r>
            <a:r>
              <a:rPr lang="en-US" altLang="zh-CN" sz="1200" dirty="0"/>
              <a:t>J.</a:t>
            </a:r>
            <a:r>
              <a:rPr lang="zh-CN" altLang="en-US" sz="1200" dirty="0"/>
              <a:t> </a:t>
            </a:r>
            <a:r>
              <a:rPr lang="en-US" altLang="zh-CN" sz="1200" dirty="0"/>
              <a:t>E.</a:t>
            </a:r>
            <a:r>
              <a:rPr lang="zh-CN" altLang="en-US" sz="1200" dirty="0"/>
              <a:t> </a:t>
            </a:r>
            <a:r>
              <a:rPr lang="en-US" altLang="zh-CN" sz="1200" dirty="0"/>
              <a:t>Huber</a:t>
            </a:r>
            <a:r>
              <a:rPr lang="zh-CN" altLang="en-US" sz="1200" dirty="0"/>
              <a:t> </a:t>
            </a:r>
            <a:r>
              <a:rPr lang="en-US" altLang="zh-CN" sz="1200" dirty="0"/>
              <a:t>et</a:t>
            </a:r>
            <a:r>
              <a:rPr lang="zh-CN" altLang="en-US" sz="1200" dirty="0"/>
              <a:t> </a:t>
            </a:r>
            <a:r>
              <a:rPr lang="en-US" altLang="zh-CN" sz="1200" dirty="0"/>
              <a:t>al.,</a:t>
            </a:r>
            <a:r>
              <a:rPr lang="zh-CN" altLang="en-US" sz="1200" dirty="0"/>
              <a:t> </a:t>
            </a:r>
            <a:r>
              <a:rPr lang="en-US" altLang="zh-CN" sz="1200" dirty="0"/>
              <a:t>ARIES</a:t>
            </a:r>
            <a:r>
              <a:rPr lang="zh-CN" altLang="en-US" sz="1200" dirty="0"/>
              <a:t> </a:t>
            </a:r>
            <a:r>
              <a:rPr lang="en-US" altLang="zh-CN" sz="1200" dirty="0"/>
              <a:t>workshop</a:t>
            </a:r>
            <a:r>
              <a:rPr lang="zh-CN" altLang="en-US" sz="1200" dirty="0"/>
              <a:t> </a:t>
            </a:r>
            <a:r>
              <a:rPr lang="en-US" altLang="zh-CN" sz="1200" dirty="0"/>
              <a:t>(2021)</a:t>
            </a:r>
          </a:p>
          <a:p>
            <a:r>
              <a:rPr lang="en-US" altLang="zh-CN" sz="1200" dirty="0"/>
              <a:t>[2]</a:t>
            </a:r>
            <a:r>
              <a:rPr lang="zh-CN" altLang="en-US" sz="1200" dirty="0"/>
              <a:t> </a:t>
            </a:r>
            <a:r>
              <a:rPr lang="en-GB" altLang="zh-CN" sz="1200" dirty="0"/>
              <a:t>M.F. Ashby. Materials selection in mechanical design, 2005. </a:t>
            </a:r>
          </a:p>
          <a:p>
            <a:endParaRPr lang="en-CH" sz="1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FD6AD0-392E-97DD-C0CE-286FCC154738}"/>
              </a:ext>
            </a:extLst>
          </p:cNvPr>
          <p:cNvGrpSpPr/>
          <p:nvPr/>
        </p:nvGrpSpPr>
        <p:grpSpPr>
          <a:xfrm>
            <a:off x="7331169" y="2610976"/>
            <a:ext cx="349007" cy="2939995"/>
            <a:chOff x="7331169" y="2610976"/>
            <a:chExt cx="349007" cy="293999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495D9C9-C5DF-87EA-1B4F-F06F5CA01176}"/>
                </a:ext>
              </a:extLst>
            </p:cNvPr>
            <p:cNvCxnSpPr/>
            <p:nvPr/>
          </p:nvCxnSpPr>
          <p:spPr>
            <a:xfrm flipV="1">
              <a:off x="7680176" y="2610976"/>
              <a:ext cx="0" cy="293999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1571C3-9641-147C-4B1F-81ADB315D1C9}"/>
                </a:ext>
              </a:extLst>
            </p:cNvPr>
            <p:cNvSpPr txBox="1"/>
            <p:nvPr/>
          </p:nvSpPr>
          <p:spPr>
            <a:xfrm rot="16200000">
              <a:off x="6920678" y="3942473"/>
              <a:ext cx="109798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</a:rPr>
                <a:t>Thermal</a:t>
              </a:r>
              <a:endParaRPr lang="en-CH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9D1396-973A-B004-6ECC-5AD9A17D8765}"/>
              </a:ext>
            </a:extLst>
          </p:cNvPr>
          <p:cNvGrpSpPr/>
          <p:nvPr/>
        </p:nvGrpSpPr>
        <p:grpSpPr>
          <a:xfrm>
            <a:off x="8030405" y="5939371"/>
            <a:ext cx="3248317" cy="286908"/>
            <a:chOff x="8030405" y="5939371"/>
            <a:chExt cx="3248317" cy="28690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129203A-F6AD-45B8-397F-C81FE2FD74A0}"/>
                </a:ext>
              </a:extLst>
            </p:cNvPr>
            <p:cNvCxnSpPr>
              <a:cxnSpLocks/>
            </p:cNvCxnSpPr>
            <p:nvPr/>
          </p:nvCxnSpPr>
          <p:spPr>
            <a:xfrm>
              <a:off x="8030405" y="5939371"/>
              <a:ext cx="3248317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8A21589-C3AF-5415-0F24-CDF536166B8D}"/>
                </a:ext>
              </a:extLst>
            </p:cNvPr>
            <p:cNvSpPr txBox="1"/>
            <p:nvPr/>
          </p:nvSpPr>
          <p:spPr>
            <a:xfrm>
              <a:off x="8783297" y="5949280"/>
              <a:ext cx="153736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</a:rPr>
                <a:t>Mechanical</a:t>
              </a:r>
              <a:endParaRPr lang="en-CH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1722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37C040-813D-843C-485C-A6B6FFAF3B8E}"/>
              </a:ext>
            </a:extLst>
          </p:cNvPr>
          <p:cNvGrpSpPr/>
          <p:nvPr/>
        </p:nvGrpSpPr>
        <p:grpSpPr>
          <a:xfrm>
            <a:off x="601627" y="3933056"/>
            <a:ext cx="6009930" cy="2484735"/>
            <a:chOff x="601627" y="3934381"/>
            <a:chExt cx="6009930" cy="24847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32A4E2-241C-388E-3378-8BE83504E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5720" y="4199206"/>
              <a:ext cx="3035837" cy="22199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76BF9C-E9F6-B8CC-37BC-6BA13B799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627" y="4197790"/>
              <a:ext cx="2924930" cy="21388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87001C-4D79-FD44-44FB-974530F9E95C}"/>
                </a:ext>
              </a:extLst>
            </p:cNvPr>
            <p:cNvSpPr txBox="1"/>
            <p:nvPr/>
          </p:nvSpPr>
          <p:spPr>
            <a:xfrm>
              <a:off x="2170390" y="3934381"/>
              <a:ext cx="29523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dirty="0"/>
                <a:t>Analytical</a:t>
              </a:r>
              <a:r>
                <a:rPr lang="zh-CN" altLang="en-US" dirty="0"/>
                <a:t> </a:t>
              </a:r>
              <a:r>
                <a:rPr lang="en-US" altLang="zh-CN" dirty="0"/>
                <a:t>assessments</a:t>
              </a:r>
              <a:endParaRPr lang="en-CH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47F3C92-A84F-A434-008C-016EF32357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9" y="1268761"/>
                <a:ext cx="11376024" cy="2708522"/>
              </a:xfrm>
            </p:spPr>
            <p:txBody>
              <a:bodyPr/>
              <a:lstStyle/>
              <a:p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output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current</a:t>
                </a:r>
                <a:r>
                  <a:rPr lang="zh-CN" altLang="en-US" sz="1800" b="0" dirty="0"/>
                  <a:t> </a:t>
                </a:r>
                <a:r>
                  <a:rPr lang="en-GB" altLang="zh-CN" sz="1800" b="0" dirty="0"/>
                  <a:t>signal mainly consists of the secondary yield and electron strip. The charge creation for a</a:t>
                </a:r>
              </a:p>
              <a:p>
                <a:r>
                  <a:rPr lang="en-GB" altLang="zh-CN" sz="1800" b="0" dirty="0"/>
                  <a:t>H</a:t>
                </a:r>
                <a:r>
                  <a:rPr lang="en-GB" altLang="zh-CN" sz="1800" b="0" baseline="30000" dirty="0"/>
                  <a:t>−</a:t>
                </a:r>
                <a:r>
                  <a:rPr lang="en-GB" altLang="zh-CN" sz="1800" b="0" dirty="0"/>
                  <a:t> striking a solid wire could be given by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zh-CN" sz="1800" b="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altLang="zh-CN" sz="1800" b="0" i="1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altLang="zh-CN" sz="1800" b="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GB" altLang="zh-CN" sz="1800" b="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altLang="zh-CN" sz="1800" b="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GB" altLang="zh-CN" sz="1800" b="0" i="1">
                              <a:latin typeface="Cambria Math" panose="02040503050406030204" pitchFamily="18" charset="0"/>
                            </a:rPr>
                            <m:t>𝑒𝑥</m:t>
                          </m:r>
                        </m:sub>
                      </m:sSub>
                      <m:sSub>
                        <m:sSubPr>
                          <m:ctrlPr>
                            <a:rPr lang="en-GB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altLang="zh-CN" sz="1800" b="0" i="1" smtClean="0"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en-GB" altLang="zh-CN" sz="1800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altLang="zh-CN" sz="1800" b="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altLang="zh-CN" sz="1800" b="0" i="1" smtClean="0"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en-GB" altLang="zh-CN" sz="1800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altLang="zh-CN" sz="1800" b="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CH" sz="1800" b="0" dirty="0"/>
              </a:p>
              <a:p>
                <a:r>
                  <a:rPr lang="en-GB" altLang="zh-CN" sz="1800" b="0" dirty="0"/>
                  <a:t>where</a:t>
                </a:r>
                <a:r>
                  <a:rPr lang="zh-CN" altLang="en-US" sz="1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altLang="zh-CN" sz="1800" b="0" i="1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altLang="zh-CN" sz="1800" b="0" dirty="0"/>
                  <a:t>and</a:t>
                </a:r>
                <a:r>
                  <a:rPr lang="zh-CN" altLang="en-US" sz="1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zh-CN" sz="18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altLang="zh-CN" sz="1800" b="0" i="1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GB" altLang="zh-CN" sz="1800" b="0" i="1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</m:oMath>
                </a14:m>
                <a:r>
                  <a:rPr lang="en-GB" altLang="zh-CN" sz="1800" b="0" dirty="0"/>
                  <a:t>are the secondary yields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(SEY)</a:t>
                </a:r>
                <a:r>
                  <a:rPr lang="en-GB" altLang="zh-CN" sz="1800" b="0" dirty="0"/>
                  <a:t> at the entry and rear surfaces, respectively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zh-CN" sz="18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altLang="zh-CN" sz="1800" b="0" i="1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n-GB" altLang="zh-CN" sz="1800" b="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altLang="zh-CN" sz="18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altLang="zh-CN" sz="1800" b="0" dirty="0"/>
                  <a:t>the fraction of stripped </a:t>
                </a:r>
                <a:r>
                  <a:rPr lang="en-US" altLang="zh-CN" sz="1800" b="0" dirty="0"/>
                  <a:t>particles</a:t>
                </a:r>
                <a:r>
                  <a:rPr lang="en-GB" altLang="zh-CN" sz="1800" b="0" dirty="0"/>
                  <a:t> escaping the wire.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SEY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could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be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theoretically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assessed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following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E.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 err="1"/>
                  <a:t>Sternglass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formulas,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and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fraction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of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stripped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particles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(H</a:t>
                </a:r>
                <a:r>
                  <a:rPr lang="en-US" altLang="zh-CN" sz="1800" b="0" baseline="30000" dirty="0"/>
                  <a:t>+</a:t>
                </a:r>
                <a:r>
                  <a:rPr lang="en-US" altLang="zh-CN" sz="1800" b="0" dirty="0"/>
                  <a:t>)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escaping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solid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is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approximated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 err="1"/>
                  <a:t>wrt</a:t>
                </a:r>
                <a:r>
                  <a:rPr lang="en-US" altLang="zh-CN" sz="1800" b="0" dirty="0"/>
                  <a:t>.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projected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range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of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particles.</a:t>
                </a:r>
              </a:p>
              <a:p>
                <a:r>
                  <a:rPr lang="en-US" altLang="zh-CN" sz="1800" b="0" dirty="0"/>
                  <a:t>For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3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MeV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H-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beam,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1" smtClean="0">
                        <a:latin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altLang="zh-CN" sz="1800" b="0" dirty="0"/>
                  <a:t>75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um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CNT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rope’s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signal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is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expected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to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be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3X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larger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than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1">
                        <a:latin typeface="Cambria Math" panose="02040503050406030204" pitchFamily="18" charset="0"/>
                      </a:rPr>
                      <m:t>ϕ</m:t>
                    </m:r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33</m:t>
                    </m:r>
                  </m:oMath>
                </a14:m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um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CF/graphite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wire.</a:t>
                </a:r>
                <a:r>
                  <a:rPr lang="zh-CN" altLang="en-US" sz="1800" b="0" dirty="0"/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</a:rPr>
                  <a:t>However,</a:t>
                </a:r>
                <a:r>
                  <a:rPr lang="zh-CN" altLang="en-US" sz="18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</a:rPr>
                  <a:t>the</a:t>
                </a:r>
                <a:r>
                  <a:rPr lang="zh-CN" altLang="en-US" sz="18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1800" dirty="0" err="1">
                    <a:solidFill>
                      <a:srgbClr val="C00000"/>
                    </a:solidFill>
                  </a:rPr>
                  <a:t>observersions</a:t>
                </a:r>
                <a:r>
                  <a:rPr lang="zh-CN" altLang="en-US" sz="18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</a:rPr>
                  <a:t>reveal</a:t>
                </a:r>
                <a:r>
                  <a:rPr lang="zh-CN" altLang="en-US" sz="18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</a:rPr>
                  <a:t>a</a:t>
                </a:r>
                <a:r>
                  <a:rPr lang="zh-CN" altLang="en-US" sz="18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</a:rPr>
                  <a:t>6X</a:t>
                </a:r>
                <a:r>
                  <a:rPr lang="zh-CN" altLang="en-US" sz="18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</a:rPr>
                  <a:t>enhancement</a:t>
                </a:r>
                <a:endParaRPr lang="en-CH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47F3C92-A84F-A434-008C-016EF32357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9" y="1268761"/>
                <a:ext cx="11376024" cy="2708522"/>
              </a:xfrm>
              <a:blipFill>
                <a:blip r:embed="rId4"/>
                <a:stretch>
                  <a:fillRect l="-1228" t="-3738" r="-111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6ABE7283-CB98-472C-53C2-382008C78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Selection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wire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cont</a:t>
            </a:r>
            <a:r>
              <a:rPr lang="en-US" altLang="zh-CN" dirty="0"/>
              <a:t>’)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7EDD1-606A-D8A2-8A23-1765A9FD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03B6-DEED-BD42-B959-B26E84BB9E1E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07BB7-84A2-9439-5467-C481B45F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7515E-E51C-6052-33B6-96EEBD71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BA6F8C-1BD6-561E-AAC7-FF81F827AAAE}"/>
              </a:ext>
            </a:extLst>
          </p:cNvPr>
          <p:cNvGrpSpPr/>
          <p:nvPr/>
        </p:nvGrpSpPr>
        <p:grpSpPr>
          <a:xfrm>
            <a:off x="7864190" y="3898136"/>
            <a:ext cx="3288039" cy="2545423"/>
            <a:chOff x="7864190" y="3898136"/>
            <a:chExt cx="3288039" cy="25454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37879E-97D8-D164-886C-550E8DF89919}"/>
                </a:ext>
              </a:extLst>
            </p:cNvPr>
            <p:cNvGrpSpPr/>
            <p:nvPr/>
          </p:nvGrpSpPr>
          <p:grpSpPr>
            <a:xfrm>
              <a:off x="7864190" y="3898136"/>
              <a:ext cx="3128354" cy="2545423"/>
              <a:chOff x="7864190" y="3898136"/>
              <a:chExt cx="3128354" cy="254542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7C2911-A29D-35DE-AF61-C0F9A8332A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4190" y="4097293"/>
                <a:ext cx="3128354" cy="234626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A41411-3F6A-EE21-72CE-6BE66BB2008B}"/>
                  </a:ext>
                </a:extLst>
              </p:cNvPr>
              <p:cNvSpPr txBox="1"/>
              <p:nvPr/>
            </p:nvSpPr>
            <p:spPr>
              <a:xfrm>
                <a:off x="7947699" y="3898136"/>
                <a:ext cx="29523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dirty="0"/>
                  <a:t>Experiments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10/01/2024</a:t>
                </a:r>
                <a:endParaRPr lang="en-CH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E300F1C-6C47-FB6B-5145-1DB5FC6A61CA}"/>
                    </a:ext>
                  </a:extLst>
                </p:cNvPr>
                <p:cNvSpPr txBox="1"/>
                <p:nvPr/>
              </p:nvSpPr>
              <p:spPr>
                <a:xfrm>
                  <a:off x="9804586" y="4802685"/>
                  <a:ext cx="1347643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ϕ</m:t>
                      </m:r>
                    </m:oMath>
                  </a14:m>
                  <a:r>
                    <a:rPr lang="en-US" altLang="zh-CN" sz="1400" b="0" dirty="0"/>
                    <a:t>75</a:t>
                  </a:r>
                  <a:r>
                    <a:rPr lang="zh-CN" altLang="en-US" sz="1400" b="0" dirty="0"/>
                    <a:t> </a:t>
                  </a:r>
                  <a:r>
                    <a:rPr lang="en-US" altLang="zh-CN" sz="1400" b="0" dirty="0"/>
                    <a:t>um</a:t>
                  </a:r>
                  <a:r>
                    <a:rPr lang="zh-CN" altLang="en-US" sz="1400" b="0" dirty="0"/>
                    <a:t> </a:t>
                  </a:r>
                  <a:r>
                    <a:rPr lang="en-US" altLang="zh-CN" sz="1400" b="0" dirty="0"/>
                    <a:t>CNT</a:t>
                  </a:r>
                  <a:endParaRPr lang="en-CH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E300F1C-6C47-FB6B-5145-1DB5FC6A61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4586" y="4802685"/>
                  <a:ext cx="1347643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5607" t="-27778" b="-44444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B67AA2A-69BF-BAEA-FF60-6D09E5A4DA79}"/>
                    </a:ext>
                  </a:extLst>
                </p:cNvPr>
                <p:cNvSpPr txBox="1"/>
                <p:nvPr/>
              </p:nvSpPr>
              <p:spPr>
                <a:xfrm>
                  <a:off x="9961923" y="5301208"/>
                  <a:ext cx="1030622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lang="en-US" altLang="zh-CN" sz="1400" b="0" i="0" smtClean="0">
                          <a:latin typeface="Cambria Math" panose="02040503050406030204" pitchFamily="18" charset="0"/>
                        </a:rPr>
                        <m:t>33</m:t>
                      </m:r>
                    </m:oMath>
                  </a14:m>
                  <a:r>
                    <a:rPr lang="zh-CN" altLang="en-US" sz="1400" b="0" dirty="0"/>
                    <a:t> </a:t>
                  </a:r>
                  <a:r>
                    <a:rPr lang="en-US" altLang="zh-CN" sz="1400" b="0" dirty="0"/>
                    <a:t>um</a:t>
                  </a:r>
                  <a:r>
                    <a:rPr lang="zh-CN" altLang="en-US" sz="1400" b="0" dirty="0"/>
                    <a:t> </a:t>
                  </a:r>
                  <a:r>
                    <a:rPr lang="en-US" altLang="zh-CN" sz="1400" b="0" dirty="0"/>
                    <a:t>CF</a:t>
                  </a:r>
                  <a:endParaRPr lang="en-CH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B67AA2A-69BF-BAEA-FF60-6D09E5A4DA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1923" y="5301208"/>
                  <a:ext cx="1030622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8537" t="-27778" b="-5000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0B9C818-FD98-7264-AF05-D2128630F161}"/>
                </a:ext>
              </a:extLst>
            </p:cNvPr>
            <p:cNvCxnSpPr/>
            <p:nvPr/>
          </p:nvCxnSpPr>
          <p:spPr>
            <a:xfrm flipH="1">
              <a:off x="9552384" y="4952753"/>
              <a:ext cx="220654" cy="1077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4D05141-367E-F10C-ED93-CE798259CF7F}"/>
                </a:ext>
              </a:extLst>
            </p:cNvPr>
            <p:cNvCxnSpPr/>
            <p:nvPr/>
          </p:nvCxnSpPr>
          <p:spPr>
            <a:xfrm flipH="1">
              <a:off x="9754894" y="5517232"/>
              <a:ext cx="220654" cy="1077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873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88BCC7-7A9F-B5CD-9DCC-5B730713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Emittance</a:t>
            </a:r>
            <a:r>
              <a:rPr lang="zh-CN" altLang="en-US" dirty="0"/>
              <a:t> </a:t>
            </a:r>
            <a:r>
              <a:rPr lang="en-US" altLang="zh-CN" dirty="0"/>
              <a:t>calculations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47B81-5098-779A-5D02-0BCE58FE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DE5F-6288-4140-B8F5-95E2D103B7C5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532B6-5009-B2F2-9962-0EEE327A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4001B-9755-1A91-2D5D-1F04AF003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27619C5-514C-4FDA-A2A1-5F4E9965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3798233"/>
            <a:ext cx="3518605" cy="2656744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635AFFBC-8FC4-804D-E3A5-5E4BC03F0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904" y="3790810"/>
            <a:ext cx="3443648" cy="2645922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C1F8B493-805B-184F-04C3-9C2CC56C9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69" y="3755082"/>
            <a:ext cx="3672408" cy="2676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589285-30B8-F75D-E136-7386F1CECED8}"/>
              </a:ext>
            </a:extLst>
          </p:cNvPr>
          <p:cNvSpPr txBox="1"/>
          <p:nvPr/>
        </p:nvSpPr>
        <p:spPr>
          <a:xfrm>
            <a:off x="3215680" y="4446305"/>
            <a:ext cx="8640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/>
              <a:t>Th</a:t>
            </a:r>
            <a:r>
              <a:rPr lang="en-US" altLang="zh-CN" sz="1400" dirty="0" err="1"/>
              <a:t>reshold</a:t>
            </a:r>
            <a:r>
              <a:rPr lang="zh-CN" altLang="en-US" sz="1400" dirty="0"/>
              <a:t> </a:t>
            </a:r>
            <a:r>
              <a:rPr lang="en-US" altLang="zh-CN" sz="1400" dirty="0"/>
              <a:t>method</a:t>
            </a:r>
            <a:endParaRPr lang="en-CH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547F4C-8100-5F78-D15E-F09D91216631}"/>
              </a:ext>
            </a:extLst>
          </p:cNvPr>
          <p:cNvSpPr txBox="1"/>
          <p:nvPr/>
        </p:nvSpPr>
        <p:spPr>
          <a:xfrm>
            <a:off x="5131122" y="4446305"/>
            <a:ext cx="13917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/>
              <a:t>Elliptical exclude method</a:t>
            </a:r>
            <a:endParaRPr lang="en-CH" altLang="zh-CN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E68DC-D447-821D-B6C9-216110198F56}"/>
              </a:ext>
            </a:extLst>
          </p:cNvPr>
          <p:cNvSpPr txBox="1"/>
          <p:nvPr/>
        </p:nvSpPr>
        <p:spPr>
          <a:xfrm>
            <a:off x="10483285" y="4486727"/>
            <a:ext cx="86409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 err="1"/>
              <a:t>SCUBEEx</a:t>
            </a:r>
            <a:endParaRPr lang="en-CH" sz="1400" dirty="0"/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0E2F37B5-4447-5DAF-8219-2D778083F1FF}"/>
              </a:ext>
            </a:extLst>
          </p:cNvPr>
          <p:cNvGraphicFramePr>
            <a:graphicFrameLocks noGrp="1"/>
          </p:cNvGraphicFramePr>
          <p:nvPr/>
        </p:nvGraphicFramePr>
        <p:xfrm>
          <a:off x="335360" y="1034662"/>
          <a:ext cx="8712969" cy="25654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54764">
                  <a:extLst>
                    <a:ext uri="{9D8B030D-6E8A-4147-A177-3AD203B41FA5}">
                      <a16:colId xmlns:a16="http://schemas.microsoft.com/office/drawing/2014/main" val="121237265"/>
                    </a:ext>
                  </a:extLst>
                </a:gridCol>
                <a:gridCol w="2827565">
                  <a:extLst>
                    <a:ext uri="{9D8B030D-6E8A-4147-A177-3AD203B41FA5}">
                      <a16:colId xmlns:a16="http://schemas.microsoft.com/office/drawing/2014/main" val="3361154769"/>
                    </a:ext>
                  </a:extLst>
                </a:gridCol>
                <a:gridCol w="2547283">
                  <a:extLst>
                    <a:ext uri="{9D8B030D-6E8A-4147-A177-3AD203B41FA5}">
                      <a16:colId xmlns:a16="http://schemas.microsoft.com/office/drawing/2014/main" val="3418762528"/>
                    </a:ext>
                  </a:extLst>
                </a:gridCol>
                <a:gridCol w="2383357">
                  <a:extLst>
                    <a:ext uri="{9D8B030D-6E8A-4147-A177-3AD203B41FA5}">
                      <a16:colId xmlns:a16="http://schemas.microsoft.com/office/drawing/2014/main" val="28227935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CH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b="0" dirty="0"/>
                        <a:t>T</a:t>
                      </a:r>
                      <a:r>
                        <a:rPr lang="en-US" altLang="zh-CN" sz="1600" b="0" dirty="0" err="1"/>
                        <a:t>hreshold</a:t>
                      </a:r>
                      <a:r>
                        <a:rPr lang="en-US" altLang="zh-CN" sz="1600" b="0" dirty="0"/>
                        <a:t> analysis</a:t>
                      </a:r>
                      <a:endParaRPr lang="en-CH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600" b="0" dirty="0"/>
                        <a:t>Eliptical exclude 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err="1"/>
                        <a:t>SCUBEEx</a:t>
                      </a:r>
                      <a:endParaRPr lang="en-CH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058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Features</a:t>
                      </a:r>
                      <a:endParaRPr lang="en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1.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set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a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BG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threshold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value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K</a:t>
                      </a:r>
                    </a:p>
                    <a:p>
                      <a:r>
                        <a:rPr lang="en-US" altLang="zh-CN" sz="1200" dirty="0"/>
                        <a:t>2.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Zero all the signal values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below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K, and assess the rms. emittance </a:t>
                      </a:r>
                      <a:r>
                        <a:rPr lang="el-GR" altLang="zh-CN" sz="1200" dirty="0"/>
                        <a:t>ε</a:t>
                      </a:r>
                      <a:r>
                        <a:rPr lang="en-US" altLang="zh-CN" sz="1200" dirty="0"/>
                        <a:t>(K) </a:t>
                      </a:r>
                      <a:endParaRPr lang="en-CH" altLang="zh-CN" sz="1200" dirty="0"/>
                    </a:p>
                    <a:p>
                      <a:r>
                        <a:rPr lang="en-US" altLang="zh-CN" sz="1200" dirty="0"/>
                        <a:t>3.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Repeat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1-2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for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a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sequence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of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thresholds,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e.g.,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1%,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..,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10%</a:t>
                      </a:r>
                    </a:p>
                    <a:p>
                      <a:r>
                        <a:rPr lang="en-US" altLang="zh-CN" sz="1200" dirty="0"/>
                        <a:t>4.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Determine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the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rms. emittance when </a:t>
                      </a:r>
                      <a:r>
                        <a:rPr lang="el-GR" altLang="zh-CN" sz="1200" dirty="0"/>
                        <a:t>ε</a:t>
                      </a:r>
                      <a:r>
                        <a:rPr lang="en-US" altLang="zh-CN" sz="1200" dirty="0"/>
                        <a:t>(K) tends to be const. for a higher threshold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200" dirty="0"/>
                        <a:t>1. </a:t>
                      </a:r>
                      <a:r>
                        <a:rPr lang="en-GB" sz="1200" dirty="0"/>
                        <a:t>D</a:t>
                      </a:r>
                      <a:r>
                        <a:rPr lang="en-CH" sz="1200" dirty="0"/>
                        <a:t>efine an </a:t>
                      </a:r>
                      <a:r>
                        <a:rPr lang="en-GB" sz="1200" dirty="0"/>
                        <a:t>elliptical boundaries </a:t>
                      </a:r>
                      <a:r>
                        <a:rPr lang="en-GB" sz="1200" dirty="0" err="1"/>
                        <a:t>wrt</a:t>
                      </a:r>
                      <a:r>
                        <a:rPr lang="en-GB" sz="1200" dirty="0"/>
                        <a:t>. the calculated </a:t>
                      </a:r>
                      <a:r>
                        <a:rPr lang="el-GR" sz="1200" dirty="0"/>
                        <a:t>β, α</a:t>
                      </a:r>
                      <a:r>
                        <a:rPr lang="en-US" sz="1200" dirty="0"/>
                        <a:t> values;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2. Ignores the values outside of the exclusion boundary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3. Adjust HAP and repeat 1-2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4. </a:t>
                      </a:r>
                      <a:r>
                        <a:rPr lang="en-US" altLang="zh-CN" sz="1200" dirty="0"/>
                        <a:t>Determine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the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rms. emittance when </a:t>
                      </a:r>
                      <a:r>
                        <a:rPr lang="el-GR" altLang="zh-CN" sz="1200" dirty="0"/>
                        <a:t>ε</a:t>
                      </a:r>
                      <a:r>
                        <a:rPr lang="en-US" altLang="zh-CN" sz="1200" dirty="0"/>
                        <a:t>(HAP) tends to be const. for a higher HAP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200" dirty="0"/>
                        <a:t>1. </a:t>
                      </a:r>
                      <a:r>
                        <a:rPr lang="en-GB" sz="1200" dirty="0"/>
                        <a:t>D</a:t>
                      </a:r>
                      <a:r>
                        <a:rPr lang="en-CH" sz="1200" dirty="0"/>
                        <a:t>efine an </a:t>
                      </a:r>
                      <a:r>
                        <a:rPr lang="en-GB" sz="1200" dirty="0"/>
                        <a:t>elliptical boundaries </a:t>
                      </a:r>
                      <a:r>
                        <a:rPr lang="en-GB" sz="1200" dirty="0" err="1"/>
                        <a:t>wrt</a:t>
                      </a:r>
                      <a:r>
                        <a:rPr lang="en-GB" sz="1200" dirty="0"/>
                        <a:t>. the calculated </a:t>
                      </a:r>
                      <a:r>
                        <a:rPr lang="el-GR" sz="1200" dirty="0"/>
                        <a:t>β, α</a:t>
                      </a:r>
                      <a:r>
                        <a:rPr lang="en-US" sz="1200" dirty="0"/>
                        <a:t> values;</a:t>
                      </a:r>
                    </a:p>
                    <a:p>
                      <a:r>
                        <a:rPr lang="en-CH" sz="1200" dirty="0"/>
                        <a:t>2. Estimate a noise level K using data outside of the exclusion ellipse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200" dirty="0"/>
                        <a:t>3. </a:t>
                      </a:r>
                      <a:r>
                        <a:rPr lang="en-US" sz="1200" dirty="0"/>
                        <a:t>Adjust HAP and repeat 1-2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4. </a:t>
                      </a:r>
                      <a:r>
                        <a:rPr lang="en-US" altLang="zh-CN" sz="1200" dirty="0"/>
                        <a:t>Determine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the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rms. emittance when </a:t>
                      </a:r>
                      <a:r>
                        <a:rPr lang="el-GR" altLang="zh-CN" sz="1200" dirty="0"/>
                        <a:t>ε</a:t>
                      </a:r>
                      <a:r>
                        <a:rPr lang="en-US" altLang="zh-CN" sz="1200" dirty="0"/>
                        <a:t>(HAP) tends to be const. for a higher HAP</a:t>
                      </a:r>
                      <a:endParaRPr lang="en-CH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656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Applications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H" sz="1200" dirty="0"/>
                        <a:t>PITZ</a:t>
                      </a:r>
                      <a:r>
                        <a:rPr lang="zh-CN" altLang="en-US" sz="1200" dirty="0"/>
                        <a:t>、</a:t>
                      </a:r>
                      <a:r>
                        <a:rPr lang="en-US" altLang="zh-CN" sz="1200" dirty="0"/>
                        <a:t>CSNS..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H" sz="1200" dirty="0"/>
                        <a:t>ISIS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SNS,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SARAF</a:t>
                      </a:r>
                      <a:r>
                        <a:rPr lang="zh-CN" altLang="en-US" sz="1200" dirty="0"/>
                        <a:t>、</a:t>
                      </a:r>
                      <a:r>
                        <a:rPr lang="en-US" altLang="zh-CN" sz="1200" dirty="0"/>
                        <a:t>IFMIF</a:t>
                      </a:r>
                      <a:endParaRPr lang="en-CH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419704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A4A9ADB-ADE3-2B68-D7A4-AF1E2112A37F}"/>
              </a:ext>
            </a:extLst>
          </p:cNvPr>
          <p:cNvSpPr txBox="1"/>
          <p:nvPr/>
        </p:nvSpPr>
        <p:spPr>
          <a:xfrm>
            <a:off x="9192344" y="1353636"/>
            <a:ext cx="288032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H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threshold analysis w/</a:t>
            </a:r>
            <a:r>
              <a:rPr lang="zh-CN" altLang="en-US" sz="1600" dirty="0"/>
              <a:t> </a:t>
            </a:r>
            <a:r>
              <a:rPr lang="en-US" altLang="zh-CN" sz="1600" dirty="0"/>
              <a:t>extra</a:t>
            </a:r>
            <a:r>
              <a:rPr lang="zh-CN" altLang="en-US" sz="1600" dirty="0"/>
              <a:t> </a:t>
            </a:r>
            <a:r>
              <a:rPr lang="en-US" altLang="zh-CN" sz="1600" dirty="0"/>
              <a:t>delegated</a:t>
            </a:r>
            <a:r>
              <a:rPr lang="zh-CN" altLang="en-US" sz="1600" dirty="0"/>
              <a:t> </a:t>
            </a:r>
            <a:r>
              <a:rPr lang="en-US" altLang="zh-CN" sz="1600" dirty="0"/>
              <a:t>threshold adjustment</a:t>
            </a:r>
            <a:r>
              <a:rPr lang="zh-CN" altLang="en-US" sz="1600" dirty="0"/>
              <a:t> </a:t>
            </a:r>
            <a:r>
              <a:rPr lang="en-US" altLang="zh-CN" sz="1600" dirty="0"/>
              <a:t>is</a:t>
            </a:r>
            <a:r>
              <a:rPr lang="zh-CN" altLang="en-US" sz="1600" dirty="0"/>
              <a:t> </a:t>
            </a:r>
            <a:r>
              <a:rPr lang="en-US" altLang="zh-CN" sz="1600" dirty="0"/>
              <a:t>currently</a:t>
            </a:r>
            <a:r>
              <a:rPr lang="zh-CN" altLang="en-US" sz="1600" dirty="0"/>
              <a:t> </a:t>
            </a:r>
            <a:r>
              <a:rPr lang="en-US" altLang="zh-CN" sz="1600" dirty="0"/>
              <a:t>employed</a:t>
            </a:r>
            <a:r>
              <a:rPr lang="zh-CN" altLang="en-US" sz="1600" dirty="0"/>
              <a:t> </a:t>
            </a:r>
            <a:r>
              <a:rPr lang="en-US" altLang="zh-CN" sz="1600" dirty="0"/>
              <a:t>for</a:t>
            </a:r>
            <a:r>
              <a:rPr lang="zh-CN" altLang="en-US" sz="1600" dirty="0"/>
              <a:t> </a:t>
            </a:r>
            <a:r>
              <a:rPr lang="en-US" altLang="zh-CN" sz="1600" dirty="0"/>
              <a:t>MEBT</a:t>
            </a:r>
            <a:r>
              <a:rPr lang="zh-CN" altLang="en-US" sz="1600" dirty="0"/>
              <a:t> </a:t>
            </a:r>
            <a:r>
              <a:rPr lang="en-US" altLang="zh-CN" sz="1600" dirty="0"/>
              <a:t>EM.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600" dirty="0" err="1"/>
              <a:t>SCUBEEx</a:t>
            </a:r>
            <a:r>
              <a:rPr lang="zh-CN" altLang="en-US" sz="1600" dirty="0"/>
              <a:t> </a:t>
            </a:r>
            <a:r>
              <a:rPr lang="en-US" altLang="zh-CN" sz="1600" dirty="0"/>
              <a:t>method</a:t>
            </a:r>
            <a:r>
              <a:rPr lang="zh-CN" altLang="en-US" sz="1600" dirty="0"/>
              <a:t> </a:t>
            </a:r>
            <a:r>
              <a:rPr lang="en-US" altLang="zh-CN" sz="1600" dirty="0"/>
              <a:t>will</a:t>
            </a:r>
            <a:r>
              <a:rPr lang="zh-CN" altLang="en-US" sz="1600" dirty="0"/>
              <a:t> </a:t>
            </a:r>
            <a:r>
              <a:rPr lang="en-US" altLang="zh-CN" sz="1600" dirty="0"/>
              <a:t>be</a:t>
            </a:r>
            <a:r>
              <a:rPr lang="zh-CN" altLang="en-US" sz="1600" dirty="0"/>
              <a:t> </a:t>
            </a:r>
            <a:r>
              <a:rPr lang="en-US" altLang="zh-CN" sz="1600" dirty="0"/>
              <a:t>appended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future</a:t>
            </a:r>
            <a:r>
              <a:rPr lang="zh-CN" altLang="en-US" sz="1600" dirty="0"/>
              <a:t> </a:t>
            </a:r>
            <a:r>
              <a:rPr lang="en-US" altLang="zh-CN" sz="1600" dirty="0"/>
              <a:t>GUI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2430551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AD23E7A-8325-DDF0-4853-5B0E200680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9" y="1268761"/>
                <a:ext cx="11376024" cy="1440159"/>
              </a:xfrm>
            </p:spPr>
            <p:txBody>
              <a:bodyPr/>
              <a:lstStyle/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1800" b="0" dirty="0"/>
                  <a:t>U</a:t>
                </a:r>
                <a:r>
                  <a:rPr lang="en-US" altLang="zh-CN" sz="1800" b="0" dirty="0"/>
                  <a:t>se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MEBT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EM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1#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slit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and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downstream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WS03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(drift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distance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=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225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mm,</a:t>
                </a:r>
                <a:r>
                  <a:rPr lang="zh-CN" altLang="en-US" sz="18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b="0" i="1" smtClean="0">
                        <a:latin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altLang="zh-CN" sz="1800" b="0" dirty="0"/>
                  <a:t>33 </a:t>
                </a:r>
                <a:r>
                  <a:rPr lang="el-GR" altLang="zh-CN" sz="1800" b="0" dirty="0"/>
                  <a:t>μ</a:t>
                </a:r>
                <a:r>
                  <a:rPr lang="en-US" altLang="zh-CN" sz="1800" b="0" dirty="0"/>
                  <a:t>m CF wire)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altLang="zh-CN" sz="1800" b="0" dirty="0"/>
                  <a:t>Experimental campaigns in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2024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early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half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year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w/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many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failures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(setting,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beam…)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altLang="zh-CN" sz="1800" b="0" dirty="0"/>
                  <a:t>Succeeded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to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map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hor.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phase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space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and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reconstructed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emittance</a:t>
                </a:r>
                <a:br>
                  <a:rPr lang="en-US" altLang="zh-CN" sz="1800" b="0" dirty="0"/>
                </a:br>
                <a:r>
                  <a:rPr lang="en-US" altLang="zh-CN" sz="1800" b="0" dirty="0"/>
                  <a:t>However,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discrepancies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between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slit-slit/FC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and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slit-harp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are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visible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(</a:t>
                </a:r>
                <a:r>
                  <a:rPr lang="en-US" altLang="zh-CN" sz="1800" b="0" dirty="0">
                    <a:solidFill>
                      <a:srgbClr val="FF0000"/>
                    </a:solidFill>
                  </a:rPr>
                  <a:t>wrong</a:t>
                </a:r>
                <a:r>
                  <a:rPr lang="zh-CN" altLang="en-US" sz="1800" b="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800" b="0" dirty="0">
                    <a:solidFill>
                      <a:srgbClr val="FF0000"/>
                    </a:solidFill>
                  </a:rPr>
                  <a:t>wire?</a:t>
                </a:r>
                <a:r>
                  <a:rPr lang="en-US" altLang="zh-CN" sz="1800" b="0" dirty="0"/>
                  <a:t>)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endParaRPr lang="en-US" altLang="zh-CN" sz="1800" b="0" dirty="0"/>
              </a:p>
              <a:p>
                <a:pPr marL="342900" indent="-342900">
                  <a:buFont typeface="Wingdings" pitchFamily="2" charset="2"/>
                  <a:buChar char="§"/>
                </a:pPr>
                <a:endParaRPr lang="en-CH" sz="1800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AD23E7A-8325-DDF0-4853-5B0E200680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9" y="1268761"/>
                <a:ext cx="11376024" cy="1440159"/>
              </a:xfrm>
              <a:blipFill>
                <a:blip r:embed="rId2"/>
                <a:stretch>
                  <a:fillRect l="-1116" t="-695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FEFA810-7B59-24B9-5068-5E708F37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Feasibility</a:t>
            </a:r>
            <a:r>
              <a:rPr lang="zh-CN" altLang="en-US" dirty="0"/>
              <a:t> </a:t>
            </a:r>
            <a:r>
              <a:rPr lang="en-US" altLang="zh-CN" dirty="0"/>
              <a:t>studies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MEBT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A6508-0A46-C81A-0E3F-381FB4D2B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9297-4A71-F343-AA98-7D67170ED741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0F25C-1B63-95A3-25D2-47E93A414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B5DB5-152F-EDBC-CCF8-4A64C526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9" name="图片 15">
            <a:extLst>
              <a:ext uri="{FF2B5EF4-FFF2-40B4-BE49-F238E27FC236}">
                <a16:creationId xmlns:a16="http://schemas.microsoft.com/office/drawing/2014/main" id="{A1C35902-8FE2-5572-BC81-B4ED0DCBA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5" y="4643268"/>
            <a:ext cx="2254360" cy="1497104"/>
          </a:xfrm>
          <a:prstGeom prst="rect">
            <a:avLst/>
          </a:prstGeom>
        </p:spPr>
      </p:pic>
      <p:grpSp>
        <p:nvGrpSpPr>
          <p:cNvPr id="20" name="组合 16">
            <a:extLst>
              <a:ext uri="{FF2B5EF4-FFF2-40B4-BE49-F238E27FC236}">
                <a16:creationId xmlns:a16="http://schemas.microsoft.com/office/drawing/2014/main" id="{482E3ACE-120C-9741-AAF6-AFDC784BC7B2}"/>
              </a:ext>
            </a:extLst>
          </p:cNvPr>
          <p:cNvGrpSpPr/>
          <p:nvPr/>
        </p:nvGrpSpPr>
        <p:grpSpPr>
          <a:xfrm>
            <a:off x="3104898" y="4589099"/>
            <a:ext cx="2147818" cy="1551273"/>
            <a:chOff x="0" y="4894013"/>
            <a:chExt cx="3363402" cy="1963987"/>
          </a:xfrm>
        </p:grpSpPr>
        <p:pic>
          <p:nvPicPr>
            <p:cNvPr id="21" name="图片 17">
              <a:extLst>
                <a:ext uri="{FF2B5EF4-FFF2-40B4-BE49-F238E27FC236}">
                  <a16:creationId xmlns:a16="http://schemas.microsoft.com/office/drawing/2014/main" id="{C97BEB1A-4D9D-CC14-9EBE-A9D59F58F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894013"/>
              <a:ext cx="3363402" cy="1963987"/>
            </a:xfrm>
            <a:prstGeom prst="rect">
              <a:avLst/>
            </a:prstGeom>
          </p:spPr>
        </p:pic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AE5EAE1F-8008-88FC-3289-2C71A7FE8A2C}"/>
                </a:ext>
              </a:extLst>
            </p:cNvPr>
            <p:cNvSpPr txBox="1"/>
            <p:nvPr/>
          </p:nvSpPr>
          <p:spPr>
            <a:xfrm>
              <a:off x="178090" y="6457421"/>
              <a:ext cx="2339799" cy="326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FFFF00"/>
                  </a:solidFill>
                </a:rPr>
                <a:t>Threshod@10%</a:t>
              </a:r>
              <a:endParaRPr lang="zh-CN" altLang="en-US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83B0BF0-3146-7D1B-96CB-82B432131A51}"/>
              </a:ext>
            </a:extLst>
          </p:cNvPr>
          <p:cNvSpPr txBox="1"/>
          <p:nvPr/>
        </p:nvSpPr>
        <p:spPr>
          <a:xfrm>
            <a:off x="627572" y="2472918"/>
            <a:ext cx="58547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dirty="0"/>
              <a:t>24/06/24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CH" dirty="0"/>
          </a:p>
        </p:txBody>
      </p:sp>
      <p:pic>
        <p:nvPicPr>
          <p:cNvPr id="28" name="图片 4">
            <a:extLst>
              <a:ext uri="{FF2B5EF4-FFF2-40B4-BE49-F238E27FC236}">
                <a16:creationId xmlns:a16="http://schemas.microsoft.com/office/drawing/2014/main" id="{9A426601-CAD1-4EC7-FEAC-FF0163F6B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2" y="2879442"/>
            <a:ext cx="2109044" cy="1632674"/>
          </a:xfrm>
          <a:prstGeom prst="rect">
            <a:avLst/>
          </a:prstGeom>
        </p:spPr>
      </p:pic>
      <p:pic>
        <p:nvPicPr>
          <p:cNvPr id="30" name="图片 9">
            <a:extLst>
              <a:ext uri="{FF2B5EF4-FFF2-40B4-BE49-F238E27FC236}">
                <a16:creationId xmlns:a16="http://schemas.microsoft.com/office/drawing/2014/main" id="{0A06404D-D323-1677-1A77-231BA2E9C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13" y="2879442"/>
            <a:ext cx="2254360" cy="1632674"/>
          </a:xfrm>
          <a:prstGeom prst="rect">
            <a:avLst/>
          </a:prstGeom>
        </p:spPr>
      </p:pic>
      <p:sp>
        <p:nvSpPr>
          <p:cNvPr id="31" name="文本框 18">
            <a:extLst>
              <a:ext uri="{FF2B5EF4-FFF2-40B4-BE49-F238E27FC236}">
                <a16:creationId xmlns:a16="http://schemas.microsoft.com/office/drawing/2014/main" id="{E8BA172F-1981-40DC-8597-6A56E32B28E3}"/>
              </a:ext>
            </a:extLst>
          </p:cNvPr>
          <p:cNvSpPr txBox="1"/>
          <p:nvPr/>
        </p:nvSpPr>
        <p:spPr>
          <a:xfrm>
            <a:off x="3151214" y="4127382"/>
            <a:ext cx="149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00"/>
                </a:solidFill>
              </a:rPr>
              <a:t>Threshod@3%</a:t>
            </a:r>
            <a:endParaRPr lang="zh-CN" altLang="en-US" sz="14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表格 4">
                <a:extLst>
                  <a:ext uri="{FF2B5EF4-FFF2-40B4-BE49-F238E27FC236}">
                    <a16:creationId xmlns:a16="http://schemas.microsoft.com/office/drawing/2014/main" id="{66ACC178-0EF5-6FC4-F5D8-9EB6A7782265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879976" y="4779555"/>
              <a:ext cx="5040558" cy="137953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840093">
                      <a:extLst>
                        <a:ext uri="{9D8B030D-6E8A-4147-A177-3AD203B41FA5}">
                          <a16:colId xmlns:a16="http://schemas.microsoft.com/office/drawing/2014/main" val="886980144"/>
                        </a:ext>
                      </a:extLst>
                    </a:gridCol>
                    <a:gridCol w="840093">
                      <a:extLst>
                        <a:ext uri="{9D8B030D-6E8A-4147-A177-3AD203B41FA5}">
                          <a16:colId xmlns:a16="http://schemas.microsoft.com/office/drawing/2014/main" val="2247370204"/>
                        </a:ext>
                      </a:extLst>
                    </a:gridCol>
                    <a:gridCol w="840093">
                      <a:extLst>
                        <a:ext uri="{9D8B030D-6E8A-4147-A177-3AD203B41FA5}">
                          <a16:colId xmlns:a16="http://schemas.microsoft.com/office/drawing/2014/main" val="1347019487"/>
                        </a:ext>
                      </a:extLst>
                    </a:gridCol>
                    <a:gridCol w="840093">
                      <a:extLst>
                        <a:ext uri="{9D8B030D-6E8A-4147-A177-3AD203B41FA5}">
                          <a16:colId xmlns:a16="http://schemas.microsoft.com/office/drawing/2014/main" val="1615716970"/>
                        </a:ext>
                      </a:extLst>
                    </a:gridCol>
                    <a:gridCol w="840093">
                      <a:extLst>
                        <a:ext uri="{9D8B030D-6E8A-4147-A177-3AD203B41FA5}">
                          <a16:colId xmlns:a16="http://schemas.microsoft.com/office/drawing/2014/main" val="1024696878"/>
                        </a:ext>
                      </a:extLst>
                    </a:gridCol>
                    <a:gridCol w="840093">
                      <a:extLst>
                        <a:ext uri="{9D8B030D-6E8A-4147-A177-3AD203B41FA5}">
                          <a16:colId xmlns:a16="http://schemas.microsoft.com/office/drawing/2014/main" val="1425568143"/>
                        </a:ext>
                      </a:extLst>
                    </a:gridCol>
                  </a:tblGrid>
                  <a:tr h="32940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200" b="1" dirty="0">
                              <a:solidFill>
                                <a:schemeClr val="tx2"/>
                              </a:solidFill>
                            </a:rPr>
                            <a:t> </a:t>
                          </a:r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[mm mrad]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𝜷</m:t>
                                </m:r>
                              </m:oMath>
                            </m:oMathPara>
                          </a14:m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 [mm]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  <m:r>
                                <a:rPr lang="en-US" altLang="zh-CN" sz="12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[urad]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82883986"/>
                      </a:ext>
                    </a:extLst>
                  </a:tr>
                  <a:tr h="4611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Slit + slit 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0.180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-0.98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0.31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0.942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1.87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3999347"/>
                      </a:ext>
                    </a:extLst>
                  </a:tr>
                  <a:tr h="4611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Slit + wire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0.190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-9.04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0.85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0.992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2.60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22819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表格 4">
                <a:extLst>
                  <a:ext uri="{FF2B5EF4-FFF2-40B4-BE49-F238E27FC236}">
                    <a16:creationId xmlns:a16="http://schemas.microsoft.com/office/drawing/2014/main" id="{66ACC178-0EF5-6FC4-F5D8-9EB6A7782265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879976" y="4779555"/>
              <a:ext cx="5040558" cy="137953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840093">
                      <a:extLst>
                        <a:ext uri="{9D8B030D-6E8A-4147-A177-3AD203B41FA5}">
                          <a16:colId xmlns:a16="http://schemas.microsoft.com/office/drawing/2014/main" val="886980144"/>
                        </a:ext>
                      </a:extLst>
                    </a:gridCol>
                    <a:gridCol w="840093">
                      <a:extLst>
                        <a:ext uri="{9D8B030D-6E8A-4147-A177-3AD203B41FA5}">
                          <a16:colId xmlns:a16="http://schemas.microsoft.com/office/drawing/2014/main" val="2247370204"/>
                        </a:ext>
                      </a:extLst>
                    </a:gridCol>
                    <a:gridCol w="840093">
                      <a:extLst>
                        <a:ext uri="{9D8B030D-6E8A-4147-A177-3AD203B41FA5}">
                          <a16:colId xmlns:a16="http://schemas.microsoft.com/office/drawing/2014/main" val="1347019487"/>
                        </a:ext>
                      </a:extLst>
                    </a:gridCol>
                    <a:gridCol w="840093">
                      <a:extLst>
                        <a:ext uri="{9D8B030D-6E8A-4147-A177-3AD203B41FA5}">
                          <a16:colId xmlns:a16="http://schemas.microsoft.com/office/drawing/2014/main" val="1615716970"/>
                        </a:ext>
                      </a:extLst>
                    </a:gridCol>
                    <a:gridCol w="840093">
                      <a:extLst>
                        <a:ext uri="{9D8B030D-6E8A-4147-A177-3AD203B41FA5}">
                          <a16:colId xmlns:a16="http://schemas.microsoft.com/office/drawing/2014/main" val="1024696878"/>
                        </a:ext>
                      </a:extLst>
                    </a:gridCol>
                    <a:gridCol w="840093">
                      <a:extLst>
                        <a:ext uri="{9D8B030D-6E8A-4147-A177-3AD203B41FA5}">
                          <a16:colId xmlns:a16="http://schemas.microsoft.com/office/drawing/2014/main" val="142556814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98507" t="-2778" r="-398507" b="-2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01515" t="-2778" r="-304545" b="-2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01515" t="-2778" r="-204545" b="-2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95522" t="-2778" r="-101493" b="-2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503030" t="-2778" r="-3030" b="-213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2883986"/>
                      </a:ext>
                    </a:extLst>
                  </a:tr>
                  <a:tr h="4611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Slit + slit 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0.180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-0.98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0.31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0.942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1.87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3999347"/>
                      </a:ext>
                    </a:extLst>
                  </a:tr>
                  <a:tr h="4611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Slit + wire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0.190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-9.04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0.85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0.992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2.60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228193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文本框 2">
            <a:extLst>
              <a:ext uri="{FF2B5EF4-FFF2-40B4-BE49-F238E27FC236}">
                <a16:creationId xmlns:a16="http://schemas.microsoft.com/office/drawing/2014/main" id="{A7709EE4-69E2-17D3-50D1-36068C8F07B8}"/>
              </a:ext>
            </a:extLst>
          </p:cNvPr>
          <p:cNvSpPr txBox="1"/>
          <p:nvPr/>
        </p:nvSpPr>
        <p:spPr>
          <a:xfrm>
            <a:off x="5875493" y="4408937"/>
            <a:ext cx="3506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Emittance</a:t>
            </a:r>
            <a:r>
              <a:rPr lang="zh-CN" altLang="en-US" sz="1400" dirty="0"/>
              <a:t> </a:t>
            </a:r>
            <a:r>
              <a:rPr lang="en-US" altLang="zh-CN" sz="1400" dirty="0"/>
              <a:t>by</a:t>
            </a:r>
            <a:r>
              <a:rPr lang="zh-CN" altLang="en-US" sz="1400" dirty="0"/>
              <a:t> </a:t>
            </a:r>
            <a:r>
              <a:rPr lang="en-US" altLang="zh-CN" sz="1400" dirty="0"/>
              <a:t>SCUBEEX</a:t>
            </a:r>
            <a:r>
              <a:rPr lang="zh-CN" altLang="en-US" sz="1400" dirty="0"/>
              <a:t> </a:t>
            </a:r>
            <a:r>
              <a:rPr lang="en-US" altLang="zh-CN" sz="1400" dirty="0"/>
              <a:t>method</a:t>
            </a:r>
            <a:endParaRPr lang="zh-CN" alt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表格 4">
                <a:extLst>
                  <a:ext uri="{FF2B5EF4-FFF2-40B4-BE49-F238E27FC236}">
                    <a16:creationId xmlns:a16="http://schemas.microsoft.com/office/drawing/2014/main" id="{507381C1-465C-18D8-EFE5-F37FC649605D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879976" y="2754069"/>
              <a:ext cx="5040560" cy="15544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08112">
                      <a:extLst>
                        <a:ext uri="{9D8B030D-6E8A-4147-A177-3AD203B41FA5}">
                          <a16:colId xmlns:a16="http://schemas.microsoft.com/office/drawing/2014/main" val="886980144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3666147030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2247370204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1347019487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1615716970"/>
                        </a:ext>
                      </a:extLst>
                    </a:gridCol>
                  </a:tblGrid>
                  <a:tr h="38855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Threshold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altLang="zh-CN" sz="12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200" b="1" dirty="0">
                              <a:solidFill>
                                <a:schemeClr val="tx2"/>
                              </a:solidFill>
                            </a:rPr>
                            <a:t> </a:t>
                          </a:r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[mm </a:t>
                          </a:r>
                          <a:r>
                            <a:rPr lang="en-US" altLang="zh-CN" sz="1200" b="1" dirty="0" err="1">
                              <a:solidFill>
                                <a:schemeClr val="tx2"/>
                              </a:solidFill>
                            </a:rPr>
                            <a:t>mrad</a:t>
                          </a:r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𝜷</m:t>
                                </m:r>
                              </m:oMath>
                            </m:oMathPara>
                          </a14:m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82883986"/>
                      </a:ext>
                    </a:extLst>
                  </a:tr>
                  <a:tr h="23313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Slit + slit 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3%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0.207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-1.04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0.318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3999347"/>
                      </a:ext>
                    </a:extLst>
                  </a:tr>
                  <a:tr h="23313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8%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0.13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-0.91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0.32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18383183"/>
                      </a:ext>
                    </a:extLst>
                  </a:tr>
                  <a:tr h="23313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Slit + wire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8%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0.207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-0.58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0.172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2281934"/>
                      </a:ext>
                    </a:extLst>
                  </a:tr>
                  <a:tr h="23313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11%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0.163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-0.74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0.24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01008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表格 4">
                <a:extLst>
                  <a:ext uri="{FF2B5EF4-FFF2-40B4-BE49-F238E27FC236}">
                    <a16:creationId xmlns:a16="http://schemas.microsoft.com/office/drawing/2014/main" id="{507381C1-465C-18D8-EFE5-F37FC649605D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879976" y="2754069"/>
              <a:ext cx="5040560" cy="155448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08112">
                      <a:extLst>
                        <a:ext uri="{9D8B030D-6E8A-4147-A177-3AD203B41FA5}">
                          <a16:colId xmlns:a16="http://schemas.microsoft.com/office/drawing/2014/main" val="886980144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3666147030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2247370204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1347019487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161571697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Threshold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198750" r="-201250" b="-2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302532" r="-103797" b="-2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397500" r="-2500" b="-25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2883986"/>
                      </a:ext>
                    </a:extLst>
                  </a:tr>
                  <a:tr h="2743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Slit + slit 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3%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0.207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-1.04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0.318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3999347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8%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0.13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-0.91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0.32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18383183"/>
                      </a:ext>
                    </a:extLst>
                  </a:tr>
                  <a:tr h="2743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>
                              <a:solidFill>
                                <a:schemeClr val="tx2"/>
                              </a:solidFill>
                            </a:rPr>
                            <a:t>Slit + wire</a:t>
                          </a:r>
                          <a:endParaRPr lang="zh-CN" altLang="en-US" sz="12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8%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0.207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-0.58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0.172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92281934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11%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0.163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-0.74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2"/>
                              </a:solidFill>
                            </a:rPr>
                            <a:t>0.24</a:t>
                          </a:r>
                          <a:endParaRPr lang="zh-CN" altLang="en-US" sz="12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01008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5" name="文本框 2">
            <a:extLst>
              <a:ext uri="{FF2B5EF4-FFF2-40B4-BE49-F238E27FC236}">
                <a16:creationId xmlns:a16="http://schemas.microsoft.com/office/drawing/2014/main" id="{F9B7C25B-E485-AE57-ACFC-1F360DAF8E87}"/>
              </a:ext>
            </a:extLst>
          </p:cNvPr>
          <p:cNvSpPr txBox="1"/>
          <p:nvPr/>
        </p:nvSpPr>
        <p:spPr>
          <a:xfrm>
            <a:off x="5870775" y="2418541"/>
            <a:ext cx="3506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Emittance</a:t>
            </a:r>
            <a:r>
              <a:rPr lang="zh-CN" altLang="en-US" sz="1400" dirty="0"/>
              <a:t> </a:t>
            </a:r>
            <a:r>
              <a:rPr lang="en-US" altLang="zh-CN" sz="1400" dirty="0"/>
              <a:t>by</a:t>
            </a:r>
            <a:r>
              <a:rPr lang="zh-CN" altLang="en-US" sz="1400" dirty="0"/>
              <a:t> </a:t>
            </a:r>
            <a:r>
              <a:rPr lang="en-US" altLang="zh-CN" sz="1400" dirty="0"/>
              <a:t>threshold</a:t>
            </a:r>
            <a:r>
              <a:rPr lang="zh-CN" altLang="en-US" sz="1400" dirty="0"/>
              <a:t> </a:t>
            </a:r>
            <a:r>
              <a:rPr lang="en-US" altLang="zh-CN" sz="1400" dirty="0"/>
              <a:t>analysis</a:t>
            </a:r>
            <a:endParaRPr lang="zh-CN" altLang="en-US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3C4FB6-ABE8-9FB0-F77F-FF1EF34500E5}"/>
              </a:ext>
            </a:extLst>
          </p:cNvPr>
          <p:cNvSpPr txBox="1"/>
          <p:nvPr/>
        </p:nvSpPr>
        <p:spPr>
          <a:xfrm>
            <a:off x="9984432" y="1988840"/>
            <a:ext cx="2088232" cy="216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chemeClr val="tx2"/>
                </a:solidFill>
              </a:rPr>
              <a:t>Courtesy:</a:t>
            </a:r>
            <a:r>
              <a:rPr lang="zh-CN" altLang="en-US" sz="1400" b="1" dirty="0">
                <a:solidFill>
                  <a:schemeClr val="tx2"/>
                </a:solidFill>
              </a:rPr>
              <a:t> </a:t>
            </a:r>
            <a:r>
              <a:rPr lang="en-US" altLang="zh-CN" sz="1400" b="1" dirty="0">
                <a:solidFill>
                  <a:schemeClr val="tx2"/>
                </a:solidFill>
              </a:rPr>
              <a:t>Fang</a:t>
            </a:r>
            <a:r>
              <a:rPr lang="zh-CN" altLang="en-US" sz="1400" b="1" dirty="0">
                <a:solidFill>
                  <a:schemeClr val="tx2"/>
                </a:solidFill>
              </a:rPr>
              <a:t> </a:t>
            </a:r>
            <a:r>
              <a:rPr lang="en-US" altLang="zh-CN" sz="1400" b="1" dirty="0">
                <a:solidFill>
                  <a:schemeClr val="tx2"/>
                </a:solidFill>
              </a:rPr>
              <a:t>Li</a:t>
            </a:r>
            <a:endParaRPr lang="en-CH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9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EDD841-13D4-3D60-9BEE-AA6AA3A13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SNS MEBT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4C5F3-74D7-8B16-8FB2-62E74643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CA80-B492-BB41-AA10-A054350F3599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E6647-C387-E73F-9E3C-5B7B5380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DE394-5D2E-327A-24C0-2E898265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524C6D-2DB9-2A56-EC69-0E75FD05C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546" y="2580418"/>
            <a:ext cx="4768261" cy="2880320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D857398-AA0A-4D70-3B33-3774FD56F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85" y="1065742"/>
            <a:ext cx="5805090" cy="1917320"/>
          </a:xfrm>
        </p:spPr>
        <p:txBody>
          <a:bodyPr/>
          <a:lstStyle/>
          <a:p>
            <a:r>
              <a:rPr lang="en-CH" sz="2000" dirty="0"/>
              <a:t>Highlights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6 BPMs spaced roughly every </a:t>
            </a:r>
            <a:r>
              <a:rPr lang="el-GR" sz="1600" dirty="0"/>
              <a:t>π</a:t>
            </a:r>
            <a:r>
              <a:rPr lang="en-US" sz="1600" dirty="0"/>
              <a:t>/2 phase advance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CT: nearly </a:t>
            </a:r>
            <a:r>
              <a:rPr lang="en-US" sz="1600" dirty="0" err="1"/>
              <a:t>Bergoz</a:t>
            </a:r>
            <a:r>
              <a:rPr lang="en-US" sz="1600" dirty="0"/>
              <a:t> FCT-082-50:1, droop 0.06%/us, 37 mm from the quad. (magnet fringe field)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WS (d100 </a:t>
            </a:r>
            <a:r>
              <a:rPr lang="el-GR" sz="1600" dirty="0"/>
              <a:t>μ</a:t>
            </a:r>
            <a:r>
              <a:rPr lang="en-US" sz="1600" dirty="0"/>
              <a:t>m W wire) works at 100 us, 6 Hz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594900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594900" lvl="1" indent="-342900">
              <a:buFont typeface="Arial" panose="020B0604020202020204" pitchFamily="34" charset="0"/>
              <a:buChar char="•"/>
            </a:pPr>
            <a:endParaRPr lang="en-CH" sz="1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67B459-442E-2906-4174-9F4A7E2BA778}"/>
              </a:ext>
            </a:extLst>
          </p:cNvPr>
          <p:cNvGrpSpPr/>
          <p:nvPr/>
        </p:nvGrpSpPr>
        <p:grpSpPr>
          <a:xfrm>
            <a:off x="8160421" y="628018"/>
            <a:ext cx="3110987" cy="2325156"/>
            <a:chOff x="8684901" y="3230870"/>
            <a:chExt cx="3110987" cy="23251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D0DC8-EE36-0103-529D-0CC0BF66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7888" y="3841526"/>
              <a:ext cx="3048000" cy="1714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4C4D31-F3FE-02D0-A5CF-81087DCE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38484">
              <a:off x="8973424" y="3230870"/>
              <a:ext cx="1103236" cy="829440"/>
            </a:xfrm>
            <a:prstGeom prst="rect">
              <a:avLst/>
            </a:prstGeom>
          </p:spPr>
        </p:pic>
        <p:sp>
          <p:nvSpPr>
            <p:cNvPr id="12" name="Trapezium 11">
              <a:extLst>
                <a:ext uri="{FF2B5EF4-FFF2-40B4-BE49-F238E27FC236}">
                  <a16:creationId xmlns:a16="http://schemas.microsoft.com/office/drawing/2014/main" id="{925DEB3A-B58F-6AAA-1A77-8820E26260E7}"/>
                </a:ext>
              </a:extLst>
            </p:cNvPr>
            <p:cNvSpPr/>
            <p:nvPr/>
          </p:nvSpPr>
          <p:spPr>
            <a:xfrm rot="12035371">
              <a:off x="8684901" y="4002747"/>
              <a:ext cx="1059989" cy="787849"/>
            </a:xfrm>
            <a:prstGeom prst="trapezoid">
              <a:avLst>
                <a:gd name="adj" fmla="val 4139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DDBBB92-CA0B-8886-DC28-10EE15316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853" y="4966922"/>
            <a:ext cx="1775109" cy="1334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41730D-EC68-9FB6-8CBA-33BB5B9153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47"/>
          <a:stretch/>
        </p:blipFill>
        <p:spPr>
          <a:xfrm>
            <a:off x="10247096" y="4966922"/>
            <a:ext cx="1196289" cy="13346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A79576-A41A-D33D-8B0E-B5A414D4F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846" y="3265368"/>
            <a:ext cx="2527539" cy="16283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A9A2BE-9385-9F4A-32AD-721006413A1A}"/>
              </a:ext>
            </a:extLst>
          </p:cNvPr>
          <p:cNvSpPr txBox="1"/>
          <p:nvPr/>
        </p:nvSpPr>
        <p:spPr>
          <a:xfrm>
            <a:off x="531285" y="5910915"/>
            <a:ext cx="791195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[1]</a:t>
            </a:r>
            <a:r>
              <a:rPr lang="zh-CN" altLang="en-US" sz="1200" dirty="0"/>
              <a:t> </a:t>
            </a:r>
            <a:r>
              <a:rPr lang="en-US" altLang="zh-CN" sz="1200" dirty="0"/>
              <a:t>A. </a:t>
            </a:r>
            <a:r>
              <a:rPr lang="en-US" altLang="zh-CN" sz="1200" dirty="0" err="1"/>
              <a:t>Aleksandrov</a:t>
            </a:r>
            <a:r>
              <a:rPr lang="en-US" altLang="zh-CN" sz="1200" dirty="0"/>
              <a:t>, SNS beam diagnostics (2011)</a:t>
            </a:r>
          </a:p>
          <a:p>
            <a:pPr algn="l"/>
            <a:r>
              <a:rPr lang="en-US" altLang="zh-CN" sz="1200" dirty="0"/>
              <a:t>[2] L. Doolittle et al., SNS Front End Diagnostics (2000), D. </a:t>
            </a:r>
            <a:r>
              <a:rPr lang="en-US" altLang="zh-CN" sz="1200" dirty="0" err="1"/>
              <a:t>Oshatz</a:t>
            </a:r>
            <a:r>
              <a:rPr lang="en-US" altLang="zh-CN" sz="1200" dirty="0"/>
              <a:t> et al., LBNL-047343 (001)</a:t>
            </a:r>
          </a:p>
          <a:p>
            <a:pPr algn="l"/>
            <a:endParaRPr lang="en-CH" sz="1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74B4D3-B4A0-AE77-B062-D3D8B2BC6348}"/>
              </a:ext>
            </a:extLst>
          </p:cNvPr>
          <p:cNvGrpSpPr/>
          <p:nvPr/>
        </p:nvGrpSpPr>
        <p:grpSpPr>
          <a:xfrm>
            <a:off x="1557038" y="4522553"/>
            <a:ext cx="1938387" cy="1229366"/>
            <a:chOff x="1557038" y="4429434"/>
            <a:chExt cx="1938387" cy="12293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32F0262-1346-8D27-A189-8BFACDF14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7038" y="4429434"/>
              <a:ext cx="1743985" cy="12293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7D8954-6BE1-90EE-4FDF-81AB6A65B716}"/>
                </a:ext>
              </a:extLst>
            </p:cNvPr>
            <p:cNvSpPr txBox="1"/>
            <p:nvPr/>
          </p:nvSpPr>
          <p:spPr>
            <a:xfrm>
              <a:off x="1623217" y="5370716"/>
              <a:ext cx="18722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400" dirty="0"/>
                <a:t>Faraday cup in 2002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4B03FD-7661-05E7-95D2-CA824AC9E9F7}"/>
              </a:ext>
            </a:extLst>
          </p:cNvPr>
          <p:cNvGrpSpPr/>
          <p:nvPr/>
        </p:nvGrpSpPr>
        <p:grpSpPr>
          <a:xfrm>
            <a:off x="803678" y="2748149"/>
            <a:ext cx="2497345" cy="1619064"/>
            <a:chOff x="803678" y="2737730"/>
            <a:chExt cx="2497345" cy="1619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AAF39A-8556-C682-CC7E-B8E972A7B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3678" y="2983062"/>
              <a:ext cx="2497345" cy="13737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722D0C-52ED-6A31-FF6E-9FEDCB8A8149}"/>
                </a:ext>
              </a:extLst>
            </p:cNvPr>
            <p:cNvSpPr txBox="1"/>
            <p:nvPr/>
          </p:nvSpPr>
          <p:spPr>
            <a:xfrm>
              <a:off x="1116246" y="2737730"/>
              <a:ext cx="18722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400" dirty="0"/>
                <a:t>Quad. and BPM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677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EACA73-F3E6-3CBE-594D-419A9CBE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structure: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glance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82C15-CCC9-DF95-3FFC-FC20C00D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20BE2-2F22-6D41-908E-80518AC7E903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7D6F8-6C43-6456-7746-DF4BCB38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77CA-264C-1629-497A-728C2A5B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0" name="图片 31">
            <a:extLst>
              <a:ext uri="{FF2B5EF4-FFF2-40B4-BE49-F238E27FC236}">
                <a16:creationId xmlns:a16="http://schemas.microsoft.com/office/drawing/2014/main" id="{A6937D3F-65A1-23C0-0CA3-E3D10E105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579" y="2204864"/>
            <a:ext cx="2695280" cy="1618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C4D857-AD91-D88F-FEEF-F2A11897E9B5}"/>
                  </a:ext>
                </a:extLst>
              </p:cNvPr>
              <p:cNvSpPr txBox="1"/>
              <p:nvPr/>
            </p:nvSpPr>
            <p:spPr>
              <a:xfrm>
                <a:off x="9163299" y="3887646"/>
                <a:ext cx="2818954" cy="1938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1400" dirty="0"/>
                  <a:t>-</a:t>
                </a:r>
                <a:r>
                  <a:rPr lang="zh-CN" altLang="en-US" sz="1400" dirty="0"/>
                  <a:t> </a:t>
                </a:r>
                <a:r>
                  <a:rPr lang="en-CH" sz="1400" dirty="0"/>
                  <a:t>CNT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wires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clamped to L shape</a:t>
                </a:r>
              </a:p>
              <a:p>
                <a:r>
                  <a:rPr lang="en-US" altLang="zh-CN" sz="1400" dirty="0"/>
                  <a:t>small pin connectors pressed into holes of a ceramic wind</a:t>
                </a:r>
              </a:p>
              <a:p>
                <a:r>
                  <a:rPr lang="en-US" altLang="zh-CN" sz="1400" dirty="0"/>
                  <a:t>frame</a:t>
                </a:r>
              </a:p>
              <a:p>
                <a:r>
                  <a:rPr lang="en-US" altLang="zh-CN" sz="1400" dirty="0"/>
                  <a:t>-</a:t>
                </a:r>
                <a:r>
                  <a:rPr lang="zh-CN" altLang="en-US" sz="1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 b="0" i="1" smtClean="0">
                        <a:latin typeface="Cambria Math" panose="02040503050406030204" pitchFamily="18" charset="0"/>
                      </a:rPr>
                      <m:t>ϕ</m:t>
                    </m:r>
                    <m:r>
                      <a:rPr lang="en-US" altLang="zh-CN" sz="1400" b="0" i="0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mm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coil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springs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to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apply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tension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(0.2-0.3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N)</a:t>
                </a:r>
              </a:p>
              <a:p>
                <a:r>
                  <a:rPr lang="en-US" altLang="zh-CN" sz="1400" dirty="0"/>
                  <a:t>-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wire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spacing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at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2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mm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to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avoid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capacitive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coupling</a:t>
                </a:r>
                <a:r>
                  <a:rPr lang="en-US" altLang="zh-CN" sz="1400" baseline="30000" dirty="0"/>
                  <a:t>[1]</a:t>
                </a:r>
              </a:p>
              <a:p>
                <a:endParaRPr lang="en-CH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C4D857-AD91-D88F-FEEF-F2A11897E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299" y="3887646"/>
                <a:ext cx="2818954" cy="1938992"/>
              </a:xfrm>
              <a:prstGeom prst="rect">
                <a:avLst/>
              </a:prstGeom>
              <a:blipFill>
                <a:blip r:embed="rId3"/>
                <a:stretch>
                  <a:fillRect l="-4036" t="-326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30AA216-C976-93E2-DFC3-7D0BDEB31C0E}"/>
              </a:ext>
            </a:extLst>
          </p:cNvPr>
          <p:cNvSpPr txBox="1"/>
          <p:nvPr/>
        </p:nvSpPr>
        <p:spPr>
          <a:xfrm>
            <a:off x="407987" y="5991260"/>
            <a:ext cx="6097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[1]</a:t>
            </a:r>
            <a:r>
              <a:rPr lang="zh-CN" altLang="en-US" sz="1400" dirty="0"/>
              <a:t> </a:t>
            </a:r>
            <a:r>
              <a:rPr lang="en-GB" sz="1400" dirty="0"/>
              <a:t>S. Hiroki</a:t>
            </a:r>
            <a:r>
              <a:rPr lang="zh-CN" altLang="en-US" sz="1400" dirty="0"/>
              <a:t> </a:t>
            </a:r>
            <a:r>
              <a:rPr lang="en-US" altLang="zh-CN" sz="1400" dirty="0"/>
              <a:t>et</a:t>
            </a:r>
            <a:r>
              <a:rPr lang="zh-CN" altLang="en-US" sz="1400" dirty="0"/>
              <a:t> </a:t>
            </a:r>
            <a:r>
              <a:rPr lang="en-US" altLang="zh-CN" sz="1400" dirty="0"/>
              <a:t>al.,</a:t>
            </a:r>
            <a:r>
              <a:rPr lang="zh-CN" altLang="en-US" sz="1400" dirty="0"/>
              <a:t> </a:t>
            </a:r>
            <a:r>
              <a:rPr lang="en-US" altLang="zh-CN" sz="1400" dirty="0"/>
              <a:t>EPAC08,</a:t>
            </a:r>
            <a:r>
              <a:rPr lang="zh-CN" altLang="en-US" sz="1400" dirty="0"/>
              <a:t> </a:t>
            </a:r>
            <a:r>
              <a:rPr lang="en-US" altLang="zh-CN" sz="1400" dirty="0"/>
              <a:t>TUPC036</a:t>
            </a:r>
            <a:r>
              <a:rPr lang="zh-CN" altLang="en-US" sz="1400" dirty="0"/>
              <a:t> </a:t>
            </a:r>
            <a:r>
              <a:rPr lang="en-US" altLang="zh-CN" sz="1400" dirty="0"/>
              <a:t>(2008)</a:t>
            </a:r>
            <a:endParaRPr lang="en-GB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867C36-474E-7795-D257-01F68E6D45A4}"/>
              </a:ext>
            </a:extLst>
          </p:cNvPr>
          <p:cNvSpPr txBox="1"/>
          <p:nvPr/>
        </p:nvSpPr>
        <p:spPr>
          <a:xfrm>
            <a:off x="6467469" y="1109383"/>
            <a:ext cx="500845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SEM</a:t>
            </a:r>
            <a:r>
              <a:rPr lang="zh-CN" altLang="en-US" dirty="0"/>
              <a:t> </a:t>
            </a:r>
            <a:r>
              <a:rPr lang="en-US" altLang="zh-CN" dirty="0"/>
              <a:t>Grid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H" dirty="0"/>
              <a:t>EM</a:t>
            </a:r>
            <a:r>
              <a:rPr lang="zh-CN" altLang="en-US" dirty="0"/>
              <a:t> </a:t>
            </a:r>
            <a:r>
              <a:rPr lang="en-US" altLang="zh-CN" dirty="0"/>
              <a:t>mode</a:t>
            </a:r>
            <a:r>
              <a:rPr lang="zh-CN" altLang="en-US" dirty="0"/>
              <a:t>：</a:t>
            </a:r>
            <a:r>
              <a:rPr lang="en-US" altLang="zh-CN" dirty="0"/>
              <a:t>imagine</a:t>
            </a:r>
            <a:r>
              <a:rPr lang="zh-CN" altLang="en-US" dirty="0"/>
              <a:t> </a:t>
            </a:r>
            <a:r>
              <a:rPr lang="en-US" altLang="zh-CN" dirty="0"/>
              <a:t>beamlet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/>
              <a:t>Profiler</a:t>
            </a:r>
            <a:r>
              <a:rPr lang="zh-CN" altLang="en-US" dirty="0"/>
              <a:t> </a:t>
            </a:r>
            <a:r>
              <a:rPr lang="en-US" altLang="zh-CN" dirty="0"/>
              <a:t>mode: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wire</a:t>
            </a:r>
            <a:r>
              <a:rPr lang="zh-CN" altLang="en-US" dirty="0"/>
              <a:t> </a:t>
            </a:r>
            <a:r>
              <a:rPr lang="en-US" altLang="zh-CN" dirty="0"/>
              <a:t>scanner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BA2DA9-B09D-976F-BBE6-6AD220624FC9}"/>
              </a:ext>
            </a:extLst>
          </p:cNvPr>
          <p:cNvSpPr txBox="1"/>
          <p:nvPr/>
        </p:nvSpPr>
        <p:spPr>
          <a:xfrm>
            <a:off x="738291" y="1174631"/>
            <a:ext cx="500845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dirty="0"/>
              <a:t>Slit-Wire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H" dirty="0"/>
              <a:t>EM</a:t>
            </a:r>
            <a:r>
              <a:rPr lang="zh-CN" altLang="en-US" dirty="0"/>
              <a:t> </a:t>
            </a:r>
            <a:r>
              <a:rPr lang="en-US" altLang="zh-CN" dirty="0"/>
              <a:t>mode</a:t>
            </a:r>
            <a:r>
              <a:rPr lang="zh-CN" altLang="en-US" dirty="0"/>
              <a:t>：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beamlets</a:t>
            </a:r>
            <a:r>
              <a:rPr lang="zh-CN" altLang="en-US" dirty="0"/>
              <a:t> </a:t>
            </a:r>
            <a:r>
              <a:rPr lang="en-US" altLang="zh-CN" dirty="0"/>
              <a:t>(beam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slit</a:t>
            </a:r>
            <a:r>
              <a:rPr lang="zh-CN" altLang="en-US" dirty="0"/>
              <a:t> </a:t>
            </a:r>
            <a:r>
              <a:rPr lang="en-US" altLang="zh-CN" dirty="0"/>
              <a:t>mask)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dirty="0"/>
              <a:t>Profiler</a:t>
            </a:r>
            <a:r>
              <a:rPr lang="zh-CN" altLang="en-US" dirty="0"/>
              <a:t> </a:t>
            </a:r>
            <a:r>
              <a:rPr lang="en-US" altLang="zh-CN" dirty="0"/>
              <a:t>mode: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wire</a:t>
            </a:r>
            <a:r>
              <a:rPr lang="zh-CN" altLang="en-US" dirty="0"/>
              <a:t> </a:t>
            </a:r>
            <a:r>
              <a:rPr lang="en-US" altLang="zh-CN" dirty="0"/>
              <a:t>scanner</a:t>
            </a:r>
            <a:r>
              <a:rPr lang="zh-CN" altLang="en-US" dirty="0"/>
              <a:t> </a:t>
            </a:r>
            <a:r>
              <a:rPr lang="en-US" altLang="zh-CN" dirty="0"/>
              <a:t>(w/o</a:t>
            </a:r>
            <a:r>
              <a:rPr lang="zh-CN" altLang="en-US" dirty="0"/>
              <a:t> </a:t>
            </a:r>
            <a:r>
              <a:rPr lang="en-US" altLang="zh-CN" dirty="0"/>
              <a:t>intercepting</a:t>
            </a:r>
            <a:r>
              <a:rPr lang="zh-CN" altLang="en-US" dirty="0"/>
              <a:t> </a:t>
            </a:r>
            <a:r>
              <a:rPr lang="en-US" altLang="zh-CN" dirty="0"/>
              <a:t>slit</a:t>
            </a:r>
            <a:r>
              <a:rPr lang="zh-CN" altLang="en-US" dirty="0"/>
              <a:t> </a:t>
            </a:r>
            <a:r>
              <a:rPr lang="en-US" altLang="zh-CN" dirty="0"/>
              <a:t>mask)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858AE2-2F2B-B17C-8421-CF374D3714E7}"/>
              </a:ext>
            </a:extLst>
          </p:cNvPr>
          <p:cNvGrpSpPr/>
          <p:nvPr/>
        </p:nvGrpSpPr>
        <p:grpSpPr>
          <a:xfrm>
            <a:off x="387027" y="2789192"/>
            <a:ext cx="2506890" cy="2905528"/>
            <a:chOff x="387027" y="2789192"/>
            <a:chExt cx="2506890" cy="290552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087DEB9-534C-9C45-EEDC-0E35CF2B3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027" y="3050802"/>
              <a:ext cx="2422861" cy="2381484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E9EF53A-173E-D2DB-72F9-1D782C85283A}"/>
                </a:ext>
              </a:extLst>
            </p:cNvPr>
            <p:cNvCxnSpPr>
              <a:cxnSpLocks/>
            </p:cNvCxnSpPr>
            <p:nvPr/>
          </p:nvCxnSpPr>
          <p:spPr>
            <a:xfrm>
              <a:off x="1127047" y="3852189"/>
              <a:ext cx="371673" cy="29689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13">
              <a:extLst>
                <a:ext uri="{FF2B5EF4-FFF2-40B4-BE49-F238E27FC236}">
                  <a16:creationId xmlns:a16="http://schemas.microsoft.com/office/drawing/2014/main" id="{9F76E7B7-6128-B9E1-EE7B-51A5E0BF19C2}"/>
                </a:ext>
              </a:extLst>
            </p:cNvPr>
            <p:cNvSpPr/>
            <p:nvPr/>
          </p:nvSpPr>
          <p:spPr>
            <a:xfrm>
              <a:off x="755374" y="3733758"/>
              <a:ext cx="54998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H-</a:t>
              </a:r>
              <a:endParaRPr lang="zh-CN" altLang="en-US" sz="1400" b="1" dirty="0"/>
            </a:p>
          </p:txBody>
        </p:sp>
        <p:sp>
          <p:nvSpPr>
            <p:cNvPr id="31" name="矩形 13">
              <a:extLst>
                <a:ext uri="{FF2B5EF4-FFF2-40B4-BE49-F238E27FC236}">
                  <a16:creationId xmlns:a16="http://schemas.microsoft.com/office/drawing/2014/main" id="{ECACE958-2B81-CED2-465C-02C2964462E9}"/>
                </a:ext>
              </a:extLst>
            </p:cNvPr>
            <p:cNvSpPr/>
            <p:nvPr/>
          </p:nvSpPr>
          <p:spPr>
            <a:xfrm>
              <a:off x="2176165" y="4743079"/>
              <a:ext cx="7177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Pump</a:t>
              </a:r>
              <a:endParaRPr lang="zh-CN" altLang="en-US" sz="1400" b="1" dirty="0"/>
            </a:p>
          </p:txBody>
        </p:sp>
        <p:sp>
          <p:nvSpPr>
            <p:cNvPr id="33" name="矩形 13">
              <a:extLst>
                <a:ext uri="{FF2B5EF4-FFF2-40B4-BE49-F238E27FC236}">
                  <a16:creationId xmlns:a16="http://schemas.microsoft.com/office/drawing/2014/main" id="{F410833F-AF09-3F4E-C197-97ED23A73F79}"/>
                </a:ext>
              </a:extLst>
            </p:cNvPr>
            <p:cNvSpPr/>
            <p:nvPr/>
          </p:nvSpPr>
          <p:spPr>
            <a:xfrm>
              <a:off x="819316" y="5171500"/>
              <a:ext cx="14955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/>
                <a:t>Ver.</a:t>
              </a:r>
              <a:r>
                <a:rPr lang="zh-CN" altLang="en-US" sz="1400" b="1" dirty="0"/>
                <a:t> </a:t>
              </a:r>
              <a:r>
                <a:rPr lang="en-US" altLang="zh-CN" sz="1400" b="1" dirty="0"/>
                <a:t>slit/Hor.</a:t>
              </a:r>
              <a:r>
                <a:rPr lang="zh-CN" altLang="en-US" sz="1400" b="1" dirty="0"/>
                <a:t> </a:t>
              </a:r>
              <a:r>
                <a:rPr lang="en-US" altLang="zh-CN" sz="1400" b="1" dirty="0"/>
                <a:t>profiler</a:t>
              </a:r>
              <a:endParaRPr lang="zh-CN" altLang="en-US" sz="1400" b="1" dirty="0"/>
            </a:p>
          </p:txBody>
        </p:sp>
        <p:sp>
          <p:nvSpPr>
            <p:cNvPr id="34" name="矩形 13">
              <a:extLst>
                <a:ext uri="{FF2B5EF4-FFF2-40B4-BE49-F238E27FC236}">
                  <a16:creationId xmlns:a16="http://schemas.microsoft.com/office/drawing/2014/main" id="{74FF813D-9D5D-85E3-1583-D27B03016B70}"/>
                </a:ext>
              </a:extLst>
            </p:cNvPr>
            <p:cNvSpPr/>
            <p:nvPr/>
          </p:nvSpPr>
          <p:spPr>
            <a:xfrm>
              <a:off x="1356404" y="2789192"/>
              <a:ext cx="14955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/>
                <a:t>Hor.</a:t>
              </a:r>
              <a:r>
                <a:rPr lang="zh-CN" altLang="en-US" sz="1400" b="1" dirty="0"/>
                <a:t> </a:t>
              </a:r>
              <a:r>
                <a:rPr lang="en-US" altLang="zh-CN" sz="1400" b="1" dirty="0"/>
                <a:t>slit/Ver.</a:t>
              </a:r>
              <a:r>
                <a:rPr lang="zh-CN" altLang="en-US" sz="1400" b="1" dirty="0"/>
                <a:t> </a:t>
              </a:r>
              <a:r>
                <a:rPr lang="en-US" altLang="zh-CN" sz="1400" b="1" dirty="0"/>
                <a:t>profiler</a:t>
              </a:r>
              <a:endParaRPr lang="zh-CN" altLang="en-US" sz="1400" b="1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A2732CB-7019-74B1-C2B8-2A74ED7F5C43}"/>
              </a:ext>
            </a:extLst>
          </p:cNvPr>
          <p:cNvGrpSpPr/>
          <p:nvPr/>
        </p:nvGrpSpPr>
        <p:grpSpPr>
          <a:xfrm>
            <a:off x="5819432" y="2204864"/>
            <a:ext cx="3152267" cy="3434112"/>
            <a:chOff x="5819432" y="2329716"/>
            <a:chExt cx="3152267" cy="3434112"/>
          </a:xfrm>
        </p:grpSpPr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967ECB3E-DBF6-4568-A15A-A58A73E3E84C}"/>
                </a:ext>
              </a:extLst>
            </p:cNvPr>
            <p:cNvGrpSpPr/>
            <p:nvPr/>
          </p:nvGrpSpPr>
          <p:grpSpPr>
            <a:xfrm>
              <a:off x="5819432" y="2506654"/>
              <a:ext cx="3152267" cy="3257174"/>
              <a:chOff x="-763907" y="1728668"/>
              <a:chExt cx="3912360" cy="4507500"/>
            </a:xfrm>
          </p:grpSpPr>
          <p:pic>
            <p:nvPicPr>
              <p:cNvPr id="12" name="图片 30">
                <a:extLst>
                  <a:ext uri="{FF2B5EF4-FFF2-40B4-BE49-F238E27FC236}">
                    <a16:creationId xmlns:a16="http://schemas.microsoft.com/office/drawing/2014/main" id="{34072312-637B-6E66-9640-70514DCBA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1728668"/>
                <a:ext cx="3148453" cy="4507500"/>
              </a:xfrm>
              <a:prstGeom prst="rect">
                <a:avLst/>
              </a:prstGeom>
            </p:spPr>
          </p:pic>
          <p:cxnSp>
            <p:nvCxnSpPr>
              <p:cNvPr id="13" name="直接箭头连接符 7">
                <a:extLst>
                  <a:ext uri="{FF2B5EF4-FFF2-40B4-BE49-F238E27FC236}">
                    <a16:creationId xmlns:a16="http://schemas.microsoft.com/office/drawing/2014/main" id="{6EE73005-1327-3F1D-AE29-8C0A92063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799" y="3592261"/>
                <a:ext cx="700740" cy="3501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F0D11C3-B271-E2A6-FBB7-D07C0448898A}"/>
                  </a:ext>
                </a:extLst>
              </p:cNvPr>
              <p:cNvSpPr/>
              <p:nvPr/>
            </p:nvSpPr>
            <p:spPr>
              <a:xfrm>
                <a:off x="-763907" y="2878108"/>
                <a:ext cx="2003412" cy="7240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/>
                  <a:t>Horizontal Scraper/ EM/PM</a:t>
                </a:r>
                <a:endParaRPr lang="zh-CN" altLang="en-US" sz="1400" b="1" dirty="0"/>
              </a:p>
            </p:txBody>
          </p:sp>
          <p:cxnSp>
            <p:nvCxnSpPr>
              <p:cNvPr id="16" name="直接箭头连接符 33">
                <a:extLst>
                  <a:ext uri="{FF2B5EF4-FFF2-40B4-BE49-F238E27FC236}">
                    <a16:creationId xmlns:a16="http://schemas.microsoft.com/office/drawing/2014/main" id="{85474448-FAD5-9267-D387-C95B420D9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8384" y="2109534"/>
                <a:ext cx="440594" cy="66967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矩形 35">
                <a:extLst>
                  <a:ext uri="{FF2B5EF4-FFF2-40B4-BE49-F238E27FC236}">
                    <a16:creationId xmlns:a16="http://schemas.microsoft.com/office/drawing/2014/main" id="{957CC995-AFFB-BBE8-875B-5B014F9F58EE}"/>
                  </a:ext>
                </a:extLst>
              </p:cNvPr>
              <p:cNvSpPr/>
              <p:nvPr/>
            </p:nvSpPr>
            <p:spPr>
              <a:xfrm>
                <a:off x="1668633" y="5671753"/>
                <a:ext cx="1058828" cy="4259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/>
                  <a:t>Scraper</a:t>
                </a:r>
                <a:endParaRPr lang="zh-CN" altLang="en-US" sz="1400" b="1" dirty="0"/>
              </a:p>
            </p:txBody>
          </p:sp>
          <p:cxnSp>
            <p:nvCxnSpPr>
              <p:cNvPr id="18" name="直接箭头连接符 36">
                <a:extLst>
                  <a:ext uri="{FF2B5EF4-FFF2-40B4-BE49-F238E27FC236}">
                    <a16:creationId xmlns:a16="http://schemas.microsoft.com/office/drawing/2014/main" id="{4FC4A338-7B3E-7425-C23C-14FEA032D2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07967" y="4509543"/>
                <a:ext cx="242775" cy="109761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38">
                <a:extLst>
                  <a:ext uri="{FF2B5EF4-FFF2-40B4-BE49-F238E27FC236}">
                    <a16:creationId xmlns:a16="http://schemas.microsoft.com/office/drawing/2014/main" id="{0C1DD44C-70F6-4DCE-7E6D-9D9C1EB3F3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78077" y="3649743"/>
                <a:ext cx="332467" cy="197332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矩形 13">
              <a:extLst>
                <a:ext uri="{FF2B5EF4-FFF2-40B4-BE49-F238E27FC236}">
                  <a16:creationId xmlns:a16="http://schemas.microsoft.com/office/drawing/2014/main" id="{C95FE656-7026-5CD5-B595-E6624933997C}"/>
                </a:ext>
              </a:extLst>
            </p:cNvPr>
            <p:cNvSpPr/>
            <p:nvPr/>
          </p:nvSpPr>
          <p:spPr>
            <a:xfrm>
              <a:off x="6338214" y="2329716"/>
              <a:ext cx="16141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/>
                <a:t>Vertical Scraper/ EM/PM</a:t>
              </a:r>
              <a:endParaRPr lang="zh-CN" altLang="en-US" sz="1400" b="1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3CFAFB3-F6BB-1BF2-BF23-9E6DFCFE9141}"/>
              </a:ext>
            </a:extLst>
          </p:cNvPr>
          <p:cNvGrpSpPr/>
          <p:nvPr/>
        </p:nvGrpSpPr>
        <p:grpSpPr>
          <a:xfrm>
            <a:off x="2802146" y="3052252"/>
            <a:ext cx="2152250" cy="2381485"/>
            <a:chOff x="2658286" y="3028017"/>
            <a:chExt cx="2152250" cy="2381485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3661815F-964C-A3CA-2EC6-6D2BA5EAE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1931" y="3028017"/>
              <a:ext cx="1958605" cy="2381485"/>
            </a:xfrm>
            <a:prstGeom prst="rect">
              <a:avLst/>
            </a:prstGeom>
          </p:spPr>
        </p:pic>
        <p:cxnSp>
          <p:nvCxnSpPr>
            <p:cNvPr id="41" name="直接箭头连接符 7">
              <a:extLst>
                <a:ext uri="{FF2B5EF4-FFF2-40B4-BE49-F238E27FC236}">
                  <a16:creationId xmlns:a16="http://schemas.microsoft.com/office/drawing/2014/main" id="{79A95E2F-B470-4F95-6925-1E312E02AE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5932" y="4142763"/>
              <a:ext cx="293976" cy="60031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7">
              <a:extLst>
                <a:ext uri="{FF2B5EF4-FFF2-40B4-BE49-F238E27FC236}">
                  <a16:creationId xmlns:a16="http://schemas.microsoft.com/office/drawing/2014/main" id="{9529062C-25AB-7CEE-3BAD-26F6E1388B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0812" y="4442520"/>
              <a:ext cx="586370" cy="30055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13">
              <a:extLst>
                <a:ext uri="{FF2B5EF4-FFF2-40B4-BE49-F238E27FC236}">
                  <a16:creationId xmlns:a16="http://schemas.microsoft.com/office/drawing/2014/main" id="{4139BB49-D1D1-4F3D-8F2F-AF52FA4B7716}"/>
                </a:ext>
              </a:extLst>
            </p:cNvPr>
            <p:cNvSpPr/>
            <p:nvPr/>
          </p:nvSpPr>
          <p:spPr>
            <a:xfrm>
              <a:off x="2658286" y="4659349"/>
              <a:ext cx="7177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FF0000"/>
                  </a:solidFill>
                </a:rPr>
                <a:t>CNT</a:t>
              </a:r>
              <a:r>
                <a:rPr lang="zh-CN" altLang="en-US" sz="14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1400" b="1" dirty="0">
                  <a:solidFill>
                    <a:srgbClr val="FF0000"/>
                  </a:solidFill>
                </a:rPr>
                <a:t>rope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图片 1">
            <a:extLst>
              <a:ext uri="{FF2B5EF4-FFF2-40B4-BE49-F238E27FC236}">
                <a16:creationId xmlns:a16="http://schemas.microsoft.com/office/drawing/2014/main" id="{DCD9B4F7-FC09-36CE-CE12-AF1AE9B3F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9151" y="5392375"/>
            <a:ext cx="1869692" cy="604827"/>
          </a:xfrm>
          <a:prstGeom prst="rect">
            <a:avLst/>
          </a:prstGeom>
        </p:spPr>
      </p:pic>
      <p:sp>
        <p:nvSpPr>
          <p:cNvPr id="50" name="Trapezium 49">
            <a:extLst>
              <a:ext uri="{FF2B5EF4-FFF2-40B4-BE49-F238E27FC236}">
                <a16:creationId xmlns:a16="http://schemas.microsoft.com/office/drawing/2014/main" id="{0476B221-2161-011E-1B9A-AC7B9512A8AC}"/>
              </a:ext>
            </a:extLst>
          </p:cNvPr>
          <p:cNvSpPr/>
          <p:nvPr/>
        </p:nvSpPr>
        <p:spPr>
          <a:xfrm rot="20677084">
            <a:off x="4224633" y="4521988"/>
            <a:ext cx="530532" cy="844660"/>
          </a:xfrm>
          <a:prstGeom prst="trapezoid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51" name="矩形 13">
            <a:extLst>
              <a:ext uri="{FF2B5EF4-FFF2-40B4-BE49-F238E27FC236}">
                <a16:creationId xmlns:a16="http://schemas.microsoft.com/office/drawing/2014/main" id="{E50D889A-355A-B0B9-C6CD-B9069DB7A1A6}"/>
              </a:ext>
            </a:extLst>
          </p:cNvPr>
          <p:cNvSpPr/>
          <p:nvPr/>
        </p:nvSpPr>
        <p:spPr>
          <a:xfrm>
            <a:off x="4857687" y="4908225"/>
            <a:ext cx="1332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Slit</a:t>
            </a:r>
            <a:r>
              <a:rPr lang="zh-CN" altLang="en-US" sz="1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assembly</a:t>
            </a:r>
          </a:p>
          <a:p>
            <a:pPr algn="ctr"/>
            <a:r>
              <a:rPr lang="en-US" altLang="zh-CN" sz="1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(tilt</a:t>
            </a:r>
            <a:r>
              <a:rPr lang="zh-CN" altLang="en-US" sz="1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angle=30º)</a:t>
            </a:r>
            <a:endParaRPr lang="zh-CN" altLang="en-US" sz="1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B88461-8B42-CFA8-EF82-16B3EF37C0FA}"/>
              </a:ext>
            </a:extLst>
          </p:cNvPr>
          <p:cNvSpPr txBox="1"/>
          <p:nvPr/>
        </p:nvSpPr>
        <p:spPr>
          <a:xfrm>
            <a:off x="6720854" y="5952576"/>
            <a:ext cx="47630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Price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~20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(merged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in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the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COL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contract?)</a:t>
            </a:r>
          </a:p>
        </p:txBody>
      </p:sp>
    </p:spTree>
    <p:extLst>
      <p:ext uri="{BB962C8B-B14F-4D97-AF65-F5344CB8AC3E}">
        <p14:creationId xmlns:p14="http://schemas.microsoft.com/office/powerpoint/2010/main" val="4066605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0686B22C-BF91-4AE7-FCF5-2F58A8BAB59B}"/>
              </a:ext>
            </a:extLst>
          </p:cNvPr>
          <p:cNvSpPr/>
          <p:nvPr/>
        </p:nvSpPr>
        <p:spPr>
          <a:xfrm>
            <a:off x="3475909" y="5114070"/>
            <a:ext cx="879003" cy="81653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Driver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72EC1E8-D4E0-1996-221E-97A66FEE2B4D}"/>
              </a:ext>
            </a:extLst>
          </p:cNvPr>
          <p:cNvSpPr/>
          <p:nvPr/>
        </p:nvSpPr>
        <p:spPr>
          <a:xfrm>
            <a:off x="5167205" y="2120937"/>
            <a:ext cx="1000803" cy="208007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Digitizer</a:t>
            </a:r>
          </a:p>
          <a:p>
            <a:pPr algn="ctr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NI-6358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1F4996-B2E5-EDE5-1D3D-0864967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268C7-8755-8D3F-A90D-41AEBF88D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E55-E38E-F34D-B5D4-9D9CD3149058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96995-1C67-2FD1-56BA-E38723B9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8472D-66BD-0E12-CD91-9D416C34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9AA356-F2BA-A64B-A673-AE541488E385}"/>
              </a:ext>
            </a:extLst>
          </p:cNvPr>
          <p:cNvSpPr/>
          <p:nvPr/>
        </p:nvSpPr>
        <p:spPr>
          <a:xfrm>
            <a:off x="479376" y="2120936"/>
            <a:ext cx="682849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Slit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&amp;wire</a:t>
            </a:r>
          </a:p>
          <a:p>
            <a:pPr algn="ctr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(X&amp;Y)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B3B35B-9C13-B839-A010-089E9235A352}"/>
              </a:ext>
            </a:extLst>
          </p:cNvPr>
          <p:cNvSpPr/>
          <p:nvPr/>
        </p:nvSpPr>
        <p:spPr>
          <a:xfrm>
            <a:off x="479376" y="3443308"/>
            <a:ext cx="682849" cy="8673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Multi-wire</a:t>
            </a:r>
          </a:p>
          <a:p>
            <a:pPr algn="ctr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(X&amp;Y)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9BBD53B-2D6A-0303-983A-CF07B1227BD6}"/>
              </a:ext>
            </a:extLst>
          </p:cNvPr>
          <p:cNvSpPr/>
          <p:nvPr/>
        </p:nvSpPr>
        <p:spPr>
          <a:xfrm rot="5400000">
            <a:off x="3652275" y="2084934"/>
            <a:ext cx="648073" cy="720080"/>
          </a:xfrm>
          <a:prstGeom prst="triangle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DFC765-3775-CE8F-B4FA-219DB894FBFD}"/>
              </a:ext>
            </a:extLst>
          </p:cNvPr>
          <p:cNvCxnSpPr>
            <a:cxnSpLocks/>
          </p:cNvCxnSpPr>
          <p:nvPr/>
        </p:nvCxnSpPr>
        <p:spPr>
          <a:xfrm>
            <a:off x="1162225" y="2300956"/>
            <a:ext cx="2454046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3FF302-5C0F-603C-81F5-437D07A5D06F}"/>
              </a:ext>
            </a:extLst>
          </p:cNvPr>
          <p:cNvCxnSpPr>
            <a:cxnSpLocks/>
          </p:cNvCxnSpPr>
          <p:nvPr/>
        </p:nvCxnSpPr>
        <p:spPr>
          <a:xfrm>
            <a:off x="1162225" y="2516980"/>
            <a:ext cx="2454046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riangle 14">
            <a:extLst>
              <a:ext uri="{FF2B5EF4-FFF2-40B4-BE49-F238E27FC236}">
                <a16:creationId xmlns:a16="http://schemas.microsoft.com/office/drawing/2014/main" id="{A8554F57-3F95-405A-9F12-B543FFB33098}"/>
              </a:ext>
            </a:extLst>
          </p:cNvPr>
          <p:cNvSpPr/>
          <p:nvPr/>
        </p:nvSpPr>
        <p:spPr>
          <a:xfrm rot="5400000">
            <a:off x="3659584" y="3516930"/>
            <a:ext cx="648073" cy="720080"/>
          </a:xfrm>
          <a:prstGeom prst="triangle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D656A6-78C3-D969-3164-CC3C1450CB64}"/>
              </a:ext>
            </a:extLst>
          </p:cNvPr>
          <p:cNvCxnSpPr>
            <a:cxnSpLocks/>
          </p:cNvCxnSpPr>
          <p:nvPr/>
        </p:nvCxnSpPr>
        <p:spPr>
          <a:xfrm>
            <a:off x="1162225" y="3672337"/>
            <a:ext cx="2454046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5E2118-84BE-7B1F-8055-052ECC569E46}"/>
              </a:ext>
            </a:extLst>
          </p:cNvPr>
          <p:cNvCxnSpPr>
            <a:cxnSpLocks/>
          </p:cNvCxnSpPr>
          <p:nvPr/>
        </p:nvCxnSpPr>
        <p:spPr>
          <a:xfrm>
            <a:off x="1162225" y="3816353"/>
            <a:ext cx="2454046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69B414-D882-D15D-D22B-F38FFF3AA493}"/>
              </a:ext>
            </a:extLst>
          </p:cNvPr>
          <p:cNvCxnSpPr>
            <a:cxnSpLocks/>
          </p:cNvCxnSpPr>
          <p:nvPr/>
        </p:nvCxnSpPr>
        <p:spPr>
          <a:xfrm>
            <a:off x="1162225" y="3960369"/>
            <a:ext cx="2454046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104C3C-C86C-03D3-B13C-C4F287FA6C4F}"/>
              </a:ext>
            </a:extLst>
          </p:cNvPr>
          <p:cNvCxnSpPr>
            <a:cxnSpLocks/>
          </p:cNvCxnSpPr>
          <p:nvPr/>
        </p:nvCxnSpPr>
        <p:spPr>
          <a:xfrm>
            <a:off x="1162225" y="4104385"/>
            <a:ext cx="2454046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0D9929-CF96-5A7E-369E-EEDD850A1666}"/>
              </a:ext>
            </a:extLst>
          </p:cNvPr>
          <p:cNvCxnSpPr>
            <a:cxnSpLocks/>
          </p:cNvCxnSpPr>
          <p:nvPr/>
        </p:nvCxnSpPr>
        <p:spPr>
          <a:xfrm>
            <a:off x="2389248" y="1656114"/>
            <a:ext cx="0" cy="423984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605F745-D467-F9A9-B8CB-80D236FAFBCA}"/>
              </a:ext>
            </a:extLst>
          </p:cNvPr>
          <p:cNvSpPr txBox="1"/>
          <p:nvPr/>
        </p:nvSpPr>
        <p:spPr>
          <a:xfrm>
            <a:off x="551384" y="1656114"/>
            <a:ext cx="1584176" cy="2750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dirty="0"/>
              <a:t>LINAC</a:t>
            </a:r>
            <a:r>
              <a:rPr lang="zh-CN" altLang="en-US" dirty="0"/>
              <a:t> </a:t>
            </a:r>
            <a:r>
              <a:rPr lang="en-US" altLang="zh-CN" dirty="0"/>
              <a:t>Tunnel</a:t>
            </a:r>
            <a:endParaRPr lang="en-CH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7664C3-4DC3-6464-D5F8-95E3D1F197B2}"/>
              </a:ext>
            </a:extLst>
          </p:cNvPr>
          <p:cNvSpPr txBox="1"/>
          <p:nvPr/>
        </p:nvSpPr>
        <p:spPr>
          <a:xfrm>
            <a:off x="3959690" y="1628800"/>
            <a:ext cx="1584176" cy="2750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dirty="0"/>
              <a:t>Electronics</a:t>
            </a:r>
            <a:r>
              <a:rPr lang="zh-CN" altLang="en-US" dirty="0"/>
              <a:t> </a:t>
            </a:r>
            <a:r>
              <a:rPr lang="en-US" altLang="zh-CN" dirty="0"/>
              <a:t>hut</a:t>
            </a:r>
            <a:endParaRPr lang="en-CH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7379CA1-C3C6-73E8-5A8E-22CE38E37CAD}"/>
              </a:ext>
            </a:extLst>
          </p:cNvPr>
          <p:cNvSpPr/>
          <p:nvPr/>
        </p:nvSpPr>
        <p:spPr>
          <a:xfrm>
            <a:off x="3443560" y="4393204"/>
            <a:ext cx="1080120" cy="432048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Programable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PS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1D53660-8CC9-0A8D-AA3C-ABB670095521}"/>
              </a:ext>
            </a:extLst>
          </p:cNvPr>
          <p:cNvCxnSpPr>
            <a:cxnSpLocks/>
          </p:cNvCxnSpPr>
          <p:nvPr/>
        </p:nvCxnSpPr>
        <p:spPr>
          <a:xfrm>
            <a:off x="4343661" y="2444972"/>
            <a:ext cx="816235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97B735B-E9F1-8A8C-2AD8-B4204C79EEEC}"/>
              </a:ext>
            </a:extLst>
          </p:cNvPr>
          <p:cNvCxnSpPr>
            <a:cxnSpLocks/>
          </p:cNvCxnSpPr>
          <p:nvPr/>
        </p:nvCxnSpPr>
        <p:spPr>
          <a:xfrm>
            <a:off x="4343661" y="3877370"/>
            <a:ext cx="816235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8B1D304-1AC8-90AF-DE21-F7BBB4DAA5B5}"/>
              </a:ext>
            </a:extLst>
          </p:cNvPr>
          <p:cNvCxnSpPr>
            <a:cxnSpLocks/>
            <a:stCxn id="15" idx="5"/>
            <a:endCxn id="30" idx="0"/>
          </p:cNvCxnSpPr>
          <p:nvPr/>
        </p:nvCxnSpPr>
        <p:spPr>
          <a:xfrm flipH="1">
            <a:off x="3983620" y="4038989"/>
            <a:ext cx="1" cy="35421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76A586C-65E8-0D51-965B-7832F392E285}"/>
              </a:ext>
            </a:extLst>
          </p:cNvPr>
          <p:cNvSpPr/>
          <p:nvPr/>
        </p:nvSpPr>
        <p:spPr>
          <a:xfrm>
            <a:off x="3443560" y="2944291"/>
            <a:ext cx="1080120" cy="432048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Programable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PS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A0B8618-6817-A572-E45E-6AACB3254A76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3983620" y="2590076"/>
            <a:ext cx="1" cy="35421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C6F26BA-2516-EA41-F1C0-A21E4E12DA8B}"/>
              </a:ext>
            </a:extLst>
          </p:cNvPr>
          <p:cNvSpPr txBox="1"/>
          <p:nvPr/>
        </p:nvSpPr>
        <p:spPr>
          <a:xfrm>
            <a:off x="3691935" y="2324229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Amp</a:t>
            </a:r>
            <a:endParaRPr lang="en-CH" sz="1400" dirty="0">
              <a:solidFill>
                <a:schemeClr val="tx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12DADB-CC8F-0BBC-3D03-86F4D55C8BEF}"/>
              </a:ext>
            </a:extLst>
          </p:cNvPr>
          <p:cNvSpPr txBox="1"/>
          <p:nvPr/>
        </p:nvSpPr>
        <p:spPr>
          <a:xfrm>
            <a:off x="3711378" y="3781613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Amp</a:t>
            </a:r>
            <a:endParaRPr lang="en-CH" sz="1400" dirty="0">
              <a:solidFill>
                <a:schemeClr val="tx2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7B284E9-E1BD-9F27-953D-DD896642B871}"/>
              </a:ext>
            </a:extLst>
          </p:cNvPr>
          <p:cNvSpPr/>
          <p:nvPr/>
        </p:nvSpPr>
        <p:spPr>
          <a:xfrm>
            <a:off x="506157" y="5028630"/>
            <a:ext cx="837315" cy="8673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4</a:t>
            </a:r>
          </a:p>
          <a:p>
            <a:pPr algn="ctr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Motors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DDD1C42-6564-5E31-3F84-509F607AE5B1}"/>
              </a:ext>
            </a:extLst>
          </p:cNvPr>
          <p:cNvSpPr txBox="1"/>
          <p:nvPr/>
        </p:nvSpPr>
        <p:spPr>
          <a:xfrm>
            <a:off x="1257385" y="2638288"/>
            <a:ext cx="15841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coax.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cable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2BDC51A-83F2-5D84-5EB9-9E47A3596D10}"/>
              </a:ext>
            </a:extLst>
          </p:cNvPr>
          <p:cNvSpPr txBox="1"/>
          <p:nvPr/>
        </p:nvSpPr>
        <p:spPr>
          <a:xfrm>
            <a:off x="1252916" y="4161663"/>
            <a:ext cx="15841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coax.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cable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7CCCEA4-AB20-28EE-3000-A066B8503E82}"/>
              </a:ext>
            </a:extLst>
          </p:cNvPr>
          <p:cNvCxnSpPr>
            <a:cxnSpLocks/>
          </p:cNvCxnSpPr>
          <p:nvPr/>
        </p:nvCxnSpPr>
        <p:spPr>
          <a:xfrm>
            <a:off x="1343472" y="5243508"/>
            <a:ext cx="2132437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C9633D3-963C-2E0C-BF57-4800EB3289CC}"/>
              </a:ext>
            </a:extLst>
          </p:cNvPr>
          <p:cNvCxnSpPr>
            <a:cxnSpLocks/>
          </p:cNvCxnSpPr>
          <p:nvPr/>
        </p:nvCxnSpPr>
        <p:spPr>
          <a:xfrm>
            <a:off x="1343472" y="5373216"/>
            <a:ext cx="2132437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5820880-60A1-F741-4337-A7099EBD264F}"/>
              </a:ext>
            </a:extLst>
          </p:cNvPr>
          <p:cNvCxnSpPr>
            <a:cxnSpLocks/>
          </p:cNvCxnSpPr>
          <p:nvPr/>
        </p:nvCxnSpPr>
        <p:spPr>
          <a:xfrm flipV="1">
            <a:off x="5447928" y="4208433"/>
            <a:ext cx="1" cy="337347"/>
          </a:xfrm>
          <a:prstGeom prst="straightConnector1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099BE673-8542-AA1D-CFDC-4310F1803B7A}"/>
              </a:ext>
            </a:extLst>
          </p:cNvPr>
          <p:cNvSpPr txBox="1"/>
          <p:nvPr/>
        </p:nvSpPr>
        <p:spPr>
          <a:xfrm>
            <a:off x="5253955" y="4536032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Trigger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A8FDC47-9FBA-C038-449E-F44807304992}"/>
              </a:ext>
            </a:extLst>
          </p:cNvPr>
          <p:cNvSpPr txBox="1"/>
          <p:nvPr/>
        </p:nvSpPr>
        <p:spPr>
          <a:xfrm>
            <a:off x="1363840" y="5911348"/>
            <a:ext cx="15841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10-core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cables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FDD5C6C-CEB3-FCAF-6C5C-62A69B56204B}"/>
              </a:ext>
            </a:extLst>
          </p:cNvPr>
          <p:cNvSpPr/>
          <p:nvPr/>
        </p:nvSpPr>
        <p:spPr>
          <a:xfrm>
            <a:off x="6672064" y="3637054"/>
            <a:ext cx="1358793" cy="104921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2"/>
                </a:solidFill>
              </a:rPr>
              <a:t>GUI</a:t>
            </a:r>
          </a:p>
          <a:p>
            <a:pPr algn="ctr"/>
            <a:r>
              <a:rPr lang="en-US" altLang="zh-CN" sz="1400" dirty="0">
                <a:solidFill>
                  <a:schemeClr val="tx2"/>
                </a:solidFill>
              </a:rPr>
              <a:t>LabVIEW</a:t>
            </a:r>
            <a:endParaRPr lang="en-CH" sz="1400" dirty="0">
              <a:solidFill>
                <a:schemeClr val="tx2"/>
              </a:solidFill>
            </a:endParaRPr>
          </a:p>
        </p:txBody>
      </p: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10B47798-83D6-DC2F-12A2-B11EED1E0A9A}"/>
              </a:ext>
            </a:extLst>
          </p:cNvPr>
          <p:cNvCxnSpPr>
            <a:stCxn id="56" idx="3"/>
            <a:endCxn id="79" idx="1"/>
          </p:cNvCxnSpPr>
          <p:nvPr/>
        </p:nvCxnSpPr>
        <p:spPr>
          <a:xfrm>
            <a:off x="6168008" y="3160972"/>
            <a:ext cx="504056" cy="1000691"/>
          </a:xfrm>
          <a:prstGeom prst="bentConnector3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DD8FFBA0-FC1A-EF31-BCC2-A74E6AE15567}"/>
              </a:ext>
            </a:extLst>
          </p:cNvPr>
          <p:cNvCxnSpPr>
            <a:cxnSpLocks/>
            <a:stCxn id="70" idx="3"/>
            <a:endCxn id="79" idx="2"/>
          </p:cNvCxnSpPr>
          <p:nvPr/>
        </p:nvCxnSpPr>
        <p:spPr>
          <a:xfrm flipV="1">
            <a:off x="4354912" y="4686272"/>
            <a:ext cx="2996549" cy="836065"/>
          </a:xfrm>
          <a:prstGeom prst="bentConnector2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E121051D-55AF-6818-242B-3796E9B77D90}"/>
              </a:ext>
            </a:extLst>
          </p:cNvPr>
          <p:cNvSpPr txBox="1"/>
          <p:nvPr/>
        </p:nvSpPr>
        <p:spPr>
          <a:xfrm>
            <a:off x="6291682" y="5618748"/>
            <a:ext cx="92879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Ethernet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7" name="Left Brace 86">
            <a:extLst>
              <a:ext uri="{FF2B5EF4-FFF2-40B4-BE49-F238E27FC236}">
                <a16:creationId xmlns:a16="http://schemas.microsoft.com/office/drawing/2014/main" id="{BC34F0BE-90B3-AA19-5051-A81AEFE4FDDC}"/>
              </a:ext>
            </a:extLst>
          </p:cNvPr>
          <p:cNvSpPr/>
          <p:nvPr/>
        </p:nvSpPr>
        <p:spPr>
          <a:xfrm>
            <a:off x="8078974" y="3063804"/>
            <a:ext cx="216156" cy="2323720"/>
          </a:xfrm>
          <a:prstGeom prst="leftBrac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D4BBEA2-D674-A3A1-6E40-B5D4B70B8A43}"/>
              </a:ext>
            </a:extLst>
          </p:cNvPr>
          <p:cNvSpPr txBox="1"/>
          <p:nvPr/>
        </p:nvSpPr>
        <p:spPr>
          <a:xfrm>
            <a:off x="8478888" y="3003917"/>
            <a:ext cx="3454415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Display: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raw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signal,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slit/wire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position, profile,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2D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density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plot…</a:t>
            </a:r>
          </a:p>
          <a:p>
            <a:pPr algn="l"/>
            <a:endParaRPr lang="en-US" altLang="zh-CN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Scan: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scan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range,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step,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velocity…</a:t>
            </a:r>
          </a:p>
          <a:p>
            <a:pPr algn="l"/>
            <a:endParaRPr lang="en-US" altLang="zh-CN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Parameter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setting: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Bias,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amp.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gain,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digitizer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config.,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trigger,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..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 </a:t>
            </a:r>
            <a:endParaRPr lang="en-US" altLang="zh-CN" sz="1400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endParaRPr lang="en-US" altLang="zh-CN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Quick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analysis: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beam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size,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Twiss,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emit.</a:t>
            </a:r>
          </a:p>
          <a:p>
            <a:pPr algn="l"/>
            <a:endParaRPr lang="en-US" altLang="zh-CN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Status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&amp;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alarm: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home,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moving,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limit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switch,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failure</a:t>
            </a:r>
            <a:r>
              <a:rPr lang="zh-CN" alt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…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5E08DAC-2C37-21F4-4F99-2B13F6822926}"/>
              </a:ext>
            </a:extLst>
          </p:cNvPr>
          <p:cNvSpPr txBox="1"/>
          <p:nvPr/>
        </p:nvSpPr>
        <p:spPr>
          <a:xfrm>
            <a:off x="6998861" y="1065742"/>
            <a:ext cx="477688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US" altLang="zh-CN" sz="1600" dirty="0"/>
              <a:t>A</a:t>
            </a:r>
            <a:r>
              <a:rPr lang="zh-CN" altLang="en-US" sz="1600" dirty="0"/>
              <a:t> </a:t>
            </a:r>
            <a:r>
              <a:rPr lang="en-US" altLang="zh-CN" sz="1600" dirty="0"/>
              <a:t>button</a:t>
            </a:r>
            <a:r>
              <a:rPr lang="zh-CN" altLang="en-US" sz="1600" dirty="0"/>
              <a:t> </a:t>
            </a:r>
            <a:r>
              <a:rPr lang="en-US" altLang="zh-CN" sz="1600" dirty="0"/>
              <a:t>for</a:t>
            </a:r>
            <a:r>
              <a:rPr lang="zh-CN" altLang="en-US" sz="1600" dirty="0"/>
              <a:t> </a:t>
            </a:r>
            <a:r>
              <a:rPr lang="en-US" altLang="zh-CN" sz="1600" dirty="0"/>
              <a:t>switching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profile/emittance</a:t>
            </a:r>
            <a:r>
              <a:rPr lang="zh-CN" altLang="en-US" sz="1600" dirty="0"/>
              <a:t> </a:t>
            </a:r>
            <a:r>
              <a:rPr lang="en-US" altLang="zh-CN" sz="1600" dirty="0"/>
              <a:t>measurement</a:t>
            </a:r>
            <a:r>
              <a:rPr lang="zh-CN" altLang="en-US" sz="1600" dirty="0"/>
              <a:t> </a:t>
            </a:r>
            <a:r>
              <a:rPr lang="en-US" altLang="zh-CN" sz="1600" dirty="0"/>
              <a:t>mode</a:t>
            </a:r>
            <a:r>
              <a:rPr lang="zh-CN" altLang="en-US" sz="1600" dirty="0"/>
              <a:t> </a:t>
            </a:r>
            <a:r>
              <a:rPr lang="en-US" altLang="zh-CN" sz="1600" dirty="0"/>
              <a:t>(Control</a:t>
            </a:r>
            <a:r>
              <a:rPr lang="zh-CN" altLang="en-US" sz="1600" dirty="0"/>
              <a:t> </a:t>
            </a:r>
            <a:r>
              <a:rPr lang="en-US" altLang="zh-CN" sz="1600" dirty="0"/>
              <a:t>room)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sz="1600" dirty="0"/>
              <a:t>New</a:t>
            </a:r>
            <a:r>
              <a:rPr lang="zh-CN" altLang="en-US" sz="1600" dirty="0"/>
              <a:t> </a:t>
            </a:r>
            <a:r>
              <a:rPr lang="en-US" altLang="zh-CN" sz="1600" dirty="0"/>
              <a:t>analogue</a:t>
            </a:r>
            <a:r>
              <a:rPr lang="zh-CN" altLang="en-US" sz="1600" dirty="0"/>
              <a:t> </a:t>
            </a:r>
            <a:r>
              <a:rPr lang="en-US" altLang="zh-CN" sz="1600" dirty="0"/>
              <a:t>electronics</a:t>
            </a:r>
            <a:r>
              <a:rPr lang="zh-CN" altLang="en-US" sz="1600" dirty="0"/>
              <a:t> </a:t>
            </a:r>
            <a:r>
              <a:rPr lang="en-US" altLang="zh-CN" sz="1600" dirty="0"/>
              <a:t>(2+4+4</a:t>
            </a:r>
            <a:r>
              <a:rPr lang="zh-CN" altLang="en-US" sz="1600" dirty="0"/>
              <a:t> </a:t>
            </a:r>
            <a:r>
              <a:rPr lang="en-US" altLang="zh-CN" sz="1600" dirty="0" err="1"/>
              <a:t>ch</a:t>
            </a:r>
            <a:r>
              <a:rPr lang="en-US" altLang="zh-CN" sz="1600" dirty="0"/>
              <a:t>)</a:t>
            </a:r>
            <a:r>
              <a:rPr lang="zh-CN" altLang="en-US" sz="1600" dirty="0"/>
              <a:t> </a:t>
            </a:r>
            <a:r>
              <a:rPr lang="en-US" altLang="zh-CN" sz="1600" dirty="0"/>
              <a:t>+</a:t>
            </a:r>
            <a:r>
              <a:rPr lang="zh-CN" altLang="en-US" sz="1600" dirty="0"/>
              <a:t> </a:t>
            </a:r>
            <a:r>
              <a:rPr lang="en-US" altLang="zh-CN" sz="1600" dirty="0"/>
              <a:t>1</a:t>
            </a:r>
            <a:r>
              <a:rPr lang="zh-CN" altLang="en-US" sz="1600" dirty="0"/>
              <a:t>*</a:t>
            </a:r>
            <a:r>
              <a:rPr lang="en-US" altLang="zh-CN" sz="1600" dirty="0"/>
              <a:t>PS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sz="1600" dirty="0"/>
              <a:t>Motor</a:t>
            </a:r>
            <a:r>
              <a:rPr lang="zh-CN" altLang="en-US" sz="1600" dirty="0"/>
              <a:t> </a:t>
            </a:r>
            <a:r>
              <a:rPr lang="en-US" altLang="zh-CN" sz="1600" dirty="0"/>
              <a:t>control:</a:t>
            </a:r>
            <a:r>
              <a:rPr lang="zh-CN" altLang="en-US" sz="1600" dirty="0"/>
              <a:t> </a:t>
            </a:r>
            <a:r>
              <a:rPr lang="en-US" altLang="zh-CN" sz="1600" dirty="0"/>
              <a:t>Control</a:t>
            </a:r>
            <a:r>
              <a:rPr lang="zh-CN" altLang="en-US" sz="1600" dirty="0"/>
              <a:t> </a:t>
            </a:r>
            <a:r>
              <a:rPr lang="en-US" altLang="zh-CN" sz="1600" dirty="0"/>
              <a:t>+</a:t>
            </a:r>
            <a:r>
              <a:rPr lang="zh-CN" altLang="en-US" sz="1600" dirty="0"/>
              <a:t> </a:t>
            </a:r>
            <a:r>
              <a:rPr lang="en-US" altLang="zh-CN" sz="1600" dirty="0"/>
              <a:t>Beam</a:t>
            </a:r>
            <a:r>
              <a:rPr lang="zh-CN" altLang="en-US" sz="1600" dirty="0"/>
              <a:t> </a:t>
            </a:r>
            <a:r>
              <a:rPr lang="en-US" altLang="zh-CN" sz="1600" dirty="0"/>
              <a:t>Instr.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sz="1600" dirty="0"/>
              <a:t>Additional</a:t>
            </a:r>
            <a:r>
              <a:rPr lang="zh-CN" altLang="en-US" sz="1600" dirty="0"/>
              <a:t> </a:t>
            </a:r>
            <a:r>
              <a:rPr lang="en-US" altLang="zh-CN" sz="1600" dirty="0"/>
              <a:t>4-core</a:t>
            </a:r>
            <a:r>
              <a:rPr lang="zh-CN" altLang="en-US" sz="1600" dirty="0"/>
              <a:t> </a:t>
            </a:r>
            <a:r>
              <a:rPr lang="en-US" altLang="zh-CN" sz="1600" dirty="0"/>
              <a:t>coax.,</a:t>
            </a:r>
            <a:r>
              <a:rPr lang="zh-CN" altLang="en-US" sz="1600" dirty="0"/>
              <a:t> </a:t>
            </a:r>
            <a:r>
              <a:rPr lang="en-US" altLang="zh-CN" sz="1600" dirty="0"/>
              <a:t>2-core</a:t>
            </a:r>
            <a:r>
              <a:rPr lang="zh-CN" altLang="en-US" sz="1600" dirty="0"/>
              <a:t> </a:t>
            </a:r>
            <a:r>
              <a:rPr lang="en-US" altLang="zh-CN" sz="1600" dirty="0"/>
              <a:t>coax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altLang="zh-CN" sz="1600" dirty="0"/>
              <a:t>Encoder</a:t>
            </a:r>
            <a:r>
              <a:rPr lang="zh-CN" altLang="en-US" sz="1600" dirty="0"/>
              <a:t> </a:t>
            </a:r>
            <a:r>
              <a:rPr lang="en-US" altLang="zh-CN" sz="1600" dirty="0"/>
              <a:t>for</a:t>
            </a:r>
            <a:r>
              <a:rPr lang="zh-CN" altLang="en-US" sz="1600" dirty="0"/>
              <a:t> </a:t>
            </a:r>
            <a:r>
              <a:rPr lang="en-US" altLang="zh-CN" sz="1600" dirty="0"/>
              <a:t>a</a:t>
            </a:r>
            <a:r>
              <a:rPr lang="zh-CN" altLang="en-US" sz="1600" dirty="0"/>
              <a:t> </a:t>
            </a:r>
            <a:r>
              <a:rPr lang="en-US" altLang="zh-CN" sz="1600" dirty="0"/>
              <a:t>higher</a:t>
            </a:r>
            <a:r>
              <a:rPr lang="zh-CN" altLang="en-US" sz="1600" dirty="0"/>
              <a:t> </a:t>
            </a:r>
            <a:r>
              <a:rPr lang="en-US" altLang="zh-CN" sz="1600" dirty="0"/>
              <a:t>positioning</a:t>
            </a:r>
            <a:r>
              <a:rPr lang="zh-CN" altLang="en-US" sz="1600" dirty="0"/>
              <a:t> </a:t>
            </a:r>
            <a:r>
              <a:rPr lang="en-US" altLang="zh-CN" sz="1600" dirty="0"/>
              <a:t>accuracy</a:t>
            </a:r>
            <a:endParaRPr lang="en-CH" sz="1600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6364151-7BE7-6A0C-B5EE-4657B6869E72}"/>
              </a:ext>
            </a:extLst>
          </p:cNvPr>
          <p:cNvSpPr/>
          <p:nvPr/>
        </p:nvSpPr>
        <p:spPr>
          <a:xfrm>
            <a:off x="5159896" y="5079075"/>
            <a:ext cx="1000803" cy="9285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400" dirty="0">
                <a:solidFill>
                  <a:schemeClr val="bg2">
                    <a:lumMod val="10000"/>
                  </a:schemeClr>
                </a:solidFill>
              </a:rPr>
              <a:t>Control</a:t>
            </a:r>
          </a:p>
          <a:p>
            <a:pPr algn="ctr"/>
            <a:r>
              <a:rPr lang="en-CH" sz="1400" dirty="0">
                <a:solidFill>
                  <a:schemeClr val="bg2">
                    <a:lumMod val="10000"/>
                  </a:schemeClr>
                </a:solidFill>
              </a:rPr>
              <a:t>Server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E8E54DB-E039-0F8D-78B8-84EDE8A79364}"/>
              </a:ext>
            </a:extLst>
          </p:cNvPr>
          <p:cNvCxnSpPr>
            <a:cxnSpLocks/>
          </p:cNvCxnSpPr>
          <p:nvPr/>
        </p:nvCxnSpPr>
        <p:spPr>
          <a:xfrm>
            <a:off x="1343472" y="5531540"/>
            <a:ext cx="2132437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E8923F3-311D-BF76-4328-FDB96968222D}"/>
              </a:ext>
            </a:extLst>
          </p:cNvPr>
          <p:cNvCxnSpPr>
            <a:cxnSpLocks/>
          </p:cNvCxnSpPr>
          <p:nvPr/>
        </p:nvCxnSpPr>
        <p:spPr>
          <a:xfrm>
            <a:off x="1343472" y="5722668"/>
            <a:ext cx="2132437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headEnd type="oval" w="sm" len="med"/>
            <a:tailEnd type="oval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6CA4E0B9-D5B6-7B51-0B6E-A3C11A5A7D60}"/>
              </a:ext>
            </a:extLst>
          </p:cNvPr>
          <p:cNvSpPr txBox="1"/>
          <p:nvPr/>
        </p:nvSpPr>
        <p:spPr>
          <a:xfrm>
            <a:off x="4391974" y="5599961"/>
            <a:ext cx="92879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Ethernet</a:t>
            </a:r>
            <a:endParaRPr lang="en-CH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49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DEFAF7-C80F-3A20-A922-FD5CD9DF4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Re</a:t>
            </a:r>
            <a:r>
              <a:rPr lang="en-US" altLang="zh-CN" dirty="0" err="1"/>
              <a:t>quirements</a:t>
            </a:r>
            <a:r>
              <a:rPr lang="en-US" altLang="zh-CN" dirty="0"/>
              <a:t>: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signal: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l-GR" altLang="zh-CN" dirty="0">
                <a:sym typeface="Wingdings" pitchFamily="2" charset="2"/>
              </a:rPr>
              <a:t>μ</a:t>
            </a:r>
            <a:r>
              <a:rPr lang="en-US" altLang="zh-CN" dirty="0"/>
              <a:t>A-10</a:t>
            </a:r>
            <a:r>
              <a:rPr lang="zh-CN" altLang="en-US" dirty="0"/>
              <a:t> </a:t>
            </a:r>
            <a:r>
              <a:rPr lang="en-US" altLang="zh-CN" dirty="0"/>
              <a:t>mA,</a:t>
            </a:r>
            <a:r>
              <a:rPr lang="zh-CN" altLang="en-US" dirty="0"/>
              <a:t> </a:t>
            </a:r>
            <a:r>
              <a:rPr lang="en-US" altLang="zh-CN" dirty="0"/>
              <a:t>30-50</a:t>
            </a:r>
            <a:r>
              <a:rPr lang="zh-CN" altLang="en-US" dirty="0"/>
              <a:t> </a:t>
            </a:r>
            <a:r>
              <a:rPr lang="el-GR" altLang="zh-CN" dirty="0">
                <a:sym typeface="Wingdings" pitchFamily="2" charset="2"/>
              </a:rPr>
              <a:t>μ</a:t>
            </a:r>
            <a:r>
              <a:rPr lang="en-US" altLang="zh-CN" dirty="0">
                <a:sym typeface="Wingdings" pitchFamily="2" charset="2"/>
              </a:rPr>
              <a:t>s</a:t>
            </a:r>
            <a:endParaRPr lang="en-US" altLang="zh-CN" dirty="0"/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 err="1"/>
              <a:t>equ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noise:</a:t>
            </a:r>
            <a:r>
              <a:rPr lang="zh-CN" altLang="en-US" dirty="0"/>
              <a:t> </a:t>
            </a:r>
            <a:r>
              <a:rPr lang="en-US" altLang="zh-CN" dirty="0"/>
              <a:t>&lt;50</a:t>
            </a:r>
            <a:r>
              <a:rPr lang="zh-CN" altLang="en-US" dirty="0"/>
              <a:t> </a:t>
            </a:r>
            <a:r>
              <a:rPr lang="en-US" altLang="zh-CN" dirty="0" err="1"/>
              <a:t>pC</a:t>
            </a:r>
            <a:r>
              <a:rPr lang="zh-CN" altLang="en-US" dirty="0"/>
              <a:t> </a:t>
            </a:r>
            <a:r>
              <a:rPr lang="en-US" altLang="zh-CN" dirty="0"/>
              <a:t>(50</a:t>
            </a:r>
            <a:r>
              <a:rPr lang="zh-CN" altLang="en-US" dirty="0"/>
              <a:t> </a:t>
            </a:r>
            <a:r>
              <a:rPr lang="en-US" altLang="zh-CN" dirty="0"/>
              <a:t>us)</a:t>
            </a:r>
            <a:r>
              <a:rPr lang="zh-CN" altLang="en-US" dirty="0"/>
              <a:t> </a:t>
            </a:r>
            <a:endParaRPr lang="en-US" altLang="zh-CN" dirty="0"/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Bias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range:</a:t>
            </a:r>
            <a:r>
              <a:rPr lang="zh-CN" altLang="en-US" dirty="0"/>
              <a:t> </a:t>
            </a:r>
            <a:r>
              <a:rPr lang="en-US" altLang="zh-CN" dirty="0"/>
              <a:t>0-100</a:t>
            </a:r>
            <a:r>
              <a:rPr lang="zh-CN" altLang="en-US" dirty="0"/>
              <a:t> </a:t>
            </a:r>
            <a:r>
              <a:rPr lang="en-US" altLang="zh-CN" dirty="0"/>
              <a:t>V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Channel</a:t>
            </a:r>
            <a:r>
              <a:rPr lang="zh-CN" altLang="en-US" dirty="0"/>
              <a:t> </a:t>
            </a:r>
            <a:r>
              <a:rPr lang="en-US" altLang="zh-CN" dirty="0"/>
              <a:t>numbers:</a:t>
            </a:r>
            <a:r>
              <a:rPr lang="zh-CN" altLang="en-US" dirty="0"/>
              <a:t> </a:t>
            </a:r>
            <a:r>
              <a:rPr lang="en-US" altLang="zh-CN" dirty="0"/>
              <a:t>12(3CH*4)</a:t>
            </a:r>
            <a:endParaRPr lang="en-US" dirty="0"/>
          </a:p>
          <a:p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Specifications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Transimpedance</a:t>
            </a:r>
            <a:r>
              <a:rPr lang="zh-CN" altLang="en-US" dirty="0"/>
              <a:t> </a:t>
            </a:r>
            <a:r>
              <a:rPr lang="en-US" altLang="zh-CN" dirty="0"/>
              <a:t>35</a:t>
            </a:r>
            <a:r>
              <a:rPr lang="zh-CN" altLang="en-US" dirty="0"/>
              <a:t> </a:t>
            </a:r>
            <a:r>
              <a:rPr lang="en-US" altLang="zh-CN" dirty="0"/>
              <a:t>V/mA,</a:t>
            </a:r>
            <a:r>
              <a:rPr lang="zh-CN" altLang="en-US" dirty="0"/>
              <a:t> </a:t>
            </a:r>
            <a:r>
              <a:rPr lang="en-US" altLang="zh-CN" dirty="0"/>
              <a:t>gain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  <a:r>
              <a:rPr lang="zh-CN" altLang="en-US" dirty="0"/>
              <a:t> </a:t>
            </a:r>
            <a:r>
              <a:rPr lang="en-US" altLang="zh-CN" dirty="0"/>
              <a:t>1%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Bandwidth</a:t>
            </a:r>
            <a:r>
              <a:rPr lang="zh-CN" altLang="en-US" dirty="0"/>
              <a:t> </a:t>
            </a:r>
            <a:r>
              <a:rPr lang="en-US" altLang="zh-CN" dirty="0"/>
              <a:t>(-3</a:t>
            </a:r>
            <a:r>
              <a:rPr lang="zh-CN" altLang="en-US" dirty="0"/>
              <a:t> </a:t>
            </a:r>
            <a:r>
              <a:rPr lang="en-US" altLang="zh-CN" dirty="0"/>
              <a:t>dB):45kHz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Rise/Fall</a:t>
            </a:r>
            <a:r>
              <a:rPr lang="zh-CN" altLang="en-US" dirty="0"/>
              <a:t> </a:t>
            </a:r>
            <a:r>
              <a:rPr lang="en-US" altLang="zh-CN" dirty="0"/>
              <a:t>time:</a:t>
            </a:r>
            <a:r>
              <a:rPr lang="zh-CN" altLang="en-US" dirty="0"/>
              <a:t> </a:t>
            </a:r>
            <a:r>
              <a:rPr lang="en-US" altLang="zh-CN" dirty="0"/>
              <a:t>10us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Linear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voltage</a:t>
            </a:r>
            <a:r>
              <a:rPr lang="zh-CN" altLang="en-US" dirty="0"/>
              <a:t> </a:t>
            </a:r>
            <a:r>
              <a:rPr lang="en-US" altLang="zh-CN" dirty="0"/>
              <a:t>range:</a:t>
            </a:r>
            <a:r>
              <a:rPr lang="zh-CN" altLang="en-US" dirty="0"/>
              <a:t> </a:t>
            </a:r>
            <a:r>
              <a:rPr lang="en-US" altLang="zh-CN" dirty="0"/>
              <a:t>±10V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 err="1"/>
              <a:t>Equ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noise :</a:t>
            </a:r>
            <a:r>
              <a:rPr lang="zh-CN" altLang="en-US" dirty="0"/>
              <a:t> </a:t>
            </a:r>
            <a:r>
              <a:rPr lang="en-US" altLang="zh-CN" dirty="0"/>
              <a:t>0.3</a:t>
            </a:r>
            <a:r>
              <a:rPr lang="zh-CN" altLang="en-US" dirty="0"/>
              <a:t> </a:t>
            </a:r>
            <a:r>
              <a:rPr lang="el-GR" altLang="zh-CN" dirty="0"/>
              <a:t>μ</a:t>
            </a:r>
            <a:r>
              <a:rPr lang="en-US" altLang="zh-CN" dirty="0"/>
              <a:t>A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Bias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range:</a:t>
            </a:r>
            <a:r>
              <a:rPr lang="zh-CN" altLang="en-US" dirty="0"/>
              <a:t> </a:t>
            </a:r>
            <a:r>
              <a:rPr lang="en-US" altLang="zh-CN" dirty="0"/>
              <a:t>0~100</a:t>
            </a:r>
            <a:r>
              <a:rPr lang="zh-CN" altLang="en-US" dirty="0"/>
              <a:t> </a:t>
            </a:r>
            <a:r>
              <a:rPr lang="en-US" altLang="zh-CN" dirty="0"/>
              <a:t>V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evaluations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b="1" dirty="0">
                <a:solidFill>
                  <a:srgbClr val="C00000"/>
                </a:solidFill>
              </a:rPr>
              <a:t>5k/</a:t>
            </a:r>
            <a:r>
              <a:rPr lang="en-US" altLang="zh-CN" b="1" dirty="0" err="1">
                <a:solidFill>
                  <a:srgbClr val="C00000"/>
                </a:solidFill>
              </a:rPr>
              <a:t>ch</a:t>
            </a:r>
            <a:r>
              <a:rPr lang="en-US" altLang="zh-CN" b="1" dirty="0">
                <a:solidFill>
                  <a:srgbClr val="C00000"/>
                </a:solidFill>
              </a:rPr>
              <a:t>*12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=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6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E4BA62-6212-77EF-226A-1FAA71963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Analog</a:t>
            </a:r>
            <a:r>
              <a:rPr lang="zh-CN" altLang="en-US" dirty="0"/>
              <a:t> </a:t>
            </a:r>
            <a:r>
              <a:rPr lang="en-US" altLang="zh-CN" dirty="0"/>
              <a:t>electronics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C15D3-0D5D-DA66-9ECC-84C7FA21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B0D7-DB65-294B-A8F9-EFEB980608B6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72737-F3EA-EA66-5C5D-FE4C9817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370B5-BB07-A8BD-49C3-8069DD4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20E1E5-7B3A-9913-564D-6A3FA4FA8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2780928"/>
            <a:ext cx="288032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1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FE9540-73F2-F530-28C7-9EA8585E8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1599615"/>
          </a:xfrm>
        </p:spPr>
        <p:txBody>
          <a:bodyPr/>
          <a:lstStyle/>
          <a:p>
            <a:r>
              <a:rPr lang="en-US" altLang="zh-CN" sz="1800" b="0" dirty="0"/>
              <a:t>Needs:</a:t>
            </a:r>
          </a:p>
          <a:p>
            <a:r>
              <a:rPr lang="en-US" altLang="zh-CN" sz="1800" b="0" dirty="0"/>
              <a:t>1,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Data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acquisition: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10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CH;</a:t>
            </a:r>
            <a:r>
              <a:rPr lang="zh-CN" altLang="en-US" sz="1800" b="0" dirty="0"/>
              <a:t> ≥</a:t>
            </a:r>
            <a:r>
              <a:rPr lang="en-US" altLang="zh-CN" sz="1800" b="0" dirty="0"/>
              <a:t>10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MSPS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(min.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pulse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width~1</a:t>
            </a:r>
            <a:r>
              <a:rPr lang="zh-CN" altLang="en-US" sz="1800" b="0" dirty="0"/>
              <a:t> </a:t>
            </a:r>
            <a:r>
              <a:rPr lang="el-GR" altLang="zh-CN" sz="1800" b="0" dirty="0" err="1"/>
              <a:t>μs</a:t>
            </a:r>
            <a:r>
              <a:rPr lang="en-US" altLang="zh-CN" sz="1800" b="0" dirty="0"/>
              <a:t>)@≥14 bits, Input range: ±10 V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(</a:t>
            </a:r>
            <a:r>
              <a:rPr lang="en-US" altLang="zh-CN" sz="1800" b="0" dirty="0">
                <a:solidFill>
                  <a:srgbClr val="C00000"/>
                </a:solidFill>
              </a:rPr>
              <a:t>New</a:t>
            </a:r>
            <a:r>
              <a:rPr lang="en-US" altLang="zh-CN" sz="1800" b="0" dirty="0"/>
              <a:t>)</a:t>
            </a:r>
          </a:p>
          <a:p>
            <a:r>
              <a:rPr lang="en-US" altLang="zh-CN" sz="1800" b="0" dirty="0"/>
              <a:t>2, Analog amplifier gain control, wire bias voltage control (4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CH,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-300~0 V), step motor control</a:t>
            </a:r>
            <a:r>
              <a:rPr lang="zh-CN" altLang="en-US" sz="1800" b="0" dirty="0"/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(reuse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NI</a:t>
            </a:r>
            <a:r>
              <a:rPr lang="zh-CN" altLang="en-US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</a:rPr>
              <a:t>module)</a:t>
            </a:r>
            <a:endParaRPr lang="en-CH" altLang="zh-CN" sz="1800" b="0" dirty="0">
              <a:solidFill>
                <a:schemeClr val="tx1"/>
              </a:solidFill>
            </a:endParaRPr>
          </a:p>
          <a:p>
            <a:r>
              <a:rPr lang="en-US" altLang="zh-CN" sz="1800" dirty="0">
                <a:solidFill>
                  <a:srgbClr val="C00000"/>
                </a:solidFill>
              </a:rPr>
              <a:t>=&gt;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 err="1">
                <a:solidFill>
                  <a:srgbClr val="C00000"/>
                </a:solidFill>
              </a:rPr>
              <a:t>Hardwares</a:t>
            </a:r>
            <a:r>
              <a:rPr lang="en-US" altLang="zh-CN" sz="1800" dirty="0">
                <a:solidFill>
                  <a:srgbClr val="C00000"/>
                </a:solidFill>
              </a:rPr>
              <a:t>: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JYTEK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PXIe9813</a:t>
            </a:r>
            <a:r>
              <a:rPr lang="zh-CN" altLang="en-US" sz="1800" dirty="0">
                <a:solidFill>
                  <a:srgbClr val="C00000"/>
                </a:solidFill>
              </a:rPr>
              <a:t> *</a:t>
            </a:r>
            <a:r>
              <a:rPr lang="en-US" altLang="zh-CN" sz="1800" dirty="0">
                <a:solidFill>
                  <a:srgbClr val="C00000"/>
                </a:solidFill>
              </a:rPr>
              <a:t>3+Caen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DT5519E</a:t>
            </a:r>
            <a:r>
              <a:rPr lang="zh-CN" altLang="en-US" sz="1800" dirty="0">
                <a:solidFill>
                  <a:srgbClr val="C00000"/>
                </a:solidFill>
              </a:rPr>
              <a:t>*</a:t>
            </a:r>
            <a:r>
              <a:rPr lang="en-US" altLang="zh-CN" sz="1800" dirty="0">
                <a:solidFill>
                  <a:srgbClr val="C00000"/>
                </a:solidFill>
              </a:rPr>
              <a:t>1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+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Connector/</a:t>
            </a:r>
            <a:r>
              <a:rPr lang="en-US" altLang="zh-CN" sz="1800" dirty="0" err="1">
                <a:solidFill>
                  <a:srgbClr val="C00000"/>
                </a:solidFill>
              </a:rPr>
              <a:t>feedthru</a:t>
            </a:r>
            <a:r>
              <a:rPr lang="en-US" altLang="zh-CN" sz="1800" dirty="0">
                <a:solidFill>
                  <a:srgbClr val="C00000"/>
                </a:solidFill>
              </a:rPr>
              <a:t>/cable</a:t>
            </a:r>
            <a:r>
              <a:rPr lang="zh-CN" altLang="en-US" sz="1800" dirty="0">
                <a:solidFill>
                  <a:srgbClr val="C00000"/>
                </a:solidFill>
              </a:rPr>
              <a:t> ≈ </a:t>
            </a:r>
            <a:r>
              <a:rPr lang="en-US" altLang="zh-CN" sz="1800" dirty="0">
                <a:solidFill>
                  <a:srgbClr val="C00000"/>
                </a:solidFill>
              </a:rPr>
              <a:t>12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>
                <a:solidFill>
                  <a:srgbClr val="C00000"/>
                </a:solidFill>
              </a:rPr>
              <a:t>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F15D99-49F4-068F-1DF6-5CF2A7A7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Digitizer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Controller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C9E5D-A391-CBEC-904D-CFC4FAB3D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DC24E-DC21-DE83-FADB-A89074FCD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BEBAB-A0B3-DB40-643D-B8CAA94F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065274EA-F4C9-E5A7-09FB-433A2FCA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5" y="3751772"/>
            <a:ext cx="1989493" cy="2020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77DFBB-0456-F932-B2EE-7FD6F86BF795}"/>
              </a:ext>
            </a:extLst>
          </p:cNvPr>
          <p:cNvSpPr txBox="1"/>
          <p:nvPr/>
        </p:nvSpPr>
        <p:spPr>
          <a:xfrm>
            <a:off x="695400" y="3018511"/>
            <a:ext cx="2736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JYTEK</a:t>
            </a:r>
            <a:r>
              <a:rPr lang="zh-CN" altLang="en-US" sz="1600" dirty="0"/>
              <a:t> </a:t>
            </a:r>
            <a:r>
              <a:rPr lang="en-US" altLang="zh-CN" sz="1600" dirty="0"/>
              <a:t>(</a:t>
            </a:r>
            <a:r>
              <a:rPr lang="zh-CN" altLang="en-US" sz="1600" dirty="0"/>
              <a:t>简仪</a:t>
            </a:r>
            <a:r>
              <a:rPr lang="en-US" altLang="zh-CN" sz="1600" dirty="0"/>
              <a:t>)</a:t>
            </a:r>
            <a:r>
              <a:rPr lang="zh-CN" altLang="en-US" sz="1600" dirty="0"/>
              <a:t> </a:t>
            </a:r>
            <a:r>
              <a:rPr lang="en-US" altLang="zh-CN" sz="1600" dirty="0"/>
              <a:t>PXIe9813</a:t>
            </a:r>
          </a:p>
          <a:p>
            <a:r>
              <a:rPr lang="en-US" sz="1600" dirty="0"/>
              <a:t>~1.</a:t>
            </a:r>
            <a:r>
              <a:rPr lang="en-US" altLang="zh-CN" sz="1600" dirty="0"/>
              <a:t>5</a:t>
            </a:r>
            <a:r>
              <a:rPr lang="en-US" sz="1600" dirty="0"/>
              <a:t> W/pc</a:t>
            </a:r>
            <a:endParaRPr lang="en-CH" sz="1600" dirty="0"/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id="{4DE05E03-EFD8-03D8-6D9A-BE82B7612A79}"/>
              </a:ext>
            </a:extLst>
          </p:cNvPr>
          <p:cNvSpPr/>
          <p:nvPr/>
        </p:nvSpPr>
        <p:spPr>
          <a:xfrm>
            <a:off x="2698307" y="3603286"/>
            <a:ext cx="3141374" cy="2804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</a:pPr>
            <a:r>
              <a:rPr lang="en-US" altLang="zh-CN" sz="1200" b="1" dirty="0">
                <a:solidFill>
                  <a:schemeClr val="tx2"/>
                </a:solidFill>
              </a:rPr>
              <a:t>Ch.</a:t>
            </a:r>
            <a:r>
              <a:rPr lang="zh-CN" altLang="en-US" sz="1200" b="1" dirty="0">
                <a:solidFill>
                  <a:schemeClr val="tx2"/>
                </a:solidFill>
              </a:rPr>
              <a:t> </a:t>
            </a:r>
            <a:r>
              <a:rPr lang="en-US" altLang="zh-CN" sz="1200" b="1" dirty="0">
                <a:solidFill>
                  <a:schemeClr val="tx2"/>
                </a:solidFill>
              </a:rPr>
              <a:t>No.:</a:t>
            </a:r>
            <a:r>
              <a:rPr lang="zh-CN" altLang="en-US" sz="1200" b="1" dirty="0">
                <a:solidFill>
                  <a:schemeClr val="tx2"/>
                </a:solidFill>
              </a:rPr>
              <a:t> </a:t>
            </a:r>
            <a:r>
              <a:rPr lang="en-US" altLang="zh-CN" sz="1200" b="1" dirty="0">
                <a:solidFill>
                  <a:schemeClr val="tx2"/>
                </a:solidFill>
              </a:rPr>
              <a:t>4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</a:pPr>
            <a:r>
              <a:rPr lang="en-US" altLang="zh-CN" sz="1200" b="1" dirty="0">
                <a:solidFill>
                  <a:schemeClr val="tx2"/>
                </a:solidFill>
              </a:rPr>
              <a:t>Resolution: 14 bit</a:t>
            </a:r>
            <a:endParaRPr lang="zh-CN" altLang="en-US" sz="1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</a:pPr>
            <a:r>
              <a:rPr lang="en-US" altLang="zh-CN" sz="1200" b="1" dirty="0">
                <a:solidFill>
                  <a:schemeClr val="tx2"/>
                </a:solidFill>
              </a:rPr>
              <a:t>Sampling rate: 2 </a:t>
            </a:r>
            <a:r>
              <a:rPr lang="en-US" altLang="zh-CN" sz="1200" b="1" dirty="0" err="1">
                <a:solidFill>
                  <a:schemeClr val="tx2"/>
                </a:solidFill>
              </a:rPr>
              <a:t>kS</a:t>
            </a:r>
            <a:r>
              <a:rPr lang="en-US" altLang="zh-CN" sz="1200" b="1" dirty="0">
                <a:solidFill>
                  <a:schemeClr val="tx2"/>
                </a:solidFill>
              </a:rPr>
              <a:t>/s~20 MS/s</a:t>
            </a:r>
            <a:endParaRPr lang="zh-CN" altLang="en-US" sz="1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</a:pPr>
            <a:r>
              <a:rPr lang="en-US" altLang="zh-CN" sz="1200" b="1" dirty="0">
                <a:solidFill>
                  <a:schemeClr val="tx2"/>
                </a:solidFill>
              </a:rPr>
              <a:t>BW: 65 MHz</a:t>
            </a:r>
            <a:endParaRPr lang="zh-CN" altLang="en-US" sz="1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</a:pPr>
            <a:r>
              <a:rPr lang="en-US" altLang="zh-CN" sz="1200" b="1" dirty="0">
                <a:solidFill>
                  <a:schemeClr val="tx2"/>
                </a:solidFill>
              </a:rPr>
              <a:t>RAM: 512 MB</a:t>
            </a:r>
            <a:endParaRPr lang="zh-CN" altLang="en-US" sz="1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</a:pPr>
            <a:r>
              <a:rPr lang="en-US" altLang="zh-CN" sz="1200" b="1" dirty="0">
                <a:solidFill>
                  <a:schemeClr val="tx2"/>
                </a:solidFill>
              </a:rPr>
              <a:t>Input ranges: ±0.5 V</a:t>
            </a:r>
            <a:r>
              <a:rPr lang="zh-CN" altLang="en-US" sz="1200" b="1" dirty="0">
                <a:solidFill>
                  <a:schemeClr val="tx2"/>
                </a:solidFill>
              </a:rPr>
              <a:t>、</a:t>
            </a:r>
            <a:r>
              <a:rPr lang="en-US" altLang="zh-CN" sz="1200" b="1" dirty="0">
                <a:solidFill>
                  <a:schemeClr val="tx2"/>
                </a:solidFill>
              </a:rPr>
              <a:t>±1 V</a:t>
            </a:r>
            <a:r>
              <a:rPr lang="zh-CN" altLang="en-US" sz="1200" b="1" dirty="0">
                <a:solidFill>
                  <a:schemeClr val="tx2"/>
                </a:solidFill>
              </a:rPr>
              <a:t>、</a:t>
            </a:r>
            <a:r>
              <a:rPr lang="en-US" altLang="zh-CN" sz="1200" b="1" dirty="0">
                <a:solidFill>
                  <a:schemeClr val="tx2"/>
                </a:solidFill>
              </a:rPr>
              <a:t>±5 V or     ±10 V (programmable)</a:t>
            </a:r>
            <a:endParaRPr lang="zh-CN" altLang="en-US" sz="1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</a:pPr>
            <a:r>
              <a:rPr lang="en-US" altLang="zh-CN" sz="1200" b="1" dirty="0">
                <a:solidFill>
                  <a:schemeClr val="tx2"/>
                </a:solidFill>
              </a:rPr>
              <a:t>Ext. reference clock</a:t>
            </a:r>
            <a:r>
              <a:rPr lang="zh-CN" altLang="en-US" sz="1200" b="1" dirty="0">
                <a:solidFill>
                  <a:schemeClr val="tx2"/>
                </a:solidFill>
              </a:rPr>
              <a:t>（</a:t>
            </a:r>
            <a:r>
              <a:rPr lang="en-US" altLang="zh-CN" sz="1200" b="1" dirty="0">
                <a:solidFill>
                  <a:schemeClr val="tx2"/>
                </a:solidFill>
              </a:rPr>
              <a:t>10 MHz</a:t>
            </a:r>
            <a:r>
              <a:rPr lang="zh-CN" altLang="en-US" sz="1200" b="1" dirty="0">
                <a:solidFill>
                  <a:schemeClr val="tx2"/>
                </a:solidFill>
              </a:rPr>
              <a:t>）</a:t>
            </a:r>
            <a:endParaRPr lang="en-US" altLang="zh-CN" sz="1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</a:pPr>
            <a:r>
              <a:rPr lang="en-US" altLang="zh-CN" sz="1200" b="1" dirty="0">
                <a:solidFill>
                  <a:schemeClr val="tx2"/>
                </a:solidFill>
              </a:rPr>
              <a:t>Input impedance: </a:t>
            </a:r>
            <a:r>
              <a:rPr lang="el-GR" altLang="zh-CN" sz="1200" b="1" dirty="0">
                <a:solidFill>
                  <a:schemeClr val="tx2"/>
                </a:solidFill>
              </a:rPr>
              <a:t>50Ω </a:t>
            </a:r>
            <a:r>
              <a:rPr lang="en-US" altLang="zh-CN" sz="1200" b="1" dirty="0">
                <a:solidFill>
                  <a:schemeClr val="tx2"/>
                </a:solidFill>
              </a:rPr>
              <a:t>or 1M</a:t>
            </a:r>
            <a:r>
              <a:rPr lang="el-GR" altLang="zh-CN" sz="1200" b="1" dirty="0">
                <a:solidFill>
                  <a:schemeClr val="tx2"/>
                </a:solidFill>
              </a:rPr>
              <a:t>Ω</a:t>
            </a:r>
            <a:endParaRPr lang="en-US" altLang="zh-CN" sz="1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</a:pPr>
            <a:r>
              <a:rPr lang="en-US" altLang="zh-CN" sz="1200" b="1" dirty="0">
                <a:solidFill>
                  <a:schemeClr val="tx2"/>
                </a:solidFill>
              </a:rPr>
              <a:t>Lead time: 6 months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A103EE6-A475-F545-94D5-FDBCA1D49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352" y="4978282"/>
            <a:ext cx="1944216" cy="946829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20C3600C-85F1-83E4-3FB9-CFDFF9056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40" y="5025081"/>
            <a:ext cx="1698747" cy="915531"/>
          </a:xfrm>
          <a:prstGeom prst="rect">
            <a:avLst/>
          </a:prstGeom>
        </p:spPr>
      </p:pic>
      <p:graphicFrame>
        <p:nvGraphicFramePr>
          <p:cNvPr id="13" name="表格 3">
            <a:extLst>
              <a:ext uri="{FF2B5EF4-FFF2-40B4-BE49-F238E27FC236}">
                <a16:creationId xmlns:a16="http://schemas.microsoft.com/office/drawing/2014/main" id="{E1C4CDB5-8A37-938A-4B08-75DBBED41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194672"/>
              </p:ext>
            </p:extLst>
          </p:nvPr>
        </p:nvGraphicFramePr>
        <p:xfrm>
          <a:off x="6969754" y="2852936"/>
          <a:ext cx="3816233" cy="192227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008113">
                  <a:extLst>
                    <a:ext uri="{9D8B030D-6E8A-4147-A177-3AD203B41FA5}">
                      <a16:colId xmlns:a16="http://schemas.microsoft.com/office/drawing/2014/main" val="964288238"/>
                    </a:ext>
                  </a:extLst>
                </a:gridCol>
                <a:gridCol w="1453021">
                  <a:extLst>
                    <a:ext uri="{9D8B030D-6E8A-4147-A177-3AD203B41FA5}">
                      <a16:colId xmlns:a16="http://schemas.microsoft.com/office/drawing/2014/main" val="569906204"/>
                    </a:ext>
                  </a:extLst>
                </a:gridCol>
                <a:gridCol w="1355099">
                  <a:extLst>
                    <a:ext uri="{9D8B030D-6E8A-4147-A177-3AD203B41FA5}">
                      <a16:colId xmlns:a16="http://schemas.microsoft.com/office/drawing/2014/main" val="2983198148"/>
                    </a:ext>
                  </a:extLst>
                </a:gridCol>
              </a:tblGrid>
              <a:tr h="300725">
                <a:tc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CAEN  DT5519E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ISEG SHR4020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010852"/>
                  </a:ext>
                </a:extLst>
              </a:tr>
              <a:tr h="337316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Range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500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V/3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mA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kV/6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916278"/>
                  </a:ext>
                </a:extLst>
              </a:tr>
              <a:tr h="337316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Ripple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r>
                        <a:rPr lang="zh-CN" alt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mVpp</a:t>
                      </a:r>
                      <a:r>
                        <a:rPr lang="zh-CN" alt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(typ.)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&lt;10mVPP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(typ.)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185003"/>
                  </a:ext>
                </a:extLst>
              </a:tr>
              <a:tr h="337316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CH.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4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645967"/>
                  </a:ext>
                </a:extLst>
              </a:tr>
              <a:tr h="30072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Lead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time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6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month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933119"/>
                  </a:ext>
                </a:extLst>
              </a:tr>
              <a:tr h="300725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Price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4.5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W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~8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10091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E645AED-4BFB-D477-527A-AE3817A644DF}"/>
              </a:ext>
            </a:extLst>
          </p:cNvPr>
          <p:cNvSpPr txBox="1"/>
          <p:nvPr/>
        </p:nvSpPr>
        <p:spPr>
          <a:xfrm>
            <a:off x="7643128" y="5939981"/>
            <a:ext cx="1353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Caen  DT5519E</a:t>
            </a:r>
            <a:endParaRPr lang="zh-CN" alt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AA864-F925-9B84-DA15-1CC00FBC7A2D}"/>
              </a:ext>
            </a:extLst>
          </p:cNvPr>
          <p:cNvSpPr txBox="1"/>
          <p:nvPr/>
        </p:nvSpPr>
        <p:spPr>
          <a:xfrm>
            <a:off x="10272464" y="5895555"/>
            <a:ext cx="1353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 err="1"/>
              <a:t>Iseg</a:t>
            </a:r>
            <a:r>
              <a:rPr lang="en-US" altLang="zh-CN" sz="1200" dirty="0"/>
              <a:t> SHR4020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89715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CE5B33-E7C6-8C33-0ABF-2CD21BD8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Schedule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7B655-10E2-35DB-E602-F861E4F3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2152-B301-7646-9F9C-B8770DB6CB6A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59ED7-4976-84E2-428A-4761FB35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43BB-ECC4-1B2C-90FC-6727889A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4A82AE9D-179C-D462-C527-0AB89B9CE404}"/>
              </a:ext>
            </a:extLst>
          </p:cNvPr>
          <p:cNvSpPr/>
          <p:nvPr/>
        </p:nvSpPr>
        <p:spPr>
          <a:xfrm>
            <a:off x="2465497" y="3212976"/>
            <a:ext cx="1710945" cy="682016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2">
                    <a:lumMod val="10000"/>
                  </a:schemeClr>
                </a:solidFill>
              </a:rPr>
              <a:t>2025.12</a:t>
            </a:r>
            <a:endParaRPr lang="en-CH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12EAE4-E4B6-5F9C-852F-CE5A3DDE1DF7}"/>
              </a:ext>
            </a:extLst>
          </p:cNvPr>
          <p:cNvSpPr/>
          <p:nvPr/>
        </p:nvSpPr>
        <p:spPr>
          <a:xfrm>
            <a:off x="2465497" y="2247331"/>
            <a:ext cx="1503284" cy="7200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accent3"/>
                </a:solidFill>
              </a:rPr>
              <a:t>Review</a:t>
            </a:r>
          </a:p>
          <a:p>
            <a:pPr algn="ctr"/>
            <a:r>
              <a:rPr lang="en-US" altLang="zh-CN" sz="1400" dirty="0">
                <a:solidFill>
                  <a:schemeClr val="accent3"/>
                </a:solidFill>
              </a:rPr>
              <a:t>Decision</a:t>
            </a:r>
            <a:r>
              <a:rPr lang="zh-CN" altLang="en-US" sz="1400" dirty="0">
                <a:solidFill>
                  <a:schemeClr val="accent3"/>
                </a:solidFill>
              </a:rPr>
              <a:t> </a:t>
            </a:r>
            <a:r>
              <a:rPr lang="en-US" altLang="zh-CN" sz="1400" dirty="0">
                <a:solidFill>
                  <a:schemeClr val="accent3"/>
                </a:solidFill>
              </a:rPr>
              <a:t>making</a:t>
            </a:r>
            <a:endParaRPr lang="en-CH" sz="1400" dirty="0">
              <a:solidFill>
                <a:schemeClr val="accent3"/>
              </a:solidFill>
            </a:endParaRP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29ECC8E8-801A-221D-3566-0D72E4562463}"/>
              </a:ext>
            </a:extLst>
          </p:cNvPr>
          <p:cNvSpPr/>
          <p:nvPr/>
        </p:nvSpPr>
        <p:spPr>
          <a:xfrm>
            <a:off x="4179266" y="3212975"/>
            <a:ext cx="1710944" cy="682015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2">
                    <a:lumMod val="10000"/>
                  </a:schemeClr>
                </a:solidFill>
              </a:rPr>
              <a:t>2026.01</a:t>
            </a:r>
            <a:endParaRPr lang="en-CH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329963-8516-3DF4-45D8-5FF7FB5F8441}"/>
              </a:ext>
            </a:extLst>
          </p:cNvPr>
          <p:cNvSpPr/>
          <p:nvPr/>
        </p:nvSpPr>
        <p:spPr>
          <a:xfrm>
            <a:off x="4283096" y="4083734"/>
            <a:ext cx="1503284" cy="7200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accent3"/>
                </a:solidFill>
              </a:rPr>
              <a:t>Billing</a:t>
            </a:r>
          </a:p>
          <a:p>
            <a:pPr algn="ctr"/>
            <a:r>
              <a:rPr lang="en-US" altLang="zh-CN" sz="1400" dirty="0">
                <a:solidFill>
                  <a:schemeClr val="accent3"/>
                </a:solidFill>
              </a:rPr>
              <a:t>Contract</a:t>
            </a:r>
            <a:endParaRPr lang="en-CH" sz="1400" dirty="0">
              <a:solidFill>
                <a:schemeClr val="accent3"/>
              </a:solidFill>
            </a:endParaRP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CAA6EABD-05A5-E734-AF75-62F09922461A}"/>
              </a:ext>
            </a:extLst>
          </p:cNvPr>
          <p:cNvSpPr/>
          <p:nvPr/>
        </p:nvSpPr>
        <p:spPr>
          <a:xfrm>
            <a:off x="5999195" y="3212976"/>
            <a:ext cx="1710943" cy="682014"/>
          </a:xfrm>
          <a:prstGeom prst="chevron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2">
                    <a:lumMod val="10000"/>
                  </a:schemeClr>
                </a:solidFill>
              </a:rPr>
              <a:t>2026.05</a:t>
            </a:r>
            <a:endParaRPr lang="en-CH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25C3F6-1756-DB63-A26E-7C65658A8538}"/>
              </a:ext>
            </a:extLst>
          </p:cNvPr>
          <p:cNvSpPr/>
          <p:nvPr/>
        </p:nvSpPr>
        <p:spPr>
          <a:xfrm>
            <a:off x="5999195" y="2267886"/>
            <a:ext cx="1503284" cy="7200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accent3"/>
                </a:solidFill>
              </a:rPr>
              <a:t>~Delivery</a:t>
            </a:r>
            <a:endParaRPr lang="en-CH" sz="1400" dirty="0">
              <a:solidFill>
                <a:schemeClr val="accent3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5ABFDB9E-2BC9-B90D-2499-23DE9AE2951C}"/>
              </a:ext>
            </a:extLst>
          </p:cNvPr>
          <p:cNvSpPr/>
          <p:nvPr/>
        </p:nvSpPr>
        <p:spPr>
          <a:xfrm>
            <a:off x="7671166" y="3212976"/>
            <a:ext cx="1881218" cy="68201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2">
                    <a:lumMod val="10000"/>
                  </a:schemeClr>
                </a:solidFill>
              </a:rPr>
              <a:t>2026.06-</a:t>
            </a:r>
            <a:endParaRPr lang="en-CH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E9A541-F78E-4F14-C3C3-2DC922ADA902}"/>
              </a:ext>
            </a:extLst>
          </p:cNvPr>
          <p:cNvSpPr/>
          <p:nvPr/>
        </p:nvSpPr>
        <p:spPr>
          <a:xfrm>
            <a:off x="7726172" y="4083734"/>
            <a:ext cx="1503284" cy="177633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accent3"/>
                </a:solidFill>
              </a:rPr>
              <a:t>Arrive</a:t>
            </a:r>
            <a:r>
              <a:rPr lang="zh-CN" altLang="en-US" sz="1400" dirty="0">
                <a:solidFill>
                  <a:schemeClr val="accent3"/>
                </a:solidFill>
              </a:rPr>
              <a:t> </a:t>
            </a:r>
            <a:r>
              <a:rPr lang="en-US" altLang="zh-CN" sz="1400" dirty="0">
                <a:solidFill>
                  <a:schemeClr val="accent3"/>
                </a:solidFill>
              </a:rPr>
              <a:t>CSNS</a:t>
            </a:r>
          </a:p>
          <a:p>
            <a:pPr algn="ctr"/>
            <a:r>
              <a:rPr lang="en-US" altLang="zh-CN" sz="1400" dirty="0">
                <a:solidFill>
                  <a:schemeClr val="accent3"/>
                </a:solidFill>
              </a:rPr>
              <a:t>calibration,</a:t>
            </a:r>
            <a:r>
              <a:rPr lang="zh-CN" altLang="en-US" sz="1400" dirty="0">
                <a:solidFill>
                  <a:schemeClr val="accent3"/>
                </a:solidFill>
              </a:rPr>
              <a:t> </a:t>
            </a:r>
            <a:r>
              <a:rPr lang="en-US" altLang="zh-CN" sz="1400" dirty="0">
                <a:solidFill>
                  <a:schemeClr val="accent3"/>
                </a:solidFill>
              </a:rPr>
              <a:t>control,</a:t>
            </a:r>
            <a:r>
              <a:rPr lang="zh-CN" altLang="en-US" sz="1400" dirty="0">
                <a:solidFill>
                  <a:schemeClr val="accent3"/>
                </a:solidFill>
              </a:rPr>
              <a:t> </a:t>
            </a:r>
            <a:r>
              <a:rPr lang="en-US" altLang="zh-CN" sz="1400" dirty="0">
                <a:solidFill>
                  <a:schemeClr val="accent3"/>
                </a:solidFill>
              </a:rPr>
              <a:t>software,</a:t>
            </a:r>
            <a:r>
              <a:rPr lang="zh-CN" altLang="en-US" sz="1400" dirty="0">
                <a:solidFill>
                  <a:schemeClr val="accent3"/>
                </a:solidFill>
              </a:rPr>
              <a:t> </a:t>
            </a:r>
            <a:r>
              <a:rPr lang="en-US" altLang="zh-CN" sz="1400" dirty="0">
                <a:solidFill>
                  <a:schemeClr val="accent3"/>
                </a:solidFill>
              </a:rPr>
              <a:t>integration,</a:t>
            </a:r>
            <a:r>
              <a:rPr lang="zh-CN" altLang="en-US" sz="1400" dirty="0">
                <a:solidFill>
                  <a:schemeClr val="accent3"/>
                </a:solidFill>
              </a:rPr>
              <a:t> </a:t>
            </a:r>
            <a:r>
              <a:rPr lang="en-US" altLang="zh-CN" sz="1400" dirty="0">
                <a:solidFill>
                  <a:schemeClr val="accent3"/>
                </a:solidFill>
              </a:rPr>
              <a:t>…</a:t>
            </a:r>
            <a:endParaRPr lang="en-CH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2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F3F1CF-4DA1-EDD5-CA1F-02C49EC1D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2592287"/>
          </a:xfrm>
        </p:spPr>
        <p:txBody>
          <a:bodyPr/>
          <a:lstStyle/>
          <a:p>
            <a:r>
              <a:rPr lang="en-US" altLang="zh-CN" dirty="0"/>
              <a:t>updated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conf.</a:t>
            </a:r>
            <a:r>
              <a:rPr lang="zh-CN" altLang="en-US" dirty="0"/>
              <a:t> </a:t>
            </a:r>
            <a:r>
              <a:rPr lang="en-US" altLang="zh-CN" dirty="0"/>
              <a:t>figure</a:t>
            </a:r>
            <a:r>
              <a:rPr lang="zh-CN" altLang="en-US" dirty="0"/>
              <a:t>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WS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</a:p>
          <a:p>
            <a:r>
              <a:rPr lang="en-US" altLang="zh-CN" dirty="0"/>
              <a:t>BCT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</a:p>
          <a:p>
            <a:r>
              <a:rPr lang="en-US" altLang="zh-CN" dirty="0"/>
              <a:t>EM/WS</a:t>
            </a:r>
            <a:r>
              <a:rPr lang="zh-CN" altLang="en-US" dirty="0"/>
              <a:t> </a:t>
            </a:r>
            <a:r>
              <a:rPr lang="en-US" altLang="zh-CN" dirty="0"/>
              <a:t>analogue</a:t>
            </a:r>
            <a:r>
              <a:rPr lang="zh-CN" altLang="en-US" dirty="0"/>
              <a:t> </a:t>
            </a:r>
            <a:r>
              <a:rPr lang="en-US" altLang="zh-CN" dirty="0"/>
              <a:t>schematic</a:t>
            </a:r>
            <a:r>
              <a:rPr lang="zh-CN" altLang="en-US" dirty="0"/>
              <a:t> </a:t>
            </a:r>
            <a:r>
              <a:rPr lang="en-US" altLang="zh-CN" dirty="0"/>
              <a:t>figure:</a:t>
            </a:r>
            <a:r>
              <a:rPr lang="zh-CN" altLang="en-US" dirty="0"/>
              <a:t> </a:t>
            </a:r>
            <a:r>
              <a:rPr lang="en-US" altLang="zh-CN" dirty="0"/>
              <a:t>gain,</a:t>
            </a:r>
            <a:r>
              <a:rPr lang="zh-CN" altLang="en-US" dirty="0"/>
              <a:t> </a:t>
            </a:r>
            <a:r>
              <a:rPr lang="en-US" altLang="zh-CN" dirty="0"/>
              <a:t>filter,</a:t>
            </a:r>
            <a:r>
              <a:rPr lang="zh-CN" altLang="en-US" dirty="0"/>
              <a:t> </a:t>
            </a:r>
            <a:r>
              <a:rPr lang="en-US" altLang="zh-CN" dirty="0"/>
              <a:t>control,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</a:p>
          <a:p>
            <a:r>
              <a:rPr lang="en-US" altLang="zh-CN" dirty="0"/>
              <a:t>WS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/>
              <a:t>request,</a:t>
            </a:r>
            <a:r>
              <a:rPr lang="zh-CN" altLang="en-US" dirty="0"/>
              <a:t> </a:t>
            </a:r>
            <a:r>
              <a:rPr lang="en-US" altLang="zh-CN" dirty="0"/>
              <a:t>timeline,</a:t>
            </a:r>
            <a:r>
              <a:rPr lang="zh-CN" altLang="en-US" dirty="0"/>
              <a:t> </a:t>
            </a:r>
            <a:r>
              <a:rPr lang="en-US" altLang="zh-CN" dirty="0"/>
              <a:t>(mover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CO</a:t>
            </a:r>
            <a:r>
              <a:rPr lang="zh-CN" altLang="en-US" dirty="0"/>
              <a:t> </a:t>
            </a:r>
            <a:r>
              <a:rPr lang="en-US" altLang="zh-CN" dirty="0"/>
              <a:t>group?)</a:t>
            </a:r>
          </a:p>
          <a:p>
            <a:r>
              <a:rPr lang="en-US" altLang="zh-CN" dirty="0"/>
              <a:t>Linux-</a:t>
            </a:r>
            <a:r>
              <a:rPr lang="en-US" altLang="zh-CN" dirty="0" err="1"/>
              <a:t>PIXe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introduction</a:t>
            </a:r>
          </a:p>
          <a:p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GUI</a:t>
            </a:r>
            <a:r>
              <a:rPr lang="zh-CN" altLang="en-US" dirty="0"/>
              <a:t> </a:t>
            </a:r>
            <a:r>
              <a:rPr lang="en-US" altLang="zh-CN" dirty="0"/>
              <a:t>(EM)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4EF9BE-6EC0-878C-EA3D-84C7044BF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Missing</a:t>
            </a:r>
            <a:r>
              <a:rPr lang="zh-CN" altLang="en-US" dirty="0"/>
              <a:t> </a:t>
            </a:r>
            <a:r>
              <a:rPr lang="en-US" altLang="zh-CN" dirty="0"/>
              <a:t>info.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60EB8-EF18-142F-2072-3C4DAB94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E960-8D89-D24D-BEA4-EBE71DB69BCF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430A7-B369-03FD-9833-0A2468A4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1CF4A-2D02-3935-35E7-03D1AE75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74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3B24A-CA64-0437-4D59-DA4BEF85D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49C3-F7F7-D644-B962-B20C2F7907BE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3E0F04-91B9-5563-CBEF-F5415D8DD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A48EE-CACC-6224-FC15-4162ACA1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99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F5D400-680D-D49D-F473-2BAEC0D61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54412"/>
            <a:ext cx="11376024" cy="3168351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1800" dirty="0">
                <a:solidFill>
                  <a:srgbClr val="C00000"/>
                </a:solidFill>
              </a:rPr>
              <a:t>Requirements</a:t>
            </a:r>
          </a:p>
          <a:p>
            <a:pPr marL="537750" lvl="1" indent="-285750">
              <a:buFont typeface="Wingdings" pitchFamily="2" charset="2"/>
              <a:buChar char="§"/>
            </a:pPr>
            <a:r>
              <a:rPr lang="en-US" altLang="zh-CN" sz="1400" dirty="0">
                <a:solidFill>
                  <a:srgbClr val="C00000"/>
                </a:solidFill>
              </a:rPr>
              <a:t>Accuracy: 10%@0.2-0.3 </a:t>
            </a:r>
            <a:r>
              <a:rPr lang="en-US" altLang="zh-CN" sz="1400" dirty="0" err="1">
                <a:solidFill>
                  <a:srgbClr val="C00000"/>
                </a:solidFill>
              </a:rPr>
              <a:t>mm.mrad</a:t>
            </a:r>
            <a:r>
              <a:rPr lang="zh-CN" altLang="en-US" sz="1400" dirty="0">
                <a:solidFill>
                  <a:srgbClr val="C00000"/>
                </a:solidFill>
              </a:rPr>
              <a:t> </a:t>
            </a:r>
            <a:r>
              <a:rPr lang="en-US" altLang="zh-CN" sz="1400" dirty="0">
                <a:solidFill>
                  <a:srgbClr val="C00000"/>
                </a:solidFill>
              </a:rPr>
              <a:t>(both</a:t>
            </a:r>
            <a:r>
              <a:rPr lang="zh-CN" altLang="en-US" sz="1400" dirty="0">
                <a:solidFill>
                  <a:srgbClr val="C00000"/>
                </a:solidFill>
              </a:rPr>
              <a:t> </a:t>
            </a:r>
            <a:r>
              <a:rPr lang="en-US" altLang="zh-CN" sz="1400" dirty="0">
                <a:solidFill>
                  <a:srgbClr val="C00000"/>
                </a:solidFill>
              </a:rPr>
              <a:t>emittance</a:t>
            </a:r>
            <a:r>
              <a:rPr lang="zh-CN" altLang="en-US" sz="1400" dirty="0">
                <a:solidFill>
                  <a:srgbClr val="C00000"/>
                </a:solidFill>
              </a:rPr>
              <a:t> </a:t>
            </a:r>
            <a:r>
              <a:rPr lang="en-US" altLang="zh-CN" sz="1400" dirty="0">
                <a:solidFill>
                  <a:srgbClr val="C00000"/>
                </a:solidFill>
              </a:rPr>
              <a:t>and</a:t>
            </a:r>
            <a:r>
              <a:rPr lang="zh-CN" altLang="en-US" sz="1400" dirty="0">
                <a:solidFill>
                  <a:srgbClr val="C00000"/>
                </a:solidFill>
              </a:rPr>
              <a:t> </a:t>
            </a:r>
            <a:r>
              <a:rPr lang="en-US" altLang="zh-CN" sz="1400" dirty="0">
                <a:solidFill>
                  <a:srgbClr val="C00000"/>
                </a:solidFill>
              </a:rPr>
              <a:t>Twiss</a:t>
            </a:r>
            <a:r>
              <a:rPr lang="zh-CN" altLang="en-US" sz="1400" dirty="0">
                <a:solidFill>
                  <a:srgbClr val="C00000"/>
                </a:solidFill>
              </a:rPr>
              <a:t> </a:t>
            </a:r>
            <a:r>
              <a:rPr lang="en-US" altLang="zh-CN" sz="1400" dirty="0">
                <a:solidFill>
                  <a:srgbClr val="C00000"/>
                </a:solidFill>
              </a:rPr>
              <a:t>parameters)</a:t>
            </a:r>
          </a:p>
          <a:p>
            <a:pPr marL="537750" lvl="1" indent="-285750">
              <a:buFont typeface="Wingdings" pitchFamily="2" charset="2"/>
              <a:buChar char="§"/>
            </a:pPr>
            <a:r>
              <a:rPr lang="en-US" altLang="zh-CN" sz="1400" b="0" dirty="0">
                <a:solidFill>
                  <a:srgbClr val="C00000"/>
                </a:solidFill>
              </a:rPr>
              <a:t>Measurement time: &lt;10 min</a:t>
            </a:r>
          </a:p>
          <a:p>
            <a:pPr marL="537750" lvl="1" indent="-285750">
              <a:buFont typeface="Wingdings" pitchFamily="2" charset="2"/>
              <a:buChar char="§"/>
            </a:pPr>
            <a:r>
              <a:rPr lang="en-US" altLang="zh-CN" sz="1400" b="0" dirty="0">
                <a:solidFill>
                  <a:srgbClr val="C00000"/>
                </a:solidFill>
              </a:rPr>
              <a:t>Max. beam power</a:t>
            </a:r>
            <a:r>
              <a:rPr lang="en-US" altLang="zh-CN" sz="1400" dirty="0">
                <a:solidFill>
                  <a:srgbClr val="C00000"/>
                </a:solidFill>
              </a:rPr>
              <a:t>: 50 mA*20 </a:t>
            </a:r>
            <a:r>
              <a:rPr lang="el-GR" altLang="zh-CN" sz="1400" dirty="0">
                <a:solidFill>
                  <a:srgbClr val="C00000"/>
                </a:solidFill>
              </a:rPr>
              <a:t>μ</a:t>
            </a:r>
            <a:r>
              <a:rPr lang="en-US" altLang="zh-CN" sz="1400" dirty="0">
                <a:solidFill>
                  <a:srgbClr val="C00000"/>
                </a:solidFill>
              </a:rPr>
              <a:t>s</a:t>
            </a:r>
          </a:p>
          <a:p>
            <a:pPr marL="537750" lvl="1" indent="-285750">
              <a:buFont typeface="Wingdings" pitchFamily="2" charset="2"/>
              <a:buChar char="§"/>
            </a:pPr>
            <a:r>
              <a:rPr lang="en-US" altLang="zh-CN" sz="1400" dirty="0">
                <a:solidFill>
                  <a:srgbClr val="C00000"/>
                </a:solidFill>
              </a:rPr>
              <a:t>No significant vacuum drop during measurement</a:t>
            </a:r>
            <a:endParaRPr lang="en-US" altLang="zh-CN" b="0" dirty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2000" dirty="0"/>
              <a:t>Methods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emittance</a:t>
            </a:r>
            <a:r>
              <a:rPr lang="zh-CN" altLang="en-US" sz="2000" dirty="0"/>
              <a:t> </a:t>
            </a:r>
            <a:r>
              <a:rPr lang="en-US" altLang="zh-CN" sz="2000" dirty="0"/>
              <a:t>measurement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low-</a:t>
            </a:r>
            <a:r>
              <a:rPr lang="el-GR" altLang="zh-CN" sz="2000" dirty="0"/>
              <a:t>β</a:t>
            </a:r>
            <a:r>
              <a:rPr lang="zh-CN" altLang="en-US" sz="2000" dirty="0"/>
              <a:t> </a:t>
            </a:r>
            <a:r>
              <a:rPr lang="en-US" altLang="zh-CN" sz="2000" dirty="0"/>
              <a:t>beam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sz="17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slit scan</a:t>
            </a:r>
            <a:r>
              <a:rPr lang="zh-CN" altLang="en-US" sz="17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（</a:t>
            </a:r>
            <a:r>
              <a:rPr lang="en-US" altLang="zh-CN" sz="17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2D</a:t>
            </a:r>
            <a:r>
              <a:rPr lang="zh-CN" altLang="en-US" sz="17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）</a:t>
            </a:r>
            <a:r>
              <a:rPr lang="en-US" altLang="zh-CN" sz="17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multi-shot, relative complete phase-space visualization, simple but time consuming, 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sz="1700" dirty="0"/>
              <a:t>multi-slit</a:t>
            </a:r>
            <a:r>
              <a:rPr lang="zh-CN" altLang="en-US" sz="1700" dirty="0"/>
              <a:t>（</a:t>
            </a:r>
            <a:r>
              <a:rPr lang="en-US" altLang="zh-CN" sz="1700" dirty="0"/>
              <a:t>2D</a:t>
            </a:r>
            <a:r>
              <a:rPr lang="zh-CN" altLang="en-US" sz="1700" dirty="0"/>
              <a:t>）</a:t>
            </a:r>
            <a:r>
              <a:rPr lang="en-US" altLang="zh-CN" sz="1700" dirty="0"/>
              <a:t>: fast &amp; capable of single-short emittance measurement, giving an incomplete phase-space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sz="1700" dirty="0" err="1"/>
              <a:t>peper</a:t>
            </a:r>
            <a:r>
              <a:rPr lang="en-US" altLang="zh-CN" sz="1700" dirty="0"/>
              <a:t>-pot</a:t>
            </a:r>
            <a:r>
              <a:rPr lang="zh-CN" altLang="en-US" sz="1700" dirty="0"/>
              <a:t>（</a:t>
            </a:r>
            <a:r>
              <a:rPr lang="en-US" altLang="zh-CN" sz="1700" dirty="0"/>
              <a:t>4D</a:t>
            </a:r>
            <a:r>
              <a:rPr lang="zh-CN" altLang="en-US" sz="1700" dirty="0"/>
              <a:t>）</a:t>
            </a:r>
            <a:r>
              <a:rPr lang="en-US" altLang="zh-CN" sz="1700" dirty="0"/>
              <a:t>: capable of providing 4D phase-space distributions in single-shot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1214BA-D2DC-FAE2-A4D2-EB373D62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methods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A0C40-0F9F-E991-6CD9-826FACF9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CB19-CE2E-3046-BE52-A320F5C3DE45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848B1-5EA6-001F-4145-6327C602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B13D-3E34-263A-4272-671A907D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A57B6E-BE21-E8C0-683B-AACF647A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330" y="4351941"/>
            <a:ext cx="4822304" cy="1874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9ADFC5-86B3-A4BD-6B59-179A351C7D1A}"/>
              </a:ext>
            </a:extLst>
          </p:cNvPr>
          <p:cNvSpPr txBox="1"/>
          <p:nvPr/>
        </p:nvSpPr>
        <p:spPr>
          <a:xfrm>
            <a:off x="911424" y="4253887"/>
            <a:ext cx="16561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/>
              <a:t>Schematic of slit-scan method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FDACDF-9BFD-CAA5-1441-FDC75234F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4332489"/>
            <a:ext cx="2590056" cy="1867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803E5E-4478-5C4D-A94A-ACF12C15A011}"/>
              </a:ext>
            </a:extLst>
          </p:cNvPr>
          <p:cNvSpPr txBox="1"/>
          <p:nvPr/>
        </p:nvSpPr>
        <p:spPr>
          <a:xfrm>
            <a:off x="7725925" y="5908770"/>
            <a:ext cx="16561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bg1"/>
                </a:solidFill>
              </a:rPr>
              <a:t>peper-pot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BC4269-10F6-058A-35D1-FC3A0CAA2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09" y="4351767"/>
            <a:ext cx="2351964" cy="18479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E641FA-5BB8-7551-F271-4CD710CE1922}"/>
              </a:ext>
            </a:extLst>
          </p:cNvPr>
          <p:cNvSpPr txBox="1"/>
          <p:nvPr/>
        </p:nvSpPr>
        <p:spPr>
          <a:xfrm>
            <a:off x="10128448" y="5902865"/>
            <a:ext cx="14788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Image of beamlets</a:t>
            </a:r>
            <a:endParaRPr lang="en-CH" sz="1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B4AF9-0420-F83D-0178-8A36FB321E31}"/>
              </a:ext>
            </a:extLst>
          </p:cNvPr>
          <p:cNvSpPr txBox="1"/>
          <p:nvPr/>
        </p:nvSpPr>
        <p:spPr>
          <a:xfrm>
            <a:off x="700402" y="6147942"/>
            <a:ext cx="44589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[1]</a:t>
            </a:r>
            <a:r>
              <a:rPr lang="zh-CN" altLang="en-US" sz="1200" dirty="0"/>
              <a:t> </a:t>
            </a:r>
            <a:r>
              <a:rPr lang="en-US" altLang="zh-CN" sz="1200" dirty="0"/>
              <a:t>P.</a:t>
            </a:r>
            <a:r>
              <a:rPr lang="zh-CN" altLang="en-US" sz="1200" dirty="0"/>
              <a:t> </a:t>
            </a:r>
            <a:r>
              <a:rPr lang="en-US" altLang="zh-CN" sz="1200" dirty="0" err="1"/>
              <a:t>Forck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JUAS</a:t>
            </a:r>
            <a:r>
              <a:rPr lang="zh-CN" altLang="en-US" sz="1200" dirty="0"/>
              <a:t> </a:t>
            </a:r>
            <a:r>
              <a:rPr lang="en-US" altLang="zh-CN" sz="1200" dirty="0" err="1"/>
              <a:t>Archamps</a:t>
            </a:r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1435327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>
            <a:extLst>
              <a:ext uri="{FF2B5EF4-FFF2-40B4-BE49-F238E27FC236}">
                <a16:creationId xmlns:a16="http://schemas.microsoft.com/office/drawing/2014/main" id="{93420CEF-B464-F4AA-21A1-87BBD6718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13211" r="2630" b="2578"/>
          <a:stretch/>
        </p:blipFill>
        <p:spPr>
          <a:xfrm>
            <a:off x="9478326" y="4509120"/>
            <a:ext cx="2478832" cy="18709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5F29DC9-7A14-7C5C-EF16-8202A45D0A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9" y="1268761"/>
                <a:ext cx="11376024" cy="1998317"/>
              </a:xfrm>
            </p:spPr>
            <p:txBody>
              <a:bodyPr/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800" b="0" dirty="0"/>
                  <a:t>The slit-grid scheme was adapted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to shorten the scan time using SEM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grid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as beamlet profile monitor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800" b="0" dirty="0"/>
                  <a:t>An independent </a:t>
                </a:r>
                <a:r>
                  <a:rPr lang="en-US" altLang="zh-CN" sz="1800" b="0" dirty="0" err="1"/>
                  <a:t>emittancemeter</a:t>
                </a:r>
                <a:r>
                  <a:rPr lang="en-US" altLang="zh-CN" sz="1800" b="0" dirty="0"/>
                  <a:t> (WS functioned): Slit-Q3-Q4-grid</a:t>
                </a:r>
              </a:p>
              <a:p>
                <a:pPr marL="537750" lvl="1" indent="-285750">
                  <a:buFont typeface="Wingdings" pitchFamily="2" charset="2"/>
                  <a:buChar char="§"/>
                </a:pPr>
                <a:r>
                  <a:rPr lang="en-US" altLang="zh-CN" sz="1500" dirty="0"/>
                  <a:t>pros: sufficient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beamlet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drift</a:t>
                </a:r>
                <a:r>
                  <a:rPr lang="zh-CN" altLang="en-US" sz="1500" dirty="0"/>
                  <a:t> </a:t>
                </a:r>
                <a:r>
                  <a:rPr lang="en-US" altLang="zh-CN" sz="1500" dirty="0"/>
                  <a:t>distance</a:t>
                </a:r>
              </a:p>
              <a:p>
                <a:pPr marL="537750" lvl="1" indent="-285750">
                  <a:buFont typeface="Wingdings" pitchFamily="2" charset="2"/>
                  <a:buChar char="§"/>
                </a:pPr>
                <a:r>
                  <a:rPr lang="en-US" altLang="zh-CN" sz="1500" b="0" dirty="0"/>
                  <a:t>cons: measurement accuracy&gt;10% (vertical, slit width=0.1 mm, slit thickness=1 mm);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en-US" altLang="zh-CN" sz="1500" b="0" dirty="0"/>
                  <a:t>=6-8.5 mm (</a:t>
                </a:r>
                <a14:m>
                  <m:oMath xmlns:m="http://schemas.openxmlformats.org/officeDocument/2006/math">
                    <m:r>
                      <a:rPr lang="en-US" altLang="zh-CN" sz="1500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zh-CN" sz="1500" b="0" dirty="0"/>
                  <a:t>=0.5 m)≈1/3*R !!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5F29DC9-7A14-7C5C-EF16-8202A45D0A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9" y="1268761"/>
                <a:ext cx="11376024" cy="1998317"/>
              </a:xfrm>
              <a:blipFill>
                <a:blip r:embed="rId3"/>
                <a:stretch>
                  <a:fillRect l="-1116" t="-503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6469676-A2EA-5F31-3DAE-D25D747A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Scheme1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Slit-Q</a:t>
            </a:r>
            <a:r>
              <a:rPr lang="en-US" altLang="zh-CN" dirty="0"/>
              <a:t>3</a:t>
            </a:r>
            <a:r>
              <a:rPr lang="en-US" dirty="0"/>
              <a:t>-Q</a:t>
            </a:r>
            <a:r>
              <a:rPr lang="en-US" altLang="zh-CN" dirty="0"/>
              <a:t>4</a:t>
            </a:r>
            <a:r>
              <a:rPr lang="en-US" dirty="0"/>
              <a:t>-gr</a:t>
            </a:r>
            <a:r>
              <a:rPr lang="en-US" altLang="zh-CN" dirty="0"/>
              <a:t>id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853D0-0101-FF31-5B59-BDC0E0EE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FD296-472D-ECBA-3F45-0598C40D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D7E45-127C-B779-871E-3EF18E285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456AFFC2-812A-A191-BAE1-01650DE70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809" y="4594322"/>
            <a:ext cx="2339517" cy="1763954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DF6BFD14-5F30-A72C-59CB-D0F48E585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079" y="2935869"/>
            <a:ext cx="2220693" cy="17639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E1C56F-C0B5-A209-5B2A-969F1162ADD1}"/>
              </a:ext>
            </a:extLst>
          </p:cNvPr>
          <p:cNvSpPr txBox="1"/>
          <p:nvPr/>
        </p:nvSpPr>
        <p:spPr>
          <a:xfrm>
            <a:off x="1261822" y="3137988"/>
            <a:ext cx="34563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600" b="1" dirty="0">
                <a:solidFill>
                  <a:srgbClr val="C00000"/>
                </a:solidFill>
              </a:rPr>
              <a:t>Not promising at all </a:t>
            </a:r>
            <a:r>
              <a:rPr lang="en-CH" sz="1600" b="1" dirty="0">
                <a:solidFill>
                  <a:srgbClr val="C00000"/>
                </a:solidFill>
                <a:sym typeface="Wingdings" pitchFamily="2" charset="2"/>
              </a:rPr>
              <a:t> Upstream!</a:t>
            </a:r>
            <a:endParaRPr lang="en-CH" sz="1600" b="1" dirty="0">
              <a:solidFill>
                <a:srgbClr val="C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8ACFA0-2BB4-3EA3-DFD9-8A4CF354C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8381" y="3676099"/>
            <a:ext cx="4462264" cy="22619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3378A3-FA63-684B-F99E-F9E625F86932}"/>
              </a:ext>
            </a:extLst>
          </p:cNvPr>
          <p:cNvSpPr txBox="1"/>
          <p:nvPr/>
        </p:nvSpPr>
        <p:spPr>
          <a:xfrm>
            <a:off x="7853111" y="4957265"/>
            <a:ext cx="7920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Horizontal</a:t>
            </a:r>
            <a:endParaRPr lang="en-CH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83915-E2B3-A6CF-078B-93EC79B0FCD3}"/>
              </a:ext>
            </a:extLst>
          </p:cNvPr>
          <p:cNvSpPr txBox="1"/>
          <p:nvPr/>
        </p:nvSpPr>
        <p:spPr>
          <a:xfrm>
            <a:off x="10922390" y="5631348"/>
            <a:ext cx="7920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Vertical</a:t>
            </a:r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36085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5F29DC9-7A14-7C5C-EF16-8202A45D0A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9" y="1268761"/>
                <a:ext cx="11376024" cy="2153814"/>
              </a:xfrm>
            </p:spPr>
            <p:txBody>
              <a:bodyPr/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800" b="0" dirty="0"/>
                  <a:t>Portray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transverse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phase-space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distribution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very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upstream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800" b="0" dirty="0"/>
                  <a:t>To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control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beam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size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at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grid,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Q1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strength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has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to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be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halved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800" b="0" dirty="0"/>
                  <a:t>For a slit width=0.1 mm, slit thickness=0.2 mm, and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zh-CN" sz="1800" b="0" dirty="0"/>
                  <a:t>=0.2~0.3 m, the emittance measure-</a:t>
                </a:r>
                <a:br>
                  <a:rPr lang="en-US" altLang="zh-CN" sz="1800" b="0" dirty="0"/>
                </a:br>
                <a:r>
                  <a:rPr lang="en-US" altLang="zh-CN" sz="1800" b="0" dirty="0" err="1"/>
                  <a:t>ment</a:t>
                </a:r>
                <a:r>
                  <a:rPr lang="en-US" altLang="zh-CN" sz="1800" b="0" dirty="0"/>
                  <a:t> error is 6-8%. Assessed Twiss parameters beats as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&lt;10%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altLang="zh-CN" sz="1800" b="0" dirty="0"/>
                  <a:t>EM/WS-Q2/BPM-COL/EM/WS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make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things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become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super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complicate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and</a:t>
                </a:r>
                <a:r>
                  <a:rPr lang="zh-CN" altLang="en-US" sz="1800" b="0" dirty="0"/>
                  <a:t> </a:t>
                </a:r>
                <a:r>
                  <a:rPr lang="en-US" altLang="zh-CN" sz="1800" b="0" dirty="0"/>
                  <a:t>compact!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5F29DC9-7A14-7C5C-EF16-8202A45D0A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9" y="1268761"/>
                <a:ext cx="11376024" cy="2153814"/>
              </a:xfrm>
              <a:blipFill>
                <a:blip r:embed="rId2"/>
                <a:stretch>
                  <a:fillRect l="-1116" t="-467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6469676-A2EA-5F31-3DAE-D25D747A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Scheme2: Slit-Q2-</a:t>
            </a:r>
            <a:r>
              <a:rPr lang="en-US" altLang="zh-CN" dirty="0"/>
              <a:t>grid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853D0-0101-FF31-5B59-BDC0E0EE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FD296-472D-ECBA-3F45-0598C40D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D7E45-127C-B779-871E-3EF18E285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59B62-F3CA-8875-6728-6DB9FE077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89" y="4016204"/>
            <a:ext cx="4395863" cy="2115563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9559634E-C752-EB8E-9809-75AA61F49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448" y="1409299"/>
            <a:ext cx="1863358" cy="1490687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C545319F-63BF-3195-4251-6C0D4112C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315" y="3140969"/>
            <a:ext cx="1915617" cy="1490686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8568603F-2310-9A63-B11F-B6F4AEB3D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955" y="3140968"/>
            <a:ext cx="1903440" cy="1490687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C051B5D6-76B5-BCD3-7C46-397D65E4B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257" y="4866898"/>
            <a:ext cx="1817240" cy="1363718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80E5B96-6126-5607-646B-9681C93BBE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5898" y="4870049"/>
            <a:ext cx="1817240" cy="1360568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762B398E-8F59-A7E1-0C81-8E02119C10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1188" y="4857748"/>
            <a:ext cx="1791207" cy="13605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71632E-8452-B80E-562C-342D0C1B21B6}"/>
              </a:ext>
            </a:extLst>
          </p:cNvPr>
          <p:cNvSpPr txBox="1"/>
          <p:nvPr/>
        </p:nvSpPr>
        <p:spPr>
          <a:xfrm>
            <a:off x="737608" y="3422575"/>
            <a:ext cx="45663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H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Look</a:t>
            </a:r>
            <a:r>
              <a:rPr lang="en-US" altLang="zh-CN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</a:t>
            </a:r>
            <a:r>
              <a:rPr lang="zh-CN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good,</a:t>
            </a:r>
            <a:r>
              <a:rPr lang="zh-CN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still</a:t>
            </a:r>
            <a:r>
              <a:rPr lang="zh-CN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margins</a:t>
            </a:r>
            <a:r>
              <a:rPr lang="zh-CN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for</a:t>
            </a:r>
            <a:r>
              <a:rPr lang="zh-CN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improvement.</a:t>
            </a:r>
            <a:endParaRPr lang="en-CH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58154E-1444-1D2C-F391-07A077FB9FE2}"/>
                  </a:ext>
                </a:extLst>
              </p:cNvPr>
              <p:cNvSpPr txBox="1"/>
              <p:nvPr/>
            </p:nvSpPr>
            <p:spPr>
              <a:xfrm>
                <a:off x="10704512" y="2282388"/>
                <a:ext cx="60960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200" b="0" dirty="0"/>
                  <a:t>≈3.5 </a:t>
                </a:r>
                <a:r>
                  <a:rPr lang="en-US" altLang="zh-CN" sz="1200" b="0" dirty="0" err="1"/>
                  <a:t>mm≈R</a:t>
                </a:r>
                <a:r>
                  <a:rPr lang="en-US" altLang="zh-CN" sz="1200" b="0" dirty="0"/>
                  <a:t>/5 </a:t>
                </a:r>
                <a:endParaRPr lang="en-CH" sz="1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58154E-1444-1D2C-F391-07A077FB9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4512" y="2282388"/>
                <a:ext cx="6096000" cy="276999"/>
              </a:xfrm>
              <a:prstGeom prst="rect">
                <a:avLst/>
              </a:prstGeom>
              <a:blipFill>
                <a:blip r:embed="rId10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2F817A-41C9-5D6B-8BF5-EC5EB3F96442}"/>
              </a:ext>
            </a:extLst>
          </p:cNvPr>
          <p:cNvCxnSpPr/>
          <p:nvPr/>
        </p:nvCxnSpPr>
        <p:spPr>
          <a:xfrm flipV="1">
            <a:off x="10560496" y="2420888"/>
            <a:ext cx="0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37F3B6F-68FC-AD2F-ACF5-DF0A4AF23774}"/>
              </a:ext>
            </a:extLst>
          </p:cNvPr>
          <p:cNvSpPr txBox="1"/>
          <p:nvPr/>
        </p:nvSpPr>
        <p:spPr>
          <a:xfrm>
            <a:off x="8771244" y="3701645"/>
            <a:ext cx="7920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Horizontal</a:t>
            </a:r>
            <a:endParaRPr lang="en-CH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DEBAEB-3DB0-F290-ABD6-DEB622E1F853}"/>
              </a:ext>
            </a:extLst>
          </p:cNvPr>
          <p:cNvSpPr txBox="1"/>
          <p:nvPr/>
        </p:nvSpPr>
        <p:spPr>
          <a:xfrm>
            <a:off x="10866791" y="3701645"/>
            <a:ext cx="7920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Vertical</a:t>
            </a:r>
            <a:endParaRPr lang="en-CH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2E82CB-269A-5808-BDE7-4A633DE72EC9}"/>
              </a:ext>
            </a:extLst>
          </p:cNvPr>
          <p:cNvSpPr txBox="1"/>
          <p:nvPr/>
        </p:nvSpPr>
        <p:spPr>
          <a:xfrm>
            <a:off x="7309276" y="5364091"/>
            <a:ext cx="7920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l-GR" sz="1200" dirty="0"/>
              <a:t>α</a:t>
            </a:r>
            <a:endParaRPr lang="en-CH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6472EE-7953-8B14-F91A-E48ADFBE2600}"/>
              </a:ext>
            </a:extLst>
          </p:cNvPr>
          <p:cNvSpPr txBox="1"/>
          <p:nvPr/>
        </p:nvSpPr>
        <p:spPr>
          <a:xfrm>
            <a:off x="8891557" y="5772445"/>
            <a:ext cx="7920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l-GR" sz="1200" dirty="0"/>
              <a:t>β</a:t>
            </a:r>
            <a:endParaRPr lang="en-CH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309B76-8678-36BC-4D88-5895BEC29D72}"/>
              </a:ext>
            </a:extLst>
          </p:cNvPr>
          <p:cNvSpPr txBox="1"/>
          <p:nvPr/>
        </p:nvSpPr>
        <p:spPr>
          <a:xfrm>
            <a:off x="11285666" y="5404573"/>
            <a:ext cx="7920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l-GR" sz="1200" dirty="0"/>
              <a:t>γ</a:t>
            </a:r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277231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5653A9-AABD-8718-E619-922FEEA5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J-PARC</a:t>
            </a:r>
            <a:r>
              <a:rPr lang="zh-CN" altLang="en-US" dirty="0"/>
              <a:t> </a:t>
            </a:r>
            <a:r>
              <a:rPr lang="en-US" altLang="zh-CN" dirty="0"/>
              <a:t>MEBT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87EE1-EA16-B7A6-3617-5503A467A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60EA-B74C-044A-984F-D72651F6766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EB8F1-AAAC-CB63-D448-E872C6D9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984CC-A9F1-F63C-1E17-AB7800E8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0D47B-2814-699C-ECB5-33D7BB980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35462" y="1181601"/>
            <a:ext cx="1651396" cy="6773937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BABF289-33F8-267C-9B01-70A0F5931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85" y="1065742"/>
            <a:ext cx="5805090" cy="2363258"/>
          </a:xfrm>
        </p:spPr>
        <p:txBody>
          <a:bodyPr/>
          <a:lstStyle/>
          <a:p>
            <a:r>
              <a:rPr lang="en-CH" sz="2000" dirty="0"/>
              <a:t>Highlights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CH" sz="1600" dirty="0"/>
              <a:t>BPM</a:t>
            </a:r>
            <a:r>
              <a:rPr lang="zh-CN" altLang="en-US" sz="1600" dirty="0"/>
              <a:t> </a:t>
            </a:r>
            <a:r>
              <a:rPr lang="en-US" altLang="zh-CN" sz="1600" dirty="0"/>
              <a:t>embedded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every</a:t>
            </a:r>
            <a:r>
              <a:rPr lang="zh-CN" altLang="en-US" sz="1600" dirty="0"/>
              <a:t> </a:t>
            </a:r>
            <a:r>
              <a:rPr lang="en-US" altLang="zh-CN" sz="1600" dirty="0"/>
              <a:t>quad.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SCT+FCT+X</a:t>
            </a:r>
            <a:r>
              <a:rPr lang="zh-CN" altLang="en-US" sz="1600" dirty="0"/>
              <a:t>  </a:t>
            </a:r>
            <a:r>
              <a:rPr lang="en-US" altLang="zh-CN" sz="1600" dirty="0"/>
              <a:t>assembly</a:t>
            </a:r>
            <a:br>
              <a:rPr lang="en-US" altLang="zh-CN" sz="1600" dirty="0"/>
            </a:br>
            <a:r>
              <a:rPr lang="en-US" altLang="zh-CN" sz="1600" dirty="0"/>
              <a:t>type1:</a:t>
            </a:r>
            <a:r>
              <a:rPr lang="zh-CN" altLang="en-US" sz="1600" dirty="0"/>
              <a:t> </a:t>
            </a:r>
            <a:r>
              <a:rPr lang="en-US" altLang="zh-CN" sz="1600" dirty="0"/>
              <a:t>BPM+FCT+SCT+WS</a:t>
            </a:r>
            <a:r>
              <a:rPr lang="zh-CN" altLang="en-US" sz="1600" dirty="0"/>
              <a:t> </a:t>
            </a:r>
            <a:r>
              <a:rPr lang="en-US" altLang="zh-CN" sz="1600" dirty="0"/>
              <a:t>welded</a:t>
            </a:r>
            <a:r>
              <a:rPr lang="zh-CN" altLang="en-US" sz="1600" dirty="0"/>
              <a:t> </a:t>
            </a:r>
            <a:r>
              <a:rPr lang="en-US" altLang="zh-CN" sz="1600" dirty="0"/>
              <a:t>(179</a:t>
            </a:r>
            <a:r>
              <a:rPr lang="zh-CN" altLang="en-US" sz="1600" dirty="0"/>
              <a:t> </a:t>
            </a:r>
            <a:r>
              <a:rPr lang="en-US" altLang="zh-CN" sz="1600" dirty="0"/>
              <a:t>mm)</a:t>
            </a:r>
            <a:br>
              <a:rPr lang="en-US" altLang="zh-CN" sz="1600" dirty="0"/>
            </a:br>
            <a:r>
              <a:rPr lang="en-US" altLang="zh-CN" sz="1600" dirty="0"/>
              <a:t>type2:</a:t>
            </a:r>
            <a:r>
              <a:rPr lang="zh-CN" altLang="en-US" sz="1600" dirty="0"/>
              <a:t> </a:t>
            </a:r>
            <a:r>
              <a:rPr lang="en-US" altLang="zh-CN" sz="1600" dirty="0"/>
              <a:t>FCT+SCT+BPM</a:t>
            </a:r>
            <a:r>
              <a:rPr lang="zh-CN" altLang="en-US" sz="1600" dirty="0"/>
              <a:t> </a:t>
            </a:r>
            <a:r>
              <a:rPr lang="en-US" altLang="zh-CN" sz="1600" dirty="0"/>
              <a:t>welded</a:t>
            </a:r>
            <a:r>
              <a:rPr lang="zh-CN" altLang="en-US" sz="1600" dirty="0"/>
              <a:t> </a:t>
            </a:r>
            <a:r>
              <a:rPr lang="en-US" altLang="zh-CN" sz="1600" dirty="0"/>
              <a:t>(173</a:t>
            </a:r>
            <a:r>
              <a:rPr lang="zh-CN" altLang="en-US" sz="1600" dirty="0"/>
              <a:t> </a:t>
            </a:r>
            <a:r>
              <a:rPr lang="en-US" altLang="zh-CN" sz="1600" dirty="0"/>
              <a:t>mm)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No</a:t>
            </a:r>
            <a:r>
              <a:rPr lang="zh-CN" altLang="en-US" sz="1600" dirty="0"/>
              <a:t> </a:t>
            </a:r>
            <a:r>
              <a:rPr lang="en-US" altLang="zh-CN" sz="1600" dirty="0" err="1"/>
              <a:t>emittancemeter</a:t>
            </a:r>
            <a:r>
              <a:rPr lang="en-US" altLang="zh-CN" sz="1600" dirty="0"/>
              <a:t>,</a:t>
            </a:r>
            <a:r>
              <a:rPr lang="zh-CN" altLang="en-US" sz="1600" dirty="0"/>
              <a:t> </a:t>
            </a:r>
            <a:r>
              <a:rPr lang="en-US" altLang="zh-CN" sz="1600" dirty="0"/>
              <a:t>but</a:t>
            </a:r>
            <a:r>
              <a:rPr lang="zh-CN" altLang="en-US" sz="1600" dirty="0"/>
              <a:t> </a:t>
            </a:r>
            <a:r>
              <a:rPr lang="en-US" altLang="zh-CN" sz="1600" dirty="0"/>
              <a:t>do</a:t>
            </a:r>
            <a:r>
              <a:rPr lang="zh-CN" altLang="en-US" sz="1600" dirty="0"/>
              <a:t> </a:t>
            </a:r>
            <a:r>
              <a:rPr lang="en-US" altLang="zh-CN" sz="1600" dirty="0"/>
              <a:t>desired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have</a:t>
            </a:r>
            <a:r>
              <a:rPr lang="zh-CN" altLang="en-US" sz="1600" dirty="0"/>
              <a:t> </a:t>
            </a:r>
            <a:r>
              <a:rPr lang="en-US" altLang="zh-CN" sz="1600" dirty="0"/>
              <a:t>one</a:t>
            </a:r>
            <a:r>
              <a:rPr lang="zh-CN" altLang="en-US" sz="1600" dirty="0"/>
              <a:t> </a:t>
            </a:r>
            <a:r>
              <a:rPr lang="en-US" altLang="zh-CN" sz="1600" dirty="0"/>
              <a:t>(Y.</a:t>
            </a:r>
            <a:r>
              <a:rPr lang="zh-CN" altLang="en-US" sz="1600" dirty="0"/>
              <a:t> </a:t>
            </a:r>
            <a:r>
              <a:rPr lang="en-US" altLang="zh-CN" sz="1600" dirty="0"/>
              <a:t>Liu)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CH" sz="1600" dirty="0"/>
              <a:t>BSM</a:t>
            </a:r>
            <a:r>
              <a:rPr lang="zh-CN" altLang="en-US" sz="1600" dirty="0"/>
              <a:t> </a:t>
            </a:r>
            <a:r>
              <a:rPr lang="en-US" altLang="zh-CN" sz="1600" dirty="0"/>
              <a:t>newly</a:t>
            </a:r>
            <a:r>
              <a:rPr lang="zh-CN" altLang="en-US" sz="1600" dirty="0"/>
              <a:t> </a:t>
            </a:r>
            <a:r>
              <a:rPr lang="en-US" altLang="zh-CN" sz="1600" dirty="0"/>
              <a:t>installed,</a:t>
            </a:r>
            <a:r>
              <a:rPr lang="zh-CN" altLang="en-US" sz="1600" dirty="0"/>
              <a:t> </a:t>
            </a:r>
            <a:r>
              <a:rPr lang="en-US" altLang="zh-CN" sz="1600" dirty="0"/>
              <a:t>but</a:t>
            </a:r>
            <a:r>
              <a:rPr lang="zh-CN" altLang="en-US" sz="1600" dirty="0"/>
              <a:t> </a:t>
            </a:r>
            <a:r>
              <a:rPr lang="en-US" altLang="zh-CN" sz="1600" dirty="0"/>
              <a:t>not</a:t>
            </a:r>
            <a:r>
              <a:rPr lang="zh-CN" altLang="en-US" sz="1600" dirty="0"/>
              <a:t> </a:t>
            </a:r>
            <a:r>
              <a:rPr lang="en-US" altLang="zh-CN" sz="1600" dirty="0"/>
              <a:t>used</a:t>
            </a:r>
            <a:r>
              <a:rPr lang="zh-CN" altLang="en-US" sz="1600" dirty="0"/>
              <a:t> </a:t>
            </a:r>
            <a:r>
              <a:rPr lang="en-US" altLang="zh-CN" sz="1600" dirty="0"/>
              <a:t>properly</a:t>
            </a:r>
            <a:r>
              <a:rPr lang="zh-CN" altLang="en-US" sz="1600" dirty="0"/>
              <a:t> </a:t>
            </a:r>
            <a:r>
              <a:rPr lang="en-US" altLang="zh-CN" sz="1600" dirty="0"/>
              <a:t>(Y.</a:t>
            </a:r>
            <a:r>
              <a:rPr lang="zh-CN" altLang="en-US" sz="1600" dirty="0"/>
              <a:t> </a:t>
            </a:r>
            <a:r>
              <a:rPr lang="en-US" altLang="zh-CN" sz="1600" dirty="0"/>
              <a:t>Liu)</a:t>
            </a:r>
            <a:endParaRPr lang="en-CH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E97513-1831-E70F-F472-2B12FBC4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08168" y="4066538"/>
            <a:ext cx="4052547" cy="220874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367727E-2FEB-143B-11C5-85536BC7A75F}"/>
              </a:ext>
            </a:extLst>
          </p:cNvPr>
          <p:cNvGrpSpPr/>
          <p:nvPr/>
        </p:nvGrpSpPr>
        <p:grpSpPr>
          <a:xfrm>
            <a:off x="8019721" y="1419015"/>
            <a:ext cx="1568838" cy="1729367"/>
            <a:chOff x="7608168" y="1415859"/>
            <a:chExt cx="1568838" cy="17293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B83BA6-1125-A06A-BA27-0D8AC5AEB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8168" y="1415859"/>
              <a:ext cx="1568838" cy="172936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C8923C-7B29-9CB9-E433-61ABA2E8E3A2}"/>
                </a:ext>
              </a:extLst>
            </p:cNvPr>
            <p:cNvSpPr txBox="1"/>
            <p:nvPr/>
          </p:nvSpPr>
          <p:spPr>
            <a:xfrm>
              <a:off x="7816523" y="1521479"/>
              <a:ext cx="57606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600" dirty="0"/>
                <a:t>type</a:t>
              </a:r>
              <a:r>
                <a:rPr lang="en-US" altLang="zh-CN" sz="1600" dirty="0"/>
                <a:t>1</a:t>
              </a:r>
              <a:endParaRPr lang="en-CH" sz="16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DAEC2E-A401-B9A9-320D-771BE0B1A417}"/>
              </a:ext>
            </a:extLst>
          </p:cNvPr>
          <p:cNvGrpSpPr/>
          <p:nvPr/>
        </p:nvGrpSpPr>
        <p:grpSpPr>
          <a:xfrm>
            <a:off x="9602149" y="1391915"/>
            <a:ext cx="2058566" cy="1645428"/>
            <a:chOff x="9602149" y="1391915"/>
            <a:chExt cx="2058566" cy="16454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43A2AE-AA4D-E2AE-DCB3-65BA3B9C2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02149" y="1391915"/>
              <a:ext cx="2058566" cy="164542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ED82FF-0D41-EB6F-28F2-A78AE4B5408D}"/>
                </a:ext>
              </a:extLst>
            </p:cNvPr>
            <p:cNvSpPr txBox="1"/>
            <p:nvPr/>
          </p:nvSpPr>
          <p:spPr>
            <a:xfrm>
              <a:off x="9602149" y="1521479"/>
              <a:ext cx="57606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600" dirty="0"/>
                <a:t>type</a:t>
              </a:r>
              <a:r>
                <a:rPr lang="en-US" altLang="zh-CN" sz="1600" dirty="0"/>
                <a:t>2</a:t>
              </a:r>
              <a:endParaRPr lang="en-CH" sz="1600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8E40D10-C0CA-9057-0F78-FAE3ED9EE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604" y="3199311"/>
            <a:ext cx="2976669" cy="8028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C893C7-D18A-732C-8B8A-8323CCC9A2CF}"/>
              </a:ext>
            </a:extLst>
          </p:cNvPr>
          <p:cNvSpPr txBox="1"/>
          <p:nvPr/>
        </p:nvSpPr>
        <p:spPr>
          <a:xfrm>
            <a:off x="531285" y="5745845"/>
            <a:ext cx="62048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[1] </a:t>
            </a:r>
            <a:r>
              <a:rPr lang="en-US" altLang="zh-CN" sz="1200" dirty="0"/>
              <a:t>H.</a:t>
            </a:r>
            <a:r>
              <a:rPr lang="zh-CN" altLang="en-US" sz="1200" dirty="0"/>
              <a:t> </a:t>
            </a:r>
            <a:r>
              <a:rPr lang="en-US" altLang="zh-CN" sz="1200" dirty="0"/>
              <a:t>Sasaki</a:t>
            </a:r>
            <a:r>
              <a:rPr lang="zh-CN" altLang="en-US" sz="1200" dirty="0"/>
              <a:t> </a:t>
            </a:r>
            <a:r>
              <a:rPr lang="en-US" altLang="zh-CN" sz="1200" dirty="0"/>
              <a:t>et</a:t>
            </a:r>
            <a:r>
              <a:rPr lang="zh-CN" altLang="en-US" sz="1200" dirty="0"/>
              <a:t> </a:t>
            </a:r>
            <a:r>
              <a:rPr lang="en-US" altLang="zh-CN" sz="1200" dirty="0"/>
              <a:t>al.,</a:t>
            </a:r>
            <a:r>
              <a:rPr lang="zh-CN" altLang="en-US" sz="1200" dirty="0"/>
              <a:t> </a:t>
            </a:r>
            <a:r>
              <a:rPr lang="en-US" altLang="zh-CN" sz="1200" dirty="0"/>
              <a:t>IFMIC</a:t>
            </a:r>
            <a:r>
              <a:rPr lang="zh-CN" altLang="en-US" sz="1200" dirty="0"/>
              <a:t> </a:t>
            </a:r>
            <a:r>
              <a:rPr lang="en-US" altLang="zh-CN" sz="1200" dirty="0"/>
              <a:t>mini-workshop</a:t>
            </a:r>
            <a:r>
              <a:rPr lang="zh-CN" altLang="en-US" sz="1200" dirty="0"/>
              <a:t> </a:t>
            </a:r>
            <a:r>
              <a:rPr lang="en-US" altLang="zh-CN" sz="1200" dirty="0"/>
              <a:t>on</a:t>
            </a:r>
            <a:r>
              <a:rPr lang="zh-CN" altLang="en-US" sz="1200" dirty="0"/>
              <a:t> </a:t>
            </a:r>
            <a:r>
              <a:rPr lang="en-US" altLang="zh-CN" sz="1200" dirty="0"/>
              <a:t>beam</a:t>
            </a:r>
            <a:r>
              <a:rPr lang="zh-CN" altLang="en-US" sz="1200" dirty="0"/>
              <a:t> </a:t>
            </a:r>
            <a:r>
              <a:rPr lang="en-US" altLang="zh-CN" sz="1200" dirty="0"/>
              <a:t>instruments</a:t>
            </a:r>
            <a:r>
              <a:rPr lang="zh-CN" altLang="en-US" sz="1200" dirty="0"/>
              <a:t> </a:t>
            </a:r>
            <a:r>
              <a:rPr lang="en-US" altLang="zh-CN" sz="1200" dirty="0"/>
              <a:t>(2007)</a:t>
            </a:r>
          </a:p>
          <a:p>
            <a:pPr algn="l"/>
            <a:r>
              <a:rPr lang="en-US" altLang="zh-CN" sz="1200" dirty="0"/>
              <a:t>[2]</a:t>
            </a:r>
            <a:r>
              <a:rPr lang="zh-CN" altLang="en-US" sz="1200" dirty="0"/>
              <a:t> </a:t>
            </a:r>
            <a:r>
              <a:rPr lang="en-US" altLang="zh-CN" sz="1200" dirty="0"/>
              <a:t>A.</a:t>
            </a:r>
            <a:r>
              <a:rPr lang="zh-CN" altLang="en-US" sz="1200" dirty="0"/>
              <a:t> </a:t>
            </a:r>
            <a:r>
              <a:rPr lang="en-US" altLang="zh-CN" sz="1200" dirty="0"/>
              <a:t>Miura</a:t>
            </a:r>
            <a:r>
              <a:rPr lang="zh-CN" altLang="en-US" sz="1200" dirty="0"/>
              <a:t> </a:t>
            </a:r>
            <a:r>
              <a:rPr lang="en-US" altLang="zh-CN" sz="1200" dirty="0"/>
              <a:t>et</a:t>
            </a:r>
            <a:r>
              <a:rPr lang="zh-CN" altLang="en-US" sz="1200" dirty="0"/>
              <a:t> </a:t>
            </a:r>
            <a:r>
              <a:rPr lang="en-US" altLang="zh-CN" sz="1200" dirty="0"/>
              <a:t>al.,</a:t>
            </a:r>
            <a:r>
              <a:rPr lang="zh-CN" altLang="en-US" sz="1200" dirty="0"/>
              <a:t> </a:t>
            </a:r>
            <a:r>
              <a:rPr lang="en-US" altLang="zh-CN" sz="1200" dirty="0"/>
              <a:t>IBIC2012</a:t>
            </a:r>
          </a:p>
          <a:p>
            <a:pPr algn="l"/>
            <a:r>
              <a:rPr lang="en-US" altLang="zh-CN" sz="1200" dirty="0"/>
              <a:t>[3]</a:t>
            </a:r>
            <a:r>
              <a:rPr lang="zh-CN" altLang="en-US" sz="1200" dirty="0"/>
              <a:t> </a:t>
            </a:r>
            <a:r>
              <a:rPr lang="en-US" altLang="zh-CN" sz="1200" dirty="0"/>
              <a:t>Y.</a:t>
            </a:r>
            <a:r>
              <a:rPr lang="zh-CN" altLang="en-US" sz="1200" dirty="0"/>
              <a:t> </a:t>
            </a:r>
            <a:r>
              <a:rPr lang="en-US" altLang="zh-CN" sz="1200" dirty="0"/>
              <a:t>Liu,</a:t>
            </a:r>
            <a:r>
              <a:rPr lang="zh-CN" altLang="en-US" sz="1200" dirty="0"/>
              <a:t> </a:t>
            </a:r>
            <a:r>
              <a:rPr lang="en-US" altLang="zh-CN" sz="1200" dirty="0"/>
              <a:t>private</a:t>
            </a:r>
            <a:r>
              <a:rPr lang="zh-CN" altLang="en-US" sz="1200" dirty="0"/>
              <a:t> </a:t>
            </a:r>
            <a:r>
              <a:rPr lang="en-US" altLang="zh-CN" sz="1200" dirty="0"/>
              <a:t>communication</a:t>
            </a:r>
            <a:r>
              <a:rPr lang="zh-CN" altLang="en-US" sz="1200" dirty="0"/>
              <a:t> </a:t>
            </a:r>
            <a:r>
              <a:rPr lang="en-US" altLang="zh-CN" sz="1200" dirty="0"/>
              <a:t>(2024)</a:t>
            </a:r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1685120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4639B9-95D5-3D63-D7C0-F76285DA3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0800579" cy="2909175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zh-CN" sz="1900" b="0" dirty="0"/>
              <a:t>Slit-Q5-MWS vs.</a:t>
            </a:r>
            <a:r>
              <a:rPr lang="zh-CN" altLang="en-US" sz="1900" b="0" dirty="0"/>
              <a:t> </a:t>
            </a:r>
            <a:r>
              <a:rPr lang="en-US" altLang="zh-CN" sz="1900" b="0" dirty="0"/>
              <a:t>Slit-Q6-MWS</a:t>
            </a:r>
            <a:endParaRPr lang="en-US" altLang="zh-CN" sz="1800" b="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0" dirty="0"/>
              <a:t>Leaving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dedicated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space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between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Q6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and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Q7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for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instr.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capable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to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obtain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x/y/z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profile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0" dirty="0"/>
              <a:t>Power off Q5 and the rms. beam size at grid is &lt;2 mm (</a:t>
            </a:r>
            <a:r>
              <a:rPr lang="en-US" altLang="zh-CN" sz="1800" b="0" dirty="0" err="1">
                <a:solidFill>
                  <a:srgbClr val="00B050"/>
                </a:solidFill>
              </a:rPr>
              <a:t>favourable</a:t>
            </a:r>
            <a:r>
              <a:rPr lang="en-US" altLang="zh-CN" sz="1800" b="0" dirty="0"/>
              <a:t>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0" dirty="0"/>
              <a:t>For a spot size at slit ~1 mm </a:t>
            </a:r>
            <a:r>
              <a:rPr lang="en-US" altLang="zh-CN" sz="1800" b="0" dirty="0">
                <a:sym typeface="Wingdings" pitchFamily="2" charset="2"/>
              </a:rPr>
              <a:t> slit width &lt;0.2 mm (</a:t>
            </a:r>
            <a:r>
              <a:rPr lang="en-US" altLang="zh-CN" sz="1800" b="0" dirty="0">
                <a:solidFill>
                  <a:srgbClr val="00B050"/>
                </a:solidFill>
                <a:sym typeface="Wingdings" pitchFamily="2" charset="2"/>
              </a:rPr>
              <a:t>reasonable</a:t>
            </a:r>
            <a:r>
              <a:rPr lang="en-US" altLang="zh-CN" sz="1800" b="0" dirty="0">
                <a:sym typeface="Wingdings" pitchFamily="2" charset="2"/>
              </a:rPr>
              <a:t>)</a:t>
            </a:r>
            <a:br>
              <a:rPr lang="en-US" altLang="zh-CN" sz="1800" b="0" dirty="0">
                <a:sym typeface="Wingdings" pitchFamily="2" charset="2"/>
              </a:rPr>
            </a:br>
            <a:r>
              <a:rPr lang="en-US" altLang="zh-CN" sz="1800" b="0" dirty="0">
                <a:sym typeface="Wingdings" pitchFamily="2" charset="2"/>
              </a:rPr>
              <a:t>Regarding a rms. beam divergence of 2 </a:t>
            </a:r>
            <a:r>
              <a:rPr lang="en-US" altLang="zh-CN" sz="1800" b="0" dirty="0" err="1">
                <a:sym typeface="Wingdings" pitchFamily="2" charset="2"/>
              </a:rPr>
              <a:t>mrad</a:t>
            </a:r>
            <a:r>
              <a:rPr lang="en-US" altLang="zh-CN" sz="1800" b="0" dirty="0">
                <a:sym typeface="Wingdings" pitchFamily="2" charset="2"/>
              </a:rPr>
              <a:t>.  beamlet size&gt;0.6 mm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zh-CN" sz="1800" b="0" dirty="0">
                <a:sym typeface="Wingdings" pitchFamily="2" charset="2"/>
              </a:rPr>
              <a:t>SEM</a:t>
            </a:r>
            <a:r>
              <a:rPr lang="zh-CN" altLang="en-US" sz="1800" b="0" dirty="0">
                <a:sym typeface="Wingdings" pitchFamily="2" charset="2"/>
              </a:rPr>
              <a:t> </a:t>
            </a:r>
            <a:r>
              <a:rPr lang="en-US" altLang="zh-CN" sz="1800" b="0" dirty="0">
                <a:sym typeface="Wingdings" pitchFamily="2" charset="2"/>
              </a:rPr>
              <a:t>grid integrated into COL2 (</a:t>
            </a:r>
            <a:r>
              <a:rPr lang="en-US" altLang="zh-CN" sz="1800" b="0" dirty="0">
                <a:solidFill>
                  <a:srgbClr val="00B050"/>
                </a:solidFill>
                <a:sym typeface="Wingdings" pitchFamily="2" charset="2"/>
              </a:rPr>
              <a:t>feasible</a:t>
            </a:r>
            <a:r>
              <a:rPr lang="en-US" altLang="zh-CN" sz="1800" b="0" dirty="0">
                <a:sym typeface="Wingdings" pitchFamily="2" charset="2"/>
              </a:rPr>
              <a:t>)</a:t>
            </a:r>
          </a:p>
          <a:p>
            <a:r>
              <a:rPr lang="en-US" altLang="zh-CN" sz="1800" dirty="0">
                <a:solidFill>
                  <a:srgbClr val="00B050"/>
                </a:solidFill>
                <a:sym typeface="Wingdings" pitchFamily="2" charset="2"/>
              </a:rPr>
              <a:t>==&gt; Optimization of the slit and grid!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7475A2-F4D5-E991-C014-2268349F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Scheme</a:t>
            </a:r>
            <a:r>
              <a:rPr lang="en-US" altLang="zh-CN" dirty="0"/>
              <a:t>3</a:t>
            </a:r>
            <a:r>
              <a:rPr lang="en-US" dirty="0"/>
              <a:t>: Slit-Q</a:t>
            </a:r>
            <a:r>
              <a:rPr lang="el-GR" altLang="zh-CN" dirty="0"/>
              <a:t>5</a:t>
            </a:r>
            <a:r>
              <a:rPr lang="en-US" dirty="0"/>
              <a:t>-MWS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85443-4125-7F35-BB60-8C8BEA33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D3B76-4A03-82E6-240D-B8C8ED6E3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E9528-48E1-A083-E2C6-78E1BF34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4">
                <a:extLst>
                  <a:ext uri="{FF2B5EF4-FFF2-40B4-BE49-F238E27FC236}">
                    <a16:creationId xmlns:a16="http://schemas.microsoft.com/office/drawing/2014/main" id="{B8D23A8A-734A-161A-2BE4-E1C2702C11E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8017345" y="2432086"/>
              <a:ext cx="3862165" cy="1627505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772433">
                      <a:extLst>
                        <a:ext uri="{9D8B030D-6E8A-4147-A177-3AD203B41FA5}">
                          <a16:colId xmlns:a16="http://schemas.microsoft.com/office/drawing/2014/main" val="1352040226"/>
                        </a:ext>
                      </a:extLst>
                    </a:gridCol>
                    <a:gridCol w="772433">
                      <a:extLst>
                        <a:ext uri="{9D8B030D-6E8A-4147-A177-3AD203B41FA5}">
                          <a16:colId xmlns:a16="http://schemas.microsoft.com/office/drawing/2014/main" val="1050034770"/>
                        </a:ext>
                      </a:extLst>
                    </a:gridCol>
                    <a:gridCol w="772433">
                      <a:extLst>
                        <a:ext uri="{9D8B030D-6E8A-4147-A177-3AD203B41FA5}">
                          <a16:colId xmlns:a16="http://schemas.microsoft.com/office/drawing/2014/main" val="250125929"/>
                        </a:ext>
                      </a:extLst>
                    </a:gridCol>
                    <a:gridCol w="772433">
                      <a:extLst>
                        <a:ext uri="{9D8B030D-6E8A-4147-A177-3AD203B41FA5}">
                          <a16:colId xmlns:a16="http://schemas.microsoft.com/office/drawing/2014/main" val="2146816400"/>
                        </a:ext>
                      </a:extLst>
                    </a:gridCol>
                    <a:gridCol w="772433">
                      <a:extLst>
                        <a:ext uri="{9D8B030D-6E8A-4147-A177-3AD203B41FA5}">
                          <a16:colId xmlns:a16="http://schemas.microsoft.com/office/drawing/2014/main" val="1446820715"/>
                        </a:ext>
                      </a:extLst>
                    </a:gridCol>
                  </a:tblGrid>
                  <a:tr h="30357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Current [mA]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000" b="0" dirty="0"/>
                            <a:t> </a:t>
                          </a:r>
                          <a:r>
                            <a:rPr lang="en-US" altLang="zh-CN" sz="1000" b="0" dirty="0"/>
                            <a:t>[mm]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000" b="0" dirty="0"/>
                            <a:t> </a:t>
                          </a:r>
                          <a:r>
                            <a:rPr lang="en-US" altLang="zh-CN" sz="1000" b="0" dirty="0"/>
                            <a:t>[mm]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000" b="0" dirty="0"/>
                            <a:t> </a:t>
                          </a:r>
                          <a:r>
                            <a:rPr lang="en-US" altLang="zh-CN" sz="1000" b="0" dirty="0"/>
                            <a:t>[mm.mrad]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sz="1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000" b="0" dirty="0"/>
                            <a:t> </a:t>
                          </a:r>
                          <a:r>
                            <a:rPr lang="en-US" altLang="zh-CN" sz="1000" b="0" dirty="0"/>
                            <a:t>[mm.mrad]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22847916"/>
                      </a:ext>
                    </a:extLst>
                  </a:tr>
                  <a:tr h="1787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10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0.78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1.48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0.209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0.209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0327321"/>
                      </a:ext>
                    </a:extLst>
                  </a:tr>
                  <a:tr h="1787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20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0.82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1.37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0.212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0.211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11035146"/>
                      </a:ext>
                    </a:extLst>
                  </a:tr>
                  <a:tr h="1787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30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0.90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1.33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0.215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0.213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49206026"/>
                      </a:ext>
                    </a:extLst>
                  </a:tr>
                  <a:tr h="1787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40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1.00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1.33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0.219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0.215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58266811"/>
                      </a:ext>
                    </a:extLst>
                  </a:tr>
                  <a:tr h="1787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50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1.10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1.35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0.224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0.217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519334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4">
                <a:extLst>
                  <a:ext uri="{FF2B5EF4-FFF2-40B4-BE49-F238E27FC236}">
                    <a16:creationId xmlns:a16="http://schemas.microsoft.com/office/drawing/2014/main" id="{B8D23A8A-734A-161A-2BE4-E1C2702C11E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22283923"/>
                  </p:ext>
                </p:extLst>
              </p:nvPr>
            </p:nvGraphicFramePr>
            <p:xfrm>
              <a:off x="8017345" y="2432086"/>
              <a:ext cx="3862165" cy="1627505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772433">
                      <a:extLst>
                        <a:ext uri="{9D8B030D-6E8A-4147-A177-3AD203B41FA5}">
                          <a16:colId xmlns:a16="http://schemas.microsoft.com/office/drawing/2014/main" val="1352040226"/>
                        </a:ext>
                      </a:extLst>
                    </a:gridCol>
                    <a:gridCol w="772433">
                      <a:extLst>
                        <a:ext uri="{9D8B030D-6E8A-4147-A177-3AD203B41FA5}">
                          <a16:colId xmlns:a16="http://schemas.microsoft.com/office/drawing/2014/main" val="1050034770"/>
                        </a:ext>
                      </a:extLst>
                    </a:gridCol>
                    <a:gridCol w="772433">
                      <a:extLst>
                        <a:ext uri="{9D8B030D-6E8A-4147-A177-3AD203B41FA5}">
                          <a16:colId xmlns:a16="http://schemas.microsoft.com/office/drawing/2014/main" val="250125929"/>
                        </a:ext>
                      </a:extLst>
                    </a:gridCol>
                    <a:gridCol w="772433">
                      <a:extLst>
                        <a:ext uri="{9D8B030D-6E8A-4147-A177-3AD203B41FA5}">
                          <a16:colId xmlns:a16="http://schemas.microsoft.com/office/drawing/2014/main" val="2146816400"/>
                        </a:ext>
                      </a:extLst>
                    </a:gridCol>
                    <a:gridCol w="772433">
                      <a:extLst>
                        <a:ext uri="{9D8B030D-6E8A-4147-A177-3AD203B41FA5}">
                          <a16:colId xmlns:a16="http://schemas.microsoft.com/office/drawing/2014/main" val="1446820715"/>
                        </a:ext>
                      </a:extLst>
                    </a:gridCol>
                  </a:tblGrid>
                  <a:tr h="4083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Current [mA]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3125" r="-301639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000" t="-3125" r="-201639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0000" t="-3125" r="-101639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00000" t="-3125" r="-1639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2847916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10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0.78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1.48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0.209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0.209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0327321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20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0.82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1.37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0.212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0.211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11035146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30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0.90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1.33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0.215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0.213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49206026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40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1.00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1.33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0.219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0.215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6350" cap="flat" cmpd="sng" algn="ctr">
                          <a:noFill/>
                          <a:prstDash val="solid"/>
                          <a:miter lim="800000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58266811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50</a:t>
                          </a:r>
                          <a:endParaRPr lang="zh-CN" altLang="en-US" sz="1000" b="0" dirty="0"/>
                        </a:p>
                      </a:txBody>
                      <a:tcPr anchor="ctr">
                        <a:lnL w="6350" cap="flat" cmpd="sng" algn="ctr">
                          <a:noFill/>
                          <a:prstDash val="solid"/>
                          <a:miter lim="800000"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1.10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1.35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0.224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/>
                            <a:t>0.217</a:t>
                          </a:r>
                          <a:endParaRPr lang="zh-CN" altLang="en-US" sz="1000" b="0" dirty="0"/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noFill/>
                          <a:prstDash val="solid"/>
                          <a:miter lim="800000"/>
                        </a:lnR>
                        <a:lnT w="6350" cap="flat" cmpd="sng" algn="ctr">
                          <a:noFill/>
                          <a:prstDash val="solid"/>
                          <a:miter lim="800000"/>
                        </a:lnT>
                        <a:lnB w="12700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519334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89D2C4A-843A-22B9-294F-EB787BD179FB}"/>
              </a:ext>
            </a:extLst>
          </p:cNvPr>
          <p:cNvSpPr txBox="1"/>
          <p:nvPr/>
        </p:nvSpPr>
        <p:spPr>
          <a:xfrm>
            <a:off x="8256239" y="2132416"/>
            <a:ext cx="33843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Major beam parameter at Q4 exit</a:t>
            </a:r>
            <a:endParaRPr lang="en-CH" sz="1200" dirty="0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ABB33AF-31CA-4F81-5824-77A648879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052" y="4654122"/>
            <a:ext cx="2098514" cy="15472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29E51D3-B898-8B0A-574B-DA754CD1B01E}"/>
              </a:ext>
            </a:extLst>
          </p:cNvPr>
          <p:cNvGrpSpPr/>
          <p:nvPr/>
        </p:nvGrpSpPr>
        <p:grpSpPr>
          <a:xfrm>
            <a:off x="7588529" y="4629843"/>
            <a:ext cx="2201101" cy="1541457"/>
            <a:chOff x="4108721" y="4375282"/>
            <a:chExt cx="2394703" cy="176427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9ABB5B9C-05F9-3FA3-D346-B258E67B5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8721" y="4375282"/>
              <a:ext cx="2394703" cy="1764279"/>
            </a:xfrm>
            <a:prstGeom prst="rect">
              <a:avLst/>
            </a:prstGeom>
          </p:spPr>
        </p:pic>
        <p:sp>
          <p:nvSpPr>
            <p:cNvPr id="12" name="文本框 3">
              <a:extLst>
                <a:ext uri="{FF2B5EF4-FFF2-40B4-BE49-F238E27FC236}">
                  <a16:creationId xmlns:a16="http://schemas.microsoft.com/office/drawing/2014/main" id="{F7E3602F-AF57-5038-D110-1EDF67ED628C}"/>
                </a:ext>
              </a:extLst>
            </p:cNvPr>
            <p:cNvSpPr txBox="1"/>
            <p:nvPr/>
          </p:nvSpPr>
          <p:spPr>
            <a:xfrm>
              <a:off x="4411039" y="4424835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Horizontal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9E5D8B-250F-1D86-6A95-3013A44A4E00}"/>
              </a:ext>
            </a:extLst>
          </p:cNvPr>
          <p:cNvGrpSpPr/>
          <p:nvPr/>
        </p:nvGrpSpPr>
        <p:grpSpPr>
          <a:xfrm>
            <a:off x="9815103" y="4629843"/>
            <a:ext cx="2201100" cy="1541456"/>
            <a:chOff x="6503424" y="4637965"/>
            <a:chExt cx="2394703" cy="1756417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41CBE5AE-2505-858F-DC7F-69DE958CF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3424" y="4637965"/>
              <a:ext cx="2394703" cy="1756417"/>
            </a:xfrm>
            <a:prstGeom prst="rect">
              <a:avLst/>
            </a:prstGeom>
          </p:spPr>
        </p:pic>
        <p:sp>
          <p:nvSpPr>
            <p:cNvPr id="15" name="文本框 3">
              <a:extLst>
                <a:ext uri="{FF2B5EF4-FFF2-40B4-BE49-F238E27FC236}">
                  <a16:creationId xmlns:a16="http://schemas.microsoft.com/office/drawing/2014/main" id="{FF1614AE-BA52-8B74-5C3F-30F77D728536}"/>
                </a:ext>
              </a:extLst>
            </p:cNvPr>
            <p:cNvSpPr txBox="1"/>
            <p:nvPr/>
          </p:nvSpPr>
          <p:spPr>
            <a:xfrm>
              <a:off x="6938255" y="4676859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Vertical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786FDAD-7FEE-62CA-42EE-49FA64366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76" y="4269264"/>
            <a:ext cx="4102224" cy="20551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67C171-F333-C76C-839F-D871E0D60AD1}"/>
              </a:ext>
            </a:extLst>
          </p:cNvPr>
          <p:cNvCxnSpPr/>
          <p:nvPr/>
        </p:nvCxnSpPr>
        <p:spPr>
          <a:xfrm>
            <a:off x="2567608" y="1412776"/>
            <a:ext cx="15841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7D2923-C068-0912-2CB6-F8610964EAE3}"/>
                  </a:ext>
                </a:extLst>
              </p:cNvPr>
              <p:cNvSpPr txBox="1"/>
              <p:nvPr/>
            </p:nvSpPr>
            <p:spPr>
              <a:xfrm>
                <a:off x="5715530" y="5008904"/>
                <a:ext cx="1244564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0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en-US" altLang="zh-CN" sz="1000" dirty="0"/>
                  <a:t>&lt;2</a:t>
                </a:r>
                <a:r>
                  <a:rPr lang="en-US" altLang="zh-CN" sz="1000" b="0" dirty="0"/>
                  <a:t> </a:t>
                </a:r>
                <a:r>
                  <a:rPr lang="en-US" altLang="zh-CN" sz="1000" b="0" dirty="0" err="1"/>
                  <a:t>mm≈R</a:t>
                </a:r>
                <a:r>
                  <a:rPr lang="en-US" altLang="zh-CN" sz="1000" b="0" dirty="0"/>
                  <a:t>/10 </a:t>
                </a:r>
                <a:endParaRPr lang="en-CH" sz="1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7D2923-C068-0912-2CB6-F8610964E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530" y="5008904"/>
                <a:ext cx="1244564" cy="246221"/>
              </a:xfrm>
              <a:prstGeom prst="rect">
                <a:avLst/>
              </a:prstGeom>
              <a:blipFill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97E3968-2692-3E08-911F-B1E2AAAEC310}"/>
              </a:ext>
            </a:extLst>
          </p:cNvPr>
          <p:cNvCxnSpPr/>
          <p:nvPr/>
        </p:nvCxnSpPr>
        <p:spPr>
          <a:xfrm flipV="1">
            <a:off x="6888088" y="5589240"/>
            <a:ext cx="0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936A9FE-4701-130E-D278-8129B34FDA3F}"/>
              </a:ext>
            </a:extLst>
          </p:cNvPr>
          <p:cNvSpPr txBox="1"/>
          <p:nvPr/>
        </p:nvSpPr>
        <p:spPr>
          <a:xfrm>
            <a:off x="8122915" y="4407304"/>
            <a:ext cx="33843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Phase-space distribution at Q4 exit</a:t>
            </a:r>
            <a:endParaRPr lang="en-CH" sz="1200" dirty="0"/>
          </a:p>
        </p:txBody>
      </p:sp>
    </p:spTree>
    <p:extLst>
      <p:ext uri="{BB962C8B-B14F-4D97-AF65-F5344CB8AC3E}">
        <p14:creationId xmlns:p14="http://schemas.microsoft.com/office/powerpoint/2010/main" val="16725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3A7FA5-4491-7086-5CDF-198B441DD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1800199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600" b="0" dirty="0"/>
              <a:t>The figures of merit for determining the best slit material are melting (or sublimation) </a:t>
            </a:r>
            <a:r>
              <a:rPr lang="zh-CN" altLang="en-US" sz="1600" b="0" dirty="0"/>
              <a:t> </a:t>
            </a:r>
            <a:r>
              <a:rPr lang="en-GB" sz="1600" b="0" dirty="0"/>
              <a:t>temperature, heat capacity and thermal conductivity.</a:t>
            </a:r>
            <a:r>
              <a:rPr lang="zh-CN" altLang="en-US" sz="1600" b="0" dirty="0"/>
              <a:t> </a:t>
            </a:r>
            <a:r>
              <a:rPr lang="en-GB" altLang="zh-CN" sz="1600" b="0" dirty="0"/>
              <a:t>graphite, tungsten</a:t>
            </a:r>
            <a:r>
              <a:rPr lang="zh-CN" altLang="en-US" sz="1600" b="0" dirty="0"/>
              <a:t> </a:t>
            </a:r>
            <a:r>
              <a:rPr lang="en-GB" altLang="zh-CN" sz="1600" b="0" dirty="0"/>
              <a:t>and tantalum can be considered for their high melting point (above 3000 K), while</a:t>
            </a:r>
            <a:r>
              <a:rPr lang="zh-CN" altLang="en-US" sz="1600" b="0" dirty="0"/>
              <a:t> </a:t>
            </a:r>
            <a:r>
              <a:rPr lang="en-GB" altLang="zh-CN" sz="1600" b="0" dirty="0"/>
              <a:t>beryllium and again graphite for high specific heat capacity.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altLang="zh-CN" sz="1600" b="0" dirty="0"/>
              <a:t>If we remove the surface contaminants by a proper chemical cleaning, the outgassing flow coming from a material, which has been exposed to air, is dominated by water vapour (≥80%) 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altLang="zh-CN" sz="1600" b="0" dirty="0"/>
              <a:t>Method</a:t>
            </a:r>
            <a:r>
              <a:rPr lang="zh-CN" altLang="en-US" sz="1600" b="0" dirty="0"/>
              <a:t> </a:t>
            </a:r>
            <a:r>
              <a:rPr lang="en-US" altLang="zh-CN" sz="1600" b="0" dirty="0"/>
              <a:t>to</a:t>
            </a:r>
            <a:r>
              <a:rPr lang="zh-CN" altLang="en-US" sz="1600" b="0" dirty="0"/>
              <a:t> </a:t>
            </a:r>
            <a:r>
              <a:rPr lang="en-GB" altLang="zh-CN" sz="1600" b="0" dirty="0"/>
              <a:t>reduce materials outgassing</a:t>
            </a:r>
            <a:r>
              <a:rPr lang="en-US" altLang="zh-CN" sz="1600" b="0" dirty="0"/>
              <a:t>:</a:t>
            </a:r>
            <a:r>
              <a:rPr lang="zh-CN" altLang="en-US" sz="1600" b="0" dirty="0"/>
              <a:t> </a:t>
            </a:r>
            <a:r>
              <a:rPr lang="en-GB" altLang="zh-CN" sz="1600" b="0" dirty="0"/>
              <a:t>bake-out and vacuum firing </a:t>
            </a:r>
            <a:br>
              <a:rPr lang="en-CH" altLang="zh-CN" sz="1600" b="0" dirty="0"/>
            </a:br>
            <a:r>
              <a:rPr lang="en-US" altLang="zh-CN" sz="1600" b="0" dirty="0">
                <a:solidFill>
                  <a:schemeClr val="accent3"/>
                </a:solidFill>
              </a:rPr>
              <a:t>Baking</a:t>
            </a:r>
            <a:r>
              <a:rPr lang="zh-CN" altLang="en-US" sz="1600" b="0" dirty="0">
                <a:solidFill>
                  <a:schemeClr val="accent3"/>
                </a:solidFill>
              </a:rPr>
              <a:t> </a:t>
            </a:r>
            <a:r>
              <a:rPr lang="en-US" altLang="zh-CN" sz="1600" b="0" dirty="0">
                <a:solidFill>
                  <a:schemeClr val="accent3"/>
                </a:solidFill>
              </a:rPr>
              <a:t>(250</a:t>
            </a:r>
            <a:r>
              <a:rPr lang="zh-CN" altLang="en-US" sz="1600" b="0" dirty="0">
                <a:solidFill>
                  <a:schemeClr val="accent3"/>
                </a:solidFill>
              </a:rPr>
              <a:t> ℃</a:t>
            </a:r>
            <a:r>
              <a:rPr lang="en-US" altLang="zh-CN" sz="1600" b="0" dirty="0">
                <a:solidFill>
                  <a:schemeClr val="accent3"/>
                </a:solidFill>
              </a:rPr>
              <a:t>,</a:t>
            </a:r>
            <a:r>
              <a:rPr lang="zh-CN" altLang="en-US" sz="1600" b="0" dirty="0">
                <a:solidFill>
                  <a:schemeClr val="accent3"/>
                </a:solidFill>
              </a:rPr>
              <a:t> </a:t>
            </a:r>
            <a:r>
              <a:rPr lang="en-US" altLang="zh-CN" sz="1600" b="0" dirty="0">
                <a:solidFill>
                  <a:schemeClr val="accent3"/>
                </a:solidFill>
              </a:rPr>
              <a:t>24h)</a:t>
            </a:r>
            <a:r>
              <a:rPr lang="zh-CN" altLang="en-US" sz="1600" b="0" dirty="0">
                <a:solidFill>
                  <a:schemeClr val="accent3"/>
                </a:solidFill>
              </a:rPr>
              <a:t> </a:t>
            </a:r>
            <a:r>
              <a:rPr lang="en-US" altLang="zh-CN" sz="1600" b="0" dirty="0">
                <a:solidFill>
                  <a:schemeClr val="accent3"/>
                </a:solidFill>
                <a:sym typeface="Wingdings" pitchFamily="2" charset="2"/>
              </a:rPr>
              <a:t></a:t>
            </a:r>
            <a:r>
              <a:rPr lang="zh-CN" altLang="en-US" sz="1600" b="0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sz="1600" b="0" dirty="0">
                <a:solidFill>
                  <a:schemeClr val="accent3"/>
                </a:solidFill>
                <a:sym typeface="Wingdings" pitchFamily="2" charset="2"/>
              </a:rPr>
              <a:t>reduce</a:t>
            </a:r>
            <a:r>
              <a:rPr lang="zh-CN" altLang="en-US" sz="1600" b="0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sz="1600" b="0" dirty="0">
                <a:solidFill>
                  <a:schemeClr val="accent3"/>
                </a:solidFill>
                <a:sym typeface="Wingdings" pitchFamily="2" charset="2"/>
              </a:rPr>
              <a:t>LHC</a:t>
            </a:r>
            <a:r>
              <a:rPr lang="zh-CN" altLang="en-US" sz="1600" b="0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sz="1600" b="0" dirty="0">
                <a:solidFill>
                  <a:schemeClr val="accent3"/>
                </a:solidFill>
                <a:sym typeface="Wingdings" pitchFamily="2" charset="2"/>
              </a:rPr>
              <a:t>collimator</a:t>
            </a:r>
            <a:r>
              <a:rPr lang="zh-CN" altLang="en-US" sz="1600" b="0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sz="1600" b="0" dirty="0">
                <a:solidFill>
                  <a:schemeClr val="accent3"/>
                </a:solidFill>
                <a:sym typeface="Wingdings" pitchFamily="2" charset="2"/>
              </a:rPr>
              <a:t>outgassing</a:t>
            </a:r>
            <a:r>
              <a:rPr lang="zh-CN" altLang="en-US" sz="1600" b="0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sz="1600" b="0" dirty="0">
                <a:solidFill>
                  <a:schemeClr val="accent3"/>
                </a:solidFill>
                <a:sym typeface="Wingdings" pitchFamily="2" charset="2"/>
              </a:rPr>
              <a:t>by</a:t>
            </a:r>
            <a:r>
              <a:rPr lang="zh-CN" altLang="en-US" sz="1600" b="0" dirty="0">
                <a:solidFill>
                  <a:schemeClr val="accent3"/>
                </a:solidFill>
                <a:sym typeface="Wingdings" pitchFamily="2" charset="2"/>
              </a:rPr>
              <a:t> </a:t>
            </a:r>
            <a:r>
              <a:rPr lang="en-US" altLang="zh-CN" sz="1600" b="0" dirty="0">
                <a:solidFill>
                  <a:schemeClr val="accent3"/>
                </a:solidFill>
                <a:sym typeface="Wingdings" pitchFamily="2" charset="2"/>
              </a:rPr>
              <a:t>~1.3</a:t>
            </a:r>
            <a:endParaRPr lang="en-GB" altLang="zh-CN" sz="1600" b="0" dirty="0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F641B7-3E30-F524-6F7F-7124755D1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Vacuum</a:t>
            </a:r>
            <a:r>
              <a:rPr lang="zh-CN" altLang="en-US" dirty="0"/>
              <a:t> </a:t>
            </a:r>
            <a:r>
              <a:rPr lang="en-US" altLang="zh-CN" dirty="0"/>
              <a:t>compatibility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09C9C-EE73-FA3F-6607-35885554B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DB2-7DE6-A243-A35E-1C22EF97B842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5E852-D9A7-98D1-5940-4A4C73427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D5F71-F9FA-A653-6B54-2C183AB3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74C59E-C011-E8D1-8802-7585EEAD3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235830"/>
            <a:ext cx="3238128" cy="2569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0C1D3E-56B7-F9B2-95A1-F98CB781A67B}"/>
              </a:ext>
            </a:extLst>
          </p:cNvPr>
          <p:cNvSpPr txBox="1"/>
          <p:nvPr/>
        </p:nvSpPr>
        <p:spPr>
          <a:xfrm>
            <a:off x="3503712" y="3287144"/>
            <a:ext cx="216024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@CERN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400" dirty="0" err="1"/>
              <a:t>vacu</a:t>
            </a:r>
            <a:r>
              <a:rPr lang="en-US" altLang="zh-CN" sz="1400" dirty="0"/>
              <a:t>.</a:t>
            </a:r>
            <a:r>
              <a:rPr lang="zh-CN" altLang="en-US" sz="1400" dirty="0"/>
              <a:t> </a:t>
            </a:r>
            <a:r>
              <a:rPr lang="en-US" altLang="zh-CN" sz="1400" dirty="0"/>
              <a:t>level:</a:t>
            </a:r>
            <a:r>
              <a:rPr lang="zh-CN" altLang="en-US" sz="1400" dirty="0"/>
              <a:t> </a:t>
            </a:r>
            <a:r>
              <a:rPr lang="en-US" altLang="zh-CN" sz="1400" dirty="0"/>
              <a:t>1e-5</a:t>
            </a:r>
            <a:r>
              <a:rPr lang="zh-CN" altLang="en-US" sz="1400" dirty="0"/>
              <a:t> </a:t>
            </a:r>
            <a:r>
              <a:rPr lang="en-US" altLang="zh-CN" sz="1400" dirty="0"/>
              <a:t>mbar@900</a:t>
            </a:r>
            <a:r>
              <a:rPr lang="zh-CN" altLang="en-US" sz="1400" dirty="0"/>
              <a:t> </a:t>
            </a:r>
            <a:r>
              <a:rPr lang="zh-CN" altLang="en-US" sz="1400" b="0" dirty="0"/>
              <a:t>℃ </a:t>
            </a:r>
            <a:r>
              <a:rPr lang="en-US" altLang="zh-CN" sz="1400" dirty="0"/>
              <a:t>recommended</a:t>
            </a:r>
            <a:r>
              <a:rPr lang="zh-CN" altLang="en-US" sz="1400" dirty="0"/>
              <a:t> </a:t>
            </a:r>
            <a:r>
              <a:rPr lang="en-US" altLang="zh-CN" sz="1400" dirty="0" err="1"/>
              <a:t>vacu</a:t>
            </a:r>
            <a:r>
              <a:rPr lang="en-US" altLang="zh-CN" sz="1400" dirty="0"/>
              <a:t>.</a:t>
            </a:r>
            <a:r>
              <a:rPr lang="zh-CN" altLang="en-US" sz="1400" dirty="0"/>
              <a:t> </a:t>
            </a:r>
            <a:r>
              <a:rPr lang="en-US" altLang="zh-CN" sz="1400" dirty="0"/>
              <a:t>firing:</a:t>
            </a:r>
            <a:r>
              <a:rPr lang="zh-CN" altLang="en-US" sz="1400" dirty="0"/>
              <a:t> </a:t>
            </a:r>
            <a:r>
              <a:rPr lang="en-US" altLang="zh-CN" sz="1400" dirty="0"/>
              <a:t>2</a:t>
            </a:r>
            <a:r>
              <a:rPr lang="zh-CN" altLang="en-US" sz="1400" dirty="0"/>
              <a:t> </a:t>
            </a:r>
            <a:r>
              <a:rPr lang="en-US" altLang="zh-CN" sz="1400" dirty="0"/>
              <a:t>h@950</a:t>
            </a:r>
            <a:r>
              <a:rPr lang="zh-CN" altLang="en-US" sz="1400" dirty="0"/>
              <a:t> </a:t>
            </a:r>
            <a:r>
              <a:rPr lang="zh-CN" altLang="en-US" sz="1400" b="0" dirty="0"/>
              <a:t>℃</a:t>
            </a:r>
            <a:endParaRPr lang="en-CH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7D39C-A9B4-8B38-F5E5-353BFF4D8F29}"/>
              </a:ext>
            </a:extLst>
          </p:cNvPr>
          <p:cNvSpPr txBox="1"/>
          <p:nvPr/>
        </p:nvSpPr>
        <p:spPr>
          <a:xfrm>
            <a:off x="407987" y="5990555"/>
            <a:ext cx="44589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[1]</a:t>
            </a:r>
            <a:r>
              <a:rPr lang="zh-CN" altLang="en-US" sz="1200" dirty="0"/>
              <a:t> </a:t>
            </a:r>
            <a:r>
              <a:rPr lang="en-US" altLang="zh-CN" sz="1200" dirty="0"/>
              <a:t>C.</a:t>
            </a:r>
            <a:r>
              <a:rPr lang="zh-CN" altLang="en-US" sz="1200" dirty="0"/>
              <a:t> </a:t>
            </a:r>
            <a:r>
              <a:rPr lang="en-US" altLang="zh-CN" sz="1200" dirty="0" err="1"/>
              <a:t>Accettura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PhD</a:t>
            </a:r>
            <a:r>
              <a:rPr lang="zh-CN" altLang="en-US" sz="1200" dirty="0"/>
              <a:t> </a:t>
            </a:r>
            <a:r>
              <a:rPr lang="en-US" altLang="zh-CN" sz="1200" dirty="0"/>
              <a:t>thesis</a:t>
            </a:r>
            <a:r>
              <a:rPr lang="zh-CN" altLang="en-US" sz="1200" dirty="0"/>
              <a:t> </a:t>
            </a:r>
            <a:r>
              <a:rPr lang="en-US" altLang="zh-CN" sz="1200" dirty="0"/>
              <a:t>(2017)</a:t>
            </a:r>
          </a:p>
          <a:p>
            <a:r>
              <a:rPr lang="en-US" altLang="zh-CN" sz="1200" dirty="0"/>
              <a:t>[2]</a:t>
            </a:r>
            <a:r>
              <a:rPr lang="zh-CN" altLang="en-US" sz="1200" dirty="0"/>
              <a:t> </a:t>
            </a:r>
            <a:r>
              <a:rPr lang="en-GB" altLang="zh-CN" sz="1200" dirty="0"/>
              <a:t>C </a:t>
            </a:r>
            <a:r>
              <a:rPr lang="en-GB" altLang="zh-CN" sz="1200" dirty="0" err="1"/>
              <a:t>Accettura</a:t>
            </a:r>
            <a:r>
              <a:rPr lang="en-GB" altLang="zh-CN" sz="1200" dirty="0"/>
              <a:t> et al 2019 J. Phys.: Conf. Ser. 1350 012085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490805-2B94-3E92-1F4B-64114DC05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9" r="25532" b="-3459"/>
          <a:stretch/>
        </p:blipFill>
        <p:spPr>
          <a:xfrm>
            <a:off x="7392144" y="5068227"/>
            <a:ext cx="2520280" cy="976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17AE7D-E790-FAED-5B96-9A012DEBD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4" y="3294831"/>
            <a:ext cx="1800200" cy="1505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4C307-AB2F-B92B-64FD-75D340F4A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3546692"/>
            <a:ext cx="1171066" cy="12538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CC7C0A-699C-2D0E-21B1-5674A377088B}"/>
              </a:ext>
            </a:extLst>
          </p:cNvPr>
          <p:cNvSpPr txBox="1"/>
          <p:nvPr/>
        </p:nvSpPr>
        <p:spPr>
          <a:xfrm>
            <a:off x="9234045" y="3336667"/>
            <a:ext cx="22233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Sa</a:t>
            </a:r>
            <a:r>
              <a:rPr lang="en-US" altLang="zh-CN" sz="1200" dirty="0" err="1"/>
              <a:t>mple</a:t>
            </a:r>
            <a:r>
              <a:rPr lang="zh-CN" altLang="en-US" sz="1200" dirty="0"/>
              <a:t> </a:t>
            </a:r>
            <a:r>
              <a:rPr lang="en-US" altLang="zh-CN" sz="1200" dirty="0"/>
              <a:t>heating</a:t>
            </a:r>
            <a:r>
              <a:rPr lang="zh-CN" altLang="en-US" sz="1200" dirty="0"/>
              <a:t> </a:t>
            </a:r>
            <a:r>
              <a:rPr lang="en-US" altLang="zh-CN" sz="1200" dirty="0"/>
              <a:t>in</a:t>
            </a:r>
            <a:r>
              <a:rPr lang="zh-CN" altLang="en-US" sz="1200" dirty="0"/>
              <a:t> </a:t>
            </a:r>
            <a:r>
              <a:rPr lang="en-US" altLang="zh-CN" sz="1200" dirty="0"/>
              <a:t>chamber</a:t>
            </a:r>
            <a:endParaRPr lang="en-CH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8F6BC-FB1B-6956-982C-6C2390B40091}"/>
              </a:ext>
            </a:extLst>
          </p:cNvPr>
          <p:cNvSpPr txBox="1"/>
          <p:nvPr/>
        </p:nvSpPr>
        <p:spPr>
          <a:xfrm>
            <a:off x="10775900" y="3993884"/>
            <a:ext cx="10081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~940</a:t>
            </a:r>
            <a:r>
              <a:rPr lang="zh-CN" altLang="en-US" sz="1200" b="0" dirty="0"/>
              <a:t> ℃</a:t>
            </a:r>
            <a:endParaRPr lang="en-US" altLang="zh-CN" sz="1200" b="0" dirty="0"/>
          </a:p>
          <a:p>
            <a:pPr algn="l"/>
            <a:r>
              <a:rPr lang="en-GB" sz="1200" dirty="0"/>
              <a:t>10</a:t>
            </a:r>
            <a:r>
              <a:rPr lang="en-US" altLang="zh-CN" sz="1200" dirty="0"/>
              <a:t>-</a:t>
            </a:r>
            <a:r>
              <a:rPr lang="en-GB" sz="1200" dirty="0"/>
              <a:t>20 °C/min</a:t>
            </a:r>
            <a:endParaRPr lang="en-CH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772E82-FFA8-6E79-3CEA-E05CA622DA2D}"/>
              </a:ext>
            </a:extLst>
          </p:cNvPr>
          <p:cNvSpPr txBox="1"/>
          <p:nvPr/>
        </p:nvSpPr>
        <p:spPr>
          <a:xfrm>
            <a:off x="9984432" y="5435351"/>
            <a:ext cx="18896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000" dirty="0">
                <a:sym typeface="Wingdings" pitchFamily="2" charset="2"/>
              </a:rPr>
              <a:t>~4e-10</a:t>
            </a:r>
            <a:r>
              <a:rPr lang="zh-CN" altLang="en-US" sz="1000" dirty="0">
                <a:sym typeface="Wingdings" pitchFamily="2" charset="2"/>
              </a:rPr>
              <a:t> </a:t>
            </a:r>
            <a:r>
              <a:rPr lang="en-US" altLang="zh-CN" sz="1000" dirty="0">
                <a:sym typeface="Wingdings" pitchFamily="2" charset="2"/>
              </a:rPr>
              <a:t>mbar.L.s</a:t>
            </a:r>
            <a:r>
              <a:rPr lang="en-US" altLang="zh-CN" sz="1000" baseline="30000" dirty="0">
                <a:sym typeface="Wingdings" pitchFamily="2" charset="2"/>
              </a:rPr>
              <a:t>-1</a:t>
            </a:r>
            <a:r>
              <a:rPr lang="zh-CN" altLang="en-US" sz="1000" dirty="0">
                <a:sym typeface="Wingdings" pitchFamily="2" charset="2"/>
              </a:rPr>
              <a:t> </a:t>
            </a:r>
            <a:r>
              <a:rPr lang="en-US" altLang="zh-CN" sz="1000" dirty="0">
                <a:sym typeface="Wingdings" pitchFamily="2" charset="2"/>
              </a:rPr>
              <a:t>(S=30</a:t>
            </a:r>
            <a:r>
              <a:rPr lang="zh-CN" altLang="en-US" sz="1000" dirty="0">
                <a:sym typeface="Wingdings" pitchFamily="2" charset="2"/>
              </a:rPr>
              <a:t> </a:t>
            </a:r>
            <a:r>
              <a:rPr lang="en-US" altLang="zh-CN" sz="1000" dirty="0">
                <a:sym typeface="Wingdings" pitchFamily="2" charset="2"/>
              </a:rPr>
              <a:t>cm</a:t>
            </a:r>
            <a:r>
              <a:rPr lang="en-US" altLang="zh-CN" sz="1000" baseline="30000" dirty="0">
                <a:sym typeface="Wingdings" pitchFamily="2" charset="2"/>
              </a:rPr>
              <a:t>2</a:t>
            </a:r>
            <a:r>
              <a:rPr lang="en-US" altLang="zh-CN" sz="1000" dirty="0">
                <a:sym typeface="Wingdings" pitchFamily="2" charset="2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3A0939-CC4F-D25B-A5DE-C6EAE5B1AB1C}"/>
              </a:ext>
            </a:extLst>
          </p:cNvPr>
          <p:cNvSpPr txBox="1"/>
          <p:nvPr/>
        </p:nvSpPr>
        <p:spPr>
          <a:xfrm>
            <a:off x="9984431" y="5733968"/>
            <a:ext cx="18896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000" dirty="0">
                <a:sym typeface="Wingdings" pitchFamily="2" charset="2"/>
              </a:rPr>
              <a:t>~3e-11</a:t>
            </a:r>
            <a:r>
              <a:rPr lang="zh-CN" altLang="en-US" sz="1000" dirty="0">
                <a:sym typeface="Wingdings" pitchFamily="2" charset="2"/>
              </a:rPr>
              <a:t> </a:t>
            </a:r>
            <a:r>
              <a:rPr lang="en-US" altLang="zh-CN" sz="1000" dirty="0">
                <a:sym typeface="Wingdings" pitchFamily="2" charset="2"/>
              </a:rPr>
              <a:t>mbar.L.s</a:t>
            </a:r>
            <a:r>
              <a:rPr lang="en-US" altLang="zh-CN" sz="1000" baseline="30000" dirty="0">
                <a:sym typeface="Wingdings" pitchFamily="2" charset="2"/>
              </a:rPr>
              <a:t>-1</a:t>
            </a:r>
            <a:r>
              <a:rPr lang="zh-CN" altLang="en-US" sz="1000" dirty="0">
                <a:sym typeface="Wingdings" pitchFamily="2" charset="2"/>
              </a:rPr>
              <a:t> </a:t>
            </a:r>
            <a:r>
              <a:rPr lang="en-US" altLang="zh-CN" sz="1000" dirty="0">
                <a:sym typeface="Wingdings" pitchFamily="2" charset="2"/>
              </a:rPr>
              <a:t>(S=30</a:t>
            </a:r>
            <a:r>
              <a:rPr lang="zh-CN" altLang="en-US" sz="1000" dirty="0">
                <a:sym typeface="Wingdings" pitchFamily="2" charset="2"/>
              </a:rPr>
              <a:t> </a:t>
            </a:r>
            <a:r>
              <a:rPr lang="en-US" altLang="zh-CN" sz="1000" dirty="0">
                <a:sym typeface="Wingdings" pitchFamily="2" charset="2"/>
              </a:rPr>
              <a:t>cm</a:t>
            </a:r>
            <a:r>
              <a:rPr lang="en-US" altLang="zh-CN" sz="1000" baseline="30000" dirty="0">
                <a:sym typeface="Wingdings" pitchFamily="2" charset="2"/>
              </a:rPr>
              <a:t>2</a:t>
            </a:r>
            <a:r>
              <a:rPr lang="en-US" altLang="zh-CN" sz="1000" dirty="0">
                <a:sym typeface="Wingdings" pitchFamily="2" charset="2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6707D4-DE33-4004-AA35-24104D984817}"/>
              </a:ext>
            </a:extLst>
          </p:cNvPr>
          <p:cNvSpPr txBox="1"/>
          <p:nvPr/>
        </p:nvSpPr>
        <p:spPr>
          <a:xfrm>
            <a:off x="7392144" y="6070367"/>
            <a:ext cx="42484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>
                <a:solidFill>
                  <a:srgbClr val="C00000"/>
                </a:solidFill>
              </a:rPr>
              <a:t>However,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these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are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not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the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outgassing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rate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w/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beam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heating!</a:t>
            </a:r>
            <a:endParaRPr lang="en-CH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49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F8735D27-3DAE-6B86-37FA-AFDBBDC45D87}"/>
              </a:ext>
            </a:extLst>
          </p:cNvPr>
          <p:cNvGrpSpPr/>
          <p:nvPr/>
        </p:nvGrpSpPr>
        <p:grpSpPr>
          <a:xfrm>
            <a:off x="3154048" y="1915979"/>
            <a:ext cx="5974696" cy="3631236"/>
            <a:chOff x="3154048" y="1915979"/>
            <a:chExt cx="5974696" cy="36312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EC8A6C-F302-325E-6342-D44FCED3D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8938" y="1915979"/>
              <a:ext cx="5969806" cy="3239588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93867E5-7F2B-9030-58DD-0487C5748719}"/>
                </a:ext>
              </a:extLst>
            </p:cNvPr>
            <p:cNvSpPr/>
            <p:nvPr/>
          </p:nvSpPr>
          <p:spPr>
            <a:xfrm>
              <a:off x="3208996" y="1955437"/>
              <a:ext cx="5807660" cy="5957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B919929-00B5-8DEF-2403-C153ABE1E51F}"/>
                </a:ext>
              </a:extLst>
            </p:cNvPr>
            <p:cNvGrpSpPr/>
            <p:nvPr/>
          </p:nvGrpSpPr>
          <p:grpSpPr>
            <a:xfrm>
              <a:off x="3154048" y="1987084"/>
              <a:ext cx="5407884" cy="3560131"/>
              <a:chOff x="2459159" y="3201781"/>
              <a:chExt cx="5407884" cy="356013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8CB6D31E-F502-DF02-5FBC-4699528DBE99}"/>
                  </a:ext>
                </a:extLst>
              </p:cNvPr>
              <p:cNvGrpSpPr/>
              <p:nvPr/>
            </p:nvGrpSpPr>
            <p:grpSpPr>
              <a:xfrm>
                <a:off x="2459159" y="3201781"/>
                <a:ext cx="4655633" cy="3249397"/>
                <a:chOff x="3070783" y="3147685"/>
                <a:chExt cx="4655633" cy="3249397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6F15323A-F655-1FCD-989E-475843289FD3}"/>
                    </a:ext>
                  </a:extLst>
                </p:cNvPr>
                <p:cNvGrpSpPr/>
                <p:nvPr/>
              </p:nvGrpSpPr>
              <p:grpSpPr>
                <a:xfrm>
                  <a:off x="3070783" y="3147686"/>
                  <a:ext cx="4370454" cy="3249396"/>
                  <a:chOff x="3070783" y="3147686"/>
                  <a:chExt cx="4370454" cy="3249396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0B99AAC1-84A4-7457-3E15-4DFCE19E6932}"/>
                      </a:ext>
                    </a:extLst>
                  </p:cNvPr>
                  <p:cNvGrpSpPr/>
                  <p:nvPr/>
                </p:nvGrpSpPr>
                <p:grpSpPr>
                  <a:xfrm>
                    <a:off x="3070783" y="3147686"/>
                    <a:ext cx="4370454" cy="3249396"/>
                    <a:chOff x="3071735" y="2199840"/>
                    <a:chExt cx="4370454" cy="3249396"/>
                  </a:xfrm>
                </p:grpSpPr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C4FF7A68-7043-894A-86E5-C7FC18CB21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13069" y="4699459"/>
                      <a:ext cx="59503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FF40FF"/>
                          </a:solidFill>
                        </a:rPr>
                        <a:t>COL1</a:t>
                      </a:r>
                    </a:p>
                  </p:txBody>
                </p:sp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6D5AB35B-9690-09D2-4E7A-52E708A5F2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82904" y="5172237"/>
                      <a:ext cx="60305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CH" altLang="zh-CN" sz="12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WS</a:t>
                      </a:r>
                      <a:r>
                        <a:rPr lang="en-US" altLang="zh-CN" sz="12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01</a:t>
                      </a:r>
                    </a:p>
                  </p:txBody>
                </p:sp>
                <p:cxnSp>
                  <p:nvCxnSpPr>
                    <p:cNvPr id="26" name="Straight Arrow Connector 25">
                      <a:extLst>
                        <a:ext uri="{FF2B5EF4-FFF2-40B4-BE49-F238E27FC236}">
                          <a16:creationId xmlns:a16="http://schemas.microsoft.com/office/drawing/2014/main" id="{9231BE6E-4DCE-EC1B-1D0E-402F4A534D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066080" y="4577859"/>
                      <a:ext cx="0" cy="236381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30E5FA3B-07B1-621B-C879-15E5EADEE7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05314" y="4784841"/>
                      <a:ext cx="912429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COL2/EM/</a:t>
                      </a:r>
                    </a:p>
                    <a:p>
                      <a:pPr algn="ctr"/>
                      <a:r>
                        <a:rPr lang="en-US" altLang="zh-CN" sz="12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WS03</a:t>
                      </a:r>
                      <a:endParaRPr lang="en-US" altLang="zh-CN" sz="1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cxnSp>
                  <p:nvCxnSpPr>
                    <p:cNvPr id="28" name="Straight Arrow Connector 27">
                      <a:extLst>
                        <a:ext uri="{FF2B5EF4-FFF2-40B4-BE49-F238E27FC236}">
                          <a16:creationId xmlns:a16="http://schemas.microsoft.com/office/drawing/2014/main" id="{48A1D50F-72EB-B58B-5BC9-FE6C998DBF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602747" y="3982543"/>
                      <a:ext cx="0" cy="1385779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3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4D832022-5FA0-AD1E-F4A8-6393CE4020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39139" y="5172237"/>
                      <a:ext cx="60305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WS04</a:t>
                      </a:r>
                      <a:endParaRPr lang="en-US" altLang="zh-CN" sz="1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03250DAC-5DAF-4004-2FDB-5040457710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71735" y="2199840"/>
                      <a:ext cx="636713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FF0000"/>
                          </a:solidFill>
                        </a:rPr>
                        <a:t>Q1</a:t>
                      </a:r>
                    </a:p>
                    <a:p>
                      <a:pPr algn="ctr"/>
                      <a:r>
                        <a:rPr lang="en-US" altLang="zh-CN" sz="1200" b="1" dirty="0">
                          <a:solidFill>
                            <a:srgbClr val="FF0000"/>
                          </a:solidFill>
                        </a:rPr>
                        <a:t>BPM1</a:t>
                      </a:r>
                    </a:p>
                    <a:p>
                      <a:pPr algn="ctr"/>
                      <a:r>
                        <a:rPr lang="en-US" altLang="zh-CN" sz="1200" b="1" dirty="0">
                          <a:solidFill>
                            <a:srgbClr val="FF0000"/>
                          </a:solidFill>
                        </a:rPr>
                        <a:t>-BCT1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31" name="Straight Arrow Connector 30">
                      <a:extLst>
                        <a:ext uri="{FF2B5EF4-FFF2-40B4-BE49-F238E27FC236}">
                          <a16:creationId xmlns:a16="http://schemas.microsoft.com/office/drawing/2014/main" id="{D2A1F617-9A87-A42C-87FF-FF54860122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110587" y="4482083"/>
                      <a:ext cx="0" cy="236381"/>
                    </a:xfrm>
                    <a:prstGeom prst="straightConnector1">
                      <a:avLst/>
                    </a:prstGeom>
                    <a:ln w="19050">
                      <a:solidFill>
                        <a:srgbClr val="FF40F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C647534A-F336-078D-7310-CB945A4F31B4}"/>
                      </a:ext>
                    </a:extLst>
                  </p:cNvPr>
                  <p:cNvSpPr txBox="1"/>
                  <p:nvPr/>
                </p:nvSpPr>
                <p:spPr>
                  <a:xfrm>
                    <a:off x="5060638" y="6120083"/>
                    <a:ext cx="87716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CN" sz="12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rPr>
                      <a:t>EM/WS02</a:t>
                    </a:r>
                    <a:endParaRPr lang="en-US" altLang="zh-CN" sz="1400" b="1" dirty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136347C-36E3-FCE7-396B-DC74BB79D606}"/>
                    </a:ext>
                  </a:extLst>
                </p:cNvPr>
                <p:cNvSpPr txBox="1"/>
                <p:nvPr/>
              </p:nvSpPr>
              <p:spPr>
                <a:xfrm>
                  <a:off x="3586751" y="3257550"/>
                  <a:ext cx="6110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Q2</a:t>
                  </a:r>
                </a:p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BPM2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AA0023C-3044-268B-3588-073876C2697D}"/>
                    </a:ext>
                  </a:extLst>
                </p:cNvPr>
                <p:cNvSpPr txBox="1"/>
                <p:nvPr/>
              </p:nvSpPr>
              <p:spPr>
                <a:xfrm>
                  <a:off x="4886343" y="3264876"/>
                  <a:ext cx="6110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Q4</a:t>
                  </a:r>
                </a:p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BPM3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EB4AFDD-C563-653A-BA47-12A8DFC07A12}"/>
                    </a:ext>
                  </a:extLst>
                </p:cNvPr>
                <p:cNvSpPr txBox="1"/>
                <p:nvPr/>
              </p:nvSpPr>
              <p:spPr>
                <a:xfrm>
                  <a:off x="5535556" y="3257550"/>
                  <a:ext cx="6110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Q5</a:t>
                  </a:r>
                </a:p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BPM4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DD52707-CB36-33FA-38AD-28D6D3CCCAF4}"/>
                    </a:ext>
                  </a:extLst>
                </p:cNvPr>
                <p:cNvSpPr txBox="1"/>
                <p:nvPr/>
              </p:nvSpPr>
              <p:spPr>
                <a:xfrm>
                  <a:off x="6018361" y="3264876"/>
                  <a:ext cx="6110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Q6</a:t>
                  </a:r>
                </a:p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BPM5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96D611B-027C-2E20-11A8-F1DD6A870536}"/>
                    </a:ext>
                  </a:extLst>
                </p:cNvPr>
                <p:cNvSpPr txBox="1"/>
                <p:nvPr/>
              </p:nvSpPr>
              <p:spPr>
                <a:xfrm>
                  <a:off x="6538432" y="3147685"/>
                  <a:ext cx="63671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Q7</a:t>
                  </a:r>
                </a:p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BPM6</a:t>
                  </a:r>
                </a:p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-BCT2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22423E4-FBD0-DDD9-925A-890DD17AC61F}"/>
                    </a:ext>
                  </a:extLst>
                </p:cNvPr>
                <p:cNvSpPr txBox="1"/>
                <p:nvPr/>
              </p:nvSpPr>
              <p:spPr>
                <a:xfrm>
                  <a:off x="7115351" y="3264876"/>
                  <a:ext cx="6110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Q8</a:t>
                  </a:r>
                </a:p>
                <a:p>
                  <a:pPr algn="ctr"/>
                  <a:r>
                    <a:rPr lang="en-US" altLang="zh-CN" sz="1200" b="1" dirty="0">
                      <a:solidFill>
                        <a:srgbClr val="FF0000"/>
                      </a:solidFill>
                    </a:rPr>
                    <a:t>BPM7</a:t>
                  </a:r>
                  <a:endParaRPr lang="en-US" sz="14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BB3DF3-B14D-0BB9-D36C-0C474FC33779}"/>
                  </a:ext>
                </a:extLst>
              </p:cNvPr>
              <p:cNvSpPr txBox="1"/>
              <p:nvPr/>
            </p:nvSpPr>
            <p:spPr>
              <a:xfrm>
                <a:off x="5590564" y="6392580"/>
                <a:ext cx="79921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200" b="1" dirty="0">
                    <a:solidFill>
                      <a:schemeClr val="accent3"/>
                    </a:solidFill>
                  </a:rPr>
                  <a:t>Reserved</a:t>
                </a:r>
              </a:p>
              <a:p>
                <a:pPr algn="ctr"/>
                <a:r>
                  <a:rPr lang="en-US" altLang="zh-CN" sz="1200" b="1" dirty="0">
                    <a:solidFill>
                      <a:schemeClr val="accent3"/>
                    </a:solidFill>
                  </a:rPr>
                  <a:t>(FFC/BSM)</a:t>
                </a:r>
                <a:endParaRPr lang="en-CH" sz="1200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E2FB80-E39D-9503-70BE-1A602ABEA8C7}"/>
                  </a:ext>
                </a:extLst>
              </p:cNvPr>
              <p:cNvSpPr txBox="1"/>
              <p:nvPr/>
            </p:nvSpPr>
            <p:spPr>
              <a:xfrm>
                <a:off x="7255978" y="3294116"/>
                <a:ext cx="6110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200" b="1" dirty="0">
                    <a:solidFill>
                      <a:srgbClr val="FF0000"/>
                    </a:solidFill>
                  </a:rPr>
                  <a:t>Q9</a:t>
                </a:r>
              </a:p>
              <a:p>
                <a:pPr algn="ctr"/>
                <a:r>
                  <a:rPr lang="en-US" altLang="zh-CN" sz="1200" b="1" dirty="0">
                    <a:solidFill>
                      <a:srgbClr val="FF0000"/>
                    </a:solidFill>
                  </a:rPr>
                  <a:t>BPM8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A64CCA-2896-ADF9-C667-07F918DCBBC1}"/>
                </a:ext>
              </a:extLst>
            </p:cNvPr>
            <p:cNvSpPr txBox="1"/>
            <p:nvPr/>
          </p:nvSpPr>
          <p:spPr>
            <a:xfrm>
              <a:off x="8588190" y="2086674"/>
              <a:ext cx="47480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Q10</a:t>
              </a:r>
            </a:p>
            <a:p>
              <a:pPr algn="ctr"/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549152-07FC-3222-1BFD-D675B3500108}"/>
                </a:ext>
              </a:extLst>
            </p:cNvPr>
            <p:cNvSpPr txBox="1"/>
            <p:nvPr/>
          </p:nvSpPr>
          <p:spPr>
            <a:xfrm>
              <a:off x="4278371" y="2104288"/>
              <a:ext cx="38985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</a:rPr>
                <a:t>Q3</a:t>
              </a:r>
            </a:p>
            <a:p>
              <a:pPr algn="ctr"/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AA2DAF-753F-EE5C-AC7F-91D1D788EEDA}"/>
                </a:ext>
              </a:extLst>
            </p:cNvPr>
            <p:cNvSpPr txBox="1"/>
            <p:nvPr/>
          </p:nvSpPr>
          <p:spPr>
            <a:xfrm>
              <a:off x="7977486" y="4474866"/>
              <a:ext cx="5950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40FF"/>
                  </a:solidFill>
                </a:rPr>
                <a:t>COL3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E8A6DD0-3619-BD03-96BC-B421B355BD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5005" y="4257490"/>
              <a:ext cx="0" cy="236381"/>
            </a:xfrm>
            <a:prstGeom prst="straightConnector1">
              <a:avLst/>
            </a:prstGeom>
            <a:ln w="1905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194A60D-ED44-D4FA-3A11-838348C1CBA1}"/>
              </a:ext>
            </a:extLst>
          </p:cNvPr>
          <p:cNvSpPr/>
          <p:nvPr/>
        </p:nvSpPr>
        <p:spPr>
          <a:xfrm>
            <a:off x="3281153" y="3212976"/>
            <a:ext cx="438583" cy="432048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0848E04-72CD-E7D4-CFCB-815C27E5A385}"/>
              </a:ext>
            </a:extLst>
          </p:cNvPr>
          <p:cNvSpPr/>
          <p:nvPr/>
        </p:nvSpPr>
        <p:spPr>
          <a:xfrm>
            <a:off x="6760032" y="3197886"/>
            <a:ext cx="438583" cy="432048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41635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AB647B-8BE1-9A9B-6B78-E072666C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ESS MEBT beam diagnostics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2A3F5-E5CC-0BF4-7FB8-7C923C10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ABE3-3271-DE40-8C02-22D0EA3429C5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34D72-6C18-15D5-3EA9-5B6A1550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45C8F-D03D-77C8-D598-6710355F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A0828A-A95B-1C68-ECBA-407BCBC72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135" y="4955809"/>
            <a:ext cx="6767252" cy="1116405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BCB121C-6540-85A5-F371-26CE101F8771}"/>
              </a:ext>
            </a:extLst>
          </p:cNvPr>
          <p:cNvSpPr txBox="1">
            <a:spLocks/>
          </p:cNvSpPr>
          <p:nvPr/>
        </p:nvSpPr>
        <p:spPr>
          <a:xfrm>
            <a:off x="531285" y="1065742"/>
            <a:ext cx="5805090" cy="27363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sz="2000" dirty="0"/>
              <a:t>Highlights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longitudinal margin for almost all instruments except for the </a:t>
            </a:r>
            <a:r>
              <a:rPr lang="en-US" sz="1600" dirty="0" err="1"/>
              <a:t>stripline</a:t>
            </a:r>
            <a:r>
              <a:rPr lang="en-US" sz="1600" dirty="0"/>
              <a:t> BPM embedded in quad. as usual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endParaRPr lang="en-CH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6250E0-D5D5-180A-A9D6-2EA5C87F9F65}"/>
              </a:ext>
            </a:extLst>
          </p:cNvPr>
          <p:cNvSpPr txBox="1"/>
          <p:nvPr/>
        </p:nvSpPr>
        <p:spPr>
          <a:xfrm>
            <a:off x="531285" y="6045828"/>
            <a:ext cx="620483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[1]</a:t>
            </a:r>
            <a:r>
              <a:rPr lang="en-US" sz="1200" dirty="0"/>
              <a:t> N. </a:t>
            </a:r>
            <a:r>
              <a:rPr lang="en-US" sz="1200" dirty="0" err="1"/>
              <a:t>Milas</a:t>
            </a:r>
            <a:r>
              <a:rPr lang="en-US" sz="1200" dirty="0"/>
              <a:t> et al., IBIC2022, M02C2 (2022)</a:t>
            </a:r>
            <a:endParaRPr lang="en-US" altLang="zh-CN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7E6263-738B-3F0C-B4B5-9E62DC51F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9"/>
          <a:stretch/>
        </p:blipFill>
        <p:spPr bwMode="auto">
          <a:xfrm flipH="1">
            <a:off x="6336375" y="1998267"/>
            <a:ext cx="3621014" cy="25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3593437F-56F7-EBFA-00CB-44BB2D5D0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817112"/>
              </p:ext>
            </p:extLst>
          </p:nvPr>
        </p:nvGraphicFramePr>
        <p:xfrm>
          <a:off x="911424" y="2596736"/>
          <a:ext cx="3041382" cy="24384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520691">
                  <a:extLst>
                    <a:ext uri="{9D8B030D-6E8A-4147-A177-3AD203B41FA5}">
                      <a16:colId xmlns:a16="http://schemas.microsoft.com/office/drawing/2014/main" val="2197119172"/>
                    </a:ext>
                  </a:extLst>
                </a:gridCol>
                <a:gridCol w="1520691">
                  <a:extLst>
                    <a:ext uri="{9D8B030D-6E8A-4147-A177-3AD203B41FA5}">
                      <a16:colId xmlns:a16="http://schemas.microsoft.com/office/drawing/2014/main" val="286288795"/>
                    </a:ext>
                  </a:extLst>
                </a:gridCol>
              </a:tblGrid>
              <a:tr h="236876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Instr.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081310"/>
                  </a:ext>
                </a:extLst>
              </a:tr>
              <a:tr h="236876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BCT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326351"/>
                  </a:ext>
                </a:extLst>
              </a:tr>
              <a:tr h="236876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FCT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105027"/>
                  </a:ext>
                </a:extLst>
              </a:tr>
              <a:tr h="236876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BPM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7 (w/ 11 quads.)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280035"/>
                  </a:ext>
                </a:extLst>
              </a:tr>
              <a:tr h="236876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Profiler Monitors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435627"/>
                  </a:ext>
                </a:extLst>
              </a:tr>
              <a:tr h="236876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Emittancemeter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1 (slit-grid)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500583"/>
                  </a:ext>
                </a:extLst>
              </a:tr>
              <a:tr h="236876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BSM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853449"/>
                  </a:ext>
                </a:extLst>
              </a:tr>
              <a:tr h="236876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535142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C2EE36-2927-805D-88C3-838CCE4A52BF}"/>
              </a:ext>
            </a:extLst>
          </p:cNvPr>
          <p:cNvCxnSpPr>
            <a:cxnSpLocks/>
          </p:cNvCxnSpPr>
          <p:nvPr/>
        </p:nvCxnSpPr>
        <p:spPr>
          <a:xfrm>
            <a:off x="6087735" y="2433894"/>
            <a:ext cx="380202" cy="17404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410A21-6FF2-657F-9ADD-BCC041625C46}"/>
              </a:ext>
            </a:extLst>
          </p:cNvPr>
          <p:cNvSpPr txBox="1"/>
          <p:nvPr/>
        </p:nvSpPr>
        <p:spPr>
          <a:xfrm>
            <a:off x="6016314" y="2223743"/>
            <a:ext cx="64012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400" dirty="0">
                <a:solidFill>
                  <a:srgbClr val="C00000"/>
                </a:solidFill>
              </a:rPr>
              <a:t>Beam</a:t>
            </a:r>
            <a:endParaRPr lang="en-CH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0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6BC6C97-0D6B-2ADA-4F1A-8D26A528D9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266784"/>
              </p:ext>
            </p:extLst>
          </p:nvPr>
        </p:nvGraphicFramePr>
        <p:xfrm>
          <a:off x="767408" y="1132840"/>
          <a:ext cx="10441159" cy="20015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278507">
                  <a:extLst>
                    <a:ext uri="{9D8B030D-6E8A-4147-A177-3AD203B41FA5}">
                      <a16:colId xmlns:a16="http://schemas.microsoft.com/office/drawing/2014/main" val="3028153768"/>
                    </a:ext>
                  </a:extLst>
                </a:gridCol>
                <a:gridCol w="781312">
                  <a:extLst>
                    <a:ext uri="{9D8B030D-6E8A-4147-A177-3AD203B41FA5}">
                      <a16:colId xmlns:a16="http://schemas.microsoft.com/office/drawing/2014/main" val="3081257069"/>
                    </a:ext>
                  </a:extLst>
                </a:gridCol>
                <a:gridCol w="4190670">
                  <a:extLst>
                    <a:ext uri="{9D8B030D-6E8A-4147-A177-3AD203B41FA5}">
                      <a16:colId xmlns:a16="http://schemas.microsoft.com/office/drawing/2014/main" val="1528103432"/>
                    </a:ext>
                  </a:extLst>
                </a:gridCol>
                <a:gridCol w="4190670">
                  <a:extLst>
                    <a:ext uri="{9D8B030D-6E8A-4147-A177-3AD203B41FA5}">
                      <a16:colId xmlns:a16="http://schemas.microsoft.com/office/drawing/2014/main" val="4209640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Name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No.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Functions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Features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098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EM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Transverse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phase-space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distributions;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emittance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and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Twiss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parameters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Slit-slit/FC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scheme,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slit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widths=0.2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mm,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drift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distance=0.54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m,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BW=30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kHz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5999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BPM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7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Beam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central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position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BPM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inside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quad.;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Commercial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electronics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7535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/>
                        <a:t>CT</a:t>
                      </a:r>
                      <a:r>
                        <a:rPr lang="en-US" altLang="zh-CN" sz="1400" dirty="0"/>
                        <a:t>/FCT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2/5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Current/transmission;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phase/beam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energy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Commercial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FCT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(</a:t>
                      </a:r>
                      <a:r>
                        <a:rPr lang="en-US" altLang="zh-CN" sz="1400" dirty="0" err="1"/>
                        <a:t>Bergoz</a:t>
                      </a:r>
                      <a:r>
                        <a:rPr lang="en-US" altLang="zh-CN" sz="1400" dirty="0"/>
                        <a:t>)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343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WS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Beam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profile/emittance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and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Twiss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parameters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d33</a:t>
                      </a:r>
                      <a:r>
                        <a:rPr lang="zh-CN" altLang="en-US" sz="1400" dirty="0"/>
                        <a:t> </a:t>
                      </a:r>
                      <a:r>
                        <a:rPr lang="el-GR" altLang="zh-CN" sz="1400" dirty="0"/>
                        <a:t>μ</a:t>
                      </a:r>
                      <a:r>
                        <a:rPr lang="en-US" altLang="zh-CN" sz="1400" dirty="0"/>
                        <a:t>m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CF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wire</a:t>
                      </a:r>
                      <a:r>
                        <a:rPr lang="zh-CN" altLang="en-US" sz="1400" dirty="0"/>
                        <a:t>，</a:t>
                      </a:r>
                      <a:r>
                        <a:rPr lang="en-US" altLang="zh-CN" sz="1400" dirty="0"/>
                        <a:t>x,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y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&amp;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45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deg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1020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81214BA-D2DC-FAE2-A4D2-EB373D62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MEBT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diagnostics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A0C40-0F9F-E991-6CD9-826FACF9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799A-2295-0B4E-A3E5-0FBB22E1F6F5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848B1-5EA6-001F-4145-6327C602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B13D-3E34-263A-4272-671A907D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59267DC-AB84-260F-EF93-5AB300500067}"/>
              </a:ext>
            </a:extLst>
          </p:cNvPr>
          <p:cNvGrpSpPr/>
          <p:nvPr/>
        </p:nvGrpSpPr>
        <p:grpSpPr>
          <a:xfrm>
            <a:off x="695400" y="3871749"/>
            <a:ext cx="6843883" cy="1883737"/>
            <a:chOff x="1492370" y="3664126"/>
            <a:chExt cx="6843883" cy="188373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3D2EE0-B7EA-9083-DE74-A8F15194290D}"/>
                </a:ext>
              </a:extLst>
            </p:cNvPr>
            <p:cNvSpPr/>
            <p:nvPr/>
          </p:nvSpPr>
          <p:spPr>
            <a:xfrm>
              <a:off x="3631731" y="3946964"/>
              <a:ext cx="307773" cy="160089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0A867BB-F7F3-B25E-2C46-86B8524C9B23}"/>
                </a:ext>
              </a:extLst>
            </p:cNvPr>
            <p:cNvSpPr/>
            <p:nvPr/>
          </p:nvSpPr>
          <p:spPr>
            <a:xfrm>
              <a:off x="2643034" y="4315525"/>
              <a:ext cx="130205" cy="8682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B5461DF-6DF3-D8EF-EA81-245BE5AB4EF4}"/>
                </a:ext>
              </a:extLst>
            </p:cNvPr>
            <p:cNvSpPr/>
            <p:nvPr/>
          </p:nvSpPr>
          <p:spPr>
            <a:xfrm>
              <a:off x="3241971" y="4315525"/>
              <a:ext cx="130205" cy="8682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7F3EB1E-7813-A217-A33B-D781932F5E18}"/>
                </a:ext>
              </a:extLst>
            </p:cNvPr>
            <p:cNvSpPr/>
            <p:nvPr/>
          </p:nvSpPr>
          <p:spPr>
            <a:xfrm>
              <a:off x="6307811" y="3946964"/>
              <a:ext cx="307773" cy="160089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7C4AE7-525E-882B-0DA2-996F4D94EEAE}"/>
                </a:ext>
              </a:extLst>
            </p:cNvPr>
            <p:cNvSpPr txBox="1"/>
            <p:nvPr/>
          </p:nvSpPr>
          <p:spPr>
            <a:xfrm>
              <a:off x="2461224" y="5222148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2"/>
                  </a:solidFill>
                </a:rPr>
                <a:t>BPM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E69891-E4C3-5628-D1E2-2EC5F516803C}"/>
                </a:ext>
              </a:extLst>
            </p:cNvPr>
            <p:cNvSpPr txBox="1"/>
            <p:nvPr/>
          </p:nvSpPr>
          <p:spPr>
            <a:xfrm>
              <a:off x="3055658" y="5217749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tx2"/>
                  </a:solidFill>
                </a:rPr>
                <a:t>BPM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D9FD9A0-6DCB-B559-C04C-C88DAE89E64B}"/>
                </a:ext>
              </a:extLst>
            </p:cNvPr>
            <p:cNvSpPr/>
            <p:nvPr/>
          </p:nvSpPr>
          <p:spPr>
            <a:xfrm>
              <a:off x="4046904" y="4524802"/>
              <a:ext cx="78866" cy="411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686FBB-96D5-710E-7538-32FFAD23E028}"/>
                </a:ext>
              </a:extLst>
            </p:cNvPr>
            <p:cNvSpPr txBox="1"/>
            <p:nvPr/>
          </p:nvSpPr>
          <p:spPr>
            <a:xfrm>
              <a:off x="3842961" y="4942481"/>
              <a:ext cx="4961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2"/>
                  </a:solidFill>
                </a:rPr>
                <a:t>FCT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397F7CD-3057-D0D3-6D76-78C541EBFE49}"/>
                </a:ext>
              </a:extLst>
            </p:cNvPr>
            <p:cNvSpPr/>
            <p:nvPr/>
          </p:nvSpPr>
          <p:spPr>
            <a:xfrm>
              <a:off x="5777006" y="4531420"/>
              <a:ext cx="78866" cy="411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FF2ABCE-36E7-E55F-0BDD-8CF380997185}"/>
                </a:ext>
              </a:extLst>
            </p:cNvPr>
            <p:cNvGrpSpPr/>
            <p:nvPr/>
          </p:nvGrpSpPr>
          <p:grpSpPr>
            <a:xfrm>
              <a:off x="2058455" y="4004023"/>
              <a:ext cx="396262" cy="1174449"/>
              <a:chOff x="2063552" y="4009337"/>
              <a:chExt cx="396262" cy="1174449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800D6A-56C3-AD01-CF58-3045F8CE8146}"/>
                  </a:ext>
                </a:extLst>
              </p:cNvPr>
              <p:cNvSpPr/>
              <p:nvPr/>
            </p:nvSpPr>
            <p:spPr>
              <a:xfrm>
                <a:off x="2189370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709D345-289D-4E8F-5532-D520E614D6E8}"/>
                  </a:ext>
                </a:extLst>
              </p:cNvPr>
              <p:cNvSpPr txBox="1"/>
              <p:nvPr/>
            </p:nvSpPr>
            <p:spPr>
              <a:xfrm>
                <a:off x="2063552" y="4009337"/>
                <a:ext cx="3962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Q1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EF0FD84-8702-3732-356F-EC7B9579DEAF}"/>
                </a:ext>
              </a:extLst>
            </p:cNvPr>
            <p:cNvSpPr txBox="1"/>
            <p:nvPr/>
          </p:nvSpPr>
          <p:spPr>
            <a:xfrm>
              <a:off x="3119687" y="4007747"/>
              <a:ext cx="396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Q3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19B51D3-8050-001D-F988-DC3D3D113E3F}"/>
                </a:ext>
              </a:extLst>
            </p:cNvPr>
            <p:cNvSpPr txBox="1"/>
            <p:nvPr/>
          </p:nvSpPr>
          <p:spPr>
            <a:xfrm>
              <a:off x="2516603" y="4007748"/>
              <a:ext cx="396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Q2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E8C3D6A-69A6-179F-6317-9A33361C669F}"/>
                </a:ext>
              </a:extLst>
            </p:cNvPr>
            <p:cNvSpPr txBox="1"/>
            <p:nvPr/>
          </p:nvSpPr>
          <p:spPr>
            <a:xfrm>
              <a:off x="3307223" y="3670155"/>
              <a:ext cx="9252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Buncher 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E0098C6-FD7F-A2CD-EDF6-627F7294EBE1}"/>
                </a:ext>
              </a:extLst>
            </p:cNvPr>
            <p:cNvSpPr txBox="1"/>
            <p:nvPr/>
          </p:nvSpPr>
          <p:spPr>
            <a:xfrm>
              <a:off x="6043659" y="3664126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Buncher 2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5441545-EFBF-EFB2-5907-C8D172884E98}"/>
                </a:ext>
              </a:extLst>
            </p:cNvPr>
            <p:cNvSpPr/>
            <p:nvPr/>
          </p:nvSpPr>
          <p:spPr>
            <a:xfrm>
              <a:off x="2585044" y="4661797"/>
              <a:ext cx="238939" cy="16284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8738EAF-3ED8-A032-A129-9B7CA2C94A3C}"/>
                </a:ext>
              </a:extLst>
            </p:cNvPr>
            <p:cNvSpPr/>
            <p:nvPr/>
          </p:nvSpPr>
          <p:spPr>
            <a:xfrm>
              <a:off x="4511824" y="4593524"/>
              <a:ext cx="133707" cy="30777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2FFAEAF9-A037-993A-6E6D-F246D35C806D}"/>
                </a:ext>
              </a:extLst>
            </p:cNvPr>
            <p:cNvGrpSpPr/>
            <p:nvPr/>
          </p:nvGrpSpPr>
          <p:grpSpPr>
            <a:xfrm>
              <a:off x="2264492" y="4512346"/>
              <a:ext cx="412292" cy="719312"/>
              <a:chOff x="2264492" y="4512346"/>
              <a:chExt cx="412292" cy="719312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AD5AAC5-06AC-5E6F-70CD-B3A5DDE81B05}"/>
                  </a:ext>
                </a:extLst>
              </p:cNvPr>
              <p:cNvSpPr/>
              <p:nvPr/>
            </p:nvSpPr>
            <p:spPr>
              <a:xfrm>
                <a:off x="2414741" y="4512346"/>
                <a:ext cx="120251" cy="4359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4D7A684-34C2-5894-8CD1-2D2DF725B63B}"/>
                  </a:ext>
                </a:extLst>
              </p:cNvPr>
              <p:cNvSpPr txBox="1"/>
              <p:nvPr/>
            </p:nvSpPr>
            <p:spPr>
              <a:xfrm>
                <a:off x="2264492" y="4970048"/>
                <a:ext cx="4122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chemeClr val="tx2"/>
                    </a:solidFill>
                  </a:rPr>
                  <a:t>WS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AE0F7BF-EABF-039A-0548-2BBF88E76732}"/>
                </a:ext>
              </a:extLst>
            </p:cNvPr>
            <p:cNvSpPr/>
            <p:nvPr/>
          </p:nvSpPr>
          <p:spPr>
            <a:xfrm>
              <a:off x="3169481" y="4650776"/>
              <a:ext cx="238939" cy="16284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6F050DB-7CF0-2C1D-7731-9BB7A4D2C3A7}"/>
                </a:ext>
              </a:extLst>
            </p:cNvPr>
            <p:cNvGrpSpPr/>
            <p:nvPr/>
          </p:nvGrpSpPr>
          <p:grpSpPr>
            <a:xfrm>
              <a:off x="4093265" y="4009336"/>
              <a:ext cx="498855" cy="1471016"/>
              <a:chOff x="4093265" y="4009336"/>
              <a:chExt cx="498855" cy="147101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FAC4A8E-2AF5-075E-134C-E5C890796218}"/>
                  </a:ext>
                </a:extLst>
              </p:cNvPr>
              <p:cNvSpPr/>
              <p:nvPr/>
            </p:nvSpPr>
            <p:spPr>
              <a:xfrm>
                <a:off x="4266190" y="4318453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70BBB16-A327-1BD4-CCC8-C222694C43AA}"/>
                  </a:ext>
                </a:extLst>
              </p:cNvPr>
              <p:cNvSpPr txBox="1"/>
              <p:nvPr/>
            </p:nvSpPr>
            <p:spPr>
              <a:xfrm>
                <a:off x="4093265" y="5218742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1FD80D7-DC4C-BA0B-65AE-B611B48E87F7}"/>
                  </a:ext>
                </a:extLst>
              </p:cNvPr>
              <p:cNvSpPr txBox="1"/>
              <p:nvPr/>
            </p:nvSpPr>
            <p:spPr>
              <a:xfrm>
                <a:off x="4136598" y="4009336"/>
                <a:ext cx="3962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Q4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85A85133-C66B-237D-85CB-71FB4B901F25}"/>
                  </a:ext>
                </a:extLst>
              </p:cNvPr>
              <p:cNvSpPr/>
              <p:nvPr/>
            </p:nvSpPr>
            <p:spPr>
              <a:xfrm>
                <a:off x="4212470" y="4659341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37397E9-399C-52E4-C43F-B242C02A87AB}"/>
                </a:ext>
              </a:extLst>
            </p:cNvPr>
            <p:cNvGrpSpPr/>
            <p:nvPr/>
          </p:nvGrpSpPr>
          <p:grpSpPr>
            <a:xfrm>
              <a:off x="4667645" y="4019438"/>
              <a:ext cx="498855" cy="1446499"/>
              <a:chOff x="5069951" y="4028025"/>
              <a:chExt cx="498855" cy="144649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6D9CA8F-5D2C-E319-1E20-7A9119D84994}"/>
                  </a:ext>
                </a:extLst>
              </p:cNvPr>
              <p:cNvSpPr/>
              <p:nvPr/>
            </p:nvSpPr>
            <p:spPr>
              <a:xfrm>
                <a:off x="5263895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A9EE257-EBE3-7284-0ED2-AAFF17947659}"/>
                  </a:ext>
                </a:extLst>
              </p:cNvPr>
              <p:cNvSpPr txBox="1"/>
              <p:nvPr/>
            </p:nvSpPr>
            <p:spPr>
              <a:xfrm>
                <a:off x="5069951" y="5212914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2E691CB-1841-8BE4-B204-E049082F6F9D}"/>
                  </a:ext>
                </a:extLst>
              </p:cNvPr>
              <p:cNvSpPr txBox="1"/>
              <p:nvPr/>
            </p:nvSpPr>
            <p:spPr>
              <a:xfrm>
                <a:off x="5130246" y="4028025"/>
                <a:ext cx="3962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Q5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75DE45D-BDCE-6D61-689A-9C237AA423EC}"/>
                  </a:ext>
                </a:extLst>
              </p:cNvPr>
              <p:cNvSpPr/>
              <p:nvPr/>
            </p:nvSpPr>
            <p:spPr>
              <a:xfrm>
                <a:off x="5215812" y="4659345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BFC66BA-A1CA-0E87-2B4E-EBE181840774}"/>
                </a:ext>
              </a:extLst>
            </p:cNvPr>
            <p:cNvSpPr txBox="1"/>
            <p:nvPr/>
          </p:nvSpPr>
          <p:spPr>
            <a:xfrm>
              <a:off x="4408429" y="4923753"/>
              <a:ext cx="41229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2"/>
                  </a:solidFill>
                </a:rPr>
                <a:t>EM</a:t>
              </a:r>
              <a:endParaRPr lang="en-US" altLang="zh-CN" sz="1200" b="1" dirty="0">
                <a:solidFill>
                  <a:schemeClr val="tx2"/>
                </a:solidFill>
              </a:endParaRPr>
            </a:p>
            <a:p>
              <a:pPr algn="ctr"/>
              <a:r>
                <a:rPr lang="en-US" altLang="zh-CN" sz="1100" b="1" dirty="0">
                  <a:solidFill>
                    <a:schemeClr val="tx2"/>
                  </a:solidFill>
                </a:rPr>
                <a:t>WS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FEA5B6F-BECA-BF56-5232-8B705EED6279}"/>
                </a:ext>
              </a:extLst>
            </p:cNvPr>
            <p:cNvSpPr/>
            <p:nvPr/>
          </p:nvSpPr>
          <p:spPr>
            <a:xfrm>
              <a:off x="4623163" y="4514878"/>
              <a:ext cx="120251" cy="4359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00A8B7F-38C2-5036-35E8-16AE7416A4CB}"/>
                </a:ext>
              </a:extLst>
            </p:cNvPr>
            <p:cNvGrpSpPr/>
            <p:nvPr/>
          </p:nvGrpSpPr>
          <p:grpSpPr>
            <a:xfrm>
              <a:off x="4994444" y="4512346"/>
              <a:ext cx="412292" cy="719312"/>
              <a:chOff x="4994293" y="4466765"/>
              <a:chExt cx="412292" cy="719312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4C0A6E9-F2A1-7ABF-7BFF-DF1020278E89}"/>
                  </a:ext>
                </a:extLst>
              </p:cNvPr>
              <p:cNvSpPr/>
              <p:nvPr/>
            </p:nvSpPr>
            <p:spPr>
              <a:xfrm>
                <a:off x="5144542" y="4466765"/>
                <a:ext cx="120251" cy="4359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F0BF36B-E0F5-093D-FE1B-CAFE12572A08}"/>
                  </a:ext>
                </a:extLst>
              </p:cNvPr>
              <p:cNvSpPr txBox="1"/>
              <p:nvPr/>
            </p:nvSpPr>
            <p:spPr>
              <a:xfrm>
                <a:off x="4994293" y="4924467"/>
                <a:ext cx="4122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chemeClr val="tx2"/>
                    </a:solidFill>
                  </a:rPr>
                  <a:t>WS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B8043C6-6FA6-5D29-D968-2BD30BA0F367}"/>
                </a:ext>
              </a:extLst>
            </p:cNvPr>
            <p:cNvGrpSpPr/>
            <p:nvPr/>
          </p:nvGrpSpPr>
          <p:grpSpPr>
            <a:xfrm>
              <a:off x="5207642" y="4013378"/>
              <a:ext cx="498855" cy="1446499"/>
              <a:chOff x="5069951" y="4028025"/>
              <a:chExt cx="498855" cy="1446499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F3C8740-AD79-4E47-10FE-76D940B2ECEA}"/>
                  </a:ext>
                </a:extLst>
              </p:cNvPr>
              <p:cNvSpPr/>
              <p:nvPr/>
            </p:nvSpPr>
            <p:spPr>
              <a:xfrm>
                <a:off x="5263895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214A171-BDCC-6B9D-47D2-995D7ADDA88F}"/>
                  </a:ext>
                </a:extLst>
              </p:cNvPr>
              <p:cNvSpPr txBox="1"/>
              <p:nvPr/>
            </p:nvSpPr>
            <p:spPr>
              <a:xfrm>
                <a:off x="5069951" y="5212914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D6F472E-12B3-BA7F-65DC-8A25C15DCB97}"/>
                  </a:ext>
                </a:extLst>
              </p:cNvPr>
              <p:cNvSpPr txBox="1"/>
              <p:nvPr/>
            </p:nvSpPr>
            <p:spPr>
              <a:xfrm>
                <a:off x="5130246" y="4028025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</a:t>
                </a:r>
                <a:r>
                  <a:rPr lang="en-US" altLang="zh-CN" sz="1400" dirty="0"/>
                  <a:t>6</a:t>
                </a:r>
                <a:endParaRPr lang="en-US" sz="1400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A07E02F-FE3A-EDA8-CA6A-EE4C4AC0B0A1}"/>
                  </a:ext>
                </a:extLst>
              </p:cNvPr>
              <p:cNvSpPr/>
              <p:nvPr/>
            </p:nvSpPr>
            <p:spPr>
              <a:xfrm>
                <a:off x="5215812" y="4659345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7D16125-3137-D37A-2D16-62E08A1ADDFD}"/>
                </a:ext>
              </a:extLst>
            </p:cNvPr>
            <p:cNvSpPr/>
            <p:nvPr/>
          </p:nvSpPr>
          <p:spPr>
            <a:xfrm>
              <a:off x="5668584" y="4592848"/>
              <a:ext cx="133707" cy="30777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57A9EB9-518B-6FE4-6F33-696741845DC8}"/>
                </a:ext>
              </a:extLst>
            </p:cNvPr>
            <p:cNvSpPr txBox="1"/>
            <p:nvPr/>
          </p:nvSpPr>
          <p:spPr>
            <a:xfrm>
              <a:off x="5532249" y="4942481"/>
              <a:ext cx="4603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2"/>
                  </a:solidFill>
                </a:rPr>
                <a:t>EM</a:t>
              </a:r>
              <a:endParaRPr lang="en-US" altLang="zh-CN" sz="1200" b="1" dirty="0">
                <a:solidFill>
                  <a:schemeClr val="tx2"/>
                </a:solidFill>
              </a:endParaRPr>
            </a:p>
            <a:p>
              <a:pPr algn="ctr"/>
              <a:r>
                <a:rPr lang="en-US" altLang="zh-CN" sz="1100" b="1" dirty="0">
                  <a:solidFill>
                    <a:schemeClr val="tx2"/>
                  </a:solidFill>
                </a:rPr>
                <a:t>FCT</a:t>
              </a:r>
              <a:endParaRPr lang="en-US" sz="1200" b="1" dirty="0">
                <a:solidFill>
                  <a:schemeClr val="tx2"/>
                </a:solidFill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9DD3C73-7F30-B6CB-3277-EF022228211C}"/>
                </a:ext>
              </a:extLst>
            </p:cNvPr>
            <p:cNvGrpSpPr/>
            <p:nvPr/>
          </p:nvGrpSpPr>
          <p:grpSpPr>
            <a:xfrm>
              <a:off x="5817593" y="4013378"/>
              <a:ext cx="498855" cy="1446499"/>
              <a:chOff x="5069951" y="4028025"/>
              <a:chExt cx="498855" cy="1446499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20B000B1-D63E-3D34-FEB7-C40536D8A66D}"/>
                  </a:ext>
                </a:extLst>
              </p:cNvPr>
              <p:cNvSpPr/>
              <p:nvPr/>
            </p:nvSpPr>
            <p:spPr>
              <a:xfrm>
                <a:off x="5263895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5F9C366-0C91-8540-F53C-F9184E424034}"/>
                  </a:ext>
                </a:extLst>
              </p:cNvPr>
              <p:cNvSpPr txBox="1"/>
              <p:nvPr/>
            </p:nvSpPr>
            <p:spPr>
              <a:xfrm>
                <a:off x="5069951" y="5212914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8BE2824E-F0E6-0FB2-3BAB-2DE945B8BC18}"/>
                  </a:ext>
                </a:extLst>
              </p:cNvPr>
              <p:cNvSpPr txBox="1"/>
              <p:nvPr/>
            </p:nvSpPr>
            <p:spPr>
              <a:xfrm>
                <a:off x="5130246" y="4028025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</a:t>
                </a:r>
                <a:r>
                  <a:rPr lang="en-US" altLang="zh-CN" sz="1400" dirty="0"/>
                  <a:t>7</a:t>
                </a:r>
                <a:endParaRPr lang="en-US" sz="1400" dirty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8ACECCC-DE48-B7F2-3287-447194C2DE6A}"/>
                  </a:ext>
                </a:extLst>
              </p:cNvPr>
              <p:cNvSpPr/>
              <p:nvPr/>
            </p:nvSpPr>
            <p:spPr>
              <a:xfrm>
                <a:off x="5215812" y="4659345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4BD650D-1D08-E550-AE67-EAB7B1F89E0A}"/>
                </a:ext>
              </a:extLst>
            </p:cNvPr>
            <p:cNvSpPr/>
            <p:nvPr/>
          </p:nvSpPr>
          <p:spPr>
            <a:xfrm>
              <a:off x="6738434" y="4517148"/>
              <a:ext cx="78866" cy="411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A9CC328-C94A-8175-3158-6A853A291487}"/>
                </a:ext>
              </a:extLst>
            </p:cNvPr>
            <p:cNvSpPr txBox="1"/>
            <p:nvPr/>
          </p:nvSpPr>
          <p:spPr>
            <a:xfrm>
              <a:off x="6534491" y="4934827"/>
              <a:ext cx="4961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tx2"/>
                  </a:solidFill>
                </a:rPr>
                <a:t>FCT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DF258E2-C83E-A5D1-BBE7-1FE3D45935C4}"/>
                </a:ext>
              </a:extLst>
            </p:cNvPr>
            <p:cNvGrpSpPr/>
            <p:nvPr/>
          </p:nvGrpSpPr>
          <p:grpSpPr>
            <a:xfrm>
              <a:off x="6770991" y="4034659"/>
              <a:ext cx="498855" cy="1431278"/>
              <a:chOff x="5069951" y="4043246"/>
              <a:chExt cx="498855" cy="1431278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818D6AD-B734-CB75-6D0D-0A84547A75DB}"/>
                  </a:ext>
                </a:extLst>
              </p:cNvPr>
              <p:cNvSpPr/>
              <p:nvPr/>
            </p:nvSpPr>
            <p:spPr>
              <a:xfrm>
                <a:off x="5263895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15E4D2-1A2E-F2B1-5305-7C5D2331D2C6}"/>
                  </a:ext>
                </a:extLst>
              </p:cNvPr>
              <p:cNvSpPr txBox="1"/>
              <p:nvPr/>
            </p:nvSpPr>
            <p:spPr>
              <a:xfrm>
                <a:off x="5069951" y="5212914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A0F43F2-4951-E07B-7E16-BFFEACC74709}"/>
                  </a:ext>
                </a:extLst>
              </p:cNvPr>
              <p:cNvSpPr txBox="1"/>
              <p:nvPr/>
            </p:nvSpPr>
            <p:spPr>
              <a:xfrm>
                <a:off x="5104647" y="4043246"/>
                <a:ext cx="4235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</a:t>
                </a:r>
                <a:r>
                  <a:rPr lang="en-US" altLang="zh-CN" sz="1400" dirty="0"/>
                  <a:t>8</a:t>
                </a:r>
                <a:endParaRPr lang="en-US" sz="1400" dirty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D608007-1583-EE7D-6F20-1581AA3901F2}"/>
                  </a:ext>
                </a:extLst>
              </p:cNvPr>
              <p:cNvSpPr/>
              <p:nvPr/>
            </p:nvSpPr>
            <p:spPr>
              <a:xfrm>
                <a:off x="5215812" y="4659345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60707F9-D56D-FB7D-8A65-869FDA1C1013}"/>
                </a:ext>
              </a:extLst>
            </p:cNvPr>
            <p:cNvGrpSpPr/>
            <p:nvPr/>
          </p:nvGrpSpPr>
          <p:grpSpPr>
            <a:xfrm>
              <a:off x="7090668" y="4516092"/>
              <a:ext cx="412292" cy="719312"/>
              <a:chOff x="2264492" y="4512346"/>
              <a:chExt cx="412292" cy="719312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E99410A7-85CA-8B82-49D8-6DE8F49AD48A}"/>
                  </a:ext>
                </a:extLst>
              </p:cNvPr>
              <p:cNvSpPr/>
              <p:nvPr/>
            </p:nvSpPr>
            <p:spPr>
              <a:xfrm>
                <a:off x="2414741" y="4512346"/>
                <a:ext cx="120251" cy="4359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8BD899E4-C57A-0F1C-55F9-89B8485E3094}"/>
                  </a:ext>
                </a:extLst>
              </p:cNvPr>
              <p:cNvSpPr txBox="1"/>
              <p:nvPr/>
            </p:nvSpPr>
            <p:spPr>
              <a:xfrm>
                <a:off x="2264492" y="4970048"/>
                <a:ext cx="41229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chemeClr val="tx2"/>
                    </a:solidFill>
                  </a:rPr>
                  <a:t>WS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A7AAA11-3556-71A8-F170-E338EDCEC03D}"/>
                </a:ext>
              </a:extLst>
            </p:cNvPr>
            <p:cNvSpPr/>
            <p:nvPr/>
          </p:nvSpPr>
          <p:spPr>
            <a:xfrm>
              <a:off x="7459440" y="4321100"/>
              <a:ext cx="130205" cy="86826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D9D68A7-8DCA-F70A-E682-BD3DFBDEF645}"/>
                </a:ext>
              </a:extLst>
            </p:cNvPr>
            <p:cNvSpPr txBox="1"/>
            <p:nvPr/>
          </p:nvSpPr>
          <p:spPr>
            <a:xfrm>
              <a:off x="7308685" y="4021625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Q</a:t>
              </a:r>
              <a:r>
                <a:rPr lang="en-US" altLang="zh-CN" sz="1400" dirty="0"/>
                <a:t>9</a:t>
              </a:r>
              <a:endParaRPr lang="en-US" sz="1400" dirty="0"/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5F33839-7690-B5AF-CD6C-19EDA23240D0}"/>
                </a:ext>
              </a:extLst>
            </p:cNvPr>
            <p:cNvGrpSpPr/>
            <p:nvPr/>
          </p:nvGrpSpPr>
          <p:grpSpPr>
            <a:xfrm>
              <a:off x="2755374" y="4524802"/>
              <a:ext cx="460383" cy="829838"/>
              <a:chOff x="2755374" y="4524802"/>
              <a:chExt cx="460383" cy="829838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FF58D97-0E02-B579-4819-231293C2E901}"/>
                  </a:ext>
                </a:extLst>
              </p:cNvPr>
              <p:cNvSpPr txBox="1"/>
              <p:nvPr/>
            </p:nvSpPr>
            <p:spPr>
              <a:xfrm>
                <a:off x="2755374" y="4923753"/>
                <a:ext cx="46038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solidFill>
                      <a:schemeClr val="tx2"/>
                    </a:solidFill>
                  </a:rPr>
                  <a:t>CT</a:t>
                </a:r>
                <a:endParaRPr lang="en-US" sz="1100" b="1" dirty="0">
                  <a:solidFill>
                    <a:schemeClr val="tx2"/>
                  </a:solidFill>
                </a:endParaRPr>
              </a:p>
              <a:p>
                <a:pPr algn="ctr"/>
                <a:r>
                  <a:rPr lang="en-US" sz="1100" b="1" dirty="0">
                    <a:solidFill>
                      <a:schemeClr val="tx2"/>
                    </a:solidFill>
                  </a:rPr>
                  <a:t>FCT</a:t>
                </a:r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192B667F-F13E-3B01-5706-DD20D26D3080}"/>
                  </a:ext>
                </a:extLst>
              </p:cNvPr>
              <p:cNvGrpSpPr/>
              <p:nvPr/>
            </p:nvGrpSpPr>
            <p:grpSpPr>
              <a:xfrm>
                <a:off x="2910338" y="4524802"/>
                <a:ext cx="156043" cy="411061"/>
                <a:chOff x="2867453" y="4516861"/>
                <a:chExt cx="156043" cy="411061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DA76835-98FF-674E-2C7C-1966C98360AB}"/>
                    </a:ext>
                  </a:extLst>
                </p:cNvPr>
                <p:cNvSpPr/>
                <p:nvPr/>
              </p:nvSpPr>
              <p:spPr>
                <a:xfrm>
                  <a:off x="2944630" y="4516861"/>
                  <a:ext cx="78866" cy="411061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9F2BDD33-55CE-8103-8A16-6909E26B93FE}"/>
                    </a:ext>
                  </a:extLst>
                </p:cNvPr>
                <p:cNvSpPr/>
                <p:nvPr/>
              </p:nvSpPr>
              <p:spPr>
                <a:xfrm>
                  <a:off x="2867453" y="4516861"/>
                  <a:ext cx="78866" cy="41106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B8C1FC48-84BD-7623-6D6F-A18F026B1459}"/>
                </a:ext>
              </a:extLst>
            </p:cNvPr>
            <p:cNvGrpSpPr/>
            <p:nvPr/>
          </p:nvGrpSpPr>
          <p:grpSpPr>
            <a:xfrm>
              <a:off x="7551640" y="4531420"/>
              <a:ext cx="460383" cy="829838"/>
              <a:chOff x="2755374" y="4524802"/>
              <a:chExt cx="460383" cy="829838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20CB35BD-5870-7EEB-B392-5A4DB12C2820}"/>
                  </a:ext>
                </a:extLst>
              </p:cNvPr>
              <p:cNvSpPr txBox="1"/>
              <p:nvPr/>
            </p:nvSpPr>
            <p:spPr>
              <a:xfrm>
                <a:off x="2755374" y="4923753"/>
                <a:ext cx="46038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100" b="1" dirty="0">
                    <a:solidFill>
                      <a:schemeClr val="tx2"/>
                    </a:solidFill>
                  </a:rPr>
                  <a:t>CT</a:t>
                </a:r>
                <a:endParaRPr lang="en-US" sz="1100" b="1" dirty="0">
                  <a:solidFill>
                    <a:schemeClr val="tx2"/>
                  </a:solidFill>
                </a:endParaRPr>
              </a:p>
              <a:p>
                <a:pPr algn="ctr"/>
                <a:r>
                  <a:rPr lang="en-US" sz="1100" b="1" dirty="0">
                    <a:solidFill>
                      <a:schemeClr val="tx2"/>
                    </a:solidFill>
                  </a:rPr>
                  <a:t>FCT</a:t>
                </a:r>
              </a:p>
            </p:txBody>
          </p: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A8CB1A24-F735-D685-66C8-084A5B649FEE}"/>
                  </a:ext>
                </a:extLst>
              </p:cNvPr>
              <p:cNvGrpSpPr/>
              <p:nvPr/>
            </p:nvGrpSpPr>
            <p:grpSpPr>
              <a:xfrm>
                <a:off x="2910338" y="4524802"/>
                <a:ext cx="156043" cy="411061"/>
                <a:chOff x="2867453" y="4516861"/>
                <a:chExt cx="156043" cy="411061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70B0B1BD-45DA-F292-1205-E544AEA7573D}"/>
                    </a:ext>
                  </a:extLst>
                </p:cNvPr>
                <p:cNvSpPr/>
                <p:nvPr/>
              </p:nvSpPr>
              <p:spPr>
                <a:xfrm>
                  <a:off x="2944630" y="4516861"/>
                  <a:ext cx="78866" cy="411061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A2E6E669-AA15-671E-C887-30343F14C121}"/>
                    </a:ext>
                  </a:extLst>
                </p:cNvPr>
                <p:cNvSpPr/>
                <p:nvPr/>
              </p:nvSpPr>
              <p:spPr>
                <a:xfrm>
                  <a:off x="2867453" y="4516861"/>
                  <a:ext cx="78866" cy="411061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</p:grp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3AC1811A-7DE1-815E-0B6A-A4868A9AA3B0}"/>
                </a:ext>
              </a:extLst>
            </p:cNvPr>
            <p:cNvGrpSpPr/>
            <p:nvPr/>
          </p:nvGrpSpPr>
          <p:grpSpPr>
            <a:xfrm>
              <a:off x="7813353" y="3998868"/>
              <a:ext cx="522900" cy="1447059"/>
              <a:chOff x="5057928" y="4027465"/>
              <a:chExt cx="522900" cy="1447059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FE37350A-EC03-E96B-AFDB-41D2B9FDFB99}"/>
                  </a:ext>
                </a:extLst>
              </p:cNvPr>
              <p:cNvSpPr/>
              <p:nvPr/>
            </p:nvSpPr>
            <p:spPr>
              <a:xfrm>
                <a:off x="5263895" y="4315525"/>
                <a:ext cx="130205" cy="8682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E036447-4A00-9497-3F20-74E7A4BA259F}"/>
                  </a:ext>
                </a:extLst>
              </p:cNvPr>
              <p:cNvSpPr txBox="1"/>
              <p:nvPr/>
            </p:nvSpPr>
            <p:spPr>
              <a:xfrm>
                <a:off x="5069951" y="5212914"/>
                <a:ext cx="4988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2"/>
                    </a:solidFill>
                  </a:rPr>
                  <a:t>BPM</a:t>
                </a:r>
                <a:endParaRPr lang="en-US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8147F84A-6747-2B86-C84A-EFA324037EE9}"/>
                  </a:ext>
                </a:extLst>
              </p:cNvPr>
              <p:cNvSpPr txBox="1"/>
              <p:nvPr/>
            </p:nvSpPr>
            <p:spPr>
              <a:xfrm>
                <a:off x="5057928" y="4027465"/>
                <a:ext cx="5229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Q</a:t>
                </a:r>
                <a:r>
                  <a:rPr lang="en-US" altLang="zh-CN" sz="1400" dirty="0"/>
                  <a:t>10</a:t>
                </a:r>
                <a:endParaRPr lang="en-US" sz="1400" dirty="0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55ACD01C-326E-1D9D-3B51-1131BCC29FE8}"/>
                  </a:ext>
                </a:extLst>
              </p:cNvPr>
              <p:cNvSpPr/>
              <p:nvPr/>
            </p:nvSpPr>
            <p:spPr>
              <a:xfrm>
                <a:off x="5215812" y="4659345"/>
                <a:ext cx="238939" cy="1628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2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0739F7A4-D2A9-20E9-5A22-6EFC43B51139}"/>
                </a:ext>
              </a:extLst>
            </p:cNvPr>
            <p:cNvCxnSpPr>
              <a:cxnSpLocks/>
            </p:cNvCxnSpPr>
            <p:nvPr/>
          </p:nvCxnSpPr>
          <p:spPr>
            <a:xfrm>
              <a:off x="1492370" y="4725144"/>
              <a:ext cx="53640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7E62EAF-5ABB-9CBC-578D-E8BD252AE90E}"/>
                </a:ext>
              </a:extLst>
            </p:cNvPr>
            <p:cNvSpPr txBox="1"/>
            <p:nvPr/>
          </p:nvSpPr>
          <p:spPr>
            <a:xfrm>
              <a:off x="1492370" y="4454833"/>
              <a:ext cx="64177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100" b="1" dirty="0">
                  <a:solidFill>
                    <a:srgbClr val="FF0000"/>
                  </a:solidFill>
                </a:rPr>
                <a:t>H</a:t>
              </a:r>
              <a:r>
                <a:rPr lang="en-US" altLang="zh-CN" sz="1100" b="1" baseline="30000" dirty="0">
                  <a:solidFill>
                    <a:srgbClr val="FF0000"/>
                  </a:solidFill>
                </a:rPr>
                <a:t>-</a:t>
              </a:r>
              <a:r>
                <a:rPr lang="zh-CN" altLang="en-US" sz="11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1100" b="1" dirty="0">
                  <a:solidFill>
                    <a:srgbClr val="FF0000"/>
                  </a:solidFill>
                </a:rPr>
                <a:t>beam</a:t>
              </a:r>
              <a:endParaRPr lang="en-CH" sz="11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9" name="Picture 148">
            <a:extLst>
              <a:ext uri="{FF2B5EF4-FFF2-40B4-BE49-F238E27FC236}">
                <a16:creationId xmlns:a16="http://schemas.microsoft.com/office/drawing/2014/main" id="{1C7EC29D-B0B2-53C9-0197-B4A29A9E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" b="-1"/>
          <a:stretch/>
        </p:blipFill>
        <p:spPr>
          <a:xfrm>
            <a:off x="7600817" y="3871749"/>
            <a:ext cx="3794893" cy="1972051"/>
          </a:xfrm>
          <a:prstGeom prst="rect">
            <a:avLst/>
          </a:prstGeom>
        </p:spPr>
      </p:pic>
      <p:sp>
        <p:nvSpPr>
          <p:cNvPr id="151" name="TextBox 150">
            <a:extLst>
              <a:ext uri="{FF2B5EF4-FFF2-40B4-BE49-F238E27FC236}">
                <a16:creationId xmlns:a16="http://schemas.microsoft.com/office/drawing/2014/main" id="{5AEDDF1A-4CB3-E9D9-7270-FB466BCEBD6C}"/>
              </a:ext>
            </a:extLst>
          </p:cNvPr>
          <p:cNvSpPr txBox="1"/>
          <p:nvPr/>
        </p:nvSpPr>
        <p:spPr>
          <a:xfrm>
            <a:off x="8976320" y="3573016"/>
            <a:ext cx="11521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3D</a:t>
            </a:r>
            <a:r>
              <a:rPr lang="zh-CN" altLang="en-US" sz="1400" dirty="0"/>
              <a:t>模型</a:t>
            </a:r>
            <a:r>
              <a:rPr lang="en-CH" sz="1400" dirty="0"/>
              <a:t>俯视图</a:t>
            </a:r>
          </a:p>
        </p:txBody>
      </p:sp>
    </p:spTree>
    <p:extLst>
      <p:ext uri="{BB962C8B-B14F-4D97-AF65-F5344CB8AC3E}">
        <p14:creationId xmlns:p14="http://schemas.microsoft.com/office/powerpoint/2010/main" val="1971106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71C821-7D5A-A1E6-952B-57C8CA757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CSNS</a:t>
            </a:r>
            <a:r>
              <a:rPr lang="en-US" altLang="zh-CN" dirty="0"/>
              <a:t>-II</a:t>
            </a:r>
            <a:r>
              <a:rPr lang="zh-CN" altLang="en-US" dirty="0"/>
              <a:t> </a:t>
            </a:r>
            <a:r>
              <a:rPr lang="en-US" altLang="zh-CN" dirty="0"/>
              <a:t>MEBT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diagnostics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B8E9-82FF-9916-CD8F-67A6D100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BCA0A-028E-264E-A6A4-E651012BB246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FF5B2-4C0D-A920-B8B2-C06B31DF9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8519B-428B-9D19-4C4D-0082977B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3B88195D-C7BC-099C-6949-3C9BCE277E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025764"/>
              </p:ext>
            </p:extLst>
          </p:nvPr>
        </p:nvGraphicFramePr>
        <p:xfrm>
          <a:off x="669474" y="937191"/>
          <a:ext cx="10441158" cy="2971129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12333">
                  <a:extLst>
                    <a:ext uri="{9D8B030D-6E8A-4147-A177-3AD203B41FA5}">
                      <a16:colId xmlns:a16="http://schemas.microsoft.com/office/drawing/2014/main" val="3028153768"/>
                    </a:ext>
                  </a:extLst>
                </a:gridCol>
                <a:gridCol w="557538">
                  <a:extLst>
                    <a:ext uri="{9D8B030D-6E8A-4147-A177-3AD203B41FA5}">
                      <a16:colId xmlns:a16="http://schemas.microsoft.com/office/drawing/2014/main" val="3081257069"/>
                    </a:ext>
                  </a:extLst>
                </a:gridCol>
                <a:gridCol w="3329526">
                  <a:extLst>
                    <a:ext uri="{9D8B030D-6E8A-4147-A177-3AD203B41FA5}">
                      <a16:colId xmlns:a16="http://schemas.microsoft.com/office/drawing/2014/main" val="1528103432"/>
                    </a:ext>
                  </a:extLst>
                </a:gridCol>
                <a:gridCol w="4536504">
                  <a:extLst>
                    <a:ext uri="{9D8B030D-6E8A-4147-A177-3AD203B41FA5}">
                      <a16:colId xmlns:a16="http://schemas.microsoft.com/office/drawing/2014/main" val="4209640818"/>
                    </a:ext>
                  </a:extLst>
                </a:gridCol>
                <a:gridCol w="1105257">
                  <a:extLst>
                    <a:ext uri="{9D8B030D-6E8A-4147-A177-3AD203B41FA5}">
                      <a16:colId xmlns:a16="http://schemas.microsoft.com/office/drawing/2014/main" val="3035895695"/>
                    </a:ext>
                  </a:extLst>
                </a:gridCol>
              </a:tblGrid>
              <a:tr h="32094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Name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No.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Requirements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Features</a:t>
                      </a:r>
                      <a:endParaRPr lang="en-CH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Budget</a:t>
                      </a:r>
                      <a:r>
                        <a:rPr lang="zh-CN" altLang="en-US" sz="1400" dirty="0"/>
                        <a:t> </a:t>
                      </a:r>
                      <a:endParaRPr lang="en-CH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098203"/>
                  </a:ext>
                </a:extLst>
              </a:tr>
              <a:tr h="69491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/>
                        <a:t>Emittancemeter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1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Max.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beam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power: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50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mA</a:t>
                      </a:r>
                      <a:r>
                        <a:rPr lang="zh-CN" altLang="en-US" sz="1200" dirty="0"/>
                        <a:t>*</a:t>
                      </a:r>
                      <a:r>
                        <a:rPr lang="en-US" altLang="zh-CN" sz="1200" dirty="0"/>
                        <a:t>20</a:t>
                      </a:r>
                      <a:r>
                        <a:rPr lang="zh-CN" altLang="en-US" sz="1200" dirty="0"/>
                        <a:t> </a:t>
                      </a:r>
                      <a:r>
                        <a:rPr lang="el-GR" altLang="zh-CN" sz="1200" dirty="0"/>
                        <a:t>μ</a:t>
                      </a:r>
                      <a:r>
                        <a:rPr lang="en-US" altLang="zh-CN" sz="1200" dirty="0"/>
                        <a:t>s</a:t>
                      </a:r>
                    </a:p>
                    <a:p>
                      <a:pPr algn="ctr"/>
                      <a:r>
                        <a:rPr lang="en-US" altLang="zh-CN" sz="1200" dirty="0"/>
                        <a:t>Accuracy: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~10%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@0.2-0.3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 err="1"/>
                        <a:t>mm.mrad</a:t>
                      </a:r>
                      <a:r>
                        <a:rPr lang="en-US" altLang="zh-CN" sz="1200" baseline="30000" dirty="0"/>
                        <a:t>[1]</a:t>
                      </a:r>
                    </a:p>
                    <a:p>
                      <a:pPr algn="ctr"/>
                      <a:r>
                        <a:rPr lang="en-US" altLang="zh-CN" sz="1200" dirty="0"/>
                        <a:t>Measurement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time: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&lt;10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min</a:t>
                      </a:r>
                      <a:r>
                        <a:rPr lang="el-GR" altLang="zh-CN" sz="1200" dirty="0"/>
                        <a:t>s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Slit-wire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configuration,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integrated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with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collimator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(COL2)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and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WS01,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WS02,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4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wires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for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beamlet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(4X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faster)</a:t>
                      </a:r>
                      <a:endParaRPr lang="en-CH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~</a:t>
                      </a:r>
                      <a:r>
                        <a:rPr lang="en-US" sz="1200" dirty="0"/>
                        <a:t>3</a:t>
                      </a:r>
                      <a:r>
                        <a:rPr lang="en-US" altLang="zh-CN" sz="1200" dirty="0"/>
                        <a:t>8</a:t>
                      </a:r>
                      <a:r>
                        <a:rPr lang="zh-CN" altLang="en-US" sz="1200" dirty="0"/>
                        <a:t> </a:t>
                      </a:r>
                      <a:r>
                        <a:rPr lang="en-US" altLang="zh-CN" sz="1200" dirty="0"/>
                        <a:t>W</a:t>
                      </a:r>
                      <a:endParaRPr lang="en-CH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5999222"/>
                  </a:ext>
                </a:extLst>
              </a:tr>
              <a:tr h="4922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BPM</a:t>
                      </a:r>
                      <a:endParaRPr lang="en-CH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en-CH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dirty="0">
                          <a:solidFill>
                            <a:srgbClr val="C00000"/>
                          </a:solidFill>
                        </a:rPr>
                        <a:t>Positio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resolution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&lt;0.2%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*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R,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accuracy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±0.1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mm</a:t>
                      </a:r>
                      <a:r>
                        <a:rPr lang="en-US" altLang="zh-CN" sz="1200" baseline="30000" dirty="0">
                          <a:solidFill>
                            <a:srgbClr val="C00000"/>
                          </a:solidFill>
                        </a:rPr>
                        <a:t>[2]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;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phase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resolution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0.2º@324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MHz,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accuracy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±1º@324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MHz</a:t>
                      </a:r>
                      <a:r>
                        <a:rPr lang="en-US" altLang="zh-CN" sz="1200" baseline="30000" dirty="0">
                          <a:solidFill>
                            <a:srgbClr val="C00000"/>
                          </a:solidFill>
                        </a:rPr>
                        <a:t>[3]</a:t>
                      </a:r>
                      <a:endParaRPr lang="en-CH" sz="1200" baseline="300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200" dirty="0">
                          <a:solidFill>
                            <a:srgbClr val="C00000"/>
                          </a:solidFill>
                        </a:rPr>
                        <a:t>BPM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embedded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in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quad.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poles</a:t>
                      </a:r>
                      <a:endParaRPr lang="en-CH" sz="12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(2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new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BPM+1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LIBERA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electronics)</a:t>
                      </a:r>
                      <a:endParaRPr lang="en-CH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85</a:t>
                      </a:r>
                      <a:r>
                        <a:rPr lang="zh-CN" altLang="en-US" sz="12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C00000"/>
                          </a:solidFill>
                        </a:rPr>
                        <a:t>W</a:t>
                      </a:r>
                      <a:endParaRPr lang="en-CH" sz="12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7535353"/>
                  </a:ext>
                </a:extLst>
              </a:tr>
              <a:tr h="492229">
                <a:tc>
                  <a:txBody>
                    <a:bodyPr/>
                    <a:lstStyle/>
                    <a:p>
                      <a:pPr algn="ctr"/>
                      <a:r>
                        <a:rPr lang="en-CH" sz="1200" dirty="0">
                          <a:solidFill>
                            <a:srgbClr val="00B0F0"/>
                          </a:solidFill>
                        </a:rPr>
                        <a:t>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2</a:t>
                      </a:r>
                      <a:endParaRPr lang="en-CH" sz="1200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Range:</a:t>
                      </a:r>
                      <a:r>
                        <a:rPr lang="zh-CN" altLang="en-US" sz="12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1-50</a:t>
                      </a:r>
                      <a:r>
                        <a:rPr lang="zh-CN" altLang="en-US" sz="12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mA</a:t>
                      </a:r>
                    </a:p>
                    <a:p>
                      <a:pPr algn="ctr"/>
                      <a:r>
                        <a:rPr lang="en-CH" sz="1200" dirty="0">
                          <a:solidFill>
                            <a:srgbClr val="00B0F0"/>
                          </a:solidFill>
                        </a:rPr>
                        <a:t>L</a:t>
                      </a:r>
                      <a:r>
                        <a:rPr lang="en-US" altLang="zh-CN" sz="1200" dirty="0" err="1">
                          <a:solidFill>
                            <a:srgbClr val="00B0F0"/>
                          </a:solidFill>
                        </a:rPr>
                        <a:t>inearity</a:t>
                      </a:r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:</a:t>
                      </a:r>
                      <a:r>
                        <a:rPr lang="zh-CN" altLang="en-US" sz="12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±0.5%</a:t>
                      </a:r>
                      <a:r>
                        <a:rPr lang="zh-CN" altLang="en-US" sz="1200" dirty="0">
                          <a:solidFill>
                            <a:srgbClr val="00B0F0"/>
                          </a:solidFill>
                        </a:rPr>
                        <a:t> </a:t>
                      </a:r>
                      <a:endParaRPr lang="en-US" altLang="zh-CN" sz="1200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Droop:</a:t>
                      </a:r>
                      <a:r>
                        <a:rPr lang="zh-CN" altLang="en-US" sz="1200" dirty="0">
                          <a:solidFill>
                            <a:srgbClr val="00B0F0"/>
                          </a:solidFill>
                        </a:rPr>
                        <a:t> ≤</a:t>
                      </a:r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1%</a:t>
                      </a:r>
                    </a:p>
                    <a:p>
                      <a:pPr algn="ctr"/>
                      <a:r>
                        <a:rPr lang="en-US" altLang="zh-CN" sz="1200" dirty="0" err="1">
                          <a:solidFill>
                            <a:srgbClr val="00B0F0"/>
                          </a:solidFill>
                        </a:rPr>
                        <a:t>Ristime</a:t>
                      </a:r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:</a:t>
                      </a:r>
                      <a:r>
                        <a:rPr lang="zh-CN" altLang="en-US" sz="1200" dirty="0">
                          <a:solidFill>
                            <a:srgbClr val="00B0F0"/>
                          </a:solidFill>
                        </a:rPr>
                        <a:t> ≤</a:t>
                      </a:r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10</a:t>
                      </a:r>
                      <a:r>
                        <a:rPr lang="zh-CN" altLang="en-US" sz="12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l-GR" altLang="zh-CN" sz="1200" dirty="0">
                          <a:solidFill>
                            <a:srgbClr val="00B0F0"/>
                          </a:solidFill>
                        </a:rPr>
                        <a:t>μ</a:t>
                      </a:r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BPM1-BCT1</a:t>
                      </a:r>
                      <a:r>
                        <a:rPr lang="zh-CN" altLang="en-US" sz="12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welded</a:t>
                      </a:r>
                      <a:r>
                        <a:rPr lang="zh-CN" altLang="en-US" sz="12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together</a:t>
                      </a:r>
                      <a:endParaRPr lang="en-CH" sz="1200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?</a:t>
                      </a:r>
                      <a:r>
                        <a:rPr lang="zh-CN" altLang="en-US" sz="120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F0"/>
                          </a:solidFill>
                        </a:rPr>
                        <a:t>W</a:t>
                      </a:r>
                      <a:endParaRPr lang="en-CH" sz="1200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3430753"/>
                  </a:ext>
                </a:extLst>
              </a:tr>
              <a:tr h="4922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WS</a:t>
                      </a:r>
                      <a:endParaRPr lang="en-CH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CH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Range:</a:t>
                      </a:r>
                      <a:r>
                        <a:rPr lang="zh-CN" altLang="en-US" sz="1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±R</a:t>
                      </a:r>
                      <a:r>
                        <a:rPr lang="zh-CN" altLang="en-US" sz="1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(radius</a:t>
                      </a:r>
                      <a:r>
                        <a:rPr lang="zh-CN" altLang="en-US" sz="1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of</a:t>
                      </a:r>
                      <a:r>
                        <a:rPr lang="zh-CN" altLang="en-US" sz="1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beampipe)</a:t>
                      </a:r>
                    </a:p>
                    <a:p>
                      <a:pPr algn="ctr"/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Resolution:</a:t>
                      </a:r>
                      <a:r>
                        <a:rPr lang="zh-CN" altLang="en-US" sz="1200" dirty="0">
                          <a:solidFill>
                            <a:srgbClr val="00B050"/>
                          </a:solidFill>
                        </a:rPr>
                        <a:t> ≤</a:t>
                      </a:r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0.2</a:t>
                      </a:r>
                      <a:r>
                        <a:rPr lang="zh-CN" altLang="en-US" sz="1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mm</a:t>
                      </a:r>
                      <a:endParaRPr lang="en-CH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d100</a:t>
                      </a:r>
                      <a:r>
                        <a:rPr lang="zh-CN" altLang="en-US" sz="1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l-GR" altLang="zh-CN" sz="1200" dirty="0">
                          <a:solidFill>
                            <a:srgbClr val="00B050"/>
                          </a:solidFill>
                        </a:rPr>
                        <a:t>μ</a:t>
                      </a:r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m</a:t>
                      </a:r>
                      <a:r>
                        <a:rPr lang="el-GR" altLang="zh-CN" sz="1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CNT</a:t>
                      </a:r>
                      <a:r>
                        <a:rPr lang="zh-CN" altLang="en-US" sz="1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wire,</a:t>
                      </a:r>
                      <a:r>
                        <a:rPr lang="zh-CN" altLang="en-US" sz="1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x&amp;y&amp;45º</a:t>
                      </a:r>
                    </a:p>
                    <a:p>
                      <a:pPr algn="ctr"/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(re-use</a:t>
                      </a:r>
                      <a:r>
                        <a:rPr lang="zh-CN" altLang="en-US" sz="12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WS01/WS04)</a:t>
                      </a:r>
                      <a:endParaRPr lang="en-CH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00B050"/>
                          </a:solidFill>
                        </a:rPr>
                        <a:t>35</a:t>
                      </a:r>
                      <a:endParaRPr lang="en-CH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102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37AC078-9F8C-DBB6-65BE-3C1AA9EE9491}"/>
              </a:ext>
            </a:extLst>
          </p:cNvPr>
          <p:cNvSpPr txBox="1"/>
          <p:nvPr/>
        </p:nvSpPr>
        <p:spPr>
          <a:xfrm>
            <a:off x="9859209" y="3962695"/>
            <a:ext cx="15841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Total: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115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W</a:t>
            </a:r>
            <a:endParaRPr lang="en-CH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69558-25C7-91CA-E650-A45700A9F72F}"/>
              </a:ext>
            </a:extLst>
          </p:cNvPr>
          <p:cNvSpPr txBox="1"/>
          <p:nvPr/>
        </p:nvSpPr>
        <p:spPr>
          <a:xfrm>
            <a:off x="418736" y="5733256"/>
            <a:ext cx="2952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2"/>
                </a:solidFill>
              </a:rPr>
              <a:t>[1]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in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simulation</a:t>
            </a:r>
          </a:p>
          <a:p>
            <a:pPr algn="l"/>
            <a:r>
              <a:rPr lang="en-US" altLang="zh-CN" sz="1200" dirty="0">
                <a:solidFill>
                  <a:schemeClr val="tx2"/>
                </a:solidFill>
              </a:rPr>
              <a:t>[2]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in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lab.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(</a:t>
            </a:r>
            <a:r>
              <a:rPr lang="en-US" altLang="zh-CN" sz="1200" dirty="0" err="1">
                <a:solidFill>
                  <a:schemeClr val="tx2"/>
                </a:solidFill>
              </a:rPr>
              <a:t>wrt</a:t>
            </a:r>
            <a:r>
              <a:rPr lang="en-US" altLang="zh-CN" sz="1200" dirty="0">
                <a:solidFill>
                  <a:schemeClr val="tx2"/>
                </a:solidFill>
              </a:rPr>
              <a:t>.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geometric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center)</a:t>
            </a:r>
          </a:p>
          <a:p>
            <a:pPr algn="l"/>
            <a:r>
              <a:rPr lang="en-US" altLang="zh-CN" sz="1200" dirty="0">
                <a:solidFill>
                  <a:schemeClr val="tx2"/>
                </a:solidFill>
              </a:rPr>
              <a:t>[3]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w/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beam,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but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no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clear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of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how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to</a:t>
            </a:r>
            <a:r>
              <a:rPr lang="zh-CN" altLang="en-US" sz="1200" dirty="0">
                <a:solidFill>
                  <a:schemeClr val="tx2"/>
                </a:solidFill>
              </a:rPr>
              <a:t> </a:t>
            </a:r>
            <a:r>
              <a:rPr lang="en-US" altLang="zh-CN" sz="1200" dirty="0">
                <a:solidFill>
                  <a:schemeClr val="tx2"/>
                </a:solidFill>
              </a:rPr>
              <a:t>calibrate</a:t>
            </a:r>
            <a:endParaRPr lang="en-CH" sz="12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DA2846-CFFB-8F81-4190-0AED7C92D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4" y="3962695"/>
            <a:ext cx="4104456" cy="25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44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DE81AD-7E99-E29E-8ABD-7B6DF24B7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663" y="911383"/>
            <a:ext cx="6040670" cy="5035233"/>
          </a:xfrm>
        </p:spPr>
        <p:txBody>
          <a:bodyPr anchor="ctr"/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Overview</a:t>
            </a:r>
            <a:endParaRPr lang="en-CH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monitor</a:t>
            </a:r>
            <a:r>
              <a:rPr lang="zh-CN" altLang="en-US" dirty="0"/>
              <a:t>（</a:t>
            </a:r>
            <a:r>
              <a:rPr lang="en-US" altLang="zh-CN" dirty="0"/>
              <a:t>BPM</a:t>
            </a:r>
            <a:r>
              <a:rPr lang="zh-CN" altLang="en-US" dirty="0"/>
              <a:t>）</a:t>
            </a:r>
            <a:endParaRPr lang="en-US" altLang="zh-CN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Beam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current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monitor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BCT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）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Emittancemeter+profile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monitor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（</a:t>
            </a:r>
            <a:r>
              <a:rPr lang="en-US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EM&amp;PM</a:t>
            </a:r>
            <a:r>
              <a:rPr lang="zh-CN" alt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）</a:t>
            </a:r>
            <a:endParaRPr lang="en-CH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5450B-5247-4CA8-7285-11016626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32D9-9ABF-AC4B-91F1-9BB7D98CA8C8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7EA54-1A5A-25DE-5052-549D42B5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1C18F-0461-2DBD-CC0F-114343C2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2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960560-017B-EDC9-C354-02573695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4104455"/>
          </a:xfrm>
        </p:spPr>
        <p:txBody>
          <a:bodyPr/>
          <a:lstStyle/>
          <a:p>
            <a:r>
              <a:rPr lang="en-US" altLang="zh-CN" dirty="0"/>
              <a:t>Requirements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BPMs</a:t>
            </a:r>
            <a:r>
              <a:rPr lang="zh-CN" altLang="en-US" dirty="0"/>
              <a:t> </a:t>
            </a:r>
            <a:r>
              <a:rPr lang="en-US" altLang="zh-CN" dirty="0"/>
              <a:t>welded</a:t>
            </a:r>
            <a:r>
              <a:rPr lang="zh-CN" altLang="en-US" dirty="0"/>
              <a:t> </a:t>
            </a:r>
            <a:r>
              <a:rPr lang="en-US" altLang="zh-CN" dirty="0"/>
              <a:t>together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BCT</a:t>
            </a:r>
            <a:r>
              <a:rPr lang="zh-CN" altLang="en-US" dirty="0"/>
              <a:t> </a:t>
            </a:r>
            <a:r>
              <a:rPr lang="en-US" altLang="zh-CN" dirty="0"/>
              <a:t>(BPM1-CT1)</a:t>
            </a:r>
            <a:endParaRPr lang="en-CH" dirty="0"/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Six</a:t>
            </a:r>
            <a:r>
              <a:rPr lang="zh-CN" altLang="en-US" dirty="0"/>
              <a:t> </a:t>
            </a:r>
            <a:r>
              <a:rPr lang="en-US" altLang="zh-CN" dirty="0"/>
              <a:t>BPMs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extra</a:t>
            </a:r>
            <a:r>
              <a:rPr lang="zh-CN" altLang="en-US" dirty="0"/>
              <a:t> </a:t>
            </a:r>
            <a:r>
              <a:rPr lang="en-US" altLang="zh-CN" dirty="0"/>
              <a:t>bellow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modified</a:t>
            </a:r>
            <a:r>
              <a:rPr lang="zh-CN" altLang="en-US" dirty="0"/>
              <a:t> </a:t>
            </a:r>
            <a:r>
              <a:rPr lang="en-US" altLang="zh-CN" dirty="0"/>
              <a:t>geometry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installation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BPM</a:t>
            </a:r>
            <a:r>
              <a:rPr lang="zh-CN" altLang="en-US" dirty="0"/>
              <a:t> </a:t>
            </a:r>
            <a:r>
              <a:rPr lang="en-US" altLang="zh-CN" dirty="0"/>
              <a:t>attached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quad.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clamp</a:t>
            </a:r>
            <a:r>
              <a:rPr lang="zh-CN" altLang="en-US" dirty="0"/>
              <a:t> </a:t>
            </a:r>
            <a:r>
              <a:rPr lang="en-US" altLang="zh-CN" dirty="0"/>
              <a:t>aiming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~0.2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xyz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rms?)</a:t>
            </a:r>
          </a:p>
          <a:p>
            <a:pPr marL="594900" lvl="1" indent="-342900">
              <a:buFont typeface="Wingdings" pitchFamily="2" charset="2"/>
              <a:buChar char="§"/>
            </a:pPr>
            <a:r>
              <a:rPr lang="en-US" altLang="zh-CN" dirty="0"/>
              <a:t>Specifications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BPM</a:t>
            </a:r>
          </a:p>
          <a:p>
            <a:pPr marL="846900" lvl="2" indent="-342900">
              <a:buFont typeface="Wingdings" pitchFamily="2" charset="2"/>
              <a:buChar char="§"/>
            </a:pPr>
            <a:r>
              <a:rPr lang="en-US" altLang="zh-CN" sz="1600" dirty="0"/>
              <a:t>Range:</a:t>
            </a:r>
            <a:r>
              <a:rPr lang="zh-CN" altLang="en-US" sz="1600" dirty="0"/>
              <a:t> ≤</a:t>
            </a:r>
            <a:r>
              <a:rPr lang="en-US" altLang="zh-CN" sz="1600" dirty="0"/>
              <a:t>±R/2</a:t>
            </a:r>
          </a:p>
          <a:p>
            <a:pPr marL="846900" lvl="2" indent="-342900">
              <a:buFont typeface="Wingdings" pitchFamily="2" charset="2"/>
              <a:buChar char="§"/>
            </a:pPr>
            <a:r>
              <a:rPr lang="en-US" altLang="zh-CN" sz="1600" dirty="0"/>
              <a:t>Position</a:t>
            </a:r>
            <a:r>
              <a:rPr lang="zh-CN" altLang="en-US" sz="1600" dirty="0"/>
              <a:t> </a:t>
            </a:r>
            <a:r>
              <a:rPr lang="en-US" altLang="zh-CN" sz="1600" dirty="0"/>
              <a:t>resolution:</a:t>
            </a:r>
            <a:r>
              <a:rPr lang="zh-CN" altLang="en-US" sz="1600" dirty="0"/>
              <a:t> </a:t>
            </a:r>
            <a:r>
              <a:rPr lang="en-US" altLang="zh-CN" sz="1600" dirty="0"/>
              <a:t>R</a:t>
            </a:r>
            <a:r>
              <a:rPr lang="zh-CN" altLang="en-US" sz="1600" dirty="0"/>
              <a:t>*</a:t>
            </a:r>
            <a:r>
              <a:rPr lang="en-US" altLang="zh-CN" sz="1600" dirty="0"/>
              <a:t>0.2%@20-40</a:t>
            </a:r>
            <a:r>
              <a:rPr lang="zh-CN" altLang="en-US" sz="1600" dirty="0"/>
              <a:t> </a:t>
            </a:r>
            <a:r>
              <a:rPr lang="en-US" altLang="zh-CN" sz="1600" dirty="0"/>
              <a:t>mA</a:t>
            </a:r>
            <a:r>
              <a:rPr lang="zh-CN" altLang="en-US" sz="1600" dirty="0"/>
              <a:t> </a:t>
            </a:r>
            <a:r>
              <a:rPr lang="en-US" altLang="zh-CN" sz="1600" dirty="0"/>
              <a:t>(R=18</a:t>
            </a:r>
            <a:r>
              <a:rPr lang="zh-CN" altLang="en-US" sz="1600" dirty="0"/>
              <a:t> </a:t>
            </a:r>
            <a:r>
              <a:rPr lang="en-US" altLang="zh-CN" sz="1600" dirty="0"/>
              <a:t>mm)</a:t>
            </a:r>
          </a:p>
          <a:p>
            <a:pPr marL="846900" lvl="2" indent="-342900">
              <a:buFont typeface="Wingdings" pitchFamily="2" charset="2"/>
              <a:buChar char="§"/>
            </a:pPr>
            <a:r>
              <a:rPr lang="en-US" altLang="zh-CN" sz="1600" dirty="0"/>
              <a:t>Position</a:t>
            </a:r>
            <a:r>
              <a:rPr lang="zh-CN" altLang="en-US" sz="1600" dirty="0"/>
              <a:t> </a:t>
            </a:r>
            <a:r>
              <a:rPr lang="en-US" altLang="zh-CN" sz="1600" dirty="0"/>
              <a:t>accuracy:</a:t>
            </a:r>
            <a:r>
              <a:rPr lang="zh-CN" altLang="en-US" sz="1600" dirty="0"/>
              <a:t> </a:t>
            </a:r>
            <a:r>
              <a:rPr lang="en-US" altLang="zh-CN" sz="1600" dirty="0"/>
              <a:t>±0.1</a:t>
            </a:r>
            <a:r>
              <a:rPr lang="zh-CN" altLang="en-US" sz="1600" dirty="0"/>
              <a:t> </a:t>
            </a:r>
            <a:r>
              <a:rPr lang="en-US" altLang="zh-CN" sz="1600" dirty="0"/>
              <a:t>mm</a:t>
            </a:r>
            <a:r>
              <a:rPr lang="zh-CN" altLang="en-US" sz="1600" dirty="0"/>
              <a:t> </a:t>
            </a:r>
            <a:r>
              <a:rPr lang="en-US" altLang="zh-CN" sz="1600" dirty="0"/>
              <a:t>(in</a:t>
            </a:r>
            <a:r>
              <a:rPr lang="zh-CN" altLang="en-US" sz="1600" dirty="0"/>
              <a:t> </a:t>
            </a:r>
            <a:r>
              <a:rPr lang="en-US" altLang="zh-CN" sz="1600" dirty="0"/>
              <a:t>lab.)</a:t>
            </a:r>
          </a:p>
          <a:p>
            <a:pPr marL="846900" lvl="2" indent="-342900">
              <a:buFont typeface="Wingdings" pitchFamily="2" charset="2"/>
              <a:buChar char="§"/>
            </a:pPr>
            <a:r>
              <a:rPr lang="en-US" altLang="zh-CN" sz="1600" dirty="0"/>
              <a:t>Phase</a:t>
            </a:r>
            <a:r>
              <a:rPr lang="zh-CN" altLang="en-US" sz="1600" dirty="0"/>
              <a:t> </a:t>
            </a:r>
            <a:r>
              <a:rPr lang="en-US" altLang="zh-CN" sz="1600" dirty="0"/>
              <a:t>resolution:</a:t>
            </a:r>
            <a:r>
              <a:rPr lang="zh-CN" altLang="en-US" sz="1600" dirty="0"/>
              <a:t> </a:t>
            </a:r>
            <a:r>
              <a:rPr lang="en-US" altLang="zh-CN" sz="1600" dirty="0"/>
              <a:t>0.2º@324</a:t>
            </a:r>
            <a:r>
              <a:rPr lang="zh-CN" altLang="en-US" sz="1600" dirty="0"/>
              <a:t> </a:t>
            </a:r>
            <a:r>
              <a:rPr lang="en-US" altLang="zh-CN" sz="1600" dirty="0"/>
              <a:t>MHz</a:t>
            </a:r>
          </a:p>
          <a:p>
            <a:pPr marL="846900" lvl="2" indent="-342900">
              <a:buFont typeface="Wingdings" pitchFamily="2" charset="2"/>
              <a:buChar char="§"/>
            </a:pPr>
            <a:r>
              <a:rPr lang="en-US" altLang="zh-CN" sz="1600" dirty="0"/>
              <a:t>Phase</a:t>
            </a:r>
            <a:r>
              <a:rPr lang="zh-CN" altLang="en-US" sz="1600" dirty="0"/>
              <a:t> </a:t>
            </a:r>
            <a:r>
              <a:rPr lang="en-US" altLang="zh-CN" sz="1600" dirty="0"/>
              <a:t>accuracy:</a:t>
            </a:r>
            <a:r>
              <a:rPr lang="zh-CN" altLang="en-US" sz="1600" dirty="0"/>
              <a:t> </a:t>
            </a:r>
            <a:r>
              <a:rPr lang="en-US" altLang="zh-CN" sz="1600" dirty="0"/>
              <a:t>±1º@324</a:t>
            </a:r>
            <a:r>
              <a:rPr lang="zh-CN" altLang="en-US" sz="1600" dirty="0"/>
              <a:t> </a:t>
            </a:r>
            <a:r>
              <a:rPr lang="en-US" altLang="zh-CN" sz="1600" dirty="0"/>
              <a:t>MHz</a:t>
            </a:r>
            <a:r>
              <a:rPr lang="zh-CN" altLang="en-US" sz="1600" dirty="0"/>
              <a:t> </a:t>
            </a:r>
            <a:r>
              <a:rPr lang="en-US" altLang="zh-CN" sz="1600" dirty="0"/>
              <a:t>(nominally)</a:t>
            </a:r>
          </a:p>
          <a:p>
            <a:pPr marL="846900" lvl="2" indent="-342900">
              <a:buFont typeface="Wingdings" pitchFamily="2" charset="2"/>
              <a:buChar char="§"/>
            </a:pPr>
            <a:endParaRPr lang="en-US" altLang="zh-CN" dirty="0"/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EB648CDF-9E10-19EF-873D-500F92528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2920411"/>
            <a:ext cx="2175576" cy="14713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FF6BF3-E7A4-D4F5-E769-8E5306472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monitor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15796-D84A-3880-53CF-45C59556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FEA3-DF32-7D4D-9E41-96B98EA0FD3A}" type="datetime1">
              <a:rPr lang="de-CH" smtClean="0"/>
              <a:t>02.11.25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118A6-A2D4-143C-4319-C10041E03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Yang | CSNS-II MEBT instruments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2107E-6932-B0C8-7BA5-F1AAF5E9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B60C8-189F-2DBF-C175-D3A30BA89F11}"/>
              </a:ext>
            </a:extLst>
          </p:cNvPr>
          <p:cNvSpPr txBox="1"/>
          <p:nvPr/>
        </p:nvSpPr>
        <p:spPr>
          <a:xfrm>
            <a:off x="8022494" y="2916406"/>
            <a:ext cx="10801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BPM1-BCT1</a:t>
            </a:r>
            <a:endParaRPr lang="en-CH" sz="1400" dirty="0"/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id="{9B107E43-630A-06E5-9262-0724F32A0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608" y="2976146"/>
            <a:ext cx="2542911" cy="1480598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9553E1B2-ECBE-E2E9-8098-AD2D33BA4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5" y="4546544"/>
            <a:ext cx="2092459" cy="1690768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A6E5D6B6-35B1-1155-830F-E3852B7DE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52" y="4674774"/>
            <a:ext cx="2160240" cy="15933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7BEDD2-EBFF-510B-1310-C318F61364FA}"/>
              </a:ext>
            </a:extLst>
          </p:cNvPr>
          <p:cNvSpPr txBox="1"/>
          <p:nvPr/>
        </p:nvSpPr>
        <p:spPr>
          <a:xfrm>
            <a:off x="7824811" y="4580653"/>
            <a:ext cx="10801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BPM6-BCT2</a:t>
            </a:r>
            <a:endParaRPr lang="en-CH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FB37D5-1362-DEA4-0268-7DF7BC3E8157}"/>
              </a:ext>
            </a:extLst>
          </p:cNvPr>
          <p:cNvSpPr txBox="1"/>
          <p:nvPr/>
        </p:nvSpPr>
        <p:spPr>
          <a:xfrm>
            <a:off x="519213" y="6069015"/>
            <a:ext cx="38075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chemeClr val="tx2"/>
                </a:solidFill>
              </a:rPr>
              <a:t>Courtesy:</a:t>
            </a:r>
            <a:r>
              <a:rPr lang="zh-CN" altLang="en-US" sz="1400" b="1" dirty="0">
                <a:solidFill>
                  <a:schemeClr val="tx2"/>
                </a:solidFill>
              </a:rPr>
              <a:t> </a:t>
            </a:r>
            <a:r>
              <a:rPr lang="en-US" altLang="zh-CN" sz="1400" b="1" dirty="0">
                <a:solidFill>
                  <a:schemeClr val="tx2"/>
                </a:solidFill>
              </a:rPr>
              <a:t>M.</a:t>
            </a:r>
            <a:r>
              <a:rPr lang="zh-CN" altLang="en-US" sz="1400" b="1" dirty="0">
                <a:solidFill>
                  <a:schemeClr val="tx2"/>
                </a:solidFill>
              </a:rPr>
              <a:t> </a:t>
            </a:r>
            <a:r>
              <a:rPr lang="en-US" altLang="zh-CN" sz="1400" b="1" dirty="0">
                <a:solidFill>
                  <a:schemeClr val="tx2"/>
                </a:solidFill>
              </a:rPr>
              <a:t>Rehman,</a:t>
            </a:r>
            <a:r>
              <a:rPr lang="zh-CN" altLang="en-US" sz="1400" b="1" dirty="0">
                <a:solidFill>
                  <a:schemeClr val="tx2"/>
                </a:solidFill>
              </a:rPr>
              <a:t> </a:t>
            </a:r>
            <a:r>
              <a:rPr lang="en-US" altLang="zh-CN" sz="1400" b="1" dirty="0" err="1">
                <a:solidFill>
                  <a:schemeClr val="tx2"/>
                </a:solidFill>
              </a:rPr>
              <a:t>Xiaojun</a:t>
            </a:r>
            <a:r>
              <a:rPr lang="zh-CN" altLang="en-US" sz="1400" b="1" dirty="0">
                <a:solidFill>
                  <a:schemeClr val="tx2"/>
                </a:solidFill>
              </a:rPr>
              <a:t> </a:t>
            </a:r>
            <a:r>
              <a:rPr lang="en-US" altLang="zh-CN" sz="1400" b="1" dirty="0" err="1">
                <a:solidFill>
                  <a:schemeClr val="tx2"/>
                </a:solidFill>
              </a:rPr>
              <a:t>Xie</a:t>
            </a:r>
            <a:endParaRPr lang="en-CH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01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imic_CERN_16-9" id="{B9393490-C2B8-7D4F-B234-671AD63CF1C6}" vid="{2AEFECBA-DAED-F243-AAB0-827E549752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111742</TotalTime>
  <Words>5237</Words>
  <Application>Microsoft Macintosh PowerPoint</Application>
  <PresentationFormat>Widescreen</PresentationFormat>
  <Paragraphs>970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 Unicode MS</vt:lpstr>
      <vt:lpstr>等线</vt:lpstr>
      <vt:lpstr>Arial</vt:lpstr>
      <vt:lpstr>Calibri</vt:lpstr>
      <vt:lpstr>Cambria Math</vt:lpstr>
      <vt:lpstr>Times New Roman</vt:lpstr>
      <vt:lpstr>Wingdings</vt:lpstr>
      <vt:lpstr>Office Theme</vt:lpstr>
      <vt:lpstr>CSNS-II MEBT Beam Instrumentation</vt:lpstr>
      <vt:lpstr>PowerPoint Presentation</vt:lpstr>
      <vt:lpstr>SNS MEBT</vt:lpstr>
      <vt:lpstr>J-PARC MEBT</vt:lpstr>
      <vt:lpstr>ESS MEBT beam diagnostics</vt:lpstr>
      <vt:lpstr>Current MEBT beam diagnostics</vt:lpstr>
      <vt:lpstr>CSNS-II MEBT beam diagnostics</vt:lpstr>
      <vt:lpstr>PowerPoint Presentation</vt:lpstr>
      <vt:lpstr>Beam position monitor</vt:lpstr>
      <vt:lpstr>Beam position monitor</vt:lpstr>
      <vt:lpstr>Beam position monitor</vt:lpstr>
      <vt:lpstr>Electronics &amp; Phase measurement</vt:lpstr>
      <vt:lpstr>PowerPoint Presentation</vt:lpstr>
      <vt:lpstr>Beam current monitor</vt:lpstr>
      <vt:lpstr>PowerPoint Presentation</vt:lpstr>
      <vt:lpstr>SNS/ESS/LINAC4 MEBT EM</vt:lpstr>
      <vt:lpstr>LINAC4 MEBT EM</vt:lpstr>
      <vt:lpstr>The current EM at CSNS MEBT</vt:lpstr>
      <vt:lpstr>Requirements &amp; design considerations</vt:lpstr>
      <vt:lpstr>Assessed measurement accuracy</vt:lpstr>
      <vt:lpstr>Assessed measurement accuracy</vt:lpstr>
      <vt:lpstr>Assessed measurement accuracy</vt:lpstr>
      <vt:lpstr>Slit structure &amp; dimensions</vt:lpstr>
      <vt:lpstr>Selection of slit materials</vt:lpstr>
      <vt:lpstr>SEM grid optimizations</vt:lpstr>
      <vt:lpstr>Selection of wire material</vt:lpstr>
      <vt:lpstr>Selection of wire material (cont’)</vt:lpstr>
      <vt:lpstr>Emittance calculations</vt:lpstr>
      <vt:lpstr>Feasibility studies at MEBT</vt:lpstr>
      <vt:lpstr>Mechanical structure: a glance</vt:lpstr>
      <vt:lpstr>DAQ and control</vt:lpstr>
      <vt:lpstr>Analog electronics</vt:lpstr>
      <vt:lpstr>Digitizer &amp; Controller</vt:lpstr>
      <vt:lpstr>Schedule</vt:lpstr>
      <vt:lpstr>Missing info.</vt:lpstr>
      <vt:lpstr>PowerPoint Presentation</vt:lpstr>
      <vt:lpstr>Needs and methods</vt:lpstr>
      <vt:lpstr>Scheme1: Slit-Q3-Q4-grid</vt:lpstr>
      <vt:lpstr>Scheme2: Slit-Q2-grid</vt:lpstr>
      <vt:lpstr>Scheme3: Slit-Q5-MWS</vt:lpstr>
      <vt:lpstr>Vacuum compatibility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b092118</dc:creator>
  <cp:lastModifiedBy>Microsoft Office User</cp:lastModifiedBy>
  <cp:revision>3832</cp:revision>
  <cp:lastPrinted>2024-03-26T03:42:46Z</cp:lastPrinted>
  <dcterms:created xsi:type="dcterms:W3CDTF">2024-03-08T08:43:43Z</dcterms:created>
  <dcterms:modified xsi:type="dcterms:W3CDTF">2025-11-02T12:03:30Z</dcterms:modified>
</cp:coreProperties>
</file>